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152" userDrawn="1">
          <p15:clr>
            <a:srgbClr val="A4A3A4"/>
          </p15:clr>
        </p15:guide>
        <p15:guide id="2" pos="13824" userDrawn="1">
          <p15:clr>
            <a:srgbClr val="A4A3A4"/>
          </p15:clr>
        </p15:guide>
        <p15:guide id="3" orient="horz" pos="18432" userDrawn="1">
          <p15:clr>
            <a:srgbClr val="A4A3A4"/>
          </p15:clr>
        </p15:guide>
        <p15:guide id="4" orient="horz" pos="19608" userDrawn="1">
          <p15:clr>
            <a:srgbClr val="A4A3A4"/>
          </p15:clr>
        </p15:guide>
        <p15:guide id="5" pos="26496" userDrawn="1">
          <p15:clr>
            <a:srgbClr val="A4A3A4"/>
          </p15:clr>
        </p15:guide>
        <p15:guide id="6" pos="1152" userDrawn="1">
          <p15:clr>
            <a:srgbClr val="A4A3A4"/>
          </p15:clr>
        </p15:guide>
        <p15:guide id="7" pos="1039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AA888"/>
    <a:srgbClr val="4472C4"/>
    <a:srgbClr val="9E79D5"/>
    <a:srgbClr val="8759C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30" d="100"/>
          <a:sy n="30" d="100"/>
        </p:scale>
        <p:origin x="720" y="-1230"/>
      </p:cViewPr>
      <p:guideLst>
        <p:guide orient="horz" pos="1152"/>
        <p:guide pos="13824"/>
        <p:guide orient="horz" pos="18432"/>
        <p:guide orient="horz" pos="19608"/>
        <p:guide pos="26496"/>
        <p:guide pos="1152"/>
        <p:guide pos="10392"/>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D16DCAB-F881-4ACA-BD99-BED5472745DD}"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US"/>
        </a:p>
      </dgm:t>
    </dgm:pt>
    <dgm:pt modelId="{DDA0D03B-06AE-42CB-92D9-7713442F36C6}">
      <dgm:prSet phldrT="[Text]" custT="1"/>
      <dgm:spPr>
        <a:solidFill>
          <a:schemeClr val="accent4">
            <a:lumMod val="40000"/>
            <a:lumOff val="60000"/>
          </a:schemeClr>
        </a:solidFill>
      </dgm:spPr>
      <dgm:t>
        <a:bodyPr/>
        <a:lstStyle/>
        <a:p>
          <a:pPr algn="ctr"/>
          <a:r>
            <a:rPr lang="en-US" sz="4400" b="1" dirty="0">
              <a:solidFill>
                <a:schemeClr val="tx1"/>
              </a:solidFill>
            </a:rPr>
            <a:t>Federally Qualified Healthcare Centers:</a:t>
          </a:r>
        </a:p>
        <a:p>
          <a:pPr algn="ctr"/>
          <a:r>
            <a:rPr lang="en-US" sz="3600" b="1" dirty="0">
              <a:solidFill>
                <a:schemeClr val="tx1"/>
              </a:solidFill>
            </a:rPr>
            <a:t>Chronic condition management</a:t>
          </a:r>
        </a:p>
        <a:p>
          <a:pPr algn="ctr"/>
          <a:r>
            <a:rPr lang="en-US" sz="3600" b="1" dirty="0">
              <a:solidFill>
                <a:schemeClr val="tx1"/>
              </a:solidFill>
            </a:rPr>
            <a:t>Stress management</a:t>
          </a:r>
        </a:p>
        <a:p>
          <a:pPr algn="ctr"/>
          <a:r>
            <a:rPr lang="en-US" sz="3600" b="1" dirty="0">
              <a:solidFill>
                <a:schemeClr val="tx1"/>
              </a:solidFill>
            </a:rPr>
            <a:t>Healthy Leisure</a:t>
          </a:r>
        </a:p>
        <a:p>
          <a:pPr algn="ctr"/>
          <a:r>
            <a:rPr lang="en-US" sz="3600" b="1" dirty="0">
              <a:solidFill>
                <a:schemeClr val="tx1"/>
              </a:solidFill>
            </a:rPr>
            <a:t>Healthy Habits and Routines</a:t>
          </a:r>
          <a:endParaRPr lang="en-US" sz="4400" b="1" dirty="0">
            <a:solidFill>
              <a:schemeClr val="tx1"/>
            </a:solidFill>
          </a:endParaRPr>
        </a:p>
      </dgm:t>
    </dgm:pt>
    <dgm:pt modelId="{AB405F15-24BA-4663-91BD-4DD936B2F281}" type="parTrans" cxnId="{1AB77ABD-3822-41EE-BF7B-3B1D88CFAA0E}">
      <dgm:prSet/>
      <dgm:spPr/>
      <dgm:t>
        <a:bodyPr/>
        <a:lstStyle/>
        <a:p>
          <a:endParaRPr lang="en-US"/>
        </a:p>
      </dgm:t>
    </dgm:pt>
    <dgm:pt modelId="{0BF29D7D-77E6-41E4-87F8-31959468902B}" type="sibTrans" cxnId="{1AB77ABD-3822-41EE-BF7B-3B1D88CFAA0E}">
      <dgm:prSet/>
      <dgm:spPr/>
      <dgm:t>
        <a:bodyPr/>
        <a:lstStyle/>
        <a:p>
          <a:endParaRPr lang="en-US"/>
        </a:p>
      </dgm:t>
    </dgm:pt>
    <dgm:pt modelId="{6FB8DB51-981C-4480-B8EA-3D00890D2142}">
      <dgm:prSet phldrT="[Text]" custT="1"/>
      <dgm:spPr>
        <a:solidFill>
          <a:schemeClr val="accent2">
            <a:lumMod val="40000"/>
            <a:lumOff val="60000"/>
          </a:schemeClr>
        </a:solidFill>
      </dgm:spPr>
      <dgm:t>
        <a:bodyPr/>
        <a:lstStyle/>
        <a:p>
          <a:pPr algn="ctr"/>
          <a:r>
            <a:rPr lang="en-US" sz="4400" b="1" dirty="0">
              <a:solidFill>
                <a:schemeClr val="tx1"/>
              </a:solidFill>
            </a:rPr>
            <a:t>Community Mental Heath Organizations:</a:t>
          </a:r>
        </a:p>
        <a:p>
          <a:pPr algn="ctr"/>
          <a:r>
            <a:rPr lang="en-US" sz="3600" b="1" dirty="0">
              <a:solidFill>
                <a:schemeClr val="tx1"/>
              </a:solidFill>
            </a:rPr>
            <a:t>Non-pharmacological pain management</a:t>
          </a:r>
        </a:p>
        <a:p>
          <a:pPr algn="ctr"/>
          <a:r>
            <a:rPr lang="en-US" sz="3600" b="1" dirty="0">
              <a:solidFill>
                <a:schemeClr val="tx1"/>
              </a:solidFill>
            </a:rPr>
            <a:t>ADLs/IADLs, Health maintenance</a:t>
          </a:r>
          <a:r>
            <a:rPr lang="en-US" sz="3600" b="1">
              <a:solidFill>
                <a:schemeClr val="tx1"/>
              </a:solidFill>
            </a:rPr>
            <a:t>, Sleep </a:t>
          </a:r>
          <a:r>
            <a:rPr lang="en-US" sz="3600" b="1" dirty="0">
              <a:solidFill>
                <a:schemeClr val="tx1"/>
              </a:solidFill>
            </a:rPr>
            <a:t>hygiene</a:t>
          </a:r>
        </a:p>
        <a:p>
          <a:pPr algn="ctr"/>
          <a:r>
            <a:rPr lang="en-US" sz="3600" b="1" dirty="0">
              <a:solidFill>
                <a:schemeClr val="tx1"/>
              </a:solidFill>
            </a:rPr>
            <a:t>Sensory and Emotional Regulation</a:t>
          </a:r>
          <a:endParaRPr lang="en-US" sz="4400" b="1" dirty="0">
            <a:solidFill>
              <a:schemeClr val="tx1"/>
            </a:solidFill>
          </a:endParaRPr>
        </a:p>
      </dgm:t>
    </dgm:pt>
    <dgm:pt modelId="{7037B715-794A-450A-AAD5-B7733E5F8746}" type="parTrans" cxnId="{13808836-07CE-41EA-BF51-8AC0D7750C56}">
      <dgm:prSet/>
      <dgm:spPr/>
      <dgm:t>
        <a:bodyPr/>
        <a:lstStyle/>
        <a:p>
          <a:endParaRPr lang="en-US"/>
        </a:p>
      </dgm:t>
    </dgm:pt>
    <dgm:pt modelId="{6A6C38D4-EE73-462F-8F09-073B9AE80153}" type="sibTrans" cxnId="{13808836-07CE-41EA-BF51-8AC0D7750C56}">
      <dgm:prSet/>
      <dgm:spPr/>
      <dgm:t>
        <a:bodyPr/>
        <a:lstStyle/>
        <a:p>
          <a:endParaRPr lang="en-US"/>
        </a:p>
      </dgm:t>
    </dgm:pt>
    <dgm:pt modelId="{1B63687A-9B60-4D77-A99C-C19A0F058A4E}">
      <dgm:prSet phldrT="[Text]" custT="1"/>
      <dgm:spPr>
        <a:solidFill>
          <a:schemeClr val="accent6">
            <a:lumMod val="40000"/>
            <a:lumOff val="60000"/>
          </a:schemeClr>
        </a:solidFill>
      </dgm:spPr>
      <dgm:t>
        <a:bodyPr/>
        <a:lstStyle/>
        <a:p>
          <a:pPr algn="ctr"/>
          <a:r>
            <a:rPr lang="en-US" sz="4400" b="1" dirty="0">
              <a:solidFill>
                <a:schemeClr val="tx1"/>
              </a:solidFill>
            </a:rPr>
            <a:t>Primary Care Offices:</a:t>
          </a:r>
        </a:p>
        <a:p>
          <a:pPr algn="ctr"/>
          <a:r>
            <a:rPr lang="en-US" sz="3600" b="1" dirty="0">
              <a:solidFill>
                <a:schemeClr val="tx1"/>
              </a:solidFill>
            </a:rPr>
            <a:t>Healthy Habits/Routines</a:t>
          </a:r>
        </a:p>
        <a:p>
          <a:pPr algn="ctr"/>
          <a:r>
            <a:rPr lang="en-US" sz="3600" b="1" dirty="0">
              <a:solidFill>
                <a:schemeClr val="tx1"/>
              </a:solidFill>
            </a:rPr>
            <a:t>Cognitive remediation-executive functioning</a:t>
          </a:r>
        </a:p>
        <a:p>
          <a:pPr algn="ctr"/>
          <a:r>
            <a:rPr lang="en-US" sz="3600" b="1" dirty="0">
              <a:solidFill>
                <a:schemeClr val="tx1"/>
              </a:solidFill>
            </a:rPr>
            <a:t>Self-regulation/Emotional regulation</a:t>
          </a:r>
        </a:p>
        <a:p>
          <a:pPr algn="ctr"/>
          <a:r>
            <a:rPr lang="en-US" sz="3600" b="1" dirty="0">
              <a:solidFill>
                <a:schemeClr val="tx1"/>
              </a:solidFill>
            </a:rPr>
            <a:t>Pediatric Feeding</a:t>
          </a:r>
          <a:endParaRPr lang="en-US" sz="4400" b="1" dirty="0">
            <a:solidFill>
              <a:schemeClr val="tx1"/>
            </a:solidFill>
          </a:endParaRPr>
        </a:p>
      </dgm:t>
    </dgm:pt>
    <dgm:pt modelId="{FB428F5C-B33D-4970-A830-047E871F5A81}" type="parTrans" cxnId="{48374A86-2194-4DFC-8418-EAEEE9A17054}">
      <dgm:prSet/>
      <dgm:spPr/>
      <dgm:t>
        <a:bodyPr/>
        <a:lstStyle/>
        <a:p>
          <a:endParaRPr lang="en-US"/>
        </a:p>
      </dgm:t>
    </dgm:pt>
    <dgm:pt modelId="{05504A68-2AA8-4372-B251-6F4AA8074E22}" type="sibTrans" cxnId="{48374A86-2194-4DFC-8418-EAEEE9A17054}">
      <dgm:prSet/>
      <dgm:spPr/>
      <dgm:t>
        <a:bodyPr/>
        <a:lstStyle/>
        <a:p>
          <a:endParaRPr lang="en-US"/>
        </a:p>
      </dgm:t>
    </dgm:pt>
    <dgm:pt modelId="{22378AA1-3470-4352-A8EF-D7EB11C31E81}">
      <dgm:prSet phldrT="[Text]" custT="1"/>
      <dgm:spPr>
        <a:solidFill>
          <a:schemeClr val="accent4">
            <a:lumMod val="40000"/>
            <a:lumOff val="60000"/>
          </a:schemeClr>
        </a:solidFill>
      </dgm:spPr>
      <dgm:t>
        <a:bodyPr/>
        <a:lstStyle/>
        <a:p>
          <a:pPr algn="ctr"/>
          <a:r>
            <a:rPr lang="en-US" sz="4400" b="1" dirty="0">
              <a:solidFill>
                <a:schemeClr val="tx1"/>
              </a:solidFill>
            </a:rPr>
            <a:t>Hospital Based:</a:t>
          </a:r>
        </a:p>
        <a:p>
          <a:pPr algn="ctr"/>
          <a:r>
            <a:rPr lang="en-US" sz="3600" b="1" dirty="0">
              <a:solidFill>
                <a:schemeClr val="tx1"/>
              </a:solidFill>
            </a:rPr>
            <a:t>Symptom management through occupational engagement</a:t>
          </a:r>
        </a:p>
        <a:p>
          <a:pPr algn="ctr"/>
          <a:r>
            <a:rPr lang="en-US" sz="3600" b="1" dirty="0">
              <a:solidFill>
                <a:schemeClr val="tx1"/>
              </a:solidFill>
            </a:rPr>
            <a:t>Occupational adaptation to promote cognition and volition</a:t>
          </a:r>
        </a:p>
      </dgm:t>
    </dgm:pt>
    <dgm:pt modelId="{DF5BFB2B-289B-4555-884D-238FB29929A5}" type="parTrans" cxnId="{D67E4EE5-3B69-4F5B-82AC-2E837DD79062}">
      <dgm:prSet/>
      <dgm:spPr/>
      <dgm:t>
        <a:bodyPr/>
        <a:lstStyle/>
        <a:p>
          <a:endParaRPr lang="en-US"/>
        </a:p>
      </dgm:t>
    </dgm:pt>
    <dgm:pt modelId="{C606A453-B8B4-40C6-AE91-CE99EB0AF1B5}" type="sibTrans" cxnId="{D67E4EE5-3B69-4F5B-82AC-2E837DD79062}">
      <dgm:prSet/>
      <dgm:spPr/>
      <dgm:t>
        <a:bodyPr/>
        <a:lstStyle/>
        <a:p>
          <a:endParaRPr lang="en-US"/>
        </a:p>
      </dgm:t>
    </dgm:pt>
    <dgm:pt modelId="{AEA661B9-DAE6-4D18-947F-76529D9CAD94}">
      <dgm:prSet phldrT="[Text]" custT="1"/>
      <dgm:spPr>
        <a:solidFill>
          <a:schemeClr val="accent2">
            <a:lumMod val="40000"/>
            <a:lumOff val="60000"/>
          </a:schemeClr>
        </a:solidFill>
      </dgm:spPr>
      <dgm:t>
        <a:bodyPr/>
        <a:lstStyle/>
        <a:p>
          <a:pPr algn="ctr"/>
          <a:r>
            <a:rPr lang="en-US" sz="4400" b="1" dirty="0">
              <a:solidFill>
                <a:schemeClr val="tx1"/>
              </a:solidFill>
            </a:rPr>
            <a:t>Substance Use Disorder Recovery Centers:</a:t>
          </a:r>
        </a:p>
        <a:p>
          <a:pPr algn="ctr"/>
          <a:r>
            <a:rPr lang="en-US" sz="3600" b="1" dirty="0">
              <a:solidFill>
                <a:schemeClr val="tx1"/>
              </a:solidFill>
            </a:rPr>
            <a:t>IADLS, Healthy habits/Routines</a:t>
          </a:r>
        </a:p>
        <a:p>
          <a:pPr algn="ctr"/>
          <a:r>
            <a:rPr lang="en-US" sz="3600" b="1" dirty="0">
              <a:solidFill>
                <a:schemeClr val="tx1"/>
              </a:solidFill>
            </a:rPr>
            <a:t>Healthy Leisure/Creative self-expression</a:t>
          </a:r>
        </a:p>
        <a:p>
          <a:pPr algn="ctr"/>
          <a:r>
            <a:rPr lang="en-US" sz="3600" b="1" dirty="0">
              <a:solidFill>
                <a:schemeClr val="tx1"/>
              </a:solidFill>
            </a:rPr>
            <a:t>Prevocational/Vocational skills</a:t>
          </a:r>
        </a:p>
        <a:p>
          <a:pPr algn="ctr"/>
          <a:r>
            <a:rPr lang="en-US" sz="3600" b="1" dirty="0" err="1">
              <a:solidFill>
                <a:schemeClr val="tx1"/>
              </a:solidFill>
            </a:rPr>
            <a:t>Interoception</a:t>
          </a:r>
          <a:r>
            <a:rPr lang="en-US" sz="3600" b="1" dirty="0">
              <a:solidFill>
                <a:schemeClr val="tx1"/>
              </a:solidFill>
            </a:rPr>
            <a:t>/Self-Regulation</a:t>
          </a:r>
          <a:endParaRPr lang="en-US" sz="4400" b="1" dirty="0">
            <a:solidFill>
              <a:schemeClr val="tx1"/>
            </a:solidFill>
          </a:endParaRPr>
        </a:p>
      </dgm:t>
    </dgm:pt>
    <dgm:pt modelId="{481954C3-173B-40BB-ADC1-392C8B168814}" type="parTrans" cxnId="{2255A6BA-46FB-4692-A20D-5095A090D711}">
      <dgm:prSet/>
      <dgm:spPr/>
      <dgm:t>
        <a:bodyPr/>
        <a:lstStyle/>
        <a:p>
          <a:endParaRPr lang="en-US"/>
        </a:p>
      </dgm:t>
    </dgm:pt>
    <dgm:pt modelId="{00CA4655-3ED2-451B-993D-007B7E450F70}" type="sibTrans" cxnId="{2255A6BA-46FB-4692-A20D-5095A090D711}">
      <dgm:prSet/>
      <dgm:spPr/>
      <dgm:t>
        <a:bodyPr/>
        <a:lstStyle/>
        <a:p>
          <a:endParaRPr lang="en-US"/>
        </a:p>
      </dgm:t>
    </dgm:pt>
    <dgm:pt modelId="{D578AA63-5CCE-4655-A5CC-7E2D1BB07670}">
      <dgm:prSet phldrT="[Text]" custT="1"/>
      <dgm:spPr>
        <a:solidFill>
          <a:schemeClr val="accent6">
            <a:lumMod val="40000"/>
            <a:lumOff val="60000"/>
          </a:schemeClr>
        </a:solidFill>
      </dgm:spPr>
      <dgm:t>
        <a:bodyPr/>
        <a:lstStyle/>
        <a:p>
          <a:pPr algn="ctr"/>
          <a:r>
            <a:rPr lang="en-US" sz="4400" b="1" dirty="0">
              <a:solidFill>
                <a:schemeClr val="tx1"/>
              </a:solidFill>
            </a:rPr>
            <a:t>Other Community Based Programs:</a:t>
          </a:r>
        </a:p>
        <a:p>
          <a:pPr algn="ctr"/>
          <a:r>
            <a:rPr lang="en-US" sz="3600" b="1" dirty="0">
              <a:solidFill>
                <a:schemeClr val="tx1"/>
              </a:solidFill>
            </a:rPr>
            <a:t>Psychosocial clubhouses: Prevocational skills,  IADLS, Healthy living</a:t>
          </a:r>
        </a:p>
        <a:p>
          <a:pPr algn="ctr"/>
          <a:r>
            <a:rPr lang="en-US" sz="3600" b="1" dirty="0">
              <a:solidFill>
                <a:schemeClr val="tx1"/>
              </a:solidFill>
            </a:rPr>
            <a:t>Early Intervention: Parenting with SMI/CODs</a:t>
          </a:r>
        </a:p>
        <a:p>
          <a:pPr algn="ctr"/>
          <a:r>
            <a:rPr lang="en-US" sz="3600" b="1" dirty="0">
              <a:solidFill>
                <a:schemeClr val="tx1"/>
              </a:solidFill>
            </a:rPr>
            <a:t>Easter Seals  In-Home Senior Program: Cognitive evaluation, Aging in place, Fall prevention</a:t>
          </a:r>
          <a:endParaRPr lang="en-US" sz="4400" b="1" dirty="0">
            <a:solidFill>
              <a:schemeClr val="tx1"/>
            </a:solidFill>
          </a:endParaRPr>
        </a:p>
      </dgm:t>
    </dgm:pt>
    <dgm:pt modelId="{13BF45E0-4B14-4420-99B9-22C0E57A71B7}" type="parTrans" cxnId="{8FB990C4-B748-439B-A85A-1665D65BE1D6}">
      <dgm:prSet/>
      <dgm:spPr/>
      <dgm:t>
        <a:bodyPr/>
        <a:lstStyle/>
        <a:p>
          <a:endParaRPr lang="en-US"/>
        </a:p>
      </dgm:t>
    </dgm:pt>
    <dgm:pt modelId="{D9F47C5C-406F-44BC-A5E8-C4031D693983}" type="sibTrans" cxnId="{8FB990C4-B748-439B-A85A-1665D65BE1D6}">
      <dgm:prSet/>
      <dgm:spPr/>
      <dgm:t>
        <a:bodyPr/>
        <a:lstStyle/>
        <a:p>
          <a:endParaRPr lang="en-US"/>
        </a:p>
      </dgm:t>
    </dgm:pt>
    <dgm:pt modelId="{8A1AE2DC-C478-40A4-AE8E-99CC88BBB39B}">
      <dgm:prSet phldrT="[Text]" custT="1"/>
      <dgm:spPr>
        <a:solidFill>
          <a:schemeClr val="accent4">
            <a:lumMod val="40000"/>
            <a:lumOff val="60000"/>
          </a:schemeClr>
        </a:solidFill>
      </dgm:spPr>
      <dgm:t>
        <a:bodyPr/>
        <a:lstStyle/>
        <a:p>
          <a:pPr algn="ctr"/>
          <a:endParaRPr lang="en-US" sz="3600" b="1" dirty="0">
            <a:solidFill>
              <a:schemeClr val="tx1"/>
            </a:solidFill>
          </a:endParaRPr>
        </a:p>
      </dgm:t>
    </dgm:pt>
    <dgm:pt modelId="{12F4EDA7-84DE-45E4-BD01-369E7E80CC4E}" type="parTrans" cxnId="{041D8F8F-9910-4235-8C75-48B49F833953}">
      <dgm:prSet/>
      <dgm:spPr/>
      <dgm:t>
        <a:bodyPr/>
        <a:lstStyle/>
        <a:p>
          <a:endParaRPr lang="en-US"/>
        </a:p>
      </dgm:t>
    </dgm:pt>
    <dgm:pt modelId="{75DAC3E6-D710-415C-9524-0FCD089FED3B}" type="sibTrans" cxnId="{041D8F8F-9910-4235-8C75-48B49F833953}">
      <dgm:prSet/>
      <dgm:spPr/>
      <dgm:t>
        <a:bodyPr/>
        <a:lstStyle/>
        <a:p>
          <a:endParaRPr lang="en-US"/>
        </a:p>
      </dgm:t>
    </dgm:pt>
    <dgm:pt modelId="{CB59AC67-423F-4ACF-A8BB-3594E6E8E329}">
      <dgm:prSet phldrT="[Text]" custT="1"/>
      <dgm:spPr>
        <a:solidFill>
          <a:schemeClr val="accent4">
            <a:lumMod val="40000"/>
            <a:lumOff val="60000"/>
          </a:schemeClr>
        </a:solidFill>
      </dgm:spPr>
      <dgm:t>
        <a:bodyPr/>
        <a:lstStyle/>
        <a:p>
          <a:pPr algn="ctr"/>
          <a:endParaRPr lang="en-US" sz="3600" b="1" dirty="0">
            <a:solidFill>
              <a:schemeClr val="tx1"/>
            </a:solidFill>
          </a:endParaRPr>
        </a:p>
      </dgm:t>
    </dgm:pt>
    <dgm:pt modelId="{84CD2334-7465-4871-9FEC-F58539E1D73E}" type="parTrans" cxnId="{ADAC04B7-4F80-46D9-9C9E-0A15D7C52600}">
      <dgm:prSet/>
      <dgm:spPr/>
      <dgm:t>
        <a:bodyPr/>
        <a:lstStyle/>
        <a:p>
          <a:endParaRPr lang="en-US"/>
        </a:p>
      </dgm:t>
    </dgm:pt>
    <dgm:pt modelId="{FB27CE32-5DC9-45F5-A616-2C8CB0739200}" type="sibTrans" cxnId="{ADAC04B7-4F80-46D9-9C9E-0A15D7C52600}">
      <dgm:prSet/>
      <dgm:spPr/>
      <dgm:t>
        <a:bodyPr/>
        <a:lstStyle/>
        <a:p>
          <a:endParaRPr lang="en-US"/>
        </a:p>
      </dgm:t>
    </dgm:pt>
    <dgm:pt modelId="{CC67CB47-6317-4148-8963-1D4524D24B5B}" type="pres">
      <dgm:prSet presAssocID="{ED16DCAB-F881-4ACA-BD99-BED5472745DD}" presName="cycle" presStyleCnt="0">
        <dgm:presLayoutVars>
          <dgm:dir/>
          <dgm:resizeHandles val="exact"/>
        </dgm:presLayoutVars>
      </dgm:prSet>
      <dgm:spPr/>
    </dgm:pt>
    <dgm:pt modelId="{50CC7B49-C977-471F-8865-CA59F0BE37A7}" type="pres">
      <dgm:prSet presAssocID="{DDA0D03B-06AE-42CB-92D9-7713442F36C6}" presName="node" presStyleLbl="node1" presStyleIdx="0" presStyleCnt="6" custScaleX="118002" custScaleY="124415">
        <dgm:presLayoutVars>
          <dgm:bulletEnabled val="1"/>
        </dgm:presLayoutVars>
      </dgm:prSet>
      <dgm:spPr/>
    </dgm:pt>
    <dgm:pt modelId="{CF5CD97F-888E-4432-A4D7-53BD127ED4BD}" type="pres">
      <dgm:prSet presAssocID="{DDA0D03B-06AE-42CB-92D9-7713442F36C6}" presName="spNode" presStyleCnt="0"/>
      <dgm:spPr/>
    </dgm:pt>
    <dgm:pt modelId="{6B28DC3F-18A9-405B-B319-74BA7FF41408}" type="pres">
      <dgm:prSet presAssocID="{0BF29D7D-77E6-41E4-87F8-31959468902B}" presName="sibTrans" presStyleLbl="sibTrans1D1" presStyleIdx="0" presStyleCnt="6"/>
      <dgm:spPr/>
    </dgm:pt>
    <dgm:pt modelId="{8BA76B92-6B7D-40F8-9766-C9F989FF839F}" type="pres">
      <dgm:prSet presAssocID="{6FB8DB51-981C-4480-B8EA-3D00890D2142}" presName="node" presStyleLbl="node1" presStyleIdx="1" presStyleCnt="6" custScaleX="124174" custScaleY="134744" custRadScaleRad="98174" custRadScaleInc="27747">
        <dgm:presLayoutVars>
          <dgm:bulletEnabled val="1"/>
        </dgm:presLayoutVars>
      </dgm:prSet>
      <dgm:spPr/>
    </dgm:pt>
    <dgm:pt modelId="{379FC4D9-CF56-4AE5-B9FD-B11396210140}" type="pres">
      <dgm:prSet presAssocID="{6FB8DB51-981C-4480-B8EA-3D00890D2142}" presName="spNode" presStyleCnt="0"/>
      <dgm:spPr/>
    </dgm:pt>
    <dgm:pt modelId="{7D57B825-0FB2-4499-86FB-23ACFE4A0869}" type="pres">
      <dgm:prSet presAssocID="{6A6C38D4-EE73-462F-8F09-073B9AE80153}" presName="sibTrans" presStyleLbl="sibTrans1D1" presStyleIdx="1" presStyleCnt="6"/>
      <dgm:spPr/>
    </dgm:pt>
    <dgm:pt modelId="{146F2032-9C1A-4992-BC4B-DFA865E8674E}" type="pres">
      <dgm:prSet presAssocID="{1B63687A-9B60-4D77-A99C-C19A0F058A4E}" presName="node" presStyleLbl="node1" presStyleIdx="2" presStyleCnt="6" custScaleX="124149" custScaleY="122792" custRadScaleRad="101909" custRadScaleInc="-6434">
        <dgm:presLayoutVars>
          <dgm:bulletEnabled val="1"/>
        </dgm:presLayoutVars>
      </dgm:prSet>
      <dgm:spPr/>
    </dgm:pt>
    <dgm:pt modelId="{61C1E4FD-6F3D-48E6-BB38-D191624BFF36}" type="pres">
      <dgm:prSet presAssocID="{1B63687A-9B60-4D77-A99C-C19A0F058A4E}" presName="spNode" presStyleCnt="0"/>
      <dgm:spPr/>
    </dgm:pt>
    <dgm:pt modelId="{B3F70A07-874A-41C7-922B-ADB13127BD1F}" type="pres">
      <dgm:prSet presAssocID="{05504A68-2AA8-4372-B251-6F4AA8074E22}" presName="sibTrans" presStyleLbl="sibTrans1D1" presStyleIdx="2" presStyleCnt="6"/>
      <dgm:spPr/>
    </dgm:pt>
    <dgm:pt modelId="{A86273B4-D709-422A-9E7F-95C66CA6703E}" type="pres">
      <dgm:prSet presAssocID="{22378AA1-3470-4352-A8EF-D7EB11C31E81}" presName="node" presStyleLbl="node1" presStyleIdx="3" presStyleCnt="6" custScaleX="120516" custScaleY="98007" custRadScaleRad="103122" custRadScaleInc="964">
        <dgm:presLayoutVars>
          <dgm:bulletEnabled val="1"/>
        </dgm:presLayoutVars>
      </dgm:prSet>
      <dgm:spPr/>
    </dgm:pt>
    <dgm:pt modelId="{3AD98800-2F6D-4393-AE50-2FE019897083}" type="pres">
      <dgm:prSet presAssocID="{22378AA1-3470-4352-A8EF-D7EB11C31E81}" presName="spNode" presStyleCnt="0"/>
      <dgm:spPr/>
    </dgm:pt>
    <dgm:pt modelId="{4002845D-BABC-4CFD-AD38-DB30188DE440}" type="pres">
      <dgm:prSet presAssocID="{C606A453-B8B4-40C6-AE91-CE99EB0AF1B5}" presName="sibTrans" presStyleLbl="sibTrans1D1" presStyleIdx="3" presStyleCnt="6"/>
      <dgm:spPr/>
    </dgm:pt>
    <dgm:pt modelId="{2E9E4EEE-C166-4B32-A3D9-83FB50D70FE1}" type="pres">
      <dgm:prSet presAssocID="{AEA661B9-DAE6-4D18-947F-76529D9CAD94}" presName="node" presStyleLbl="node1" presStyleIdx="4" presStyleCnt="6" custScaleX="127077" custScaleY="130969" custRadScaleRad="102449" custRadScaleInc="8365">
        <dgm:presLayoutVars>
          <dgm:bulletEnabled val="1"/>
        </dgm:presLayoutVars>
      </dgm:prSet>
      <dgm:spPr/>
    </dgm:pt>
    <dgm:pt modelId="{173EAB5E-07BF-4AC6-9CC0-C19906F6B5E5}" type="pres">
      <dgm:prSet presAssocID="{AEA661B9-DAE6-4D18-947F-76529D9CAD94}" presName="spNode" presStyleCnt="0"/>
      <dgm:spPr/>
    </dgm:pt>
    <dgm:pt modelId="{5626C185-0279-4124-B6C3-98A6A32587E4}" type="pres">
      <dgm:prSet presAssocID="{00CA4655-3ED2-451B-993D-007B7E450F70}" presName="sibTrans" presStyleLbl="sibTrans1D1" presStyleIdx="4" presStyleCnt="6"/>
      <dgm:spPr/>
    </dgm:pt>
    <dgm:pt modelId="{54CC3141-4F3B-4427-9E45-D0EA46169F5F}" type="pres">
      <dgm:prSet presAssocID="{D578AA63-5CCE-4655-A5CC-7E2D1BB07670}" presName="node" presStyleLbl="node1" presStyleIdx="5" presStyleCnt="6" custScaleX="124537" custScaleY="152734" custRadScaleRad="103091" custRadScaleInc="-12594">
        <dgm:presLayoutVars>
          <dgm:bulletEnabled val="1"/>
        </dgm:presLayoutVars>
      </dgm:prSet>
      <dgm:spPr/>
    </dgm:pt>
    <dgm:pt modelId="{5DC6A238-6AAF-4A4C-9DE3-1A83AB458A2E}" type="pres">
      <dgm:prSet presAssocID="{D578AA63-5CCE-4655-A5CC-7E2D1BB07670}" presName="spNode" presStyleCnt="0"/>
      <dgm:spPr/>
    </dgm:pt>
    <dgm:pt modelId="{2FB18C48-410B-4AC5-B671-B0E6DE33BB24}" type="pres">
      <dgm:prSet presAssocID="{D9F47C5C-406F-44BC-A5E8-C4031D693983}" presName="sibTrans" presStyleLbl="sibTrans1D1" presStyleIdx="5" presStyleCnt="6"/>
      <dgm:spPr/>
    </dgm:pt>
  </dgm:ptLst>
  <dgm:cxnLst>
    <dgm:cxn modelId="{416CA505-E8E7-454C-AB8C-E51C19255650}" type="presOf" srcId="{05504A68-2AA8-4372-B251-6F4AA8074E22}" destId="{B3F70A07-874A-41C7-922B-ADB13127BD1F}" srcOrd="0" destOrd="0" presId="urn:microsoft.com/office/officeart/2005/8/layout/cycle6"/>
    <dgm:cxn modelId="{57FF1508-6DF2-424B-84E1-26D483D89DE8}" type="presOf" srcId="{C606A453-B8B4-40C6-AE91-CE99EB0AF1B5}" destId="{4002845D-BABC-4CFD-AD38-DB30188DE440}" srcOrd="0" destOrd="0" presId="urn:microsoft.com/office/officeart/2005/8/layout/cycle6"/>
    <dgm:cxn modelId="{93480611-98E9-472E-845B-5851ED5420EB}" type="presOf" srcId="{00CA4655-3ED2-451B-993D-007B7E450F70}" destId="{5626C185-0279-4124-B6C3-98A6A32587E4}" srcOrd="0" destOrd="0" presId="urn:microsoft.com/office/officeart/2005/8/layout/cycle6"/>
    <dgm:cxn modelId="{5797891F-FFF3-40B5-AB8D-D9B73BEFA8CE}" type="presOf" srcId="{ED16DCAB-F881-4ACA-BD99-BED5472745DD}" destId="{CC67CB47-6317-4148-8963-1D4524D24B5B}" srcOrd="0" destOrd="0" presId="urn:microsoft.com/office/officeart/2005/8/layout/cycle6"/>
    <dgm:cxn modelId="{72EEFB23-8607-4BD7-9F4D-233D5B93C588}" type="presOf" srcId="{CB59AC67-423F-4ACF-A8BB-3594E6E8E329}" destId="{A86273B4-D709-422A-9E7F-95C66CA6703E}" srcOrd="0" destOrd="2" presId="urn:microsoft.com/office/officeart/2005/8/layout/cycle6"/>
    <dgm:cxn modelId="{13808836-07CE-41EA-BF51-8AC0D7750C56}" srcId="{ED16DCAB-F881-4ACA-BD99-BED5472745DD}" destId="{6FB8DB51-981C-4480-B8EA-3D00890D2142}" srcOrd="1" destOrd="0" parTransId="{7037B715-794A-450A-AAD5-B7733E5F8746}" sibTransId="{6A6C38D4-EE73-462F-8F09-073B9AE80153}"/>
    <dgm:cxn modelId="{94503F43-47C2-47BE-AD7F-A028575BBA72}" type="presOf" srcId="{DDA0D03B-06AE-42CB-92D9-7713442F36C6}" destId="{50CC7B49-C977-471F-8865-CA59F0BE37A7}" srcOrd="0" destOrd="0" presId="urn:microsoft.com/office/officeart/2005/8/layout/cycle6"/>
    <dgm:cxn modelId="{D1EEBD6F-6777-467F-B2E1-896959154F50}" type="presOf" srcId="{D9F47C5C-406F-44BC-A5E8-C4031D693983}" destId="{2FB18C48-410B-4AC5-B671-B0E6DE33BB24}" srcOrd="0" destOrd="0" presId="urn:microsoft.com/office/officeart/2005/8/layout/cycle6"/>
    <dgm:cxn modelId="{26A3C880-C6FE-4AF8-8F2B-99C1D8EB496D}" type="presOf" srcId="{1B63687A-9B60-4D77-A99C-C19A0F058A4E}" destId="{146F2032-9C1A-4992-BC4B-DFA865E8674E}" srcOrd="0" destOrd="0" presId="urn:microsoft.com/office/officeart/2005/8/layout/cycle6"/>
    <dgm:cxn modelId="{48374A86-2194-4DFC-8418-EAEEE9A17054}" srcId="{ED16DCAB-F881-4ACA-BD99-BED5472745DD}" destId="{1B63687A-9B60-4D77-A99C-C19A0F058A4E}" srcOrd="2" destOrd="0" parTransId="{FB428F5C-B33D-4970-A830-047E871F5A81}" sibTransId="{05504A68-2AA8-4372-B251-6F4AA8074E22}"/>
    <dgm:cxn modelId="{041D8F8F-9910-4235-8C75-48B49F833953}" srcId="{22378AA1-3470-4352-A8EF-D7EB11C31E81}" destId="{8A1AE2DC-C478-40A4-AE8E-99CC88BBB39B}" srcOrd="0" destOrd="0" parTransId="{12F4EDA7-84DE-45E4-BD01-369E7E80CC4E}" sibTransId="{75DAC3E6-D710-415C-9524-0FCD089FED3B}"/>
    <dgm:cxn modelId="{DBF9DF94-F0E8-4270-89DE-41003509D32F}" type="presOf" srcId="{22378AA1-3470-4352-A8EF-D7EB11C31E81}" destId="{A86273B4-D709-422A-9E7F-95C66CA6703E}" srcOrd="0" destOrd="0" presId="urn:microsoft.com/office/officeart/2005/8/layout/cycle6"/>
    <dgm:cxn modelId="{C3C36897-1A2E-4714-A836-E75C2BC05CD5}" type="presOf" srcId="{0BF29D7D-77E6-41E4-87F8-31959468902B}" destId="{6B28DC3F-18A9-405B-B319-74BA7FF41408}" srcOrd="0" destOrd="0" presId="urn:microsoft.com/office/officeart/2005/8/layout/cycle6"/>
    <dgm:cxn modelId="{ADAC04B7-4F80-46D9-9C9E-0A15D7C52600}" srcId="{22378AA1-3470-4352-A8EF-D7EB11C31E81}" destId="{CB59AC67-423F-4ACF-A8BB-3594E6E8E329}" srcOrd="1" destOrd="0" parTransId="{84CD2334-7465-4871-9FEC-F58539E1D73E}" sibTransId="{FB27CE32-5DC9-45F5-A616-2C8CB0739200}"/>
    <dgm:cxn modelId="{2255A6BA-46FB-4692-A20D-5095A090D711}" srcId="{ED16DCAB-F881-4ACA-BD99-BED5472745DD}" destId="{AEA661B9-DAE6-4D18-947F-76529D9CAD94}" srcOrd="4" destOrd="0" parTransId="{481954C3-173B-40BB-ADC1-392C8B168814}" sibTransId="{00CA4655-3ED2-451B-993D-007B7E450F70}"/>
    <dgm:cxn modelId="{1AB77ABD-3822-41EE-BF7B-3B1D88CFAA0E}" srcId="{ED16DCAB-F881-4ACA-BD99-BED5472745DD}" destId="{DDA0D03B-06AE-42CB-92D9-7713442F36C6}" srcOrd="0" destOrd="0" parTransId="{AB405F15-24BA-4663-91BD-4DD936B2F281}" sibTransId="{0BF29D7D-77E6-41E4-87F8-31959468902B}"/>
    <dgm:cxn modelId="{8FB990C4-B748-439B-A85A-1665D65BE1D6}" srcId="{ED16DCAB-F881-4ACA-BD99-BED5472745DD}" destId="{D578AA63-5CCE-4655-A5CC-7E2D1BB07670}" srcOrd="5" destOrd="0" parTransId="{13BF45E0-4B14-4420-99B9-22C0E57A71B7}" sibTransId="{D9F47C5C-406F-44BC-A5E8-C4031D693983}"/>
    <dgm:cxn modelId="{9961EFD5-0203-403A-90D7-08BC4A6FB995}" type="presOf" srcId="{AEA661B9-DAE6-4D18-947F-76529D9CAD94}" destId="{2E9E4EEE-C166-4B32-A3D9-83FB50D70FE1}" srcOrd="0" destOrd="0" presId="urn:microsoft.com/office/officeart/2005/8/layout/cycle6"/>
    <dgm:cxn modelId="{B98E4FDA-18D9-445B-BBA1-8FCD8F44FCF7}" type="presOf" srcId="{D578AA63-5CCE-4655-A5CC-7E2D1BB07670}" destId="{54CC3141-4F3B-4427-9E45-D0EA46169F5F}" srcOrd="0" destOrd="0" presId="urn:microsoft.com/office/officeart/2005/8/layout/cycle6"/>
    <dgm:cxn modelId="{19AB9DDF-01E9-47B2-B1DB-5230D1F361B1}" type="presOf" srcId="{8A1AE2DC-C478-40A4-AE8E-99CC88BBB39B}" destId="{A86273B4-D709-422A-9E7F-95C66CA6703E}" srcOrd="0" destOrd="1" presId="urn:microsoft.com/office/officeart/2005/8/layout/cycle6"/>
    <dgm:cxn modelId="{D67E4EE5-3B69-4F5B-82AC-2E837DD79062}" srcId="{ED16DCAB-F881-4ACA-BD99-BED5472745DD}" destId="{22378AA1-3470-4352-A8EF-D7EB11C31E81}" srcOrd="3" destOrd="0" parTransId="{DF5BFB2B-289B-4555-884D-238FB29929A5}" sibTransId="{C606A453-B8B4-40C6-AE91-CE99EB0AF1B5}"/>
    <dgm:cxn modelId="{F84A95E5-0EF4-43B6-A889-EDF2A53F4AD4}" type="presOf" srcId="{6FB8DB51-981C-4480-B8EA-3D00890D2142}" destId="{8BA76B92-6B7D-40F8-9766-C9F989FF839F}" srcOrd="0" destOrd="0" presId="urn:microsoft.com/office/officeart/2005/8/layout/cycle6"/>
    <dgm:cxn modelId="{E7042AEB-4682-4A08-9BD4-5D68AA497B83}" type="presOf" srcId="{6A6C38D4-EE73-462F-8F09-073B9AE80153}" destId="{7D57B825-0FB2-4499-86FB-23ACFE4A0869}" srcOrd="0" destOrd="0" presId="urn:microsoft.com/office/officeart/2005/8/layout/cycle6"/>
    <dgm:cxn modelId="{D28A9AC3-A720-4EA3-B02C-96F35BF10227}" type="presParOf" srcId="{CC67CB47-6317-4148-8963-1D4524D24B5B}" destId="{50CC7B49-C977-471F-8865-CA59F0BE37A7}" srcOrd="0" destOrd="0" presId="urn:microsoft.com/office/officeart/2005/8/layout/cycle6"/>
    <dgm:cxn modelId="{F9BDB999-D85A-43BA-B8DF-09265FC364D0}" type="presParOf" srcId="{CC67CB47-6317-4148-8963-1D4524D24B5B}" destId="{CF5CD97F-888E-4432-A4D7-53BD127ED4BD}" srcOrd="1" destOrd="0" presId="urn:microsoft.com/office/officeart/2005/8/layout/cycle6"/>
    <dgm:cxn modelId="{E29F7805-1F08-487F-BD7A-251BACF23D4B}" type="presParOf" srcId="{CC67CB47-6317-4148-8963-1D4524D24B5B}" destId="{6B28DC3F-18A9-405B-B319-74BA7FF41408}" srcOrd="2" destOrd="0" presId="urn:microsoft.com/office/officeart/2005/8/layout/cycle6"/>
    <dgm:cxn modelId="{77E27B4E-EB35-435A-A439-12E0048864EF}" type="presParOf" srcId="{CC67CB47-6317-4148-8963-1D4524D24B5B}" destId="{8BA76B92-6B7D-40F8-9766-C9F989FF839F}" srcOrd="3" destOrd="0" presId="urn:microsoft.com/office/officeart/2005/8/layout/cycle6"/>
    <dgm:cxn modelId="{55FFC3EC-4731-4A5F-BFC2-DCB6449C828E}" type="presParOf" srcId="{CC67CB47-6317-4148-8963-1D4524D24B5B}" destId="{379FC4D9-CF56-4AE5-B9FD-B11396210140}" srcOrd="4" destOrd="0" presId="urn:microsoft.com/office/officeart/2005/8/layout/cycle6"/>
    <dgm:cxn modelId="{0EBD932F-8FD8-45F1-9EB2-30B5CFEE7F9F}" type="presParOf" srcId="{CC67CB47-6317-4148-8963-1D4524D24B5B}" destId="{7D57B825-0FB2-4499-86FB-23ACFE4A0869}" srcOrd="5" destOrd="0" presId="urn:microsoft.com/office/officeart/2005/8/layout/cycle6"/>
    <dgm:cxn modelId="{D15E96B7-3CD9-40FB-935A-333E713406B5}" type="presParOf" srcId="{CC67CB47-6317-4148-8963-1D4524D24B5B}" destId="{146F2032-9C1A-4992-BC4B-DFA865E8674E}" srcOrd="6" destOrd="0" presId="urn:microsoft.com/office/officeart/2005/8/layout/cycle6"/>
    <dgm:cxn modelId="{A045F10A-63CB-4757-8EB5-118E84C5B1CB}" type="presParOf" srcId="{CC67CB47-6317-4148-8963-1D4524D24B5B}" destId="{61C1E4FD-6F3D-48E6-BB38-D191624BFF36}" srcOrd="7" destOrd="0" presId="urn:microsoft.com/office/officeart/2005/8/layout/cycle6"/>
    <dgm:cxn modelId="{F80FD828-13CA-4D8F-9299-33E68E9D9174}" type="presParOf" srcId="{CC67CB47-6317-4148-8963-1D4524D24B5B}" destId="{B3F70A07-874A-41C7-922B-ADB13127BD1F}" srcOrd="8" destOrd="0" presId="urn:microsoft.com/office/officeart/2005/8/layout/cycle6"/>
    <dgm:cxn modelId="{53E478DE-B8C0-4C17-8CBE-8FA6C014A204}" type="presParOf" srcId="{CC67CB47-6317-4148-8963-1D4524D24B5B}" destId="{A86273B4-D709-422A-9E7F-95C66CA6703E}" srcOrd="9" destOrd="0" presId="urn:microsoft.com/office/officeart/2005/8/layout/cycle6"/>
    <dgm:cxn modelId="{7F32B466-B21A-47B8-925C-61D7CBBBA384}" type="presParOf" srcId="{CC67CB47-6317-4148-8963-1D4524D24B5B}" destId="{3AD98800-2F6D-4393-AE50-2FE019897083}" srcOrd="10" destOrd="0" presId="urn:microsoft.com/office/officeart/2005/8/layout/cycle6"/>
    <dgm:cxn modelId="{922DDEAF-0F6B-477E-950C-FF108310561B}" type="presParOf" srcId="{CC67CB47-6317-4148-8963-1D4524D24B5B}" destId="{4002845D-BABC-4CFD-AD38-DB30188DE440}" srcOrd="11" destOrd="0" presId="urn:microsoft.com/office/officeart/2005/8/layout/cycle6"/>
    <dgm:cxn modelId="{8F5FF56B-3C48-46CE-9E8D-99EF25D53806}" type="presParOf" srcId="{CC67CB47-6317-4148-8963-1D4524D24B5B}" destId="{2E9E4EEE-C166-4B32-A3D9-83FB50D70FE1}" srcOrd="12" destOrd="0" presId="urn:microsoft.com/office/officeart/2005/8/layout/cycle6"/>
    <dgm:cxn modelId="{40CFDEA6-39BE-49A7-9A0E-0814EEEAC48A}" type="presParOf" srcId="{CC67CB47-6317-4148-8963-1D4524D24B5B}" destId="{173EAB5E-07BF-4AC6-9CC0-C19906F6B5E5}" srcOrd="13" destOrd="0" presId="urn:microsoft.com/office/officeart/2005/8/layout/cycle6"/>
    <dgm:cxn modelId="{6801853C-736D-4ABB-988F-708946186CE7}" type="presParOf" srcId="{CC67CB47-6317-4148-8963-1D4524D24B5B}" destId="{5626C185-0279-4124-B6C3-98A6A32587E4}" srcOrd="14" destOrd="0" presId="urn:microsoft.com/office/officeart/2005/8/layout/cycle6"/>
    <dgm:cxn modelId="{CC14DA8D-A5E8-4375-B60E-5DECD9BE48B5}" type="presParOf" srcId="{CC67CB47-6317-4148-8963-1D4524D24B5B}" destId="{54CC3141-4F3B-4427-9E45-D0EA46169F5F}" srcOrd="15" destOrd="0" presId="urn:microsoft.com/office/officeart/2005/8/layout/cycle6"/>
    <dgm:cxn modelId="{BA6E623A-2B93-4853-AFCD-2F145896CFA3}" type="presParOf" srcId="{CC67CB47-6317-4148-8963-1D4524D24B5B}" destId="{5DC6A238-6AAF-4A4C-9DE3-1A83AB458A2E}" srcOrd="16" destOrd="0" presId="urn:microsoft.com/office/officeart/2005/8/layout/cycle6"/>
    <dgm:cxn modelId="{4F382692-4010-4D82-B2D8-26F857CF198A}" type="presParOf" srcId="{CC67CB47-6317-4148-8963-1D4524D24B5B}" destId="{2FB18C48-410B-4AC5-B671-B0E6DE33BB24}" srcOrd="17"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CC7B49-C977-471F-8865-CA59F0BE37A7}">
      <dsp:nvSpPr>
        <dsp:cNvPr id="0" name=""/>
        <dsp:cNvSpPr/>
      </dsp:nvSpPr>
      <dsp:spPr>
        <a:xfrm>
          <a:off x="8731400" y="-213652"/>
          <a:ext cx="7249863" cy="4968514"/>
        </a:xfrm>
        <a:prstGeom prst="roundRect">
          <a:avLst/>
        </a:prstGeom>
        <a:solidFill>
          <a:schemeClr val="accent4">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kern="1200" dirty="0">
              <a:solidFill>
                <a:schemeClr val="tx1"/>
              </a:solidFill>
            </a:rPr>
            <a:t>Federally Qualified Healthcare Centers:</a:t>
          </a:r>
        </a:p>
        <a:p>
          <a:pPr marL="0" lvl="0" indent="0" algn="ctr" defTabSz="1955800">
            <a:lnSpc>
              <a:spcPct val="90000"/>
            </a:lnSpc>
            <a:spcBef>
              <a:spcPct val="0"/>
            </a:spcBef>
            <a:spcAft>
              <a:spcPct val="35000"/>
            </a:spcAft>
            <a:buNone/>
          </a:pPr>
          <a:r>
            <a:rPr lang="en-US" sz="3600" b="1" kern="1200" dirty="0">
              <a:solidFill>
                <a:schemeClr val="tx1"/>
              </a:solidFill>
            </a:rPr>
            <a:t>Chronic condition management</a:t>
          </a:r>
        </a:p>
        <a:p>
          <a:pPr marL="0" lvl="0" indent="0" algn="ctr" defTabSz="1955800">
            <a:lnSpc>
              <a:spcPct val="90000"/>
            </a:lnSpc>
            <a:spcBef>
              <a:spcPct val="0"/>
            </a:spcBef>
            <a:spcAft>
              <a:spcPct val="35000"/>
            </a:spcAft>
            <a:buNone/>
          </a:pPr>
          <a:r>
            <a:rPr lang="en-US" sz="3600" b="1" kern="1200" dirty="0">
              <a:solidFill>
                <a:schemeClr val="tx1"/>
              </a:solidFill>
            </a:rPr>
            <a:t>Stress management</a:t>
          </a:r>
        </a:p>
        <a:p>
          <a:pPr marL="0" lvl="0" indent="0" algn="ctr" defTabSz="1955800">
            <a:lnSpc>
              <a:spcPct val="90000"/>
            </a:lnSpc>
            <a:spcBef>
              <a:spcPct val="0"/>
            </a:spcBef>
            <a:spcAft>
              <a:spcPct val="35000"/>
            </a:spcAft>
            <a:buNone/>
          </a:pPr>
          <a:r>
            <a:rPr lang="en-US" sz="3600" b="1" kern="1200" dirty="0">
              <a:solidFill>
                <a:schemeClr val="tx1"/>
              </a:solidFill>
            </a:rPr>
            <a:t>Healthy Leisure</a:t>
          </a:r>
        </a:p>
        <a:p>
          <a:pPr marL="0" lvl="0" indent="0" algn="ctr" defTabSz="1955800">
            <a:lnSpc>
              <a:spcPct val="90000"/>
            </a:lnSpc>
            <a:spcBef>
              <a:spcPct val="0"/>
            </a:spcBef>
            <a:spcAft>
              <a:spcPct val="35000"/>
            </a:spcAft>
            <a:buNone/>
          </a:pPr>
          <a:r>
            <a:rPr lang="en-US" sz="3600" b="1" kern="1200" dirty="0">
              <a:solidFill>
                <a:schemeClr val="tx1"/>
              </a:solidFill>
            </a:rPr>
            <a:t>Healthy Habits and Routines</a:t>
          </a:r>
          <a:endParaRPr lang="en-US" sz="4400" b="1" kern="1200" dirty="0">
            <a:solidFill>
              <a:schemeClr val="tx1"/>
            </a:solidFill>
          </a:endParaRPr>
        </a:p>
      </dsp:txBody>
      <dsp:txXfrm>
        <a:off x="8973943" y="28891"/>
        <a:ext cx="6764777" cy="4483428"/>
      </dsp:txXfrm>
    </dsp:sp>
    <dsp:sp modelId="{6B28DC3F-18A9-405B-B319-74BA7FF41408}">
      <dsp:nvSpPr>
        <dsp:cNvPr id="0" name=""/>
        <dsp:cNvSpPr/>
      </dsp:nvSpPr>
      <dsp:spPr>
        <a:xfrm>
          <a:off x="2529639" y="2087322"/>
          <a:ext cx="18830622" cy="18830622"/>
        </a:xfrm>
        <a:custGeom>
          <a:avLst/>
          <a:gdLst/>
          <a:ahLst/>
          <a:cxnLst/>
          <a:rect l="0" t="0" r="0" b="0"/>
          <a:pathLst>
            <a:path>
              <a:moveTo>
                <a:pt x="13484556" y="924767"/>
              </a:moveTo>
              <a:arcTo wR="9415311" hR="9415311" stAng="17736414" swAng="1313985"/>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8BA76B92-6B7D-40F8-9766-C9F989FF839F}">
      <dsp:nvSpPr>
        <dsp:cNvPr id="0" name=""/>
        <dsp:cNvSpPr/>
      </dsp:nvSpPr>
      <dsp:spPr>
        <a:xfrm>
          <a:off x="16956227" y="5169497"/>
          <a:ext cx="7629062" cy="5381003"/>
        </a:xfrm>
        <a:prstGeom prst="roundRect">
          <a:avLst/>
        </a:prstGeom>
        <a:solidFill>
          <a:schemeClr val="accent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kern="1200" dirty="0">
              <a:solidFill>
                <a:schemeClr val="tx1"/>
              </a:solidFill>
            </a:rPr>
            <a:t>Community Mental Heath Organizations:</a:t>
          </a:r>
        </a:p>
        <a:p>
          <a:pPr marL="0" lvl="0" indent="0" algn="ctr" defTabSz="1955800">
            <a:lnSpc>
              <a:spcPct val="90000"/>
            </a:lnSpc>
            <a:spcBef>
              <a:spcPct val="0"/>
            </a:spcBef>
            <a:spcAft>
              <a:spcPct val="35000"/>
            </a:spcAft>
            <a:buNone/>
          </a:pPr>
          <a:r>
            <a:rPr lang="en-US" sz="3600" b="1" kern="1200" dirty="0">
              <a:solidFill>
                <a:schemeClr val="tx1"/>
              </a:solidFill>
            </a:rPr>
            <a:t>Non-pharmacological pain management</a:t>
          </a:r>
        </a:p>
        <a:p>
          <a:pPr marL="0" lvl="0" indent="0" algn="ctr" defTabSz="1955800">
            <a:lnSpc>
              <a:spcPct val="90000"/>
            </a:lnSpc>
            <a:spcBef>
              <a:spcPct val="0"/>
            </a:spcBef>
            <a:spcAft>
              <a:spcPct val="35000"/>
            </a:spcAft>
            <a:buNone/>
          </a:pPr>
          <a:r>
            <a:rPr lang="en-US" sz="3600" b="1" kern="1200" dirty="0">
              <a:solidFill>
                <a:schemeClr val="tx1"/>
              </a:solidFill>
            </a:rPr>
            <a:t>ADLs/IADLs, Health maintenance</a:t>
          </a:r>
          <a:r>
            <a:rPr lang="en-US" sz="3600" b="1" kern="1200">
              <a:solidFill>
                <a:schemeClr val="tx1"/>
              </a:solidFill>
            </a:rPr>
            <a:t>, Sleep </a:t>
          </a:r>
          <a:r>
            <a:rPr lang="en-US" sz="3600" b="1" kern="1200" dirty="0">
              <a:solidFill>
                <a:schemeClr val="tx1"/>
              </a:solidFill>
            </a:rPr>
            <a:t>hygiene</a:t>
          </a:r>
        </a:p>
        <a:p>
          <a:pPr marL="0" lvl="0" indent="0" algn="ctr" defTabSz="1955800">
            <a:lnSpc>
              <a:spcPct val="90000"/>
            </a:lnSpc>
            <a:spcBef>
              <a:spcPct val="0"/>
            </a:spcBef>
            <a:spcAft>
              <a:spcPct val="35000"/>
            </a:spcAft>
            <a:buNone/>
          </a:pPr>
          <a:r>
            <a:rPr lang="en-US" sz="3600" b="1" kern="1200" dirty="0">
              <a:solidFill>
                <a:schemeClr val="tx1"/>
              </a:solidFill>
            </a:rPr>
            <a:t>Sensory and Emotional Regulation</a:t>
          </a:r>
          <a:endParaRPr lang="en-US" sz="4400" b="1" kern="1200" dirty="0">
            <a:solidFill>
              <a:schemeClr val="tx1"/>
            </a:solidFill>
          </a:endParaRPr>
        </a:p>
      </dsp:txBody>
      <dsp:txXfrm>
        <a:off x="17218906" y="5432176"/>
        <a:ext cx="7103704" cy="4855645"/>
      </dsp:txXfrm>
    </dsp:sp>
    <dsp:sp modelId="{7D57B825-0FB2-4499-86FB-23ACFE4A0869}">
      <dsp:nvSpPr>
        <dsp:cNvPr id="0" name=""/>
        <dsp:cNvSpPr/>
      </dsp:nvSpPr>
      <dsp:spPr>
        <a:xfrm>
          <a:off x="2945747" y="3276154"/>
          <a:ext cx="18830622" cy="18830622"/>
        </a:xfrm>
        <a:custGeom>
          <a:avLst/>
          <a:gdLst/>
          <a:ahLst/>
          <a:cxnLst/>
          <a:rect l="0" t="0" r="0" b="0"/>
          <a:pathLst>
            <a:path>
              <a:moveTo>
                <a:pt x="18591416" y="7306475"/>
              </a:moveTo>
              <a:arcTo wR="9415311" hR="9415311" stAng="20823428" swAng="1186322"/>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146F2032-9C1A-4992-BC4B-DFA865E8674E}">
      <dsp:nvSpPr>
        <dsp:cNvPr id="0" name=""/>
        <dsp:cNvSpPr/>
      </dsp:nvSpPr>
      <dsp:spPr>
        <a:xfrm>
          <a:off x="16957768" y="13843773"/>
          <a:ext cx="7627526" cy="4903700"/>
        </a:xfrm>
        <a:prstGeom prst="round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kern="1200" dirty="0">
              <a:solidFill>
                <a:schemeClr val="tx1"/>
              </a:solidFill>
            </a:rPr>
            <a:t>Primary Care Offices:</a:t>
          </a:r>
        </a:p>
        <a:p>
          <a:pPr marL="0" lvl="0" indent="0" algn="ctr" defTabSz="1955800">
            <a:lnSpc>
              <a:spcPct val="90000"/>
            </a:lnSpc>
            <a:spcBef>
              <a:spcPct val="0"/>
            </a:spcBef>
            <a:spcAft>
              <a:spcPct val="35000"/>
            </a:spcAft>
            <a:buNone/>
          </a:pPr>
          <a:r>
            <a:rPr lang="en-US" sz="3600" b="1" kern="1200" dirty="0">
              <a:solidFill>
                <a:schemeClr val="tx1"/>
              </a:solidFill>
            </a:rPr>
            <a:t>Healthy Habits/Routines</a:t>
          </a:r>
        </a:p>
        <a:p>
          <a:pPr marL="0" lvl="0" indent="0" algn="ctr" defTabSz="1955800">
            <a:lnSpc>
              <a:spcPct val="90000"/>
            </a:lnSpc>
            <a:spcBef>
              <a:spcPct val="0"/>
            </a:spcBef>
            <a:spcAft>
              <a:spcPct val="35000"/>
            </a:spcAft>
            <a:buNone/>
          </a:pPr>
          <a:r>
            <a:rPr lang="en-US" sz="3600" b="1" kern="1200" dirty="0">
              <a:solidFill>
                <a:schemeClr val="tx1"/>
              </a:solidFill>
            </a:rPr>
            <a:t>Cognitive remediation-executive functioning</a:t>
          </a:r>
        </a:p>
        <a:p>
          <a:pPr marL="0" lvl="0" indent="0" algn="ctr" defTabSz="1955800">
            <a:lnSpc>
              <a:spcPct val="90000"/>
            </a:lnSpc>
            <a:spcBef>
              <a:spcPct val="0"/>
            </a:spcBef>
            <a:spcAft>
              <a:spcPct val="35000"/>
            </a:spcAft>
            <a:buNone/>
          </a:pPr>
          <a:r>
            <a:rPr lang="en-US" sz="3600" b="1" kern="1200" dirty="0">
              <a:solidFill>
                <a:schemeClr val="tx1"/>
              </a:solidFill>
            </a:rPr>
            <a:t>Self-regulation/Emotional regulation</a:t>
          </a:r>
        </a:p>
        <a:p>
          <a:pPr marL="0" lvl="0" indent="0" algn="ctr" defTabSz="1955800">
            <a:lnSpc>
              <a:spcPct val="90000"/>
            </a:lnSpc>
            <a:spcBef>
              <a:spcPct val="0"/>
            </a:spcBef>
            <a:spcAft>
              <a:spcPct val="35000"/>
            </a:spcAft>
            <a:buNone/>
          </a:pPr>
          <a:r>
            <a:rPr lang="en-US" sz="3600" b="1" kern="1200" dirty="0">
              <a:solidFill>
                <a:schemeClr val="tx1"/>
              </a:solidFill>
            </a:rPr>
            <a:t>Pediatric Feeding</a:t>
          </a:r>
          <a:endParaRPr lang="en-US" sz="4400" b="1" kern="1200" dirty="0">
            <a:solidFill>
              <a:schemeClr val="tx1"/>
            </a:solidFill>
          </a:endParaRPr>
        </a:p>
      </dsp:txBody>
      <dsp:txXfrm>
        <a:off x="17197147" y="14083152"/>
        <a:ext cx="7148768" cy="4424942"/>
      </dsp:txXfrm>
    </dsp:sp>
    <dsp:sp modelId="{B3F70A07-874A-41C7-922B-ADB13127BD1F}">
      <dsp:nvSpPr>
        <dsp:cNvPr id="0" name=""/>
        <dsp:cNvSpPr/>
      </dsp:nvSpPr>
      <dsp:spPr>
        <a:xfrm>
          <a:off x="3435406" y="2077684"/>
          <a:ext cx="18830622" cy="18830622"/>
        </a:xfrm>
        <a:custGeom>
          <a:avLst/>
          <a:gdLst/>
          <a:ahLst/>
          <a:cxnLst/>
          <a:rect l="0" t="0" r="0" b="0"/>
          <a:pathLst>
            <a:path>
              <a:moveTo>
                <a:pt x="15391933" y="16690480"/>
              </a:moveTo>
              <a:arcTo wR="9415311" hR="9415311" stAng="3035794" swAng="116984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A86273B4-D709-422A-9E7F-95C66CA6703E}">
      <dsp:nvSpPr>
        <dsp:cNvPr id="0" name=""/>
        <dsp:cNvSpPr/>
      </dsp:nvSpPr>
      <dsp:spPr>
        <a:xfrm>
          <a:off x="8621500" y="19144272"/>
          <a:ext cx="7404320" cy="3913910"/>
        </a:xfrm>
        <a:prstGeom prst="roundRect">
          <a:avLst/>
        </a:prstGeom>
        <a:solidFill>
          <a:schemeClr val="accent4">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t" anchorCtr="0">
          <a:noAutofit/>
        </a:bodyPr>
        <a:lstStyle/>
        <a:p>
          <a:pPr marL="0" lvl="0" indent="0" algn="ctr" defTabSz="1955800">
            <a:lnSpc>
              <a:spcPct val="90000"/>
            </a:lnSpc>
            <a:spcBef>
              <a:spcPct val="0"/>
            </a:spcBef>
            <a:spcAft>
              <a:spcPct val="35000"/>
            </a:spcAft>
            <a:buNone/>
          </a:pPr>
          <a:r>
            <a:rPr lang="en-US" sz="4400" b="1" kern="1200" dirty="0">
              <a:solidFill>
                <a:schemeClr val="tx1"/>
              </a:solidFill>
            </a:rPr>
            <a:t>Hospital Based:</a:t>
          </a:r>
        </a:p>
        <a:p>
          <a:pPr marL="0" lvl="0" indent="0" algn="ctr" defTabSz="1955800">
            <a:lnSpc>
              <a:spcPct val="90000"/>
            </a:lnSpc>
            <a:spcBef>
              <a:spcPct val="0"/>
            </a:spcBef>
            <a:spcAft>
              <a:spcPct val="35000"/>
            </a:spcAft>
            <a:buNone/>
          </a:pPr>
          <a:r>
            <a:rPr lang="en-US" sz="3600" b="1" kern="1200" dirty="0">
              <a:solidFill>
                <a:schemeClr val="tx1"/>
              </a:solidFill>
            </a:rPr>
            <a:t>Symptom management through occupational engagement</a:t>
          </a:r>
        </a:p>
        <a:p>
          <a:pPr marL="0" lvl="0" indent="0" algn="ctr" defTabSz="1955800">
            <a:lnSpc>
              <a:spcPct val="90000"/>
            </a:lnSpc>
            <a:spcBef>
              <a:spcPct val="0"/>
            </a:spcBef>
            <a:spcAft>
              <a:spcPct val="35000"/>
            </a:spcAft>
            <a:buNone/>
          </a:pPr>
          <a:r>
            <a:rPr lang="en-US" sz="3600" b="1" kern="1200" dirty="0">
              <a:solidFill>
                <a:schemeClr val="tx1"/>
              </a:solidFill>
            </a:rPr>
            <a:t>Occupational adaptation to promote cognition and volition</a:t>
          </a:r>
        </a:p>
        <a:p>
          <a:pPr marL="285750" lvl="1" indent="-285750" algn="ctr" defTabSz="1600200">
            <a:lnSpc>
              <a:spcPct val="90000"/>
            </a:lnSpc>
            <a:spcBef>
              <a:spcPct val="0"/>
            </a:spcBef>
            <a:spcAft>
              <a:spcPct val="15000"/>
            </a:spcAft>
            <a:buChar char="•"/>
          </a:pPr>
          <a:endParaRPr lang="en-US" sz="3600" b="1" kern="1200" dirty="0">
            <a:solidFill>
              <a:schemeClr val="tx1"/>
            </a:solidFill>
          </a:endParaRPr>
        </a:p>
        <a:p>
          <a:pPr marL="285750" lvl="1" indent="-285750" algn="ctr" defTabSz="1600200">
            <a:lnSpc>
              <a:spcPct val="90000"/>
            </a:lnSpc>
            <a:spcBef>
              <a:spcPct val="0"/>
            </a:spcBef>
            <a:spcAft>
              <a:spcPct val="15000"/>
            </a:spcAft>
            <a:buChar char="•"/>
          </a:pPr>
          <a:endParaRPr lang="en-US" sz="3600" b="1" kern="1200" dirty="0">
            <a:solidFill>
              <a:schemeClr val="tx1"/>
            </a:solidFill>
          </a:endParaRPr>
        </a:p>
      </dsp:txBody>
      <dsp:txXfrm>
        <a:off x="8812561" y="19335333"/>
        <a:ext cx="7022198" cy="3531788"/>
      </dsp:txXfrm>
    </dsp:sp>
    <dsp:sp modelId="{4002845D-BABC-4CFD-AD38-DB30188DE440}">
      <dsp:nvSpPr>
        <dsp:cNvPr id="0" name=""/>
        <dsp:cNvSpPr/>
      </dsp:nvSpPr>
      <dsp:spPr>
        <a:xfrm>
          <a:off x="2357914" y="2041400"/>
          <a:ext cx="18830622" cy="18830622"/>
        </a:xfrm>
        <a:custGeom>
          <a:avLst/>
          <a:gdLst/>
          <a:ahLst/>
          <a:cxnLst/>
          <a:rect l="0" t="0" r="0" b="0"/>
          <a:pathLst>
            <a:path>
              <a:moveTo>
                <a:pt x="6235196" y="18277306"/>
              </a:moveTo>
              <a:arcTo wR="9415311" hR="9415311" stAng="6584427" swAng="1083399"/>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2E9E4EEE-C166-4B32-A3D9-83FB50D70FE1}">
      <dsp:nvSpPr>
        <dsp:cNvPr id="0" name=""/>
        <dsp:cNvSpPr/>
      </dsp:nvSpPr>
      <dsp:spPr>
        <a:xfrm>
          <a:off x="0" y="13647797"/>
          <a:ext cx="7807418" cy="5230248"/>
        </a:xfrm>
        <a:prstGeom prst="roundRect">
          <a:avLst/>
        </a:prstGeom>
        <a:solidFill>
          <a:schemeClr val="accent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kern="1200" dirty="0">
              <a:solidFill>
                <a:schemeClr val="tx1"/>
              </a:solidFill>
            </a:rPr>
            <a:t>Substance Use Disorder Recovery Centers:</a:t>
          </a:r>
        </a:p>
        <a:p>
          <a:pPr marL="0" lvl="0" indent="0" algn="ctr" defTabSz="1955800">
            <a:lnSpc>
              <a:spcPct val="90000"/>
            </a:lnSpc>
            <a:spcBef>
              <a:spcPct val="0"/>
            </a:spcBef>
            <a:spcAft>
              <a:spcPct val="35000"/>
            </a:spcAft>
            <a:buNone/>
          </a:pPr>
          <a:r>
            <a:rPr lang="en-US" sz="3600" b="1" kern="1200" dirty="0">
              <a:solidFill>
                <a:schemeClr val="tx1"/>
              </a:solidFill>
            </a:rPr>
            <a:t>IADLS, Healthy habits/Routines</a:t>
          </a:r>
        </a:p>
        <a:p>
          <a:pPr marL="0" lvl="0" indent="0" algn="ctr" defTabSz="1955800">
            <a:lnSpc>
              <a:spcPct val="90000"/>
            </a:lnSpc>
            <a:spcBef>
              <a:spcPct val="0"/>
            </a:spcBef>
            <a:spcAft>
              <a:spcPct val="35000"/>
            </a:spcAft>
            <a:buNone/>
          </a:pPr>
          <a:r>
            <a:rPr lang="en-US" sz="3600" b="1" kern="1200" dirty="0">
              <a:solidFill>
                <a:schemeClr val="tx1"/>
              </a:solidFill>
            </a:rPr>
            <a:t>Healthy Leisure/Creative self-expression</a:t>
          </a:r>
        </a:p>
        <a:p>
          <a:pPr marL="0" lvl="0" indent="0" algn="ctr" defTabSz="1955800">
            <a:lnSpc>
              <a:spcPct val="90000"/>
            </a:lnSpc>
            <a:spcBef>
              <a:spcPct val="0"/>
            </a:spcBef>
            <a:spcAft>
              <a:spcPct val="35000"/>
            </a:spcAft>
            <a:buNone/>
          </a:pPr>
          <a:r>
            <a:rPr lang="en-US" sz="3600" b="1" kern="1200" dirty="0">
              <a:solidFill>
                <a:schemeClr val="tx1"/>
              </a:solidFill>
            </a:rPr>
            <a:t>Prevocational/Vocational skills</a:t>
          </a:r>
        </a:p>
        <a:p>
          <a:pPr marL="0" lvl="0" indent="0" algn="ctr" defTabSz="1955800">
            <a:lnSpc>
              <a:spcPct val="90000"/>
            </a:lnSpc>
            <a:spcBef>
              <a:spcPct val="0"/>
            </a:spcBef>
            <a:spcAft>
              <a:spcPct val="35000"/>
            </a:spcAft>
            <a:buNone/>
          </a:pPr>
          <a:r>
            <a:rPr lang="en-US" sz="3600" b="1" kern="1200" dirty="0" err="1">
              <a:solidFill>
                <a:schemeClr val="tx1"/>
              </a:solidFill>
            </a:rPr>
            <a:t>Interoception</a:t>
          </a:r>
          <a:r>
            <a:rPr lang="en-US" sz="3600" b="1" kern="1200" dirty="0">
              <a:solidFill>
                <a:schemeClr val="tx1"/>
              </a:solidFill>
            </a:rPr>
            <a:t>/Self-Regulation</a:t>
          </a:r>
          <a:endParaRPr lang="en-US" sz="4400" b="1" kern="1200" dirty="0">
            <a:solidFill>
              <a:schemeClr val="tx1"/>
            </a:solidFill>
          </a:endParaRPr>
        </a:p>
      </dsp:txBody>
      <dsp:txXfrm>
        <a:off x="255320" y="13903117"/>
        <a:ext cx="7296778" cy="4719608"/>
      </dsp:txXfrm>
    </dsp:sp>
    <dsp:sp modelId="{5626C185-0279-4124-B6C3-98A6A32587E4}">
      <dsp:nvSpPr>
        <dsp:cNvPr id="0" name=""/>
        <dsp:cNvSpPr/>
      </dsp:nvSpPr>
      <dsp:spPr>
        <a:xfrm>
          <a:off x="2727372" y="2213465"/>
          <a:ext cx="18830622" cy="18830622"/>
        </a:xfrm>
        <a:custGeom>
          <a:avLst/>
          <a:gdLst/>
          <a:ahLst/>
          <a:cxnLst/>
          <a:rect l="0" t="0" r="0" b="0"/>
          <a:pathLst>
            <a:path>
              <a:moveTo>
                <a:pt x="211810" y="11401175"/>
              </a:moveTo>
              <a:arcTo wR="9415311" hR="9415311" stAng="10069429" swAng="122099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54CC3141-4F3B-4427-9E45-D0EA46169F5F}">
      <dsp:nvSpPr>
        <dsp:cNvPr id="0" name=""/>
        <dsp:cNvSpPr/>
      </dsp:nvSpPr>
      <dsp:spPr>
        <a:xfrm>
          <a:off x="0" y="4157136"/>
          <a:ext cx="7651364" cy="6099434"/>
        </a:xfrm>
        <a:prstGeom prst="roundRect">
          <a:avLst/>
        </a:prstGeom>
        <a:solidFill>
          <a:schemeClr val="accent6">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kern="1200" dirty="0">
              <a:solidFill>
                <a:schemeClr val="tx1"/>
              </a:solidFill>
            </a:rPr>
            <a:t>Other Community Based Programs:</a:t>
          </a:r>
        </a:p>
        <a:p>
          <a:pPr marL="0" lvl="0" indent="0" algn="ctr" defTabSz="1955800">
            <a:lnSpc>
              <a:spcPct val="90000"/>
            </a:lnSpc>
            <a:spcBef>
              <a:spcPct val="0"/>
            </a:spcBef>
            <a:spcAft>
              <a:spcPct val="35000"/>
            </a:spcAft>
            <a:buNone/>
          </a:pPr>
          <a:r>
            <a:rPr lang="en-US" sz="3600" b="1" kern="1200" dirty="0">
              <a:solidFill>
                <a:schemeClr val="tx1"/>
              </a:solidFill>
            </a:rPr>
            <a:t>Psychosocial clubhouses: Prevocational skills,  IADLS, Healthy living</a:t>
          </a:r>
        </a:p>
        <a:p>
          <a:pPr marL="0" lvl="0" indent="0" algn="ctr" defTabSz="1955800">
            <a:lnSpc>
              <a:spcPct val="90000"/>
            </a:lnSpc>
            <a:spcBef>
              <a:spcPct val="0"/>
            </a:spcBef>
            <a:spcAft>
              <a:spcPct val="35000"/>
            </a:spcAft>
            <a:buNone/>
          </a:pPr>
          <a:r>
            <a:rPr lang="en-US" sz="3600" b="1" kern="1200" dirty="0">
              <a:solidFill>
                <a:schemeClr val="tx1"/>
              </a:solidFill>
            </a:rPr>
            <a:t>Early Intervention: Parenting with SMI/CODs</a:t>
          </a:r>
        </a:p>
        <a:p>
          <a:pPr marL="0" lvl="0" indent="0" algn="ctr" defTabSz="1955800">
            <a:lnSpc>
              <a:spcPct val="90000"/>
            </a:lnSpc>
            <a:spcBef>
              <a:spcPct val="0"/>
            </a:spcBef>
            <a:spcAft>
              <a:spcPct val="35000"/>
            </a:spcAft>
            <a:buNone/>
          </a:pPr>
          <a:r>
            <a:rPr lang="en-US" sz="3600" b="1" kern="1200" dirty="0">
              <a:solidFill>
                <a:schemeClr val="tx1"/>
              </a:solidFill>
            </a:rPr>
            <a:t>Easter Seals  In-Home Senior Program: Cognitive evaluation, Aging in place, Fall prevention</a:t>
          </a:r>
          <a:endParaRPr lang="en-US" sz="4400" b="1" kern="1200" dirty="0">
            <a:solidFill>
              <a:schemeClr val="tx1"/>
            </a:solidFill>
          </a:endParaRPr>
        </a:p>
      </dsp:txBody>
      <dsp:txXfrm>
        <a:off x="297750" y="4454886"/>
        <a:ext cx="7055864" cy="5503934"/>
      </dsp:txXfrm>
    </dsp:sp>
    <dsp:sp modelId="{2FB18C48-410B-4AC5-B671-B0E6DE33BB24}">
      <dsp:nvSpPr>
        <dsp:cNvPr id="0" name=""/>
        <dsp:cNvSpPr/>
      </dsp:nvSpPr>
      <dsp:spPr>
        <a:xfrm>
          <a:off x="2197653" y="2544592"/>
          <a:ext cx="18830622" cy="18830622"/>
        </a:xfrm>
        <a:custGeom>
          <a:avLst/>
          <a:gdLst/>
          <a:ahLst/>
          <a:cxnLst/>
          <a:rect l="0" t="0" r="0" b="0"/>
          <a:pathLst>
            <a:path>
              <a:moveTo>
                <a:pt x="4168093" y="1597716"/>
              </a:moveTo>
              <a:arcTo wR="9415311" hR="9415311" stAng="14167815" swAng="953208"/>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47B2533-98D6-4E8F-8A15-C1CFEE63D133}" type="datetimeFigureOut">
              <a:rPr lang="en-US" smtClean="0"/>
              <a:t>3/23/2022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918686-970E-4AA6-9F79-C00B5D6E5C71}" type="slidenum">
              <a:rPr lang="en-US" smtClean="0"/>
              <a:t>‹#›</a:t>
            </a:fld>
            <a:endParaRPr lang="en-US"/>
          </a:p>
        </p:txBody>
      </p:sp>
    </p:spTree>
    <p:extLst>
      <p:ext uri="{BB962C8B-B14F-4D97-AF65-F5344CB8AC3E}">
        <p14:creationId xmlns:p14="http://schemas.microsoft.com/office/powerpoint/2010/main" val="37502651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7B2533-98D6-4E8F-8A15-C1CFEE63D133}" type="datetimeFigureOut">
              <a:rPr lang="en-US" smtClean="0"/>
              <a:t>3/23/2022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918686-970E-4AA6-9F79-C00B5D6E5C71}" type="slidenum">
              <a:rPr lang="en-US" smtClean="0"/>
              <a:t>‹#›</a:t>
            </a:fld>
            <a:endParaRPr lang="en-US"/>
          </a:p>
        </p:txBody>
      </p:sp>
    </p:spTree>
    <p:extLst>
      <p:ext uri="{BB962C8B-B14F-4D97-AF65-F5344CB8AC3E}">
        <p14:creationId xmlns:p14="http://schemas.microsoft.com/office/powerpoint/2010/main" val="825951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7B2533-98D6-4E8F-8A15-C1CFEE63D133}" type="datetimeFigureOut">
              <a:rPr lang="en-US" smtClean="0"/>
              <a:t>3/23/2022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918686-970E-4AA6-9F79-C00B5D6E5C71}" type="slidenum">
              <a:rPr lang="en-US" smtClean="0"/>
              <a:t>‹#›</a:t>
            </a:fld>
            <a:endParaRPr lang="en-US"/>
          </a:p>
        </p:txBody>
      </p:sp>
    </p:spTree>
    <p:extLst>
      <p:ext uri="{BB962C8B-B14F-4D97-AF65-F5344CB8AC3E}">
        <p14:creationId xmlns:p14="http://schemas.microsoft.com/office/powerpoint/2010/main" val="359159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47B2533-98D6-4E8F-8A15-C1CFEE63D133}" type="datetimeFigureOut">
              <a:rPr lang="en-US" smtClean="0"/>
              <a:t>3/23/2022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918686-970E-4AA6-9F79-C00B5D6E5C71}" type="slidenum">
              <a:rPr lang="en-US" smtClean="0"/>
              <a:t>‹#›</a:t>
            </a:fld>
            <a:endParaRPr lang="en-US"/>
          </a:p>
        </p:txBody>
      </p:sp>
    </p:spTree>
    <p:extLst>
      <p:ext uri="{BB962C8B-B14F-4D97-AF65-F5344CB8AC3E}">
        <p14:creationId xmlns:p14="http://schemas.microsoft.com/office/powerpoint/2010/main" val="1402583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47B2533-98D6-4E8F-8A15-C1CFEE63D133}" type="datetimeFigureOut">
              <a:rPr lang="en-US" smtClean="0"/>
              <a:t>3/23/2022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918686-970E-4AA6-9F79-C00B5D6E5C71}" type="slidenum">
              <a:rPr lang="en-US" smtClean="0"/>
              <a:t>‹#›</a:t>
            </a:fld>
            <a:endParaRPr lang="en-US"/>
          </a:p>
        </p:txBody>
      </p:sp>
    </p:spTree>
    <p:extLst>
      <p:ext uri="{BB962C8B-B14F-4D97-AF65-F5344CB8AC3E}">
        <p14:creationId xmlns:p14="http://schemas.microsoft.com/office/powerpoint/2010/main" val="1102229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47B2533-98D6-4E8F-8A15-C1CFEE63D133}" type="datetimeFigureOut">
              <a:rPr lang="en-US" smtClean="0"/>
              <a:t>3/23/2022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918686-970E-4AA6-9F79-C00B5D6E5C71}" type="slidenum">
              <a:rPr lang="en-US" smtClean="0"/>
              <a:t>‹#›</a:t>
            </a:fld>
            <a:endParaRPr lang="en-US"/>
          </a:p>
        </p:txBody>
      </p:sp>
    </p:spTree>
    <p:extLst>
      <p:ext uri="{BB962C8B-B14F-4D97-AF65-F5344CB8AC3E}">
        <p14:creationId xmlns:p14="http://schemas.microsoft.com/office/powerpoint/2010/main" val="1773074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7B2533-98D6-4E8F-8A15-C1CFEE63D133}" type="datetimeFigureOut">
              <a:rPr lang="en-US" smtClean="0"/>
              <a:t>3/23/2022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918686-970E-4AA6-9F79-C00B5D6E5C71}" type="slidenum">
              <a:rPr lang="en-US" smtClean="0"/>
              <a:t>‹#›</a:t>
            </a:fld>
            <a:endParaRPr lang="en-US"/>
          </a:p>
        </p:txBody>
      </p:sp>
    </p:spTree>
    <p:extLst>
      <p:ext uri="{BB962C8B-B14F-4D97-AF65-F5344CB8AC3E}">
        <p14:creationId xmlns:p14="http://schemas.microsoft.com/office/powerpoint/2010/main" val="3133386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47B2533-98D6-4E8F-8A15-C1CFEE63D133}" type="datetimeFigureOut">
              <a:rPr lang="en-US" smtClean="0"/>
              <a:t>3/23/2022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918686-970E-4AA6-9F79-C00B5D6E5C71}" type="slidenum">
              <a:rPr lang="en-US" smtClean="0"/>
              <a:t>‹#›</a:t>
            </a:fld>
            <a:endParaRPr lang="en-US"/>
          </a:p>
        </p:txBody>
      </p:sp>
    </p:spTree>
    <p:extLst>
      <p:ext uri="{BB962C8B-B14F-4D97-AF65-F5344CB8AC3E}">
        <p14:creationId xmlns:p14="http://schemas.microsoft.com/office/powerpoint/2010/main" val="581740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47B2533-98D6-4E8F-8A15-C1CFEE63D133}" type="datetimeFigureOut">
              <a:rPr lang="en-US" smtClean="0"/>
              <a:t>3/23/2022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918686-970E-4AA6-9F79-C00B5D6E5C71}" type="slidenum">
              <a:rPr lang="en-US" smtClean="0"/>
              <a:t>‹#›</a:t>
            </a:fld>
            <a:endParaRPr lang="en-US"/>
          </a:p>
        </p:txBody>
      </p:sp>
    </p:spTree>
    <p:extLst>
      <p:ext uri="{BB962C8B-B14F-4D97-AF65-F5344CB8AC3E}">
        <p14:creationId xmlns:p14="http://schemas.microsoft.com/office/powerpoint/2010/main" val="1549931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7B2533-98D6-4E8F-8A15-C1CFEE63D133}" type="datetimeFigureOut">
              <a:rPr lang="en-US" smtClean="0"/>
              <a:t>3/23/2022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918686-970E-4AA6-9F79-C00B5D6E5C71}" type="slidenum">
              <a:rPr lang="en-US" smtClean="0"/>
              <a:t>‹#›</a:t>
            </a:fld>
            <a:endParaRPr lang="en-US"/>
          </a:p>
        </p:txBody>
      </p:sp>
    </p:spTree>
    <p:extLst>
      <p:ext uri="{BB962C8B-B14F-4D97-AF65-F5344CB8AC3E}">
        <p14:creationId xmlns:p14="http://schemas.microsoft.com/office/powerpoint/2010/main" val="2095544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47B2533-98D6-4E8F-8A15-C1CFEE63D133}" type="datetimeFigureOut">
              <a:rPr lang="en-US" smtClean="0"/>
              <a:t>3/23/2022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918686-970E-4AA6-9F79-C00B5D6E5C71}" type="slidenum">
              <a:rPr lang="en-US" smtClean="0"/>
              <a:t>‹#›</a:t>
            </a:fld>
            <a:endParaRPr lang="en-US"/>
          </a:p>
        </p:txBody>
      </p:sp>
    </p:spTree>
    <p:extLst>
      <p:ext uri="{BB962C8B-B14F-4D97-AF65-F5344CB8AC3E}">
        <p14:creationId xmlns:p14="http://schemas.microsoft.com/office/powerpoint/2010/main" val="14165229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747B2533-98D6-4E8F-8A15-C1CFEE63D133}" type="datetimeFigureOut">
              <a:rPr lang="en-US" smtClean="0"/>
              <a:t>3/23/2022</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D1918686-970E-4AA6-9F79-C00B5D6E5C71}" type="slidenum">
              <a:rPr lang="en-US" smtClean="0"/>
              <a:t>‹#›</a:t>
            </a:fld>
            <a:endParaRPr lang="en-US"/>
          </a:p>
        </p:txBody>
      </p:sp>
    </p:spTree>
    <p:extLst>
      <p:ext uri="{BB962C8B-B14F-4D97-AF65-F5344CB8AC3E}">
        <p14:creationId xmlns:p14="http://schemas.microsoft.com/office/powerpoint/2010/main" val="288591612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emf"/><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D0F04DFF-19A4-4EC0-941E-93A6EE67F636}"/>
              </a:ext>
            </a:extLst>
          </p:cNvPr>
          <p:cNvSpPr txBox="1"/>
          <p:nvPr/>
        </p:nvSpPr>
        <p:spPr>
          <a:xfrm>
            <a:off x="1828800" y="1828800"/>
            <a:ext cx="40233600" cy="4339650"/>
          </a:xfrm>
          <a:prstGeom prst="rect">
            <a:avLst/>
          </a:prstGeom>
          <a:noFill/>
        </p:spPr>
        <p:txBody>
          <a:bodyPr wrap="square" rtlCol="0">
            <a:spAutoFit/>
          </a:bodyPr>
          <a:lstStyle/>
          <a:p>
            <a:pPr algn="ctr"/>
            <a:r>
              <a:rPr lang="en-US" sz="8800" b="1" dirty="0">
                <a:effectLst/>
                <a:latin typeface="Calibri" panose="020F0502020204030204" pitchFamily="34" charset="0"/>
                <a:ea typeface="Calibri" panose="020F0502020204030204" pitchFamily="34" charset="0"/>
                <a:cs typeface="Times New Roman" panose="02020603050405020304" pitchFamily="18" charset="0"/>
              </a:rPr>
              <a:t>Demonstrating the Value of Occupational Therapy in Integrated Primary Care Behavioral Health (PCBH)</a:t>
            </a:r>
            <a:endParaRPr lang="en-US" sz="6000" b="1" dirty="0">
              <a:latin typeface="Calibri" panose="020F0502020204030204" pitchFamily="34" charset="0"/>
              <a:ea typeface="Calibri" panose="020F0502020204030204" pitchFamily="34" charset="0"/>
              <a:cs typeface="Times New Roman" panose="02020603050405020304" pitchFamily="18" charset="0"/>
            </a:endParaRPr>
          </a:p>
          <a:p>
            <a:pPr algn="ctr"/>
            <a:r>
              <a:rPr lang="en-US" sz="6000" b="1" dirty="0">
                <a:latin typeface="Calibri" panose="020F0502020204030204" pitchFamily="34" charset="0"/>
                <a:ea typeface="Calibri" panose="020F0502020204030204" pitchFamily="34" charset="0"/>
                <a:cs typeface="Times New Roman" panose="02020603050405020304" pitchFamily="18" charset="0"/>
              </a:rPr>
              <a:t>Alexa Trolley-Hanson MS OTR/L</a:t>
            </a:r>
            <a:endParaRPr lang="en-US" sz="6000" b="1"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4000" dirty="0"/>
          </a:p>
        </p:txBody>
      </p:sp>
      <p:sp>
        <p:nvSpPr>
          <p:cNvPr id="10" name="TextBox 9">
            <a:extLst>
              <a:ext uri="{FF2B5EF4-FFF2-40B4-BE49-F238E27FC236}">
                <a16:creationId xmlns:a16="http://schemas.microsoft.com/office/drawing/2014/main" id="{2D4DD546-38E0-41BF-AAE0-FA88097309D0}"/>
              </a:ext>
            </a:extLst>
          </p:cNvPr>
          <p:cNvSpPr txBox="1"/>
          <p:nvPr/>
        </p:nvSpPr>
        <p:spPr>
          <a:xfrm>
            <a:off x="1828800" y="6615650"/>
            <a:ext cx="14668499" cy="5139869"/>
          </a:xfrm>
          <a:prstGeom prst="rect">
            <a:avLst/>
          </a:prstGeom>
          <a:noFill/>
        </p:spPr>
        <p:txBody>
          <a:bodyPr wrap="square" rtlCol="0">
            <a:spAutoFit/>
          </a:bodyPr>
          <a:lstStyle/>
          <a:p>
            <a:pPr algn="ctr"/>
            <a:r>
              <a:rPr lang="en-US" sz="5400" b="1" dirty="0"/>
              <a:t>What is Integrated Primary Care Behavioral Health (PCBH)?</a:t>
            </a:r>
            <a:endParaRPr lang="en-US" sz="4400" dirty="0"/>
          </a:p>
          <a:p>
            <a:pPr algn="ctr"/>
            <a:r>
              <a:rPr lang="en-US" sz="4400" b="1" dirty="0"/>
              <a:t>An integrated healthcare model in which an interprofessional team collaborates to provide holistic and comprehensive services to improve health and wellness of people as a part of routine healthcare (primary care settings). </a:t>
            </a:r>
          </a:p>
          <a:p>
            <a:endParaRPr lang="en-US" sz="4400" dirty="0"/>
          </a:p>
        </p:txBody>
      </p:sp>
      <p:graphicFrame>
        <p:nvGraphicFramePr>
          <p:cNvPr id="12" name="Diagram 11">
            <a:extLst>
              <a:ext uri="{FF2B5EF4-FFF2-40B4-BE49-F238E27FC236}">
                <a16:creationId xmlns:a16="http://schemas.microsoft.com/office/drawing/2014/main" id="{88FF7722-E8AF-4B9E-A7D8-AC4259AFB65A}"/>
              </a:ext>
            </a:extLst>
          </p:cNvPr>
          <p:cNvGraphicFramePr/>
          <p:nvPr>
            <p:extLst>
              <p:ext uri="{D42A27DB-BD31-4B8C-83A1-F6EECF244321}">
                <p14:modId xmlns:p14="http://schemas.microsoft.com/office/powerpoint/2010/main" val="3862229733"/>
              </p:ext>
            </p:extLst>
          </p:nvPr>
        </p:nvGraphicFramePr>
        <p:xfrm>
          <a:off x="17438914" y="6416269"/>
          <a:ext cx="24623486" cy="228445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4" name="Picture 13">
            <a:extLst>
              <a:ext uri="{FF2B5EF4-FFF2-40B4-BE49-F238E27FC236}">
                <a16:creationId xmlns:a16="http://schemas.microsoft.com/office/drawing/2014/main" id="{F1A5C834-01ED-4F57-9B76-25D539DB3A13}"/>
              </a:ext>
            </a:extLst>
          </p:cNvPr>
          <p:cNvPicPr>
            <a:picLocks noChangeAspect="1"/>
          </p:cNvPicPr>
          <p:nvPr/>
        </p:nvPicPr>
        <p:blipFill>
          <a:blip r:embed="rId7"/>
          <a:stretch>
            <a:fillRect/>
          </a:stretch>
        </p:blipFill>
        <p:spPr>
          <a:xfrm>
            <a:off x="1828800" y="783771"/>
            <a:ext cx="5320110" cy="1600200"/>
          </a:xfrm>
          <a:prstGeom prst="rect">
            <a:avLst/>
          </a:prstGeom>
          <a:extLst>
            <a:ext uri="{FAA26D3D-D897-4be2-8F04-BA451C77F1D7}">
              <ma14:placeholderFlag xmlns:lc="http://schemas.openxmlformats.org/drawingml/2006/lockedCanvas"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http://schemas.microsoft.com/office/word/2018/wordml" xmlns:w16cid="http://schemas.microsoft.com/office/word/2016/wordml/cid" xmlns:w16cex="http://schemas.microsoft.com/office/word/2018/wordml/c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ext>
          </a:extLst>
        </p:spPr>
      </p:pic>
      <p:sp>
        <p:nvSpPr>
          <p:cNvPr id="15" name="TextBox 14">
            <a:extLst>
              <a:ext uri="{FF2B5EF4-FFF2-40B4-BE49-F238E27FC236}">
                <a16:creationId xmlns:a16="http://schemas.microsoft.com/office/drawing/2014/main" id="{17097855-2C27-4BB6-9FB9-9A68BE01D1B8}"/>
              </a:ext>
            </a:extLst>
          </p:cNvPr>
          <p:cNvSpPr txBox="1"/>
          <p:nvPr/>
        </p:nvSpPr>
        <p:spPr>
          <a:xfrm>
            <a:off x="37996872" y="766618"/>
            <a:ext cx="4065528" cy="1323439"/>
          </a:xfrm>
          <a:prstGeom prst="rect">
            <a:avLst/>
          </a:prstGeom>
          <a:noFill/>
        </p:spPr>
        <p:txBody>
          <a:bodyPr wrap="square" rtlCol="0">
            <a:spAutoFit/>
          </a:bodyPr>
          <a:lstStyle/>
          <a:p>
            <a:pPr algn="ctr"/>
            <a:r>
              <a:rPr lang="en-US" sz="4000" b="1" dirty="0"/>
              <a:t>AOTA 2022 Poster 8-903</a:t>
            </a:r>
          </a:p>
        </p:txBody>
      </p:sp>
      <p:sp>
        <p:nvSpPr>
          <p:cNvPr id="16" name="TextBox 15">
            <a:extLst>
              <a:ext uri="{FF2B5EF4-FFF2-40B4-BE49-F238E27FC236}">
                <a16:creationId xmlns:a16="http://schemas.microsoft.com/office/drawing/2014/main" id="{920111CC-C15A-47D2-8C58-F10130665C46}"/>
              </a:ext>
            </a:extLst>
          </p:cNvPr>
          <p:cNvSpPr txBox="1"/>
          <p:nvPr/>
        </p:nvSpPr>
        <p:spPr>
          <a:xfrm>
            <a:off x="1828800" y="30019704"/>
            <a:ext cx="40233600" cy="2400657"/>
          </a:xfrm>
          <a:prstGeom prst="rect">
            <a:avLst/>
          </a:prstGeom>
          <a:noFill/>
        </p:spPr>
        <p:txBody>
          <a:bodyPr wrap="square" rtlCol="0">
            <a:spAutoFit/>
          </a:bodyPr>
          <a:lstStyle/>
          <a:p>
            <a:r>
              <a:rPr lang="en-US" sz="4400" b="1" dirty="0"/>
              <a:t>This project is supported by the Health Resources and Services Administration (HRSA) of the U.S. Department of Health and Human Services (HHS) M01HP31385 title, total award amount and percentage financed with nongovernmental sources). This information or content and conclusions are those of the author and should not be construed as the official position or policy of, nor should any endorsements be inferred by HRSA, HHS or the U.S. Government.</a:t>
            </a:r>
          </a:p>
          <a:p>
            <a:endParaRPr lang="en-US" dirty="0"/>
          </a:p>
        </p:txBody>
      </p:sp>
      <p:sp>
        <p:nvSpPr>
          <p:cNvPr id="17" name="TextBox 16">
            <a:extLst>
              <a:ext uri="{FF2B5EF4-FFF2-40B4-BE49-F238E27FC236}">
                <a16:creationId xmlns:a16="http://schemas.microsoft.com/office/drawing/2014/main" id="{5FA9C8BC-DEDE-4DD2-BC80-8367F3136614}"/>
              </a:ext>
            </a:extLst>
          </p:cNvPr>
          <p:cNvSpPr txBox="1"/>
          <p:nvPr/>
        </p:nvSpPr>
        <p:spPr>
          <a:xfrm>
            <a:off x="1828800" y="11985171"/>
            <a:ext cx="14668500" cy="6340197"/>
          </a:xfrm>
          <a:prstGeom prst="rect">
            <a:avLst/>
          </a:prstGeom>
          <a:noFill/>
        </p:spPr>
        <p:txBody>
          <a:bodyPr wrap="square" rtlCol="0">
            <a:spAutoFit/>
          </a:bodyPr>
          <a:lstStyle/>
          <a:p>
            <a:pPr algn="ctr"/>
            <a:r>
              <a:rPr lang="en-US" sz="5400" b="1" dirty="0"/>
              <a:t>OT and PCBH:</a:t>
            </a:r>
          </a:p>
          <a:p>
            <a:pPr marL="571500" indent="-571500">
              <a:buFont typeface="Arial" panose="020B0604020202020204" pitchFamily="34" charset="0"/>
              <a:buChar char="•"/>
            </a:pPr>
            <a:r>
              <a:rPr lang="en-US" sz="4400" b="1" dirty="0"/>
              <a:t>OTs value a holistic approach, including the biopsychosocial framework, to understand health and wellness</a:t>
            </a:r>
          </a:p>
          <a:p>
            <a:pPr marL="571500" indent="-571500">
              <a:buFont typeface="Arial" panose="020B0604020202020204" pitchFamily="34" charset="0"/>
              <a:buChar char="•"/>
            </a:pPr>
            <a:r>
              <a:rPr lang="en-US" sz="4400" b="1" dirty="0"/>
              <a:t>OTs offer knowledge and skills around living with chronic health conditions while addressing physical, mental, and behavioral needs that occur as a result of these</a:t>
            </a:r>
          </a:p>
          <a:p>
            <a:pPr marL="571500" indent="-571500">
              <a:buFont typeface="Arial" panose="020B0604020202020204" pitchFamily="34" charset="0"/>
              <a:buChar char="•"/>
            </a:pPr>
            <a:r>
              <a:rPr lang="en-US" sz="4400" b="1" dirty="0"/>
              <a:t>OTs create client centered interventions that promote behavioral change and lead to health promoting habits and routines </a:t>
            </a:r>
          </a:p>
        </p:txBody>
      </p:sp>
      <p:sp>
        <p:nvSpPr>
          <p:cNvPr id="19" name="TextBox 18">
            <a:extLst>
              <a:ext uri="{FF2B5EF4-FFF2-40B4-BE49-F238E27FC236}">
                <a16:creationId xmlns:a16="http://schemas.microsoft.com/office/drawing/2014/main" id="{35D5044E-7846-48C0-99CC-07225A02F862}"/>
              </a:ext>
            </a:extLst>
          </p:cNvPr>
          <p:cNvSpPr txBox="1"/>
          <p:nvPr/>
        </p:nvSpPr>
        <p:spPr>
          <a:xfrm>
            <a:off x="1828800" y="19021927"/>
            <a:ext cx="14668500" cy="5262979"/>
          </a:xfrm>
          <a:prstGeom prst="rect">
            <a:avLst/>
          </a:prstGeom>
          <a:noFill/>
        </p:spPr>
        <p:txBody>
          <a:bodyPr wrap="square" rtlCol="0">
            <a:spAutoFit/>
          </a:bodyPr>
          <a:lstStyle/>
          <a:p>
            <a:pPr algn="ctr"/>
            <a:r>
              <a:rPr lang="en-US" sz="5400" b="1" dirty="0"/>
              <a:t>UNH PCBH Training Program: </a:t>
            </a:r>
          </a:p>
          <a:p>
            <a:pPr marL="571500" indent="-571500">
              <a:buFont typeface="Arial" panose="020B0604020202020204" pitchFamily="34" charset="0"/>
              <a:buChar char="•"/>
            </a:pPr>
            <a:r>
              <a:rPr lang="en-US" sz="4400" b="1" dirty="0"/>
              <a:t>Interprofessional graduate classes: OT students participated in 2 interprofessional graduate classes with social work students that used a team based learning model</a:t>
            </a:r>
          </a:p>
          <a:p>
            <a:pPr marL="571500" indent="-571500">
              <a:buFont typeface="Arial" panose="020B0604020202020204" pitchFamily="34" charset="0"/>
              <a:buChar char="•"/>
            </a:pPr>
            <a:r>
              <a:rPr lang="en-US" sz="4400" b="1" dirty="0"/>
              <a:t>Fieldwork/Clinical Experiences: OT students completed a 6- month long Level 2 B fieldwork or 3</a:t>
            </a:r>
            <a:r>
              <a:rPr lang="en-US" sz="4400" b="1" baseline="30000" dirty="0"/>
              <a:t>rd</a:t>
            </a:r>
            <a:r>
              <a:rPr lang="en-US" sz="4400" b="1" dirty="0"/>
              <a:t> clinical experience in an organization that provided primary care services </a:t>
            </a:r>
          </a:p>
          <a:p>
            <a:endParaRPr lang="en-US" dirty="0"/>
          </a:p>
        </p:txBody>
      </p:sp>
      <p:sp>
        <p:nvSpPr>
          <p:cNvPr id="20" name="TextBox 19">
            <a:extLst>
              <a:ext uri="{FF2B5EF4-FFF2-40B4-BE49-F238E27FC236}">
                <a16:creationId xmlns:a16="http://schemas.microsoft.com/office/drawing/2014/main" id="{E6E22A31-2D16-40F2-AAC8-B8E652F597CB}"/>
              </a:ext>
            </a:extLst>
          </p:cNvPr>
          <p:cNvSpPr txBox="1"/>
          <p:nvPr/>
        </p:nvSpPr>
        <p:spPr>
          <a:xfrm>
            <a:off x="1828800" y="24711145"/>
            <a:ext cx="14668500" cy="4308872"/>
          </a:xfrm>
          <a:prstGeom prst="rect">
            <a:avLst/>
          </a:prstGeom>
          <a:noFill/>
        </p:spPr>
        <p:txBody>
          <a:bodyPr wrap="square" rtlCol="0">
            <a:spAutoFit/>
          </a:bodyPr>
          <a:lstStyle/>
          <a:p>
            <a:pPr algn="ctr"/>
            <a:r>
              <a:rPr lang="en-US" sz="5400" b="1" dirty="0"/>
              <a:t>Next Steps:</a:t>
            </a:r>
          </a:p>
          <a:p>
            <a:pPr marL="685800" indent="-685800">
              <a:buFont typeface="Arial" panose="020B0604020202020204" pitchFamily="34" charset="0"/>
              <a:buChar char="•"/>
            </a:pPr>
            <a:r>
              <a:rPr lang="en-US" sz="4400" b="1" dirty="0"/>
              <a:t>Support/expand OT pilot programs using OT students (Level 2 or capstone)</a:t>
            </a:r>
          </a:p>
          <a:p>
            <a:pPr marL="685800" indent="-685800">
              <a:buFont typeface="Arial" panose="020B0604020202020204" pitchFamily="34" charset="0"/>
              <a:buChar char="•"/>
            </a:pPr>
            <a:r>
              <a:rPr lang="en-US" sz="4400" b="1" dirty="0"/>
              <a:t>Focus on advocacy at state level to create payment structures that support paid OT positions</a:t>
            </a:r>
          </a:p>
          <a:p>
            <a:pPr marL="685800" indent="-685800">
              <a:buFont typeface="Arial" panose="020B0604020202020204" pitchFamily="34" charset="0"/>
              <a:buChar char="•"/>
            </a:pPr>
            <a:r>
              <a:rPr lang="en-US" sz="4400" b="1" dirty="0"/>
              <a:t>Create a system for tracking/measuring outcomes</a:t>
            </a:r>
          </a:p>
        </p:txBody>
      </p:sp>
      <p:sp>
        <p:nvSpPr>
          <p:cNvPr id="21" name="TextBox 20">
            <a:extLst>
              <a:ext uri="{FF2B5EF4-FFF2-40B4-BE49-F238E27FC236}">
                <a16:creationId xmlns:a16="http://schemas.microsoft.com/office/drawing/2014/main" id="{D13BFFD4-738C-4932-B754-F24589AEF49D}"/>
              </a:ext>
            </a:extLst>
          </p:cNvPr>
          <p:cNvSpPr txBox="1"/>
          <p:nvPr/>
        </p:nvSpPr>
        <p:spPr>
          <a:xfrm>
            <a:off x="25243971" y="12115799"/>
            <a:ext cx="9046029" cy="12895838"/>
          </a:xfrm>
          <a:prstGeom prst="rect">
            <a:avLst/>
          </a:prstGeom>
          <a:noFill/>
        </p:spPr>
        <p:txBody>
          <a:bodyPr wrap="square" rtlCol="0">
            <a:spAutoFit/>
          </a:bodyPr>
          <a:lstStyle/>
          <a:p>
            <a:pPr algn="ctr"/>
            <a:r>
              <a:rPr lang="en-US" sz="5400" b="1" dirty="0"/>
              <a:t>PCBH Training Program Outcomes:</a:t>
            </a:r>
          </a:p>
          <a:p>
            <a:pPr algn="ctr"/>
            <a:endParaRPr lang="en-US" sz="4400" b="1" dirty="0"/>
          </a:p>
          <a:p>
            <a:pPr algn="ctr"/>
            <a:r>
              <a:rPr lang="en-US" sz="4400" b="1" dirty="0"/>
              <a:t>37 OT students completed the program</a:t>
            </a:r>
          </a:p>
          <a:p>
            <a:pPr algn="ctr"/>
            <a:endParaRPr lang="en-US" sz="4400" b="1" dirty="0"/>
          </a:p>
          <a:p>
            <a:pPr algn="ctr"/>
            <a:r>
              <a:rPr lang="en-US" sz="4400" b="1" dirty="0"/>
              <a:t>15 organizations spanning NH</a:t>
            </a:r>
          </a:p>
          <a:p>
            <a:pPr algn="ctr"/>
            <a:r>
              <a:rPr lang="en-US" sz="4400" b="1" dirty="0"/>
              <a:t>19 different programs</a:t>
            </a:r>
          </a:p>
          <a:p>
            <a:pPr algn="ctr"/>
            <a:r>
              <a:rPr lang="en-US" sz="4400" b="1" dirty="0"/>
              <a:t>Over 14,000 hours of OT services delivered</a:t>
            </a:r>
          </a:p>
          <a:p>
            <a:pPr algn="ctr"/>
            <a:endParaRPr lang="en-US" sz="4400" b="1" dirty="0"/>
          </a:p>
          <a:p>
            <a:pPr algn="ctr"/>
            <a:r>
              <a:rPr lang="en-US" sz="4400" b="1" dirty="0"/>
              <a:t>7 organizations want to continue and/or expand OT services</a:t>
            </a:r>
          </a:p>
          <a:p>
            <a:pPr algn="ctr"/>
            <a:r>
              <a:rPr lang="en-US" sz="4400" b="1" dirty="0"/>
              <a:t>2 organizations are actively participating in advocacy to support OT in integrated care</a:t>
            </a:r>
          </a:p>
          <a:p>
            <a:pPr algn="ctr"/>
            <a:endParaRPr lang="en-US" sz="5400" b="1" dirty="0"/>
          </a:p>
          <a:p>
            <a:endParaRPr lang="en-US" sz="5400" dirty="0"/>
          </a:p>
        </p:txBody>
      </p:sp>
    </p:spTree>
    <p:extLst>
      <p:ext uri="{BB962C8B-B14F-4D97-AF65-F5344CB8AC3E}">
        <p14:creationId xmlns:p14="http://schemas.microsoft.com/office/powerpoint/2010/main" val="34222182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329</TotalTime>
  <Words>494</Words>
  <Application>Microsoft Office PowerPoint</Application>
  <PresentationFormat>Custom</PresentationFormat>
  <Paragraphs>53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 Trolley-Hanson</dc:creator>
  <cp:lastModifiedBy>Alexa Trolley-Hanson</cp:lastModifiedBy>
  <cp:revision>5</cp:revision>
  <dcterms:created xsi:type="dcterms:W3CDTF">2022-03-23T11:35:06Z</dcterms:created>
  <dcterms:modified xsi:type="dcterms:W3CDTF">2022-03-24T00:05:41Z</dcterms:modified>
</cp:coreProperties>
</file>