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tiff" ContentType="image/tiff"/>
  <Default Extension="tif" ContentType="image/tif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720" r:id="rId3"/>
  </p:sldMasterIdLst>
  <p:sldIdLst>
    <p:sldId id="256" r:id="rId4"/>
  </p:sldIdLst>
  <p:sldSz cx="43891200" cy="32918400"/>
  <p:notesSz cx="9144000" cy="6858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userDrawn="1">
          <p15:clr>
            <a:srgbClr val="A4A3A4"/>
          </p15:clr>
        </p15:guide>
        <p15:guide id="2" pos="13824"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7279" autoAdjust="0"/>
    <p:restoredTop sz="94434" autoAdjust="0"/>
  </p:normalViewPr>
  <p:slideViewPr>
    <p:cSldViewPr snapToGrid="0">
      <p:cViewPr>
        <p:scale>
          <a:sx n="40" d="100"/>
          <a:sy n="40" d="100"/>
        </p:scale>
        <p:origin x="30" y="30"/>
      </p:cViewPr>
      <p:guideLst>
        <p:guide orient="horz" pos="10368"/>
        <p:guide pos="13824"/>
      </p:guideLst>
    </p:cSldViewPr>
  </p:slideViewPr>
  <p:notesTextViewPr>
    <p:cViewPr>
      <p:scale>
        <a:sx n="1" d="1"/>
        <a:sy n="1" d="1"/>
      </p:scale>
      <p:origin x="0" y="0"/>
    </p:cViewPr>
  </p:notesTextViewPr>
  <p:sorterViewPr>
    <p:cViewPr>
      <p:scale>
        <a:sx n="100" d="100"/>
        <a:sy n="100" d="100"/>
      </p:scale>
      <p:origin x="0" y="0"/>
    </p:cViewPr>
  </p:sorter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2"/>
            <a:ext cx="37307520" cy="11460480"/>
          </a:xfrm>
        </p:spPr>
        <p:txBody>
          <a:bodyPr anchor="b"/>
          <a:lstStyle>
            <a:lvl1pPr algn="ctr">
              <a:defRPr sz="28800"/>
            </a:lvl1pPr>
          </a:lstStyle>
          <a:p>
            <a:r>
              <a:rPr lang="en-US"/>
              <a:t>Click to edit Master title style</a:t>
            </a:r>
            <a:endParaRPr lang="en-US" dirty="0"/>
          </a:p>
        </p:txBody>
      </p:sp>
      <p:sp>
        <p:nvSpPr>
          <p:cNvPr id="3" name="Subtitle 2"/>
          <p:cNvSpPr>
            <a:spLocks noGrp="1"/>
          </p:cNvSpPr>
          <p:nvPr>
            <p:ph type="subTitle" idx="1"/>
          </p:nvPr>
        </p:nvSpPr>
        <p:spPr>
          <a:xfrm>
            <a:off x="5486400" y="17289782"/>
            <a:ext cx="32918400" cy="7947658"/>
          </a:xfrm>
        </p:spPr>
        <p:txBody>
          <a:bodyPr/>
          <a:lstStyle>
            <a:lvl1pPr marL="0" indent="0" algn="ctr">
              <a:buNone/>
              <a:defRPr sz="11520"/>
            </a:lvl1pPr>
            <a:lvl2pPr marL="2194560" indent="0" algn="ctr">
              <a:buNone/>
              <a:defRPr sz="9600"/>
            </a:lvl2pPr>
            <a:lvl3pPr marL="4389120" indent="0" algn="ctr">
              <a:buNone/>
              <a:defRPr sz="8640"/>
            </a:lvl3pPr>
            <a:lvl4pPr marL="6583680" indent="0" algn="ctr">
              <a:buNone/>
              <a:defRPr sz="7680"/>
            </a:lvl4pPr>
            <a:lvl5pPr marL="8778240" indent="0" algn="ctr">
              <a:buNone/>
              <a:defRPr sz="7680"/>
            </a:lvl5pPr>
            <a:lvl6pPr marL="10972800" indent="0" algn="ctr">
              <a:buNone/>
              <a:defRPr sz="7680"/>
            </a:lvl6pPr>
            <a:lvl7pPr marL="13167360" indent="0" algn="ctr">
              <a:buNone/>
              <a:defRPr sz="7680"/>
            </a:lvl7pPr>
            <a:lvl8pPr marL="15361920" indent="0" algn="ctr">
              <a:buNone/>
              <a:defRPr sz="7680"/>
            </a:lvl8pPr>
            <a:lvl9pPr marL="17556480" indent="0" algn="ctr">
              <a:buNone/>
              <a:defRPr sz="768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519372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5260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49"/>
            <a:ext cx="37856160" cy="13693138"/>
          </a:xfrm>
        </p:spPr>
        <p:txBody>
          <a:bodyPr anchor="b"/>
          <a:lstStyle>
            <a:lvl1pPr>
              <a:defRPr sz="28800"/>
            </a:lvl1pPr>
          </a:lstStyle>
          <a:p>
            <a:r>
              <a:rPr lang="en-US"/>
              <a:t>Click to edit Master title style</a:t>
            </a:r>
            <a:endParaRPr lang="en-US" dirty="0"/>
          </a:p>
        </p:txBody>
      </p:sp>
      <p:sp>
        <p:nvSpPr>
          <p:cNvPr id="3" name="Text Placeholder 2"/>
          <p:cNvSpPr>
            <a:spLocks noGrp="1"/>
          </p:cNvSpPr>
          <p:nvPr>
            <p:ph type="body" idx="1"/>
          </p:nvPr>
        </p:nvSpPr>
        <p:spPr>
          <a:xfrm>
            <a:off x="2994662" y="22029429"/>
            <a:ext cx="37856160" cy="7200898"/>
          </a:xfrm>
        </p:spPr>
        <p:txBody>
          <a:bodyPr/>
          <a:lstStyle>
            <a:lvl1pPr marL="0" indent="0">
              <a:buNone/>
              <a:defRPr sz="11520">
                <a:solidFill>
                  <a:schemeClr val="tx1"/>
                </a:solidFill>
              </a:defRPr>
            </a:lvl1pPr>
            <a:lvl2pPr marL="2194560" indent="0">
              <a:buNone/>
              <a:defRPr sz="9600">
                <a:solidFill>
                  <a:schemeClr val="tx1">
                    <a:tint val="75000"/>
                  </a:schemeClr>
                </a:solidFill>
              </a:defRPr>
            </a:lvl2pPr>
            <a:lvl3pPr marL="4389120" indent="0">
              <a:buNone/>
              <a:defRPr sz="8640">
                <a:solidFill>
                  <a:schemeClr val="tx1">
                    <a:tint val="75000"/>
                  </a:schemeClr>
                </a:solidFill>
              </a:defRPr>
            </a:lvl3pPr>
            <a:lvl4pPr marL="6583680" indent="0">
              <a:buNone/>
              <a:defRPr sz="7680">
                <a:solidFill>
                  <a:schemeClr val="tx1">
                    <a:tint val="75000"/>
                  </a:schemeClr>
                </a:solidFill>
              </a:defRPr>
            </a:lvl4pPr>
            <a:lvl5pPr marL="8778240" indent="0">
              <a:buNone/>
              <a:defRPr sz="7680">
                <a:solidFill>
                  <a:schemeClr val="tx1">
                    <a:tint val="75000"/>
                  </a:schemeClr>
                </a:solidFill>
              </a:defRPr>
            </a:lvl5pPr>
            <a:lvl6pPr marL="10972800" indent="0">
              <a:buNone/>
              <a:defRPr sz="7680">
                <a:solidFill>
                  <a:schemeClr val="tx1">
                    <a:tint val="75000"/>
                  </a:schemeClr>
                </a:solidFill>
              </a:defRPr>
            </a:lvl6pPr>
            <a:lvl7pPr marL="13167360" indent="0">
              <a:buNone/>
              <a:defRPr sz="7680">
                <a:solidFill>
                  <a:schemeClr val="tx1">
                    <a:tint val="75000"/>
                  </a:schemeClr>
                </a:solidFill>
              </a:defRPr>
            </a:lvl7pPr>
            <a:lvl8pPr marL="15361920" indent="0">
              <a:buNone/>
              <a:defRPr sz="7680">
                <a:solidFill>
                  <a:schemeClr val="tx1">
                    <a:tint val="75000"/>
                  </a:schemeClr>
                </a:solidFill>
              </a:defRPr>
            </a:lvl8pPr>
            <a:lvl9pPr marL="17556480" indent="0">
              <a:buNone/>
              <a:defRPr sz="768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35588390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04433015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2"/>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2"/>
            <a:ext cx="18568032"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2"/>
            <a:ext cx="18659477" cy="3954778"/>
          </a:xfrm>
        </p:spPr>
        <p:txBody>
          <a:bodyPr anchor="b"/>
          <a:lstStyle>
            <a:lvl1pPr marL="0" indent="0">
              <a:buNone/>
              <a:defRPr sz="11520" b="1"/>
            </a:lvl1pPr>
            <a:lvl2pPr marL="2194560" indent="0">
              <a:buNone/>
              <a:defRPr sz="9600" b="1"/>
            </a:lvl2pPr>
            <a:lvl3pPr marL="4389120" indent="0">
              <a:buNone/>
              <a:defRPr sz="8640" b="1"/>
            </a:lvl3pPr>
            <a:lvl4pPr marL="6583680" indent="0">
              <a:buNone/>
              <a:defRPr sz="7680" b="1"/>
            </a:lvl4pPr>
            <a:lvl5pPr marL="8778240" indent="0">
              <a:buNone/>
              <a:defRPr sz="7680" b="1"/>
            </a:lvl5pPr>
            <a:lvl6pPr marL="10972800" indent="0">
              <a:buNone/>
              <a:defRPr sz="7680" b="1"/>
            </a:lvl6pPr>
            <a:lvl7pPr marL="13167360" indent="0">
              <a:buNone/>
              <a:defRPr sz="7680" b="1"/>
            </a:lvl7pPr>
            <a:lvl8pPr marL="15361920" indent="0">
              <a:buNone/>
              <a:defRPr sz="7680" b="1"/>
            </a:lvl8pPr>
            <a:lvl9pPr marL="17556480" indent="0">
              <a:buNone/>
              <a:defRPr sz="768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69660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54722077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49921882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Content Placeholder 2"/>
          <p:cNvSpPr>
            <a:spLocks noGrp="1"/>
          </p:cNvSpPr>
          <p:nvPr>
            <p:ph idx="1"/>
          </p:nvPr>
        </p:nvSpPr>
        <p:spPr>
          <a:xfrm>
            <a:off x="18659477" y="4739647"/>
            <a:ext cx="22219920" cy="23393400"/>
          </a:xfrm>
        </p:spPr>
        <p:txBody>
          <a:bodyPr/>
          <a:lstStyle>
            <a:lvl1pPr>
              <a:defRPr sz="15360"/>
            </a:lvl1pPr>
            <a:lvl2pPr>
              <a:defRPr sz="13440"/>
            </a:lvl2pPr>
            <a:lvl3pPr>
              <a:defRPr sz="11520"/>
            </a:lvl3pPr>
            <a:lvl4pPr>
              <a:defRPr sz="9600"/>
            </a:lvl4pPr>
            <a:lvl5pPr>
              <a:defRPr sz="9600"/>
            </a:lvl5pPr>
            <a:lvl6pPr>
              <a:defRPr sz="9600"/>
            </a:lvl6pPr>
            <a:lvl7pPr>
              <a:defRPr sz="9600"/>
            </a:lvl7pPr>
            <a:lvl8pPr>
              <a:defRPr sz="9600"/>
            </a:lvl8pPr>
            <a:lvl9pPr>
              <a:defRPr sz="9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9514060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7"/>
            <a:ext cx="22219920" cy="23393400"/>
          </a:xfrm>
        </p:spPr>
        <p:txBody>
          <a:bodyPr anchor="t"/>
          <a:lstStyle>
            <a:lvl1pPr marL="0" indent="0">
              <a:buNone/>
              <a:defRPr sz="15360"/>
            </a:lvl1pPr>
            <a:lvl2pPr marL="2194560" indent="0">
              <a:buNone/>
              <a:defRPr sz="13440"/>
            </a:lvl2pPr>
            <a:lvl3pPr marL="4389120" indent="0">
              <a:buNone/>
              <a:defRPr sz="11520"/>
            </a:lvl3pPr>
            <a:lvl4pPr marL="6583680" indent="0">
              <a:buNone/>
              <a:defRPr sz="9600"/>
            </a:lvl4pPr>
            <a:lvl5pPr marL="8778240" indent="0">
              <a:buNone/>
              <a:defRPr sz="9600"/>
            </a:lvl5pPr>
            <a:lvl6pPr marL="10972800" indent="0">
              <a:buNone/>
              <a:defRPr sz="9600"/>
            </a:lvl6pPr>
            <a:lvl7pPr marL="13167360" indent="0">
              <a:buNone/>
              <a:defRPr sz="9600"/>
            </a:lvl7pPr>
            <a:lvl8pPr marL="15361920" indent="0">
              <a:buNone/>
              <a:defRPr sz="9600"/>
            </a:lvl8pPr>
            <a:lvl9pPr marL="17556480" indent="0">
              <a:buNone/>
              <a:defRPr sz="9600"/>
            </a:lvl9pPr>
          </a:lstStyle>
          <a:p>
            <a:r>
              <a:rPr lang="en-US"/>
              <a:t>Click icon to add picture</a:t>
            </a:r>
            <a:endParaRPr lang="en-US" dirty="0"/>
          </a:p>
        </p:txBody>
      </p:sp>
      <p:sp>
        <p:nvSpPr>
          <p:cNvPr id="4" name="Text Placeholder 3"/>
          <p:cNvSpPr>
            <a:spLocks noGrp="1"/>
          </p:cNvSpPr>
          <p:nvPr>
            <p:ph type="body" sz="half" idx="2"/>
          </p:nvPr>
        </p:nvSpPr>
        <p:spPr>
          <a:xfrm>
            <a:off x="3023237" y="9875520"/>
            <a:ext cx="14156054" cy="18295622"/>
          </a:xfrm>
        </p:spPr>
        <p:txBody>
          <a:bodyPr/>
          <a:lstStyle>
            <a:lvl1pPr marL="0" indent="0">
              <a:buNone/>
              <a:defRPr sz="7680"/>
            </a:lvl1pPr>
            <a:lvl2pPr marL="2194560" indent="0">
              <a:buNone/>
              <a:defRPr sz="6720"/>
            </a:lvl2pPr>
            <a:lvl3pPr marL="4389120" indent="0">
              <a:buNone/>
              <a:defRPr sz="5760"/>
            </a:lvl3pPr>
            <a:lvl4pPr marL="6583680" indent="0">
              <a:buNone/>
              <a:defRPr sz="4800"/>
            </a:lvl4pPr>
            <a:lvl5pPr marL="8778240" indent="0">
              <a:buNone/>
              <a:defRPr sz="4800"/>
            </a:lvl5pPr>
            <a:lvl6pPr marL="10972800" indent="0">
              <a:buNone/>
              <a:defRPr sz="4800"/>
            </a:lvl6pPr>
            <a:lvl7pPr marL="13167360" indent="0">
              <a:buNone/>
              <a:defRPr sz="4800"/>
            </a:lvl7pPr>
            <a:lvl8pPr marL="15361920" indent="0">
              <a:buNone/>
              <a:defRPr sz="4800"/>
            </a:lvl8pPr>
            <a:lvl9pPr marL="17556480" indent="0">
              <a:buNone/>
              <a:defRPr sz="48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4703110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21451489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226064441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2"/>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7"/>
            <a:ext cx="9875520" cy="1752600"/>
          </a:xfrm>
          <a:prstGeom prst="rect">
            <a:avLst/>
          </a:prstGeom>
        </p:spPr>
        <p:txBody>
          <a:bodyPr vert="horz" lIns="91440" tIns="45720" rIns="91440" bIns="45720" rtlCol="0" anchor="ctr"/>
          <a:lstStyle>
            <a:lvl1pPr algn="l">
              <a:defRPr sz="5760">
                <a:solidFill>
                  <a:schemeClr val="tx1">
                    <a:tint val="75000"/>
                  </a:schemeClr>
                </a:solidFill>
              </a:defRPr>
            </a:lvl1pPr>
          </a:lstStyle>
          <a:p>
            <a:fld id="{08E81BC7-D5A5-445F-BF4D-797F02B50EB4}" type="datetimeFigureOut">
              <a:rPr lang="en-US" smtClean="0"/>
              <a:t>4/1/2022</a:t>
            </a:fld>
            <a:endParaRPr lang="en-US"/>
          </a:p>
        </p:txBody>
      </p:sp>
      <p:sp>
        <p:nvSpPr>
          <p:cNvPr id="5" name="Footer Placeholder 4"/>
          <p:cNvSpPr>
            <a:spLocks noGrp="1"/>
          </p:cNvSpPr>
          <p:nvPr>
            <p:ph type="ftr" sz="quarter" idx="3"/>
          </p:nvPr>
        </p:nvSpPr>
        <p:spPr>
          <a:xfrm>
            <a:off x="14538960" y="30510487"/>
            <a:ext cx="14813280" cy="1752600"/>
          </a:xfrm>
          <a:prstGeom prst="rect">
            <a:avLst/>
          </a:prstGeom>
        </p:spPr>
        <p:txBody>
          <a:bodyPr vert="horz" lIns="91440" tIns="45720" rIns="91440" bIns="45720" rtlCol="0" anchor="ctr"/>
          <a:lstStyle>
            <a:lvl1pPr algn="ctr">
              <a:defRPr sz="576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7"/>
            <a:ext cx="9875520" cy="1752600"/>
          </a:xfrm>
          <a:prstGeom prst="rect">
            <a:avLst/>
          </a:prstGeom>
        </p:spPr>
        <p:txBody>
          <a:bodyPr vert="horz" lIns="91440" tIns="45720" rIns="91440" bIns="45720" rtlCol="0" anchor="ctr"/>
          <a:lstStyle>
            <a:lvl1pPr algn="r">
              <a:defRPr sz="576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2278361196"/>
      </p:ext>
    </p:extLst>
  </p:cSld>
  <p:clrMap bg1="lt1" tx1="dk1" bg2="lt2" tx2="dk2" accent1="accent1" accent2="accent2" accent3="accent3" accent4="accent4" accent5="accent5" accent6="accent6" hlink="hlink" folHlink="folHlink"/>
  <p:sldLayoutIdLst>
    <p:sldLayoutId id="2147483721" r:id="rId1"/>
    <p:sldLayoutId id="2147483722" r:id="rId2"/>
    <p:sldLayoutId id="2147483723" r:id="rId3"/>
    <p:sldLayoutId id="2147483724" r:id="rId4"/>
    <p:sldLayoutId id="2147483725" r:id="rId5"/>
    <p:sldLayoutId id="2147483726" r:id="rId6"/>
    <p:sldLayoutId id="2147483727" r:id="rId7"/>
    <p:sldLayoutId id="2147483728" r:id="rId8"/>
    <p:sldLayoutId id="2147483729" r:id="rId9"/>
    <p:sldLayoutId id="2147483730" r:id="rId10"/>
    <p:sldLayoutId id="2147483731" r:id="rId11"/>
  </p:sldLayoutIdLst>
  <p:txStyles>
    <p:titleStyle>
      <a:lvl1pPr algn="l" defTabSz="4389120" rtl="0" eaLnBrk="1" latinLnBrk="0" hangingPunct="1">
        <a:lnSpc>
          <a:spcPct val="90000"/>
        </a:lnSpc>
        <a:spcBef>
          <a:spcPct val="0"/>
        </a:spcBef>
        <a:buNone/>
        <a:defRPr sz="21120" kern="1200">
          <a:solidFill>
            <a:schemeClr val="tx1"/>
          </a:solidFill>
          <a:latin typeface="+mj-lt"/>
          <a:ea typeface="+mj-ea"/>
          <a:cs typeface="+mj-cs"/>
        </a:defRPr>
      </a:lvl1pPr>
    </p:titleStyle>
    <p:bodyStyle>
      <a:lvl1pPr marL="1097280" indent="-1097280" algn="l" defTabSz="4389120" rtl="0" eaLnBrk="1" latinLnBrk="0" hangingPunct="1">
        <a:lnSpc>
          <a:spcPct val="90000"/>
        </a:lnSpc>
        <a:spcBef>
          <a:spcPts val="4800"/>
        </a:spcBef>
        <a:buFont typeface="Arial" panose="020B0604020202020204" pitchFamily="34" charset="0"/>
        <a:buChar char="•"/>
        <a:defRPr sz="13440" kern="1200">
          <a:solidFill>
            <a:schemeClr val="tx1"/>
          </a:solidFill>
          <a:latin typeface="+mn-lt"/>
          <a:ea typeface="+mn-ea"/>
          <a:cs typeface="+mn-cs"/>
        </a:defRPr>
      </a:lvl1pPr>
      <a:lvl2pPr marL="3291840" indent="-1097280" algn="l" defTabSz="4389120" rtl="0" eaLnBrk="1" latinLnBrk="0" hangingPunct="1">
        <a:lnSpc>
          <a:spcPct val="90000"/>
        </a:lnSpc>
        <a:spcBef>
          <a:spcPts val="2400"/>
        </a:spcBef>
        <a:buFont typeface="Arial" panose="020B0604020202020204" pitchFamily="34" charset="0"/>
        <a:buChar char="•"/>
        <a:defRPr sz="11520" kern="1200">
          <a:solidFill>
            <a:schemeClr val="tx1"/>
          </a:solidFill>
          <a:latin typeface="+mn-lt"/>
          <a:ea typeface="+mn-ea"/>
          <a:cs typeface="+mn-cs"/>
        </a:defRPr>
      </a:lvl2pPr>
      <a:lvl3pPr marL="5486400" indent="-1097280" algn="l" defTabSz="4389120" rtl="0" eaLnBrk="1" latinLnBrk="0" hangingPunct="1">
        <a:lnSpc>
          <a:spcPct val="90000"/>
        </a:lnSpc>
        <a:spcBef>
          <a:spcPts val="2400"/>
        </a:spcBef>
        <a:buFont typeface="Arial" panose="020B0604020202020204" pitchFamily="34" charset="0"/>
        <a:buChar char="•"/>
        <a:defRPr sz="9600" kern="1200">
          <a:solidFill>
            <a:schemeClr val="tx1"/>
          </a:solidFill>
          <a:latin typeface="+mn-lt"/>
          <a:ea typeface="+mn-ea"/>
          <a:cs typeface="+mn-cs"/>
        </a:defRPr>
      </a:lvl3pPr>
      <a:lvl4pPr marL="76809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4pPr>
      <a:lvl5pPr marL="987552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5pPr>
      <a:lvl6pPr marL="1207008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6pPr>
      <a:lvl7pPr marL="1426464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7pPr>
      <a:lvl8pPr marL="1645920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8pPr>
      <a:lvl9pPr marL="18653760" indent="-1097280" algn="l" defTabSz="4389120" rtl="0" eaLnBrk="1" latinLnBrk="0" hangingPunct="1">
        <a:lnSpc>
          <a:spcPct val="90000"/>
        </a:lnSpc>
        <a:spcBef>
          <a:spcPts val="2400"/>
        </a:spcBef>
        <a:buFont typeface="Arial" panose="020B0604020202020204" pitchFamily="34" charset="0"/>
        <a:buChar char="•"/>
        <a:defRPr sz="8640" kern="1200">
          <a:solidFill>
            <a:schemeClr val="tx1"/>
          </a:solidFill>
          <a:latin typeface="+mn-lt"/>
          <a:ea typeface="+mn-ea"/>
          <a:cs typeface="+mn-cs"/>
        </a:defRPr>
      </a:lvl9pPr>
    </p:bodyStyle>
    <p:otherStyle>
      <a:defPPr>
        <a:defRPr lang="en-US"/>
      </a:defPPr>
      <a:lvl1pPr marL="0" algn="l" defTabSz="4389120" rtl="0" eaLnBrk="1" latinLnBrk="0" hangingPunct="1">
        <a:defRPr sz="8640" kern="1200">
          <a:solidFill>
            <a:schemeClr val="tx1"/>
          </a:solidFill>
          <a:latin typeface="+mn-lt"/>
          <a:ea typeface="+mn-ea"/>
          <a:cs typeface="+mn-cs"/>
        </a:defRPr>
      </a:lvl1pPr>
      <a:lvl2pPr marL="2194560" algn="l" defTabSz="4389120" rtl="0" eaLnBrk="1" latinLnBrk="0" hangingPunct="1">
        <a:defRPr sz="8640" kern="1200">
          <a:solidFill>
            <a:schemeClr val="tx1"/>
          </a:solidFill>
          <a:latin typeface="+mn-lt"/>
          <a:ea typeface="+mn-ea"/>
          <a:cs typeface="+mn-cs"/>
        </a:defRPr>
      </a:lvl2pPr>
      <a:lvl3pPr marL="4389120" algn="l" defTabSz="4389120" rtl="0" eaLnBrk="1" latinLnBrk="0" hangingPunct="1">
        <a:defRPr sz="8640" kern="1200">
          <a:solidFill>
            <a:schemeClr val="tx1"/>
          </a:solidFill>
          <a:latin typeface="+mn-lt"/>
          <a:ea typeface="+mn-ea"/>
          <a:cs typeface="+mn-cs"/>
        </a:defRPr>
      </a:lvl3pPr>
      <a:lvl4pPr marL="6583680" algn="l" defTabSz="4389120" rtl="0" eaLnBrk="1" latinLnBrk="0" hangingPunct="1">
        <a:defRPr sz="8640" kern="1200">
          <a:solidFill>
            <a:schemeClr val="tx1"/>
          </a:solidFill>
          <a:latin typeface="+mn-lt"/>
          <a:ea typeface="+mn-ea"/>
          <a:cs typeface="+mn-cs"/>
        </a:defRPr>
      </a:lvl4pPr>
      <a:lvl5pPr marL="8778240" algn="l" defTabSz="4389120" rtl="0" eaLnBrk="1" latinLnBrk="0" hangingPunct="1">
        <a:defRPr sz="8640" kern="1200">
          <a:solidFill>
            <a:schemeClr val="tx1"/>
          </a:solidFill>
          <a:latin typeface="+mn-lt"/>
          <a:ea typeface="+mn-ea"/>
          <a:cs typeface="+mn-cs"/>
        </a:defRPr>
      </a:lvl5pPr>
      <a:lvl6pPr marL="10972800" algn="l" defTabSz="4389120" rtl="0" eaLnBrk="1" latinLnBrk="0" hangingPunct="1">
        <a:defRPr sz="8640" kern="1200">
          <a:solidFill>
            <a:schemeClr val="tx1"/>
          </a:solidFill>
          <a:latin typeface="+mn-lt"/>
          <a:ea typeface="+mn-ea"/>
          <a:cs typeface="+mn-cs"/>
        </a:defRPr>
      </a:lvl6pPr>
      <a:lvl7pPr marL="13167360" algn="l" defTabSz="4389120" rtl="0" eaLnBrk="1" latinLnBrk="0" hangingPunct="1">
        <a:defRPr sz="8640" kern="1200">
          <a:solidFill>
            <a:schemeClr val="tx1"/>
          </a:solidFill>
          <a:latin typeface="+mn-lt"/>
          <a:ea typeface="+mn-ea"/>
          <a:cs typeface="+mn-cs"/>
        </a:defRPr>
      </a:lvl7pPr>
      <a:lvl8pPr marL="15361920" algn="l" defTabSz="4389120" rtl="0" eaLnBrk="1" latinLnBrk="0" hangingPunct="1">
        <a:defRPr sz="8640" kern="1200">
          <a:solidFill>
            <a:schemeClr val="tx1"/>
          </a:solidFill>
          <a:latin typeface="+mn-lt"/>
          <a:ea typeface="+mn-ea"/>
          <a:cs typeface="+mn-cs"/>
        </a:defRPr>
      </a:lvl8pPr>
      <a:lvl9pPr marL="17556480" algn="l" defTabSz="4389120" rtl="0" eaLnBrk="1" latinLnBrk="0" hangingPunct="1">
        <a:defRPr sz="864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13" Type="http://schemas.openxmlformats.org/officeDocument/2006/relationships/image" Target="../media/image12.jpg"/><Relationship Id="rId18" Type="http://schemas.openxmlformats.org/officeDocument/2006/relationships/image" Target="../media/image17.jpg"/><Relationship Id="rId26" Type="http://schemas.openxmlformats.org/officeDocument/2006/relationships/image" Target="../media/image25.jpg"/><Relationship Id="rId3" Type="http://schemas.openxmlformats.org/officeDocument/2006/relationships/image" Target="../media/image2.emf"/><Relationship Id="rId21" Type="http://schemas.openxmlformats.org/officeDocument/2006/relationships/image" Target="../media/image20.tiff"/><Relationship Id="rId34" Type="http://schemas.openxmlformats.org/officeDocument/2006/relationships/image" Target="../media/image33.jpeg"/><Relationship Id="rId7" Type="http://schemas.openxmlformats.org/officeDocument/2006/relationships/image" Target="../media/image6.png"/><Relationship Id="rId12" Type="http://schemas.openxmlformats.org/officeDocument/2006/relationships/image" Target="../media/image11.jpg"/><Relationship Id="rId17" Type="http://schemas.openxmlformats.org/officeDocument/2006/relationships/image" Target="../media/image16.jpeg"/><Relationship Id="rId25" Type="http://schemas.openxmlformats.org/officeDocument/2006/relationships/image" Target="../media/image24.jpg"/><Relationship Id="rId33" Type="http://schemas.openxmlformats.org/officeDocument/2006/relationships/image" Target="../media/image32.png"/><Relationship Id="rId2" Type="http://schemas.openxmlformats.org/officeDocument/2006/relationships/image" Target="../media/image1.tiff"/><Relationship Id="rId16" Type="http://schemas.openxmlformats.org/officeDocument/2006/relationships/image" Target="../media/image15.tiff"/><Relationship Id="rId20" Type="http://schemas.openxmlformats.org/officeDocument/2006/relationships/image" Target="../media/image19.jpg"/><Relationship Id="rId29" Type="http://schemas.openxmlformats.org/officeDocument/2006/relationships/image" Target="../media/image28.png"/><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tiff"/><Relationship Id="rId24" Type="http://schemas.openxmlformats.org/officeDocument/2006/relationships/image" Target="../media/image23.jpg"/><Relationship Id="rId32" Type="http://schemas.openxmlformats.org/officeDocument/2006/relationships/image" Target="../media/image31.jpg"/><Relationship Id="rId5" Type="http://schemas.openxmlformats.org/officeDocument/2006/relationships/image" Target="../media/image4.tiff"/><Relationship Id="rId15" Type="http://schemas.openxmlformats.org/officeDocument/2006/relationships/image" Target="../media/image14.jpeg"/><Relationship Id="rId23" Type="http://schemas.openxmlformats.org/officeDocument/2006/relationships/image" Target="../media/image22.jpg"/><Relationship Id="rId28" Type="http://schemas.openxmlformats.org/officeDocument/2006/relationships/image" Target="../media/image27.PNG"/><Relationship Id="rId10" Type="http://schemas.openxmlformats.org/officeDocument/2006/relationships/image" Target="../media/image9.tiff"/><Relationship Id="rId19" Type="http://schemas.openxmlformats.org/officeDocument/2006/relationships/image" Target="../media/image18.jpg"/><Relationship Id="rId31" Type="http://schemas.openxmlformats.org/officeDocument/2006/relationships/image" Target="../media/image30.jpg"/><Relationship Id="rId4" Type="http://schemas.openxmlformats.org/officeDocument/2006/relationships/image" Target="../media/image3.jpeg"/><Relationship Id="rId9" Type="http://schemas.openxmlformats.org/officeDocument/2006/relationships/image" Target="../media/image8.png"/><Relationship Id="rId14" Type="http://schemas.openxmlformats.org/officeDocument/2006/relationships/image" Target="../media/image13.jpeg"/><Relationship Id="rId22" Type="http://schemas.openxmlformats.org/officeDocument/2006/relationships/image" Target="../media/image21.tiff"/><Relationship Id="rId27" Type="http://schemas.openxmlformats.org/officeDocument/2006/relationships/image" Target="../media/image26.tif"/><Relationship Id="rId30" Type="http://schemas.openxmlformats.org/officeDocument/2006/relationships/image" Target="../media/image2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9" name="Group 108">
            <a:extLst>
              <a:ext uri="{FF2B5EF4-FFF2-40B4-BE49-F238E27FC236}">
                <a16:creationId xmlns:a16="http://schemas.microsoft.com/office/drawing/2014/main" id="{5D1DFBB0-94D0-4785-8AB4-0B59356CEF38}"/>
              </a:ext>
            </a:extLst>
          </p:cNvPr>
          <p:cNvGrpSpPr/>
          <p:nvPr/>
        </p:nvGrpSpPr>
        <p:grpSpPr>
          <a:xfrm>
            <a:off x="1767818" y="13557444"/>
            <a:ext cx="8173633" cy="4845807"/>
            <a:chOff x="6442361" y="2505807"/>
            <a:chExt cx="5565150" cy="3299346"/>
          </a:xfrm>
        </p:grpSpPr>
        <p:pic>
          <p:nvPicPr>
            <p:cNvPr id="110" name="Picture 109">
              <a:extLst>
                <a:ext uri="{FF2B5EF4-FFF2-40B4-BE49-F238E27FC236}">
                  <a16:creationId xmlns:a16="http://schemas.microsoft.com/office/drawing/2014/main" id="{6C1D4C11-62C0-4207-B295-233F1B7C90DC}"/>
                </a:ext>
              </a:extLst>
            </p:cNvPr>
            <p:cNvPicPr>
              <a:picLocks noChangeAspect="1"/>
            </p:cNvPicPr>
            <p:nvPr/>
          </p:nvPicPr>
          <p:blipFill rotWithShape="1">
            <a:blip r:embed="rId2" cstate="hqprint">
              <a:extLst>
                <a:ext uri="{28A0092B-C50C-407E-A947-70E740481C1C}">
                  <a14:useLocalDpi xmlns:a14="http://schemas.microsoft.com/office/drawing/2010/main"/>
                </a:ext>
              </a:extLst>
            </a:blip>
            <a:srcRect/>
            <a:stretch/>
          </p:blipFill>
          <p:spPr>
            <a:xfrm>
              <a:off x="6442361" y="2505807"/>
              <a:ext cx="5323120" cy="3299346"/>
            </a:xfrm>
            <a:prstGeom prst="rect">
              <a:avLst/>
            </a:prstGeom>
          </p:spPr>
        </p:pic>
        <p:sp>
          <p:nvSpPr>
            <p:cNvPr id="133" name="TextBox 132">
              <a:extLst>
                <a:ext uri="{FF2B5EF4-FFF2-40B4-BE49-F238E27FC236}">
                  <a16:creationId xmlns:a16="http://schemas.microsoft.com/office/drawing/2014/main" id="{B22D545C-FF0F-4004-B5CD-5E37E1575CC7}"/>
                </a:ext>
              </a:extLst>
            </p:cNvPr>
            <p:cNvSpPr txBox="1"/>
            <p:nvPr/>
          </p:nvSpPr>
          <p:spPr>
            <a:xfrm>
              <a:off x="10660822" y="2532504"/>
              <a:ext cx="1346689" cy="369332"/>
            </a:xfrm>
            <a:prstGeom prst="rect">
              <a:avLst/>
            </a:prstGeom>
            <a:solidFill>
              <a:schemeClr val="bg1"/>
            </a:solidFill>
          </p:spPr>
          <p:txBody>
            <a:bodyPr wrap="square" rtlCol="0">
              <a:spAutoFit/>
            </a:bodyPr>
            <a:lstStyle/>
            <a:p>
              <a:pPr algn="ctr"/>
              <a:r>
                <a:rPr lang="en-US" sz="1400" b="1" dirty="0">
                  <a:latin typeface="Arial" panose="020B0604020202020204" pitchFamily="34" charset="0"/>
                  <a:cs typeface="Arial" panose="020B0604020202020204" pitchFamily="34" charset="0"/>
                </a:rPr>
                <a:t>Accelerated Tissue Regeneration</a:t>
              </a:r>
            </a:p>
          </p:txBody>
        </p:sp>
        <p:sp>
          <p:nvSpPr>
            <p:cNvPr id="134" name="Oval 133">
              <a:extLst>
                <a:ext uri="{FF2B5EF4-FFF2-40B4-BE49-F238E27FC236}">
                  <a16:creationId xmlns:a16="http://schemas.microsoft.com/office/drawing/2014/main" id="{0266EC14-E7B7-4EBE-9EDE-D262D94DB813}"/>
                </a:ext>
              </a:extLst>
            </p:cNvPr>
            <p:cNvSpPr/>
            <p:nvPr/>
          </p:nvSpPr>
          <p:spPr>
            <a:xfrm>
              <a:off x="9882787" y="4850559"/>
              <a:ext cx="569229" cy="508673"/>
            </a:xfrm>
            <a:prstGeom prst="ellipse">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5" name="Picture 134">
              <a:extLst>
                <a:ext uri="{FF2B5EF4-FFF2-40B4-BE49-F238E27FC236}">
                  <a16:creationId xmlns:a16="http://schemas.microsoft.com/office/drawing/2014/main" id="{D200F5B4-94B6-4D4B-BB3A-2F5302F0F481}"/>
                </a:ext>
              </a:extLst>
            </p:cNvPr>
            <p:cNvPicPr>
              <a:picLocks noChangeAspect="1"/>
            </p:cNvPicPr>
            <p:nvPr/>
          </p:nvPicPr>
          <p:blipFill>
            <a:blip r:embed="rId3"/>
            <a:stretch>
              <a:fillRect/>
            </a:stretch>
          </p:blipFill>
          <p:spPr>
            <a:xfrm rot="18783645">
              <a:off x="9784166" y="4772529"/>
              <a:ext cx="670618" cy="635690"/>
            </a:xfrm>
            <a:prstGeom prst="rect">
              <a:avLst/>
            </a:prstGeom>
          </p:spPr>
        </p:pic>
      </p:grpSp>
      <p:sp>
        <p:nvSpPr>
          <p:cNvPr id="6" name="Subtitle 2"/>
          <p:cNvSpPr txBox="1">
            <a:spLocks/>
          </p:cNvSpPr>
          <p:nvPr/>
        </p:nvSpPr>
        <p:spPr>
          <a:xfrm>
            <a:off x="1718097" y="5997678"/>
            <a:ext cx="8054441" cy="26135514"/>
          </a:xfrm>
          <a:prstGeom prst="rect">
            <a:avLst/>
          </a:prstGeom>
          <a:noFill/>
          <a:ln>
            <a:solidFill>
              <a:srgbClr val="002060"/>
            </a:solidFill>
          </a:ln>
        </p:spPr>
        <p:txBody>
          <a:bodyPr vert="horz" lIns="102870" tIns="51435" rIns="102870" bIns="51435" rtlCol="0" anchor="t">
            <a:no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00000"/>
              </a:lnSpc>
              <a:spcBef>
                <a:spcPts val="0"/>
              </a:spcBef>
            </a:pPr>
            <a:r>
              <a:rPr lang="en-US" sz="3500" dirty="0">
                <a:latin typeface="Cambria" panose="02040503050406030204" pitchFamily="18" charset="0"/>
              </a:rPr>
              <a:t>Cell delivery is a promising technology to enhance treatment of tissue repair. Cell retention and survival at the site of injection is poor for direct injection of cells. Injectable hydrogels can provide a scaffold to retain delivered cells at the injection site, and serve as a scaffold to facilitate tissue repair. Gelatin microgels are created through a water-in-oil emulsion. Microgels are annealed to each other by an enzymatic crosslinking process, and cells are encapsulated in the interstitial space between microgels. </a:t>
            </a: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r>
              <a:rPr lang="en-US" sz="3500" dirty="0">
                <a:latin typeface="Cambria" panose="02040503050406030204" pitchFamily="18" charset="0"/>
              </a:rPr>
              <a:t>Microgels can be injected, and clearly show a microporous structure under SEM, with pores formed in the interstitial space between microgels. </a:t>
            </a: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r>
              <a:rPr lang="en-US" sz="3500" dirty="0">
                <a:latin typeface="Cambria" panose="02040503050406030204" pitchFamily="18" charset="0"/>
              </a:rPr>
              <a:t>We examined the use of gelatin-based microporous hydrogel for in situ cell encapsulation of mesenchymal stem cells (MSCs) and neural stem cells (NSCs) for applications in bone repair, anti-inflammatory therapy, and neural tissue repair. The advantage of this approach is that microporous hydrogel facilitates cell spreading and cell-cell connections which are important in promoting cell behaviors such as MSC osteogenic differentiation and neuronal differentiation of NSCs. </a:t>
            </a:r>
          </a:p>
          <a:p>
            <a:pPr algn="l">
              <a:lnSpc>
                <a:spcPct val="100000"/>
              </a:lnSpc>
              <a:spcBef>
                <a:spcPts val="0"/>
              </a:spcBef>
            </a:pPr>
            <a:endParaRPr lang="en-US" sz="3500" dirty="0">
              <a:latin typeface="Cambria" panose="02040503050406030204" pitchFamily="18" charset="0"/>
            </a:endParaRPr>
          </a:p>
          <a:p>
            <a:pPr algn="l">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a:p>
            <a:pPr>
              <a:lnSpc>
                <a:spcPct val="100000"/>
              </a:lnSpc>
              <a:spcBef>
                <a:spcPts val="0"/>
              </a:spcBef>
            </a:pPr>
            <a:endParaRPr lang="en-US" sz="3500" dirty="0">
              <a:latin typeface="Cambria" panose="02040503050406030204" pitchFamily="18" charset="0"/>
            </a:endParaRPr>
          </a:p>
        </p:txBody>
      </p:sp>
      <p:pic>
        <p:nvPicPr>
          <p:cNvPr id="173" name="Picture 2">
            <a:extLst>
              <a:ext uri="{FF2B5EF4-FFF2-40B4-BE49-F238E27FC236}">
                <a16:creationId xmlns:a16="http://schemas.microsoft.com/office/drawing/2014/main" id="{E64B7D4E-F27B-4D08-8508-F7AABFF95CD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960485" y="30145819"/>
            <a:ext cx="1975048" cy="1968615"/>
          </a:xfrm>
          <a:prstGeom prst="rect">
            <a:avLst/>
          </a:prstGeom>
          <a:noFill/>
          <a:extLst>
            <a:ext uri="{909E8E84-426E-40DD-AFC4-6F175D3DCCD1}">
              <a14:hiddenFill xmlns:a14="http://schemas.microsoft.com/office/drawing/2010/main">
                <a:solidFill>
                  <a:srgbClr val="FFFFFF"/>
                </a:solidFill>
              </a14:hiddenFill>
            </a:ext>
          </a:extLst>
        </p:spPr>
      </p:pic>
      <p:pic>
        <p:nvPicPr>
          <p:cNvPr id="130" name="Picture 129"/>
          <p:cNvPicPr>
            <a:picLocks noChangeAspect="1"/>
          </p:cNvPicPr>
          <p:nvPr/>
        </p:nvPicPr>
        <p:blipFill rotWithShape="1">
          <a:blip r:embed="rId5" cstate="print">
            <a:extLst>
              <a:ext uri="{28A0092B-C50C-407E-A947-70E740481C1C}">
                <a14:useLocalDpi xmlns:a14="http://schemas.microsoft.com/office/drawing/2010/main" val="0"/>
              </a:ext>
            </a:extLst>
          </a:blip>
          <a:srcRect t="6299" r="26412"/>
          <a:stretch/>
        </p:blipFill>
        <p:spPr>
          <a:xfrm>
            <a:off x="37809687" y="10331238"/>
            <a:ext cx="3291688" cy="3207366"/>
          </a:xfrm>
          <a:prstGeom prst="rect">
            <a:avLst/>
          </a:prstGeom>
        </p:spPr>
      </p:pic>
      <p:pic>
        <p:nvPicPr>
          <p:cNvPr id="129" name="Picture 128"/>
          <p:cNvPicPr>
            <a:picLocks noChangeAspect="1"/>
          </p:cNvPicPr>
          <p:nvPr/>
        </p:nvPicPr>
        <p:blipFill rotWithShape="1">
          <a:blip r:embed="rId6" cstate="print">
            <a:extLst>
              <a:ext uri="{28A0092B-C50C-407E-A947-70E740481C1C}">
                <a14:useLocalDpi xmlns:a14="http://schemas.microsoft.com/office/drawing/2010/main" val="0"/>
              </a:ext>
            </a:extLst>
          </a:blip>
          <a:srcRect t="5344" r="26890"/>
          <a:stretch/>
        </p:blipFill>
        <p:spPr>
          <a:xfrm>
            <a:off x="33659789" y="10312681"/>
            <a:ext cx="3184976" cy="3156144"/>
          </a:xfrm>
          <a:prstGeom prst="rect">
            <a:avLst/>
          </a:prstGeom>
        </p:spPr>
      </p:pic>
      <p:sp>
        <p:nvSpPr>
          <p:cNvPr id="149" name="Subtitle 2"/>
          <p:cNvSpPr txBox="1">
            <a:spLocks/>
          </p:cNvSpPr>
          <p:nvPr/>
        </p:nvSpPr>
        <p:spPr>
          <a:xfrm>
            <a:off x="10370059" y="22426507"/>
            <a:ext cx="20957099" cy="914400"/>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Neural Stem Cell (NSC) Delivery for Neural Regeneration</a:t>
            </a:r>
          </a:p>
        </p:txBody>
      </p:sp>
      <p:sp>
        <p:nvSpPr>
          <p:cNvPr id="2" name="Title 1"/>
          <p:cNvSpPr>
            <a:spLocks noGrp="1"/>
          </p:cNvSpPr>
          <p:nvPr>
            <p:ph type="ctrTitle"/>
          </p:nvPr>
        </p:nvSpPr>
        <p:spPr>
          <a:xfrm>
            <a:off x="1718097" y="522514"/>
            <a:ext cx="40440557"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100" dirty="0">
                <a:solidFill>
                  <a:schemeClr val="bg1"/>
                </a:solidFill>
                <a:latin typeface="Cambria" panose="02040503050406030204" pitchFamily="18" charset="0"/>
                <a:cs typeface="Arial" panose="020B0604020202020204" pitchFamily="34" charset="0"/>
              </a:rPr>
              <a:t>Gelatin-Based Microporous Hydrogel for Injectable Cell Delivery</a:t>
            </a:r>
            <a:br>
              <a:rPr lang="en-US" sz="8100" dirty="0">
                <a:solidFill>
                  <a:schemeClr val="bg1"/>
                </a:solidFill>
                <a:latin typeface="Cambria" panose="02040503050406030204" pitchFamily="18" charset="0"/>
                <a:cs typeface="Arial" panose="020B0604020202020204" pitchFamily="34" charset="0"/>
              </a:rPr>
            </a:br>
            <a:r>
              <a:rPr lang="en-US" sz="5400" u="sng" dirty="0">
                <a:solidFill>
                  <a:schemeClr val="bg1"/>
                </a:solidFill>
                <a:latin typeface="Cambria" panose="02040503050406030204" pitchFamily="18" charset="0"/>
                <a:cs typeface="Arial" panose="020B0604020202020204" pitchFamily="34" charset="0"/>
              </a:rPr>
              <a:t>Seth Edwards</a:t>
            </a:r>
            <a:r>
              <a:rPr lang="en-US" sz="5400" dirty="0">
                <a:solidFill>
                  <a:schemeClr val="bg1"/>
                </a:solidFill>
                <a:latin typeface="Cambria" panose="02040503050406030204" pitchFamily="18" charset="0"/>
                <a:cs typeface="Arial" panose="020B0604020202020204" pitchFamily="34" charset="0"/>
              </a:rPr>
              <a:t>, Kyung Jae Jeong*</a:t>
            </a:r>
            <a:br>
              <a:rPr lang="en-US" sz="5400" dirty="0">
                <a:solidFill>
                  <a:schemeClr val="bg1"/>
                </a:solidFill>
                <a:latin typeface="Cambria" panose="02040503050406030204" pitchFamily="18" charset="0"/>
                <a:cs typeface="Arial" panose="020B0604020202020204" pitchFamily="34" charset="0"/>
              </a:rPr>
            </a:br>
            <a:r>
              <a:rPr lang="en-US" sz="5400" i="1" dirty="0">
                <a:solidFill>
                  <a:schemeClr val="bg1"/>
                </a:solidFill>
                <a:latin typeface="Cambria" panose="02040503050406030204" pitchFamily="18" charset="0"/>
                <a:cs typeface="Arial" panose="020B0604020202020204" pitchFamily="34" charset="0"/>
              </a:rPr>
              <a:t>Department of Chemical Engineering, University of New Hampshire, Durham, NH 03824</a:t>
            </a:r>
            <a:br>
              <a:rPr lang="en-US" sz="5400" i="1" dirty="0">
                <a:solidFill>
                  <a:schemeClr val="bg1"/>
                </a:solidFill>
                <a:latin typeface="Cambria" panose="02040503050406030204" pitchFamily="18" charset="0"/>
                <a:cs typeface="Arial" panose="020B0604020202020204" pitchFamily="34" charset="0"/>
              </a:rPr>
            </a:br>
            <a:r>
              <a:rPr lang="en-US" sz="5400" i="1" dirty="0">
                <a:solidFill>
                  <a:schemeClr val="bg1"/>
                </a:solidFill>
                <a:latin typeface="Cambria" panose="02040503050406030204" pitchFamily="18" charset="0"/>
                <a:cs typeface="Arial" panose="020B0604020202020204" pitchFamily="34" charset="0"/>
              </a:rPr>
              <a:t>*Corresponding Author Contact: KyungJae.Jeong@unh.edu</a:t>
            </a:r>
            <a:endParaRPr lang="en-US" sz="9000" i="1" dirty="0">
              <a:solidFill>
                <a:schemeClr val="bg1"/>
              </a:solidFill>
              <a:latin typeface="Cambria" panose="02040503050406030204" pitchFamily="18" charset="0"/>
              <a:cs typeface="Arial" panose="020B0604020202020204" pitchFamily="34" charset="0"/>
            </a:endParaRPr>
          </a:p>
        </p:txBody>
      </p:sp>
      <p:sp>
        <p:nvSpPr>
          <p:cNvPr id="9" name="Subtitle 2"/>
          <p:cNvSpPr txBox="1">
            <a:spLocks/>
          </p:cNvSpPr>
          <p:nvPr/>
        </p:nvSpPr>
        <p:spPr>
          <a:xfrm>
            <a:off x="10370059" y="4747411"/>
            <a:ext cx="31803044" cy="914400"/>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Mesenchymal Stem Cell Delivery for Bone Repair</a:t>
            </a:r>
          </a:p>
        </p:txBody>
      </p:sp>
      <p:sp>
        <p:nvSpPr>
          <p:cNvPr id="12" name="Subtitle 2"/>
          <p:cNvSpPr txBox="1">
            <a:spLocks/>
          </p:cNvSpPr>
          <p:nvPr/>
        </p:nvSpPr>
        <p:spPr>
          <a:xfrm>
            <a:off x="31907943" y="15193545"/>
            <a:ext cx="10280639" cy="9251415"/>
          </a:xfrm>
          <a:prstGeom prst="rect">
            <a:avLst/>
          </a:prstGeom>
          <a:noFill/>
          <a:ln>
            <a:solidFill>
              <a:srgbClr val="002060"/>
            </a:solidFill>
          </a:ln>
        </p:spPr>
        <p:txBody>
          <a:bodyPr vert="horz" lIns="102870" tIns="51435" rIns="102870" bIns="51435"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571500" indent="-571500" algn="l">
              <a:spcBef>
                <a:spcPts val="0"/>
              </a:spcBef>
              <a:buFont typeface="Arial" panose="020B0604020202020204" pitchFamily="34" charset="0"/>
              <a:buChar char="•"/>
            </a:pPr>
            <a:r>
              <a:rPr lang="en-US" sz="3600" dirty="0">
                <a:latin typeface="Cambria" panose="02040503050406030204" pitchFamily="18" charset="0"/>
              </a:rPr>
              <a:t>MSCs encapsulated in the microporous hydrogel were able to undergo morphological changes due to osteogenic differentiation, in comparison to the nonporous hydrogel where cells were trapped in the gel mesh. </a:t>
            </a:r>
          </a:p>
          <a:p>
            <a:pPr marL="571500" indent="-571500" algn="l">
              <a:spcBef>
                <a:spcPts val="0"/>
              </a:spcBef>
              <a:buFont typeface="Arial" panose="020B0604020202020204" pitchFamily="34" charset="0"/>
              <a:buChar char="•"/>
            </a:pPr>
            <a:r>
              <a:rPr lang="en-US" sz="3600" dirty="0">
                <a:latin typeface="Cambria" panose="02040503050406030204" pitchFamily="18" charset="0"/>
              </a:rPr>
              <a:t>Increased MSC osteogenic differentiation was seen for cells grown in the microporous hydrogel, by ALP staining and assay, calcium deposition, and ALP/BGLAP gene expression.</a:t>
            </a:r>
          </a:p>
          <a:p>
            <a:pPr marL="571500" indent="-571500" algn="l">
              <a:spcBef>
                <a:spcPts val="0"/>
              </a:spcBef>
              <a:buFont typeface="Arial" panose="020B0604020202020204" pitchFamily="34" charset="0"/>
              <a:buChar char="•"/>
            </a:pPr>
            <a:r>
              <a:rPr lang="en-US" sz="3600" dirty="0">
                <a:latin typeface="Cambria" panose="02040503050406030204" pitchFamily="18" charset="0"/>
              </a:rPr>
              <a:t>MSCs primed by IFN-</a:t>
            </a:r>
            <a:r>
              <a:rPr lang="el-GR" sz="3600" dirty="0">
                <a:latin typeface="Cambria" panose="02040503050406030204" pitchFamily="18" charset="0"/>
              </a:rPr>
              <a:t>γ</a:t>
            </a:r>
            <a:r>
              <a:rPr lang="en-US" sz="3600" dirty="0">
                <a:latin typeface="Cambria" panose="02040503050406030204" pitchFamily="18" charset="0"/>
              </a:rPr>
              <a:t> released more anti-inflammatory molecules when encapsulated in the microporous hydrogel than the nonporous analog.</a:t>
            </a:r>
          </a:p>
          <a:p>
            <a:pPr marL="571500" indent="-571500" algn="l">
              <a:spcBef>
                <a:spcPts val="0"/>
              </a:spcBef>
              <a:buFont typeface="Arial" panose="020B0604020202020204" pitchFamily="34" charset="0"/>
              <a:buChar char="•"/>
            </a:pPr>
            <a:r>
              <a:rPr lang="en-US" sz="3600" dirty="0">
                <a:latin typeface="Cambria" panose="02040503050406030204" pitchFamily="18" charset="0"/>
              </a:rPr>
              <a:t>Neural stem cells form cell clusters and display elongated connections to other cells, demonstrating neuronal differentiation by staining of differentiation factor Tuj1.</a:t>
            </a:r>
          </a:p>
        </p:txBody>
      </p:sp>
      <p:sp>
        <p:nvSpPr>
          <p:cNvPr id="13" name="Subtitle 2"/>
          <p:cNvSpPr txBox="1">
            <a:spLocks/>
          </p:cNvSpPr>
          <p:nvPr/>
        </p:nvSpPr>
        <p:spPr>
          <a:xfrm>
            <a:off x="1718097" y="4748653"/>
            <a:ext cx="8054441" cy="913158"/>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Introduction</a:t>
            </a:r>
          </a:p>
        </p:txBody>
      </p:sp>
      <p:sp>
        <p:nvSpPr>
          <p:cNvPr id="16" name="Subtitle 2"/>
          <p:cNvSpPr txBox="1">
            <a:spLocks/>
          </p:cNvSpPr>
          <p:nvPr/>
        </p:nvSpPr>
        <p:spPr>
          <a:xfrm>
            <a:off x="10370059" y="5997676"/>
            <a:ext cx="31803044" cy="7284655"/>
          </a:xfrm>
          <a:prstGeom prst="rect">
            <a:avLst/>
          </a:prstGeom>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600" dirty="0">
              <a:latin typeface="Cambria" panose="02040503050406030204" pitchFamily="18" charset="0"/>
            </a:endParaRPr>
          </a:p>
        </p:txBody>
      </p:sp>
      <p:sp>
        <p:nvSpPr>
          <p:cNvPr id="17" name="Subtitle 2"/>
          <p:cNvSpPr txBox="1">
            <a:spLocks/>
          </p:cNvSpPr>
          <p:nvPr/>
        </p:nvSpPr>
        <p:spPr>
          <a:xfrm>
            <a:off x="31907943" y="13750664"/>
            <a:ext cx="10265159" cy="913158"/>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Conclusions</a:t>
            </a:r>
          </a:p>
        </p:txBody>
      </p:sp>
      <p:sp>
        <p:nvSpPr>
          <p:cNvPr id="18" name="Subtitle 2"/>
          <p:cNvSpPr txBox="1">
            <a:spLocks/>
          </p:cNvSpPr>
          <p:nvPr/>
        </p:nvSpPr>
        <p:spPr>
          <a:xfrm>
            <a:off x="31890440" y="24886272"/>
            <a:ext cx="10298142" cy="914400"/>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Acknowledgements</a:t>
            </a:r>
          </a:p>
        </p:txBody>
      </p:sp>
      <p:sp>
        <p:nvSpPr>
          <p:cNvPr id="30" name="Subtitle 2"/>
          <p:cNvSpPr txBox="1">
            <a:spLocks/>
          </p:cNvSpPr>
          <p:nvPr/>
        </p:nvSpPr>
        <p:spPr>
          <a:xfrm>
            <a:off x="10370059" y="13775938"/>
            <a:ext cx="20957099" cy="914400"/>
          </a:xfrm>
          <a:prstGeom prst="rect">
            <a:avLst/>
          </a:prstGeom>
          <a:solidFill>
            <a:srgbClr val="002060"/>
          </a:solidFill>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000" dirty="0">
                <a:solidFill>
                  <a:schemeClr val="bg1"/>
                </a:solidFill>
                <a:latin typeface="Cambria" panose="02040503050406030204" pitchFamily="18" charset="0"/>
              </a:rPr>
              <a:t>Mesenchymal Stem Cell Delivery for Anti-inflammatory Effects</a:t>
            </a:r>
          </a:p>
        </p:txBody>
      </p:sp>
      <p:sp>
        <p:nvSpPr>
          <p:cNvPr id="33" name="Subtitle 2"/>
          <p:cNvSpPr txBox="1">
            <a:spLocks/>
          </p:cNvSpPr>
          <p:nvPr/>
        </p:nvSpPr>
        <p:spPr>
          <a:xfrm>
            <a:off x="10370059" y="23688042"/>
            <a:ext cx="20957099" cy="8445150"/>
          </a:xfrm>
          <a:prstGeom prst="rect">
            <a:avLst/>
          </a:prstGeom>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600" dirty="0">
              <a:latin typeface="Cambria" panose="02040503050406030204" pitchFamily="18" charset="0"/>
            </a:endParaRPr>
          </a:p>
        </p:txBody>
      </p:sp>
      <p:cxnSp>
        <p:nvCxnSpPr>
          <p:cNvPr id="50" name="Straight Connector 49"/>
          <p:cNvCxnSpPr/>
          <p:nvPr/>
        </p:nvCxnSpPr>
        <p:spPr>
          <a:xfrm>
            <a:off x="32499685" y="7423970"/>
            <a:ext cx="37576" cy="45720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60" name="TextBox 59"/>
          <p:cNvSpPr txBox="1"/>
          <p:nvPr/>
        </p:nvSpPr>
        <p:spPr>
          <a:xfrm>
            <a:off x="21245518" y="6294328"/>
            <a:ext cx="8872241" cy="584775"/>
          </a:xfrm>
          <a:prstGeom prst="rect">
            <a:avLst/>
          </a:prstGeom>
          <a:noFill/>
        </p:spPr>
        <p:txBody>
          <a:bodyPr wrap="square" rtlCol="0">
            <a:spAutoFit/>
          </a:bodyPr>
          <a:lstStyle/>
          <a:p>
            <a:pPr algn="ctr"/>
            <a:r>
              <a:rPr lang="en-US" sz="3200" b="1" dirty="0">
                <a:latin typeface="Cambria" panose="02040503050406030204" pitchFamily="18" charset="0"/>
              </a:rPr>
              <a:t>Day 14 Alkaline Phosphatase (ALP) Staining</a:t>
            </a:r>
          </a:p>
        </p:txBody>
      </p:sp>
      <p:sp>
        <p:nvSpPr>
          <p:cNvPr id="62" name="TextBox 61"/>
          <p:cNvSpPr txBox="1"/>
          <p:nvPr/>
        </p:nvSpPr>
        <p:spPr>
          <a:xfrm>
            <a:off x="20571890" y="11789546"/>
            <a:ext cx="10386131" cy="1131079"/>
          </a:xfrm>
          <a:prstGeom prst="rect">
            <a:avLst/>
          </a:prstGeom>
          <a:noFill/>
        </p:spPr>
        <p:txBody>
          <a:bodyPr wrap="square" rtlCol="0">
            <a:spAutoFit/>
          </a:bodyPr>
          <a:lstStyle/>
          <a:p>
            <a:r>
              <a:rPr lang="en-US" sz="2250" dirty="0">
                <a:latin typeface="Cambria" panose="02040503050406030204" pitchFamily="18" charset="0"/>
              </a:rPr>
              <a:t>ALP is a marker for osteogenic differentiation. We saw improved staining of ALP in microporous hydrogel compared to a nonporous alternative when cells were supplemented with osteogenic differentiation factors.</a:t>
            </a:r>
          </a:p>
        </p:txBody>
      </p:sp>
      <p:cxnSp>
        <p:nvCxnSpPr>
          <p:cNvPr id="75" name="Straight Connector 74"/>
          <p:cNvCxnSpPr/>
          <p:nvPr/>
        </p:nvCxnSpPr>
        <p:spPr>
          <a:xfrm>
            <a:off x="21786462" y="25912122"/>
            <a:ext cx="0" cy="45720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31" name="Subtitle 2"/>
          <p:cNvSpPr txBox="1">
            <a:spLocks/>
          </p:cNvSpPr>
          <p:nvPr/>
        </p:nvSpPr>
        <p:spPr>
          <a:xfrm>
            <a:off x="10370059" y="15199683"/>
            <a:ext cx="20957099" cy="6811985"/>
          </a:xfrm>
          <a:prstGeom prst="rect">
            <a:avLst/>
          </a:prstGeom>
          <a:ln>
            <a:solidFill>
              <a:srgbClr val="002060"/>
            </a:solidFill>
          </a:ln>
        </p:spPr>
        <p:txBody>
          <a:bodyPr vert="horz" lIns="102870" tIns="51435" rIns="102870" bIns="51435"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600" dirty="0">
              <a:latin typeface="Cambria" panose="02040503050406030204" pitchFamily="18" charset="0"/>
            </a:endParaRPr>
          </a:p>
        </p:txBody>
      </p:sp>
      <p:cxnSp>
        <p:nvCxnSpPr>
          <p:cNvPr id="159" name="Straight Connector 158"/>
          <p:cNvCxnSpPr>
            <a:cxnSpLocks/>
          </p:cNvCxnSpPr>
          <p:nvPr/>
        </p:nvCxnSpPr>
        <p:spPr>
          <a:xfrm>
            <a:off x="21611883" y="16308480"/>
            <a:ext cx="8360" cy="45720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pic>
        <p:nvPicPr>
          <p:cNvPr id="161" name="Picture 160"/>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3862199" y="1169000"/>
            <a:ext cx="2154915" cy="3042233"/>
          </a:xfrm>
          <a:prstGeom prst="rect">
            <a:avLst/>
          </a:prstGeom>
        </p:spPr>
      </p:pic>
      <p:sp>
        <p:nvSpPr>
          <p:cNvPr id="97" name="TextBox 96"/>
          <p:cNvSpPr txBox="1"/>
          <p:nvPr/>
        </p:nvSpPr>
        <p:spPr>
          <a:xfrm>
            <a:off x="32456592" y="5962370"/>
            <a:ext cx="9424789" cy="1077218"/>
          </a:xfrm>
          <a:prstGeom prst="rect">
            <a:avLst/>
          </a:prstGeom>
          <a:noFill/>
        </p:spPr>
        <p:txBody>
          <a:bodyPr wrap="square" rtlCol="0">
            <a:spAutoFit/>
          </a:bodyPr>
          <a:lstStyle/>
          <a:p>
            <a:pPr algn="ctr"/>
            <a:r>
              <a:rPr lang="en-US" sz="3200" b="1" dirty="0">
                <a:latin typeface="Cambria" panose="02040503050406030204" pitchFamily="18" charset="0"/>
              </a:rPr>
              <a:t>Quantitative Assessment of Osteogenic Differentiation</a:t>
            </a:r>
          </a:p>
        </p:txBody>
      </p:sp>
      <p:sp>
        <p:nvSpPr>
          <p:cNvPr id="100" name="TextBox 99"/>
          <p:cNvSpPr txBox="1"/>
          <p:nvPr/>
        </p:nvSpPr>
        <p:spPr>
          <a:xfrm>
            <a:off x="11300487" y="15340112"/>
            <a:ext cx="9216339" cy="584775"/>
          </a:xfrm>
          <a:prstGeom prst="rect">
            <a:avLst/>
          </a:prstGeom>
          <a:noFill/>
        </p:spPr>
        <p:txBody>
          <a:bodyPr wrap="square" rtlCol="0">
            <a:spAutoFit/>
          </a:bodyPr>
          <a:lstStyle/>
          <a:p>
            <a:pPr algn="ctr"/>
            <a:r>
              <a:rPr lang="en-US" sz="3200" b="1" dirty="0">
                <a:latin typeface="Cambria" panose="02040503050406030204" pitchFamily="18" charset="0"/>
              </a:rPr>
              <a:t>MSC Encapsulation: Cell Growth</a:t>
            </a:r>
          </a:p>
        </p:txBody>
      </p:sp>
      <p:sp>
        <p:nvSpPr>
          <p:cNvPr id="102" name="TextBox 101"/>
          <p:cNvSpPr txBox="1"/>
          <p:nvPr/>
        </p:nvSpPr>
        <p:spPr>
          <a:xfrm>
            <a:off x="17364930" y="19987724"/>
            <a:ext cx="3996090" cy="1477328"/>
          </a:xfrm>
          <a:prstGeom prst="rect">
            <a:avLst/>
          </a:prstGeom>
          <a:noFill/>
        </p:spPr>
        <p:txBody>
          <a:bodyPr wrap="square" rtlCol="0">
            <a:spAutoFit/>
          </a:bodyPr>
          <a:lstStyle/>
          <a:p>
            <a:r>
              <a:rPr lang="en-US" sz="2250" dirty="0">
                <a:latin typeface="Cambria" panose="02040503050406030204" pitchFamily="18" charset="0"/>
              </a:rPr>
              <a:t>MSCs spread and rapidly proliferate in the microporous hydrogel in comparison to the nonporous analog.</a:t>
            </a:r>
          </a:p>
        </p:txBody>
      </p:sp>
      <p:sp>
        <p:nvSpPr>
          <p:cNvPr id="103" name="TextBox 102"/>
          <p:cNvSpPr txBox="1"/>
          <p:nvPr/>
        </p:nvSpPr>
        <p:spPr>
          <a:xfrm>
            <a:off x="21683283" y="15269745"/>
            <a:ext cx="9612281" cy="584775"/>
          </a:xfrm>
          <a:prstGeom prst="rect">
            <a:avLst/>
          </a:prstGeom>
          <a:noFill/>
        </p:spPr>
        <p:txBody>
          <a:bodyPr wrap="square" rtlCol="0">
            <a:spAutoFit/>
          </a:bodyPr>
          <a:lstStyle/>
          <a:p>
            <a:pPr algn="ctr"/>
            <a:r>
              <a:rPr lang="en-US" sz="3200" b="1" dirty="0">
                <a:latin typeface="Cambria" panose="02040503050406030204" pitchFamily="18" charset="0"/>
              </a:rPr>
              <a:t>Anti-inflammatory Cytokine Release</a:t>
            </a:r>
          </a:p>
        </p:txBody>
      </p:sp>
      <p:sp>
        <p:nvSpPr>
          <p:cNvPr id="104" name="TextBox 103"/>
          <p:cNvSpPr txBox="1"/>
          <p:nvPr/>
        </p:nvSpPr>
        <p:spPr>
          <a:xfrm>
            <a:off x="10850195" y="24093565"/>
            <a:ext cx="10580336" cy="584775"/>
          </a:xfrm>
          <a:prstGeom prst="rect">
            <a:avLst/>
          </a:prstGeom>
          <a:noFill/>
        </p:spPr>
        <p:txBody>
          <a:bodyPr wrap="square" rtlCol="0">
            <a:spAutoFit/>
          </a:bodyPr>
          <a:lstStyle/>
          <a:p>
            <a:pPr algn="ctr"/>
            <a:r>
              <a:rPr lang="en-US" sz="3200" b="1" dirty="0">
                <a:latin typeface="Cambria" panose="02040503050406030204" pitchFamily="18" charset="0"/>
              </a:rPr>
              <a:t>Optimization of Neural Stem Cell Seeding Density</a:t>
            </a:r>
          </a:p>
        </p:txBody>
      </p:sp>
      <p:sp>
        <p:nvSpPr>
          <p:cNvPr id="106" name="TextBox 105"/>
          <p:cNvSpPr txBox="1"/>
          <p:nvPr/>
        </p:nvSpPr>
        <p:spPr>
          <a:xfrm>
            <a:off x="10815468" y="29140361"/>
            <a:ext cx="10094065" cy="1477328"/>
          </a:xfrm>
          <a:prstGeom prst="rect">
            <a:avLst/>
          </a:prstGeom>
          <a:noFill/>
        </p:spPr>
        <p:txBody>
          <a:bodyPr wrap="square" rtlCol="0">
            <a:spAutoFit/>
          </a:bodyPr>
          <a:lstStyle/>
          <a:p>
            <a:r>
              <a:rPr lang="en-US" sz="2250" b="1" dirty="0">
                <a:latin typeface="Cambria" panose="02040503050406030204" pitchFamily="18" charset="0"/>
              </a:rPr>
              <a:t>Optimization of Cell Seeding:</a:t>
            </a:r>
          </a:p>
          <a:p>
            <a:r>
              <a:rPr lang="en-US" sz="2250" dirty="0">
                <a:latin typeface="Cambria" panose="02040503050406030204" pitchFamily="18" charset="0"/>
              </a:rPr>
              <a:t>Neural stem cell seeding density is highly important for cell survival and proliferation. Cells seeded at higher densities survived and showed higher proliferation in the hydrogel. </a:t>
            </a:r>
          </a:p>
        </p:txBody>
      </p:sp>
      <p:sp>
        <p:nvSpPr>
          <p:cNvPr id="107" name="TextBox 106"/>
          <p:cNvSpPr txBox="1"/>
          <p:nvPr/>
        </p:nvSpPr>
        <p:spPr>
          <a:xfrm>
            <a:off x="22102210" y="23855321"/>
            <a:ext cx="7823159" cy="1077218"/>
          </a:xfrm>
          <a:prstGeom prst="rect">
            <a:avLst/>
          </a:prstGeom>
          <a:noFill/>
        </p:spPr>
        <p:txBody>
          <a:bodyPr wrap="square" rtlCol="0">
            <a:spAutoFit/>
          </a:bodyPr>
          <a:lstStyle/>
          <a:p>
            <a:pPr algn="ctr"/>
            <a:r>
              <a:rPr lang="en-US" sz="3200" b="1" dirty="0">
                <a:latin typeface="Cambria" panose="02040503050406030204" pitchFamily="18" charset="0"/>
              </a:rPr>
              <a:t>Neuronal Differentiation of NSCs in the Microporous Hydrogel</a:t>
            </a:r>
          </a:p>
        </p:txBody>
      </p:sp>
      <p:sp>
        <p:nvSpPr>
          <p:cNvPr id="108" name="Subtitle 2"/>
          <p:cNvSpPr txBox="1">
            <a:spLocks/>
          </p:cNvSpPr>
          <p:nvPr/>
        </p:nvSpPr>
        <p:spPr>
          <a:xfrm>
            <a:off x="31907943" y="26241984"/>
            <a:ext cx="10280639" cy="5872450"/>
          </a:xfrm>
          <a:prstGeom prst="rect">
            <a:avLst/>
          </a:prstGeom>
          <a:noFill/>
          <a:ln>
            <a:solidFill>
              <a:srgbClr val="002060"/>
            </a:solidFill>
          </a:ln>
        </p:spPr>
        <p:txBody>
          <a:bodyPr vert="horz" lIns="102870" tIns="51435" rIns="102870" bIns="51435"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600" dirty="0">
                <a:latin typeface="Cambria" panose="02040503050406030204" pitchFamily="18" charset="0"/>
              </a:rPr>
              <a:t>I would like to acknowledge my PI Dr. Kyung Jae </a:t>
            </a:r>
            <a:r>
              <a:rPr lang="en-US" sz="3600" dirty="0" err="1">
                <a:latin typeface="Cambria" panose="02040503050406030204" pitchFamily="18" charset="0"/>
              </a:rPr>
              <a:t>Jeong</a:t>
            </a:r>
            <a:r>
              <a:rPr lang="en-US" sz="3600" dirty="0">
                <a:latin typeface="Cambria" panose="02040503050406030204" pitchFamily="18" charset="0"/>
              </a:rPr>
              <a:t>, collaborator Dr. Young Jo Kim, current and prior students in our lab, the UNH UIC for their help with imaging and characterization, the UNH Department of Chemical Engineering for supporting me through a teaching assistantship, </a:t>
            </a:r>
            <a:r>
              <a:rPr lang="en-US" sz="3600" dirty="0">
                <a:latin typeface="Cambria" panose="02040503050406030204" pitchFamily="18" charset="0"/>
                <a:ea typeface="Cambria" panose="02040503050406030204" pitchFamily="18" charset="0"/>
              </a:rPr>
              <a:t>and funding sources </a:t>
            </a:r>
            <a:r>
              <a:rPr lang="en-US" sz="3600" b="0" i="0" u="none" strike="noStrike" dirty="0">
                <a:solidFill>
                  <a:srgbClr val="000000"/>
                </a:solidFill>
                <a:effectLst/>
                <a:latin typeface="Cambria" panose="02040503050406030204" pitchFamily="18" charset="0"/>
                <a:ea typeface="Cambria" panose="02040503050406030204" pitchFamily="18" charset="0"/>
              </a:rPr>
              <a:t>NIH COBRE (CIBBR, P20 GM113131), and NSF NH </a:t>
            </a:r>
            <a:r>
              <a:rPr lang="en-US" sz="3600" b="0" i="0" u="none" strike="noStrike" dirty="0" err="1">
                <a:solidFill>
                  <a:srgbClr val="000000"/>
                </a:solidFill>
                <a:effectLst/>
                <a:latin typeface="Cambria" panose="02040503050406030204" pitchFamily="18" charset="0"/>
                <a:ea typeface="Cambria" panose="02040503050406030204" pitchFamily="18" charset="0"/>
              </a:rPr>
              <a:t>Biomade</a:t>
            </a:r>
            <a:r>
              <a:rPr lang="en-US" sz="3600" b="0" i="0" u="none" strike="noStrike" dirty="0">
                <a:solidFill>
                  <a:srgbClr val="000000"/>
                </a:solidFill>
                <a:effectLst/>
                <a:latin typeface="Cambria" panose="02040503050406030204" pitchFamily="18" charset="0"/>
                <a:ea typeface="Cambria" panose="02040503050406030204" pitchFamily="18" charset="0"/>
              </a:rPr>
              <a:t>.</a:t>
            </a:r>
            <a:endParaRPr lang="en-US" sz="3600" dirty="0">
              <a:latin typeface="Cambria" panose="02040503050406030204" pitchFamily="18" charset="0"/>
              <a:ea typeface="Cambria" panose="02040503050406030204" pitchFamily="18" charset="0"/>
            </a:endParaRPr>
          </a:p>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a:p>
            <a:pPr algn="l">
              <a:spcBef>
                <a:spcPts val="0"/>
              </a:spcBef>
            </a:pPr>
            <a:endParaRPr lang="en-US" sz="3600" dirty="0">
              <a:latin typeface="Cambria" panose="02040503050406030204" pitchFamily="18" charset="0"/>
            </a:endParaRPr>
          </a:p>
          <a:p>
            <a:pPr algn="l"/>
            <a:endParaRPr lang="en-US" sz="3600" dirty="0">
              <a:latin typeface="Cambria" panose="02040503050406030204" pitchFamily="18" charset="0"/>
            </a:endParaRPr>
          </a:p>
        </p:txBody>
      </p:sp>
      <p:pic>
        <p:nvPicPr>
          <p:cNvPr id="48" name="Picture 47" descr="page4image8767936">
            <a:extLst>
              <a:ext uri="{FF2B5EF4-FFF2-40B4-BE49-F238E27FC236}">
                <a16:creationId xmlns:a16="http://schemas.microsoft.com/office/drawing/2014/main" id="{1C4C1371-C29C-4C81-9F08-A128EF22AE88}"/>
              </a:ext>
            </a:extLst>
          </p:cNvPr>
          <p:cNvPicPr>
            <a:picLocks noChangeAspect="1" noChangeArrowheads="1"/>
          </p:cNvPicPr>
          <p:nvPr/>
        </p:nvPicPr>
        <p:blipFill rotWithShape="1">
          <a:blip r:embed="rId8" cstate="hqprint">
            <a:extLst>
              <a:ext uri="{28A0092B-C50C-407E-A947-70E740481C1C}">
                <a14:useLocalDpi xmlns:a14="http://schemas.microsoft.com/office/drawing/2010/main"/>
              </a:ext>
            </a:extLst>
          </a:blip>
          <a:srcRect/>
          <a:stretch/>
        </p:blipFill>
        <p:spPr bwMode="auto">
          <a:xfrm>
            <a:off x="2519497" y="22378748"/>
            <a:ext cx="2756284" cy="2351995"/>
          </a:xfrm>
          <a:prstGeom prst="rect">
            <a:avLst/>
          </a:prstGeom>
          <a:noFill/>
          <a:extLst>
            <a:ext uri="{909E8E84-426E-40DD-AFC4-6F175D3DCCD1}">
              <a14:hiddenFill xmlns:a14="http://schemas.microsoft.com/office/drawing/2010/main">
                <a:solidFill>
                  <a:srgbClr val="FFFFFF"/>
                </a:solidFill>
              </a14:hiddenFill>
            </a:ext>
          </a:extLst>
        </p:spPr>
      </p:pic>
      <p:sp>
        <p:nvSpPr>
          <p:cNvPr id="51" name="TextBox 50">
            <a:extLst>
              <a:ext uri="{FF2B5EF4-FFF2-40B4-BE49-F238E27FC236}">
                <a16:creationId xmlns:a16="http://schemas.microsoft.com/office/drawing/2014/main" id="{45CB3C8B-E299-4553-AE6D-2C06EC67FFAD}"/>
              </a:ext>
            </a:extLst>
          </p:cNvPr>
          <p:cNvSpPr txBox="1"/>
          <p:nvPr/>
        </p:nvSpPr>
        <p:spPr>
          <a:xfrm>
            <a:off x="2095206" y="21318329"/>
            <a:ext cx="3594023" cy="1077218"/>
          </a:xfrm>
          <a:prstGeom prst="rect">
            <a:avLst/>
          </a:prstGeom>
          <a:noFill/>
        </p:spPr>
        <p:txBody>
          <a:bodyPr wrap="square" rtlCol="0">
            <a:spAutoFit/>
          </a:bodyPr>
          <a:lstStyle/>
          <a:p>
            <a:pPr algn="ctr"/>
            <a:r>
              <a:rPr lang="en-US" sz="3200" b="1" dirty="0">
                <a:latin typeface="Cambria" panose="02040503050406030204" pitchFamily="18" charset="0"/>
                <a:ea typeface="Cambria" panose="02040503050406030204" pitchFamily="18" charset="0"/>
              </a:rPr>
              <a:t>Microporous Hydrogel</a:t>
            </a:r>
          </a:p>
        </p:txBody>
      </p:sp>
      <p:pic>
        <p:nvPicPr>
          <p:cNvPr id="52" name="Picture 1" descr="page2image9124064">
            <a:extLst>
              <a:ext uri="{FF2B5EF4-FFF2-40B4-BE49-F238E27FC236}">
                <a16:creationId xmlns:a16="http://schemas.microsoft.com/office/drawing/2014/main" id="{1795C606-9E6C-4902-81C3-27758A4F1003}"/>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l="17947" t="18011" r="49947" b="14662"/>
          <a:stretch/>
        </p:blipFill>
        <p:spPr bwMode="auto">
          <a:xfrm>
            <a:off x="6066338" y="22350220"/>
            <a:ext cx="2782140" cy="2359131"/>
          </a:xfrm>
          <a:prstGeom prst="rect">
            <a:avLst/>
          </a:prstGeom>
          <a:noFill/>
          <a:extLst>
            <a:ext uri="{909E8E84-426E-40DD-AFC4-6F175D3DCCD1}">
              <a14:hiddenFill xmlns:a14="http://schemas.microsoft.com/office/drawing/2010/main">
                <a:solidFill>
                  <a:srgbClr val="FFFFFF"/>
                </a:solidFill>
              </a14:hiddenFill>
            </a:ext>
          </a:extLst>
        </p:spPr>
      </p:pic>
      <p:sp>
        <p:nvSpPr>
          <p:cNvPr id="53" name="TextBox 52">
            <a:extLst>
              <a:ext uri="{FF2B5EF4-FFF2-40B4-BE49-F238E27FC236}">
                <a16:creationId xmlns:a16="http://schemas.microsoft.com/office/drawing/2014/main" id="{76E7BE7F-9EED-47D3-8135-7684363DAF94}"/>
              </a:ext>
            </a:extLst>
          </p:cNvPr>
          <p:cNvSpPr txBox="1"/>
          <p:nvPr/>
        </p:nvSpPr>
        <p:spPr>
          <a:xfrm>
            <a:off x="6219184" y="21591197"/>
            <a:ext cx="2478564" cy="584775"/>
          </a:xfrm>
          <a:prstGeom prst="rect">
            <a:avLst/>
          </a:prstGeom>
          <a:noFill/>
        </p:spPr>
        <p:txBody>
          <a:bodyPr wrap="none" rtlCol="0">
            <a:spAutoFit/>
          </a:bodyPr>
          <a:lstStyle/>
          <a:p>
            <a:r>
              <a:rPr lang="en-US" sz="3200" b="1" dirty="0">
                <a:latin typeface="Cambria" panose="02040503050406030204" pitchFamily="18" charset="0"/>
                <a:ea typeface="Cambria" panose="02040503050406030204" pitchFamily="18" charset="0"/>
              </a:rPr>
              <a:t>Injectability</a:t>
            </a:r>
          </a:p>
        </p:txBody>
      </p:sp>
      <p:pic>
        <p:nvPicPr>
          <p:cNvPr id="54" name="Picture 53">
            <a:extLst>
              <a:ext uri="{FF2B5EF4-FFF2-40B4-BE49-F238E27FC236}">
                <a16:creationId xmlns:a16="http://schemas.microsoft.com/office/drawing/2014/main" id="{2C5DEA2B-D670-4A9C-9D5D-D003C2562427}"/>
              </a:ext>
            </a:extLst>
          </p:cNvPr>
          <p:cNvPicPr>
            <a:picLocks noChangeAspect="1"/>
          </p:cNvPicPr>
          <p:nvPr/>
        </p:nvPicPr>
        <p:blipFill>
          <a:blip r:embed="rId10" cstate="print">
            <a:extLst>
              <a:ext uri="{28A0092B-C50C-407E-A947-70E740481C1C}">
                <a14:useLocalDpi xmlns:a14="http://schemas.microsoft.com/office/drawing/2010/main" val="0"/>
              </a:ext>
            </a:extLst>
          </a:blip>
          <a:stretch>
            <a:fillRect/>
          </a:stretch>
        </p:blipFill>
        <p:spPr>
          <a:xfrm>
            <a:off x="22697467" y="16864454"/>
            <a:ext cx="3877539" cy="3877539"/>
          </a:xfrm>
          <a:prstGeom prst="rect">
            <a:avLst/>
          </a:prstGeom>
        </p:spPr>
      </p:pic>
      <p:pic>
        <p:nvPicPr>
          <p:cNvPr id="55" name="Picture 54">
            <a:extLst>
              <a:ext uri="{FF2B5EF4-FFF2-40B4-BE49-F238E27FC236}">
                <a16:creationId xmlns:a16="http://schemas.microsoft.com/office/drawing/2014/main" id="{E2231ACB-1DDD-4216-B337-028B1AB91548}"/>
              </a:ext>
            </a:extLst>
          </p:cNvPr>
          <p:cNvPicPr>
            <a:picLocks noChangeAspect="1"/>
          </p:cNvPicPr>
          <p:nvPr/>
        </p:nvPicPr>
        <p:blipFill>
          <a:blip r:embed="rId11" cstate="print">
            <a:extLst>
              <a:ext uri="{28A0092B-C50C-407E-A947-70E740481C1C}">
                <a14:useLocalDpi xmlns:a14="http://schemas.microsoft.com/office/drawing/2010/main" val="0"/>
              </a:ext>
            </a:extLst>
          </a:blip>
          <a:stretch>
            <a:fillRect/>
          </a:stretch>
        </p:blipFill>
        <p:spPr>
          <a:xfrm>
            <a:off x="27277669" y="17282564"/>
            <a:ext cx="3391005" cy="3391005"/>
          </a:xfrm>
          <a:prstGeom prst="rect">
            <a:avLst/>
          </a:prstGeom>
        </p:spPr>
      </p:pic>
      <p:pic>
        <p:nvPicPr>
          <p:cNvPr id="56" name="Picture 55">
            <a:extLst>
              <a:ext uri="{FF2B5EF4-FFF2-40B4-BE49-F238E27FC236}">
                <a16:creationId xmlns:a16="http://schemas.microsoft.com/office/drawing/2014/main" id="{D2E38C13-38CB-4E14-A92F-21751578DDE9}"/>
              </a:ext>
            </a:extLst>
          </p:cNvPr>
          <p:cNvPicPr>
            <a:picLocks noChangeAspect="1"/>
          </p:cNvPicPr>
          <p:nvPr/>
        </p:nvPicPr>
        <p:blipFill rotWithShape="1">
          <a:blip r:embed="rId12" cstate="print">
            <a:extLst>
              <a:ext uri="{28A0092B-C50C-407E-A947-70E740481C1C}">
                <a14:useLocalDpi xmlns:a14="http://schemas.microsoft.com/office/drawing/2010/main" val="0"/>
              </a:ext>
            </a:extLst>
          </a:blip>
          <a:srcRect l="33405" t="-2" r="2" b="33366"/>
          <a:stretch/>
        </p:blipFill>
        <p:spPr>
          <a:xfrm>
            <a:off x="14801096" y="19392379"/>
            <a:ext cx="2377440" cy="2378995"/>
          </a:xfrm>
          <a:prstGeom prst="rect">
            <a:avLst/>
          </a:prstGeom>
        </p:spPr>
      </p:pic>
      <p:pic>
        <p:nvPicPr>
          <p:cNvPr id="57" name="Picture 56">
            <a:extLst>
              <a:ext uri="{FF2B5EF4-FFF2-40B4-BE49-F238E27FC236}">
                <a16:creationId xmlns:a16="http://schemas.microsoft.com/office/drawing/2014/main" id="{B7775CF0-77F5-46E6-B40D-FCDC64C27251}"/>
              </a:ext>
            </a:extLst>
          </p:cNvPr>
          <p:cNvPicPr>
            <a:picLocks noChangeAspect="1"/>
          </p:cNvPicPr>
          <p:nvPr/>
        </p:nvPicPr>
        <p:blipFill rotWithShape="1">
          <a:blip r:embed="rId13" cstate="print">
            <a:extLst>
              <a:ext uri="{28A0092B-C50C-407E-A947-70E740481C1C}">
                <a14:useLocalDpi xmlns:a14="http://schemas.microsoft.com/office/drawing/2010/main" val="0"/>
              </a:ext>
            </a:extLst>
          </a:blip>
          <a:srcRect l="16889" t="33398" r="16504" b="-2"/>
          <a:stretch/>
        </p:blipFill>
        <p:spPr>
          <a:xfrm>
            <a:off x="14801096" y="16802264"/>
            <a:ext cx="2377440" cy="2377199"/>
          </a:xfrm>
          <a:prstGeom prst="rect">
            <a:avLst/>
          </a:prstGeom>
        </p:spPr>
      </p:pic>
      <p:pic>
        <p:nvPicPr>
          <p:cNvPr id="58" name="Picture 57">
            <a:extLst>
              <a:ext uri="{FF2B5EF4-FFF2-40B4-BE49-F238E27FC236}">
                <a16:creationId xmlns:a16="http://schemas.microsoft.com/office/drawing/2014/main" id="{4CF9C1C1-2D6B-4312-BF78-9695A0504E00}"/>
              </a:ext>
            </a:extLst>
          </p:cNvPr>
          <p:cNvPicPr>
            <a:picLocks noChangeAspect="1"/>
          </p:cNvPicPr>
          <p:nvPr/>
        </p:nvPicPr>
        <p:blipFill rotWithShape="1">
          <a:blip r:embed="rId14" cstate="print">
            <a:extLst>
              <a:ext uri="{28A0092B-C50C-407E-A947-70E740481C1C}">
                <a14:useLocalDpi xmlns:a14="http://schemas.microsoft.com/office/drawing/2010/main" val="0"/>
              </a:ext>
            </a:extLst>
          </a:blip>
          <a:srcRect l="33279" t="33358" r="1" b="3"/>
          <a:stretch/>
        </p:blipFill>
        <p:spPr>
          <a:xfrm>
            <a:off x="11978653" y="19339661"/>
            <a:ext cx="2377440" cy="2374621"/>
          </a:xfrm>
          <a:prstGeom prst="rect">
            <a:avLst/>
          </a:prstGeom>
        </p:spPr>
      </p:pic>
      <p:pic>
        <p:nvPicPr>
          <p:cNvPr id="59" name="Picture 58">
            <a:extLst>
              <a:ext uri="{FF2B5EF4-FFF2-40B4-BE49-F238E27FC236}">
                <a16:creationId xmlns:a16="http://schemas.microsoft.com/office/drawing/2014/main" id="{13E96B3A-25DE-47E2-864E-05627A6363D8}"/>
              </a:ext>
            </a:extLst>
          </p:cNvPr>
          <p:cNvPicPr>
            <a:picLocks noChangeAspect="1"/>
          </p:cNvPicPr>
          <p:nvPr/>
        </p:nvPicPr>
        <p:blipFill rotWithShape="1">
          <a:blip r:embed="rId15" cstate="print">
            <a:extLst>
              <a:ext uri="{28A0092B-C50C-407E-A947-70E740481C1C}">
                <a14:useLocalDpi xmlns:a14="http://schemas.microsoft.com/office/drawing/2010/main" val="0"/>
              </a:ext>
            </a:extLst>
          </a:blip>
          <a:srcRect l="30340" t="33309" r="2992"/>
          <a:stretch/>
        </p:blipFill>
        <p:spPr>
          <a:xfrm>
            <a:off x="11978653" y="16802264"/>
            <a:ext cx="2377440" cy="2378287"/>
          </a:xfrm>
          <a:prstGeom prst="rect">
            <a:avLst/>
          </a:prstGeom>
        </p:spPr>
      </p:pic>
      <p:cxnSp>
        <p:nvCxnSpPr>
          <p:cNvPr id="61" name="Straight Connector 60">
            <a:extLst>
              <a:ext uri="{FF2B5EF4-FFF2-40B4-BE49-F238E27FC236}">
                <a16:creationId xmlns:a16="http://schemas.microsoft.com/office/drawing/2014/main" id="{536120E7-FB36-419B-9735-6544BE880215}"/>
              </a:ext>
            </a:extLst>
          </p:cNvPr>
          <p:cNvCxnSpPr>
            <a:cxnSpLocks/>
          </p:cNvCxnSpPr>
          <p:nvPr/>
        </p:nvCxnSpPr>
        <p:spPr>
          <a:xfrm>
            <a:off x="13751534" y="19027769"/>
            <a:ext cx="3749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3" name="Straight Connector 62">
            <a:extLst>
              <a:ext uri="{FF2B5EF4-FFF2-40B4-BE49-F238E27FC236}">
                <a16:creationId xmlns:a16="http://schemas.microsoft.com/office/drawing/2014/main" id="{C420B1DC-A42A-4073-9F8C-EA6E67D2B90D}"/>
              </a:ext>
            </a:extLst>
          </p:cNvPr>
          <p:cNvCxnSpPr>
            <a:cxnSpLocks/>
          </p:cNvCxnSpPr>
          <p:nvPr/>
        </p:nvCxnSpPr>
        <p:spPr>
          <a:xfrm>
            <a:off x="13776361" y="21542327"/>
            <a:ext cx="3749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5" name="Straight Connector 64">
            <a:extLst>
              <a:ext uri="{FF2B5EF4-FFF2-40B4-BE49-F238E27FC236}">
                <a16:creationId xmlns:a16="http://schemas.microsoft.com/office/drawing/2014/main" id="{2B7C958A-B2AD-4CF9-B9E7-D93C66567FA5}"/>
              </a:ext>
            </a:extLst>
          </p:cNvPr>
          <p:cNvCxnSpPr>
            <a:cxnSpLocks/>
          </p:cNvCxnSpPr>
          <p:nvPr/>
        </p:nvCxnSpPr>
        <p:spPr>
          <a:xfrm>
            <a:off x="16592213" y="18963998"/>
            <a:ext cx="3749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A84B025E-1298-4C19-A25C-D455C9CB400D}"/>
              </a:ext>
            </a:extLst>
          </p:cNvPr>
          <p:cNvCxnSpPr>
            <a:cxnSpLocks/>
          </p:cNvCxnSpPr>
          <p:nvPr/>
        </p:nvCxnSpPr>
        <p:spPr>
          <a:xfrm>
            <a:off x="16601482" y="21595533"/>
            <a:ext cx="374904"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67" name="TextBox 66">
            <a:extLst>
              <a:ext uri="{FF2B5EF4-FFF2-40B4-BE49-F238E27FC236}">
                <a16:creationId xmlns:a16="http://schemas.microsoft.com/office/drawing/2014/main" id="{90988960-7DC5-4A04-A7E6-57A669843EBA}"/>
              </a:ext>
            </a:extLst>
          </p:cNvPr>
          <p:cNvSpPr txBox="1"/>
          <p:nvPr/>
        </p:nvSpPr>
        <p:spPr>
          <a:xfrm>
            <a:off x="17211026" y="18931227"/>
            <a:ext cx="1866986" cy="584775"/>
          </a:xfrm>
          <a:prstGeom prst="rect">
            <a:avLst/>
          </a:prstGeom>
          <a:noFill/>
        </p:spPr>
        <p:txBody>
          <a:bodyPr wrap="none" rtlCol="0">
            <a:spAutoFit/>
          </a:bodyPr>
          <a:lstStyle/>
          <a:p>
            <a:r>
              <a:rPr lang="en-US" sz="3200" dirty="0">
                <a:solidFill>
                  <a:schemeClr val="accent6"/>
                </a:solidFill>
              </a:rPr>
              <a:t>Live</a:t>
            </a:r>
            <a:r>
              <a:rPr lang="en-US" sz="3200" dirty="0"/>
              <a:t>/</a:t>
            </a:r>
            <a:r>
              <a:rPr lang="en-US" sz="3200" dirty="0">
                <a:solidFill>
                  <a:srgbClr val="FF0000"/>
                </a:solidFill>
              </a:rPr>
              <a:t>Dead</a:t>
            </a:r>
          </a:p>
        </p:txBody>
      </p:sp>
      <p:sp>
        <p:nvSpPr>
          <p:cNvPr id="68" name="TextBox 67">
            <a:extLst>
              <a:ext uri="{FF2B5EF4-FFF2-40B4-BE49-F238E27FC236}">
                <a16:creationId xmlns:a16="http://schemas.microsoft.com/office/drawing/2014/main" id="{1E6B9979-061E-4A57-A07D-91C7F2379789}"/>
              </a:ext>
            </a:extLst>
          </p:cNvPr>
          <p:cNvSpPr txBox="1"/>
          <p:nvPr/>
        </p:nvSpPr>
        <p:spPr>
          <a:xfrm>
            <a:off x="12507512" y="16153960"/>
            <a:ext cx="1333635" cy="584775"/>
          </a:xfrm>
          <a:prstGeom prst="rect">
            <a:avLst/>
          </a:prstGeom>
          <a:noFill/>
        </p:spPr>
        <p:txBody>
          <a:bodyPr wrap="none" rtlCol="0">
            <a:spAutoFit/>
          </a:bodyPr>
          <a:lstStyle/>
          <a:p>
            <a:r>
              <a:rPr lang="en-US" sz="3200" dirty="0"/>
              <a:t>Porous</a:t>
            </a:r>
          </a:p>
        </p:txBody>
      </p:sp>
      <p:sp>
        <p:nvSpPr>
          <p:cNvPr id="69" name="TextBox 68">
            <a:extLst>
              <a:ext uri="{FF2B5EF4-FFF2-40B4-BE49-F238E27FC236}">
                <a16:creationId xmlns:a16="http://schemas.microsoft.com/office/drawing/2014/main" id="{A5A6E8DE-3ECB-4AB4-8B1C-0149E9220035}"/>
              </a:ext>
            </a:extLst>
          </p:cNvPr>
          <p:cNvSpPr txBox="1"/>
          <p:nvPr/>
        </p:nvSpPr>
        <p:spPr>
          <a:xfrm>
            <a:off x="14976612" y="16139691"/>
            <a:ext cx="2043957" cy="584775"/>
          </a:xfrm>
          <a:prstGeom prst="rect">
            <a:avLst/>
          </a:prstGeom>
          <a:noFill/>
        </p:spPr>
        <p:txBody>
          <a:bodyPr wrap="none" rtlCol="0">
            <a:spAutoFit/>
          </a:bodyPr>
          <a:lstStyle/>
          <a:p>
            <a:r>
              <a:rPr lang="en-US" sz="3200" dirty="0"/>
              <a:t>Nonporous</a:t>
            </a:r>
          </a:p>
        </p:txBody>
      </p:sp>
      <p:pic>
        <p:nvPicPr>
          <p:cNvPr id="70" name="Picture 69"/>
          <p:cNvPicPr>
            <a:picLocks noChangeAspect="1"/>
          </p:cNvPicPr>
          <p:nvPr/>
        </p:nvPicPr>
        <p:blipFill rotWithShape="1">
          <a:blip r:embed="rId16" cstate="print">
            <a:extLst>
              <a:ext uri="{28A0092B-C50C-407E-A947-70E740481C1C}">
                <a14:useLocalDpi xmlns:a14="http://schemas.microsoft.com/office/drawing/2010/main" val="0"/>
              </a:ext>
            </a:extLst>
          </a:blip>
          <a:srcRect l="25299" r="25780"/>
          <a:stretch/>
        </p:blipFill>
        <p:spPr>
          <a:xfrm>
            <a:off x="26249360" y="25570929"/>
            <a:ext cx="2920911" cy="2926080"/>
          </a:xfrm>
          <a:prstGeom prst="rect">
            <a:avLst/>
          </a:prstGeom>
        </p:spPr>
      </p:pic>
      <p:pic>
        <p:nvPicPr>
          <p:cNvPr id="72" name="Content Placeholder 3"/>
          <p:cNvPicPr>
            <a:picLocks noChangeAspect="1"/>
          </p:cNvPicPr>
          <p:nvPr/>
        </p:nvPicPr>
        <p:blipFill rotWithShape="1">
          <a:blip r:embed="rId17" cstate="print">
            <a:extLst>
              <a:ext uri="{28A0092B-C50C-407E-A947-70E740481C1C}">
                <a14:useLocalDpi xmlns:a14="http://schemas.microsoft.com/office/drawing/2010/main" val="0"/>
              </a:ext>
            </a:extLst>
          </a:blip>
          <a:srcRect l="25675" r="25201"/>
          <a:stretch/>
        </p:blipFill>
        <p:spPr>
          <a:xfrm>
            <a:off x="26303575" y="29129720"/>
            <a:ext cx="2926080" cy="2926080"/>
          </a:xfrm>
          <a:prstGeom prst="rect">
            <a:avLst/>
          </a:prstGeom>
        </p:spPr>
      </p:pic>
      <p:pic>
        <p:nvPicPr>
          <p:cNvPr id="73" name="Picture 72"/>
          <p:cNvPicPr>
            <a:picLocks noChangeAspect="1"/>
          </p:cNvPicPr>
          <p:nvPr/>
        </p:nvPicPr>
        <p:blipFill rotWithShape="1">
          <a:blip r:embed="rId18">
            <a:extLst>
              <a:ext uri="{28A0092B-C50C-407E-A947-70E740481C1C}">
                <a14:useLocalDpi xmlns:a14="http://schemas.microsoft.com/office/drawing/2010/main" val="0"/>
              </a:ext>
            </a:extLst>
          </a:blip>
          <a:srcRect l="24680" t="24690"/>
          <a:stretch/>
        </p:blipFill>
        <p:spPr>
          <a:xfrm>
            <a:off x="14326975" y="25621013"/>
            <a:ext cx="3383280" cy="3382832"/>
          </a:xfrm>
          <a:prstGeom prst="rect">
            <a:avLst/>
          </a:prstGeom>
        </p:spPr>
      </p:pic>
      <p:pic>
        <p:nvPicPr>
          <p:cNvPr id="74" name="Picture 73"/>
          <p:cNvPicPr>
            <a:picLocks noChangeAspect="1"/>
          </p:cNvPicPr>
          <p:nvPr/>
        </p:nvPicPr>
        <p:blipFill rotWithShape="1">
          <a:blip r:embed="rId19">
            <a:extLst>
              <a:ext uri="{28A0092B-C50C-407E-A947-70E740481C1C}">
                <a14:useLocalDpi xmlns:a14="http://schemas.microsoft.com/office/drawing/2010/main" val="0"/>
              </a:ext>
            </a:extLst>
          </a:blip>
          <a:srcRect l="25160" t="24930"/>
          <a:stretch/>
        </p:blipFill>
        <p:spPr>
          <a:xfrm>
            <a:off x="10636149" y="25638776"/>
            <a:ext cx="3383280" cy="3393696"/>
          </a:xfrm>
          <a:prstGeom prst="rect">
            <a:avLst/>
          </a:prstGeom>
        </p:spPr>
      </p:pic>
      <p:pic>
        <p:nvPicPr>
          <p:cNvPr id="76" name="Picture 75"/>
          <p:cNvPicPr>
            <a:picLocks noChangeAspect="1"/>
          </p:cNvPicPr>
          <p:nvPr/>
        </p:nvPicPr>
        <p:blipFill rotWithShape="1">
          <a:blip r:embed="rId20">
            <a:extLst>
              <a:ext uri="{28A0092B-C50C-407E-A947-70E740481C1C}">
                <a14:useLocalDpi xmlns:a14="http://schemas.microsoft.com/office/drawing/2010/main" val="0"/>
              </a:ext>
            </a:extLst>
          </a:blip>
          <a:srcRect l="24919" t="24930"/>
          <a:stretch/>
        </p:blipFill>
        <p:spPr>
          <a:xfrm>
            <a:off x="18002543" y="25642558"/>
            <a:ext cx="3383280" cy="3382829"/>
          </a:xfrm>
          <a:prstGeom prst="rect">
            <a:avLst/>
          </a:prstGeom>
        </p:spPr>
      </p:pic>
      <p:sp>
        <p:nvSpPr>
          <p:cNvPr id="77" name="TextBox 76">
            <a:extLst>
              <a:ext uri="{FF2B5EF4-FFF2-40B4-BE49-F238E27FC236}">
                <a16:creationId xmlns:a16="http://schemas.microsoft.com/office/drawing/2014/main" id="{858817F2-5008-4EB2-8DDD-6DFEB3C195E7}"/>
              </a:ext>
            </a:extLst>
          </p:cNvPr>
          <p:cNvSpPr txBox="1"/>
          <p:nvPr/>
        </p:nvSpPr>
        <p:spPr>
          <a:xfrm>
            <a:off x="14539976" y="24855268"/>
            <a:ext cx="3174267" cy="584775"/>
          </a:xfrm>
          <a:prstGeom prst="rect">
            <a:avLst/>
          </a:prstGeom>
          <a:noFill/>
        </p:spPr>
        <p:txBody>
          <a:bodyPr wrap="none" rtlCol="0">
            <a:spAutoFit/>
          </a:bodyPr>
          <a:lstStyle/>
          <a:p>
            <a:r>
              <a:rPr lang="en-US" sz="3200" dirty="0"/>
              <a:t>1 Million Cells/mL</a:t>
            </a:r>
          </a:p>
        </p:txBody>
      </p:sp>
      <p:sp>
        <p:nvSpPr>
          <p:cNvPr id="78" name="TextBox 77">
            <a:extLst>
              <a:ext uri="{FF2B5EF4-FFF2-40B4-BE49-F238E27FC236}">
                <a16:creationId xmlns:a16="http://schemas.microsoft.com/office/drawing/2014/main" id="{8C61195B-8DB8-4AA6-9504-8801856FD170}"/>
              </a:ext>
            </a:extLst>
          </p:cNvPr>
          <p:cNvSpPr txBox="1"/>
          <p:nvPr/>
        </p:nvSpPr>
        <p:spPr>
          <a:xfrm>
            <a:off x="10810319" y="24921665"/>
            <a:ext cx="3174267" cy="584775"/>
          </a:xfrm>
          <a:prstGeom prst="rect">
            <a:avLst/>
          </a:prstGeom>
          <a:noFill/>
        </p:spPr>
        <p:txBody>
          <a:bodyPr wrap="none" rtlCol="0">
            <a:spAutoFit/>
          </a:bodyPr>
          <a:lstStyle/>
          <a:p>
            <a:r>
              <a:rPr lang="en-US" sz="3200" dirty="0"/>
              <a:t>3 Million Cells/mL</a:t>
            </a:r>
          </a:p>
        </p:txBody>
      </p:sp>
      <p:sp>
        <p:nvSpPr>
          <p:cNvPr id="79" name="TextBox 78">
            <a:extLst>
              <a:ext uri="{FF2B5EF4-FFF2-40B4-BE49-F238E27FC236}">
                <a16:creationId xmlns:a16="http://schemas.microsoft.com/office/drawing/2014/main" id="{12E35BE0-34A5-4154-929F-052867080AC3}"/>
              </a:ext>
            </a:extLst>
          </p:cNvPr>
          <p:cNvSpPr txBox="1"/>
          <p:nvPr/>
        </p:nvSpPr>
        <p:spPr>
          <a:xfrm>
            <a:off x="18229512" y="24820916"/>
            <a:ext cx="3174267" cy="584775"/>
          </a:xfrm>
          <a:prstGeom prst="rect">
            <a:avLst/>
          </a:prstGeom>
          <a:noFill/>
        </p:spPr>
        <p:txBody>
          <a:bodyPr wrap="none" rtlCol="0">
            <a:spAutoFit/>
          </a:bodyPr>
          <a:lstStyle/>
          <a:p>
            <a:r>
              <a:rPr lang="en-US" sz="3200" dirty="0"/>
              <a:t>6 Million Cells/mL</a:t>
            </a:r>
          </a:p>
        </p:txBody>
      </p:sp>
      <p:pic>
        <p:nvPicPr>
          <p:cNvPr id="95" name="Picture 94"/>
          <p:cNvPicPr>
            <a:picLocks noChangeAspect="1"/>
          </p:cNvPicPr>
          <p:nvPr/>
        </p:nvPicPr>
        <p:blipFill rotWithShape="1">
          <a:blip r:embed="rId21" cstate="print">
            <a:extLst>
              <a:ext uri="{28A0092B-C50C-407E-A947-70E740481C1C}">
                <a14:useLocalDpi xmlns:a14="http://schemas.microsoft.com/office/drawing/2010/main" val="0"/>
              </a:ext>
            </a:extLst>
          </a:blip>
          <a:srcRect l="3991" r="24191" b="7356"/>
          <a:stretch/>
        </p:blipFill>
        <p:spPr>
          <a:xfrm>
            <a:off x="38181770" y="7302273"/>
            <a:ext cx="2813098" cy="2777490"/>
          </a:xfrm>
          <a:prstGeom prst="rect">
            <a:avLst/>
          </a:prstGeom>
        </p:spPr>
      </p:pic>
      <p:pic>
        <p:nvPicPr>
          <p:cNvPr id="96" name="Picture 95"/>
          <p:cNvPicPr>
            <a:picLocks noChangeAspect="1"/>
          </p:cNvPicPr>
          <p:nvPr/>
        </p:nvPicPr>
        <p:blipFill rotWithShape="1">
          <a:blip r:embed="rId22" cstate="print">
            <a:extLst>
              <a:ext uri="{28A0092B-C50C-407E-A947-70E740481C1C}">
                <a14:useLocalDpi xmlns:a14="http://schemas.microsoft.com/office/drawing/2010/main" val="0"/>
              </a:ext>
            </a:extLst>
          </a:blip>
          <a:srcRect l="4546" t="312" r="23636" b="7044"/>
          <a:stretch/>
        </p:blipFill>
        <p:spPr>
          <a:xfrm>
            <a:off x="33860881" y="7287682"/>
            <a:ext cx="2813098" cy="2777490"/>
          </a:xfrm>
          <a:prstGeom prst="rect">
            <a:avLst/>
          </a:prstGeom>
        </p:spPr>
      </p:pic>
      <p:pic>
        <p:nvPicPr>
          <p:cNvPr id="111" name="Picture 110" descr="A picture containing tree, green, night sky&#10;&#10;Description automatically generated">
            <a:extLst>
              <a:ext uri="{FF2B5EF4-FFF2-40B4-BE49-F238E27FC236}">
                <a16:creationId xmlns:a16="http://schemas.microsoft.com/office/drawing/2014/main" id="{DA10AEB8-9C2E-468E-AE8F-56E1B1A85BB2}"/>
              </a:ext>
            </a:extLst>
          </p:cNvPr>
          <p:cNvPicPr>
            <a:picLocks noChangeAspect="1"/>
          </p:cNvPicPr>
          <p:nvPr/>
        </p:nvPicPr>
        <p:blipFill rotWithShape="1">
          <a:blip r:embed="rId23"/>
          <a:srcRect l="15833" t="3194" r="34167" b="46806"/>
          <a:stretch/>
        </p:blipFill>
        <p:spPr>
          <a:xfrm>
            <a:off x="15996295" y="10352146"/>
            <a:ext cx="2571749" cy="2571750"/>
          </a:xfrm>
          <a:prstGeom prst="rect">
            <a:avLst/>
          </a:prstGeom>
        </p:spPr>
      </p:pic>
      <p:pic>
        <p:nvPicPr>
          <p:cNvPr id="112" name="Picture 111" descr="A picture containing grass, tree, outdoor, plant&#10;&#10;Description automatically generated">
            <a:extLst>
              <a:ext uri="{FF2B5EF4-FFF2-40B4-BE49-F238E27FC236}">
                <a16:creationId xmlns:a16="http://schemas.microsoft.com/office/drawing/2014/main" id="{42FEA089-DFFD-4B56-B848-A844EC281A23}"/>
              </a:ext>
            </a:extLst>
          </p:cNvPr>
          <p:cNvPicPr>
            <a:picLocks noChangeAspect="1"/>
          </p:cNvPicPr>
          <p:nvPr/>
        </p:nvPicPr>
        <p:blipFill rotWithShape="1">
          <a:blip r:embed="rId24"/>
          <a:srcRect l="18194" t="20833" r="31806" b="29167"/>
          <a:stretch/>
        </p:blipFill>
        <p:spPr>
          <a:xfrm>
            <a:off x="13192395" y="10370193"/>
            <a:ext cx="2571750" cy="2571750"/>
          </a:xfrm>
          <a:prstGeom prst="rect">
            <a:avLst/>
          </a:prstGeom>
        </p:spPr>
      </p:pic>
      <p:pic>
        <p:nvPicPr>
          <p:cNvPr id="113" name="Picture 112" descr="A picture containing tree, night sky&#10;&#10;Description automatically generated">
            <a:extLst>
              <a:ext uri="{FF2B5EF4-FFF2-40B4-BE49-F238E27FC236}">
                <a16:creationId xmlns:a16="http://schemas.microsoft.com/office/drawing/2014/main" id="{DB0DDFA1-FEE1-478E-A7B1-DB956D3FB044}"/>
              </a:ext>
            </a:extLst>
          </p:cNvPr>
          <p:cNvPicPr>
            <a:picLocks noChangeAspect="1"/>
          </p:cNvPicPr>
          <p:nvPr/>
        </p:nvPicPr>
        <p:blipFill rotWithShape="1">
          <a:blip r:embed="rId25"/>
          <a:srcRect l="35138" t="4480" r="14862" b="45520"/>
          <a:stretch/>
        </p:blipFill>
        <p:spPr>
          <a:xfrm>
            <a:off x="15971763" y="7590705"/>
            <a:ext cx="2571750" cy="2571750"/>
          </a:xfrm>
          <a:prstGeom prst="rect">
            <a:avLst/>
          </a:prstGeom>
        </p:spPr>
      </p:pic>
      <p:pic>
        <p:nvPicPr>
          <p:cNvPr id="114" name="Picture 113">
            <a:extLst>
              <a:ext uri="{FF2B5EF4-FFF2-40B4-BE49-F238E27FC236}">
                <a16:creationId xmlns:a16="http://schemas.microsoft.com/office/drawing/2014/main" id="{E66E80E4-5252-4BE8-A19F-4F214B2D6E9A}"/>
              </a:ext>
            </a:extLst>
          </p:cNvPr>
          <p:cNvPicPr>
            <a:picLocks noChangeAspect="1"/>
          </p:cNvPicPr>
          <p:nvPr/>
        </p:nvPicPr>
        <p:blipFill rotWithShape="1">
          <a:blip r:embed="rId26"/>
          <a:srcRect l="25323" t="41296" r="24678" b="8705"/>
          <a:stretch/>
        </p:blipFill>
        <p:spPr>
          <a:xfrm>
            <a:off x="13160626" y="7579163"/>
            <a:ext cx="2571749" cy="2571750"/>
          </a:xfrm>
          <a:prstGeom prst="rect">
            <a:avLst/>
          </a:prstGeom>
        </p:spPr>
      </p:pic>
      <p:sp>
        <p:nvSpPr>
          <p:cNvPr id="115" name="TextBox 114">
            <a:extLst>
              <a:ext uri="{FF2B5EF4-FFF2-40B4-BE49-F238E27FC236}">
                <a16:creationId xmlns:a16="http://schemas.microsoft.com/office/drawing/2014/main" id="{8844AD67-A620-4424-B6A9-6F34C99FEB91}"/>
              </a:ext>
            </a:extLst>
          </p:cNvPr>
          <p:cNvSpPr txBox="1"/>
          <p:nvPr/>
        </p:nvSpPr>
        <p:spPr>
          <a:xfrm>
            <a:off x="11409722" y="8458319"/>
            <a:ext cx="1782673" cy="1073371"/>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r"/>
            <a:r>
              <a:rPr lang="en-US" sz="3150" dirty="0"/>
              <a:t>Day 14: Growth</a:t>
            </a:r>
          </a:p>
        </p:txBody>
      </p:sp>
      <p:sp>
        <p:nvSpPr>
          <p:cNvPr id="116" name="TextBox 115">
            <a:extLst>
              <a:ext uri="{FF2B5EF4-FFF2-40B4-BE49-F238E27FC236}">
                <a16:creationId xmlns:a16="http://schemas.microsoft.com/office/drawing/2014/main" id="{A0C1A312-1167-426F-8407-C8A2DEBDE02F}"/>
              </a:ext>
            </a:extLst>
          </p:cNvPr>
          <p:cNvSpPr txBox="1"/>
          <p:nvPr/>
        </p:nvSpPr>
        <p:spPr>
          <a:xfrm>
            <a:off x="10448824" y="11298044"/>
            <a:ext cx="2711802" cy="1073371"/>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r"/>
            <a:r>
              <a:rPr lang="en-US" sz="3150" dirty="0"/>
              <a:t>Day 14: Differentiation</a:t>
            </a:r>
          </a:p>
        </p:txBody>
      </p:sp>
      <p:sp>
        <p:nvSpPr>
          <p:cNvPr id="117" name="TextBox 116">
            <a:extLst>
              <a:ext uri="{FF2B5EF4-FFF2-40B4-BE49-F238E27FC236}">
                <a16:creationId xmlns:a16="http://schemas.microsoft.com/office/drawing/2014/main" id="{55ED775B-2FCC-4117-AD9F-2A02D1463330}"/>
              </a:ext>
            </a:extLst>
          </p:cNvPr>
          <p:cNvSpPr txBox="1"/>
          <p:nvPr/>
        </p:nvSpPr>
        <p:spPr>
          <a:xfrm>
            <a:off x="13938891" y="7024608"/>
            <a:ext cx="1543050" cy="596317"/>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r>
              <a:rPr lang="en-US" sz="3200" dirty="0"/>
              <a:t>Porous</a:t>
            </a:r>
          </a:p>
        </p:txBody>
      </p:sp>
      <p:sp>
        <p:nvSpPr>
          <p:cNvPr id="118" name="TextBox 117">
            <a:extLst>
              <a:ext uri="{FF2B5EF4-FFF2-40B4-BE49-F238E27FC236}">
                <a16:creationId xmlns:a16="http://schemas.microsoft.com/office/drawing/2014/main" id="{34699483-125B-4556-902E-847B4E83EA03}"/>
              </a:ext>
            </a:extLst>
          </p:cNvPr>
          <p:cNvSpPr txBox="1"/>
          <p:nvPr/>
        </p:nvSpPr>
        <p:spPr>
          <a:xfrm>
            <a:off x="16208789" y="7021469"/>
            <a:ext cx="2146758" cy="596317"/>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r>
              <a:rPr lang="en-US" sz="3200" dirty="0"/>
              <a:t>Nonporous</a:t>
            </a:r>
          </a:p>
        </p:txBody>
      </p:sp>
      <p:sp>
        <p:nvSpPr>
          <p:cNvPr id="119" name="TextBox 118">
            <a:extLst>
              <a:ext uri="{FF2B5EF4-FFF2-40B4-BE49-F238E27FC236}">
                <a16:creationId xmlns:a16="http://schemas.microsoft.com/office/drawing/2014/main" id="{5CA65788-0925-4473-B182-3E0E8AE8AFFD}"/>
              </a:ext>
            </a:extLst>
          </p:cNvPr>
          <p:cNvSpPr txBox="1"/>
          <p:nvPr/>
        </p:nvSpPr>
        <p:spPr>
          <a:xfrm>
            <a:off x="11211487" y="9933920"/>
            <a:ext cx="1924611" cy="588623"/>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3150" dirty="0">
                <a:solidFill>
                  <a:srgbClr val="00B050"/>
                </a:solidFill>
              </a:rPr>
              <a:t>Live</a:t>
            </a:r>
            <a:r>
              <a:rPr lang="en-US" sz="3150" dirty="0"/>
              <a:t>/</a:t>
            </a:r>
            <a:r>
              <a:rPr lang="en-US" sz="3150" dirty="0">
                <a:solidFill>
                  <a:srgbClr val="FF0000"/>
                </a:solidFill>
              </a:rPr>
              <a:t>Dead</a:t>
            </a:r>
            <a:endParaRPr lang="en-US" sz="3150" dirty="0">
              <a:solidFill>
                <a:srgbClr val="00B050"/>
              </a:solidFill>
            </a:endParaRPr>
          </a:p>
        </p:txBody>
      </p:sp>
      <p:cxnSp>
        <p:nvCxnSpPr>
          <p:cNvPr id="120" name="Straight Connector 119">
            <a:extLst>
              <a:ext uri="{FF2B5EF4-FFF2-40B4-BE49-F238E27FC236}">
                <a16:creationId xmlns:a16="http://schemas.microsoft.com/office/drawing/2014/main" id="{0508358E-D363-4911-BE13-509A7AF6636F}"/>
              </a:ext>
            </a:extLst>
          </p:cNvPr>
          <p:cNvCxnSpPr/>
          <p:nvPr/>
        </p:nvCxnSpPr>
        <p:spPr>
          <a:xfrm>
            <a:off x="15044959" y="12722235"/>
            <a:ext cx="504063" cy="0"/>
          </a:xfrm>
          <a:prstGeom prst="line">
            <a:avLst/>
          </a:prstGeom>
          <a:ln w="38100">
            <a:solidFill>
              <a:schemeClr val="bg1"/>
            </a:solidFill>
          </a:ln>
        </p:spPr>
        <p:style>
          <a:lnRef idx="2">
            <a:schemeClr val="accent1"/>
          </a:lnRef>
          <a:fillRef idx="0">
            <a:schemeClr val="accent1"/>
          </a:fillRef>
          <a:effectRef idx="1">
            <a:schemeClr val="accent1"/>
          </a:effectRef>
          <a:fontRef idx="minor">
            <a:schemeClr val="tx1"/>
          </a:fontRef>
        </p:style>
      </p:cxnSp>
      <p:sp>
        <p:nvSpPr>
          <p:cNvPr id="121" name="TextBox 120">
            <a:extLst>
              <a:ext uri="{FF2B5EF4-FFF2-40B4-BE49-F238E27FC236}">
                <a16:creationId xmlns:a16="http://schemas.microsoft.com/office/drawing/2014/main" id="{EBC97AE4-E578-42E1-B9B7-41BF091F4D6B}"/>
              </a:ext>
            </a:extLst>
          </p:cNvPr>
          <p:cNvSpPr txBox="1"/>
          <p:nvPr/>
        </p:nvSpPr>
        <p:spPr>
          <a:xfrm>
            <a:off x="14902621" y="12356172"/>
            <a:ext cx="793656" cy="380873"/>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1800" dirty="0">
                <a:solidFill>
                  <a:schemeClr val="bg1"/>
                </a:solidFill>
              </a:rPr>
              <a:t>50 um</a:t>
            </a:r>
          </a:p>
        </p:txBody>
      </p:sp>
      <p:cxnSp>
        <p:nvCxnSpPr>
          <p:cNvPr id="122" name="Straight Connector 121">
            <a:extLst>
              <a:ext uri="{FF2B5EF4-FFF2-40B4-BE49-F238E27FC236}">
                <a16:creationId xmlns:a16="http://schemas.microsoft.com/office/drawing/2014/main" id="{0508358E-D363-4911-BE13-509A7AF6636F}"/>
              </a:ext>
            </a:extLst>
          </p:cNvPr>
          <p:cNvCxnSpPr/>
          <p:nvPr/>
        </p:nvCxnSpPr>
        <p:spPr>
          <a:xfrm>
            <a:off x="17892194" y="12692185"/>
            <a:ext cx="504063" cy="0"/>
          </a:xfrm>
          <a:prstGeom prst="line">
            <a:avLst/>
          </a:prstGeom>
          <a:ln w="38100">
            <a:solidFill>
              <a:schemeClr val="bg1"/>
            </a:solidFill>
          </a:ln>
        </p:spPr>
        <p:style>
          <a:lnRef idx="2">
            <a:schemeClr val="accent1"/>
          </a:lnRef>
          <a:fillRef idx="0">
            <a:schemeClr val="accent1"/>
          </a:fillRef>
          <a:effectRef idx="1">
            <a:schemeClr val="accent1"/>
          </a:effectRef>
          <a:fontRef idx="minor">
            <a:schemeClr val="tx1"/>
          </a:fontRef>
        </p:style>
      </p:cxnSp>
      <p:sp>
        <p:nvSpPr>
          <p:cNvPr id="123" name="TextBox 122">
            <a:extLst>
              <a:ext uri="{FF2B5EF4-FFF2-40B4-BE49-F238E27FC236}">
                <a16:creationId xmlns:a16="http://schemas.microsoft.com/office/drawing/2014/main" id="{EBC97AE4-E578-42E1-B9B7-41BF091F4D6B}"/>
              </a:ext>
            </a:extLst>
          </p:cNvPr>
          <p:cNvSpPr txBox="1"/>
          <p:nvPr/>
        </p:nvSpPr>
        <p:spPr>
          <a:xfrm>
            <a:off x="17749857" y="12326123"/>
            <a:ext cx="793656" cy="380873"/>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1800" dirty="0">
                <a:solidFill>
                  <a:schemeClr val="bg1"/>
                </a:solidFill>
              </a:rPr>
              <a:t>50 um</a:t>
            </a:r>
          </a:p>
        </p:txBody>
      </p:sp>
      <p:cxnSp>
        <p:nvCxnSpPr>
          <p:cNvPr id="124" name="Straight Connector 123">
            <a:extLst>
              <a:ext uri="{FF2B5EF4-FFF2-40B4-BE49-F238E27FC236}">
                <a16:creationId xmlns:a16="http://schemas.microsoft.com/office/drawing/2014/main" id="{0508358E-D363-4911-BE13-509A7AF6636F}"/>
              </a:ext>
            </a:extLst>
          </p:cNvPr>
          <p:cNvCxnSpPr/>
          <p:nvPr/>
        </p:nvCxnSpPr>
        <p:spPr>
          <a:xfrm>
            <a:off x="15044959" y="9933919"/>
            <a:ext cx="504063" cy="0"/>
          </a:xfrm>
          <a:prstGeom prst="line">
            <a:avLst/>
          </a:prstGeom>
          <a:ln w="38100">
            <a:solidFill>
              <a:schemeClr val="bg1"/>
            </a:solidFill>
          </a:ln>
        </p:spPr>
        <p:style>
          <a:lnRef idx="2">
            <a:schemeClr val="accent1"/>
          </a:lnRef>
          <a:fillRef idx="0">
            <a:schemeClr val="accent1"/>
          </a:fillRef>
          <a:effectRef idx="1">
            <a:schemeClr val="accent1"/>
          </a:effectRef>
          <a:fontRef idx="minor">
            <a:schemeClr val="tx1"/>
          </a:fontRef>
        </p:style>
      </p:cxnSp>
      <p:sp>
        <p:nvSpPr>
          <p:cNvPr id="125" name="TextBox 124">
            <a:extLst>
              <a:ext uri="{FF2B5EF4-FFF2-40B4-BE49-F238E27FC236}">
                <a16:creationId xmlns:a16="http://schemas.microsoft.com/office/drawing/2014/main" id="{EBC97AE4-E578-42E1-B9B7-41BF091F4D6B}"/>
              </a:ext>
            </a:extLst>
          </p:cNvPr>
          <p:cNvSpPr txBox="1"/>
          <p:nvPr/>
        </p:nvSpPr>
        <p:spPr>
          <a:xfrm>
            <a:off x="14902621" y="9567857"/>
            <a:ext cx="793656" cy="380873"/>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1800" dirty="0">
                <a:solidFill>
                  <a:schemeClr val="bg1"/>
                </a:solidFill>
              </a:rPr>
              <a:t>50 um</a:t>
            </a:r>
          </a:p>
        </p:txBody>
      </p:sp>
      <p:cxnSp>
        <p:nvCxnSpPr>
          <p:cNvPr id="126" name="Straight Connector 125">
            <a:extLst>
              <a:ext uri="{FF2B5EF4-FFF2-40B4-BE49-F238E27FC236}">
                <a16:creationId xmlns:a16="http://schemas.microsoft.com/office/drawing/2014/main" id="{0508358E-D363-4911-BE13-509A7AF6636F}"/>
              </a:ext>
            </a:extLst>
          </p:cNvPr>
          <p:cNvCxnSpPr/>
          <p:nvPr/>
        </p:nvCxnSpPr>
        <p:spPr>
          <a:xfrm>
            <a:off x="17892194" y="9933919"/>
            <a:ext cx="504063" cy="0"/>
          </a:xfrm>
          <a:prstGeom prst="line">
            <a:avLst/>
          </a:prstGeom>
          <a:ln w="38100">
            <a:solidFill>
              <a:schemeClr val="bg1"/>
            </a:solidFill>
          </a:ln>
        </p:spPr>
        <p:style>
          <a:lnRef idx="2">
            <a:schemeClr val="accent1"/>
          </a:lnRef>
          <a:fillRef idx="0">
            <a:schemeClr val="accent1"/>
          </a:fillRef>
          <a:effectRef idx="1">
            <a:schemeClr val="accent1"/>
          </a:effectRef>
          <a:fontRef idx="minor">
            <a:schemeClr val="tx1"/>
          </a:fontRef>
        </p:style>
      </p:cxnSp>
      <p:sp>
        <p:nvSpPr>
          <p:cNvPr id="127" name="TextBox 126">
            <a:extLst>
              <a:ext uri="{FF2B5EF4-FFF2-40B4-BE49-F238E27FC236}">
                <a16:creationId xmlns:a16="http://schemas.microsoft.com/office/drawing/2014/main" id="{EBC97AE4-E578-42E1-B9B7-41BF091F4D6B}"/>
              </a:ext>
            </a:extLst>
          </p:cNvPr>
          <p:cNvSpPr txBox="1"/>
          <p:nvPr/>
        </p:nvSpPr>
        <p:spPr>
          <a:xfrm>
            <a:off x="17749857" y="9567857"/>
            <a:ext cx="793656" cy="380873"/>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1800" dirty="0">
                <a:solidFill>
                  <a:schemeClr val="bg1"/>
                </a:solidFill>
              </a:rPr>
              <a:t>50 um</a:t>
            </a:r>
          </a:p>
        </p:txBody>
      </p:sp>
      <p:sp>
        <p:nvSpPr>
          <p:cNvPr id="128" name="TextBox 127">
            <a:extLst>
              <a:ext uri="{FF2B5EF4-FFF2-40B4-BE49-F238E27FC236}">
                <a16:creationId xmlns:a16="http://schemas.microsoft.com/office/drawing/2014/main" id="{55ED775B-2FCC-4117-AD9F-2A02D1463330}"/>
              </a:ext>
            </a:extLst>
          </p:cNvPr>
          <p:cNvSpPr txBox="1"/>
          <p:nvPr/>
        </p:nvSpPr>
        <p:spPr>
          <a:xfrm>
            <a:off x="12103468" y="6014864"/>
            <a:ext cx="6744518" cy="1088760"/>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3200" b="1" dirty="0">
                <a:latin typeface="Cambria" panose="02040503050406030204" pitchFamily="18" charset="0"/>
                <a:ea typeface="Cambria" panose="02040503050406030204" pitchFamily="18" charset="0"/>
              </a:rPr>
              <a:t>MSC Morphology Changes When Exposed to Differentiation Factors</a:t>
            </a:r>
          </a:p>
        </p:txBody>
      </p:sp>
      <p:sp>
        <p:nvSpPr>
          <p:cNvPr id="131" name="TextBox 130">
            <a:extLst>
              <a:ext uri="{FF2B5EF4-FFF2-40B4-BE49-F238E27FC236}">
                <a16:creationId xmlns:a16="http://schemas.microsoft.com/office/drawing/2014/main" id="{8844AD67-A620-4424-B6A9-6F34C99FEB91}"/>
              </a:ext>
            </a:extLst>
          </p:cNvPr>
          <p:cNvSpPr txBox="1"/>
          <p:nvPr/>
        </p:nvSpPr>
        <p:spPr>
          <a:xfrm>
            <a:off x="23471017" y="16348201"/>
            <a:ext cx="2460953" cy="596317"/>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3200" dirty="0"/>
              <a:t>IL-6 Release</a:t>
            </a:r>
          </a:p>
        </p:txBody>
      </p:sp>
      <p:sp>
        <p:nvSpPr>
          <p:cNvPr id="132" name="TextBox 131">
            <a:extLst>
              <a:ext uri="{FF2B5EF4-FFF2-40B4-BE49-F238E27FC236}">
                <a16:creationId xmlns:a16="http://schemas.microsoft.com/office/drawing/2014/main" id="{8844AD67-A620-4424-B6A9-6F34C99FEB91}"/>
              </a:ext>
            </a:extLst>
          </p:cNvPr>
          <p:cNvSpPr txBox="1"/>
          <p:nvPr/>
        </p:nvSpPr>
        <p:spPr>
          <a:xfrm>
            <a:off x="26734795" y="16108792"/>
            <a:ext cx="3994558" cy="1088760"/>
          </a:xfrm>
          <a:prstGeom prst="rect">
            <a:avLst/>
          </a:prstGeom>
          <a:noFill/>
        </p:spPr>
        <p:txBody>
          <a:bodyPr rot="0" spcFirstLastPara="0" vertOverflow="overflow" horzOverflow="overflow" vert="horz" wrap="square" lIns="102870" tIns="51435" rIns="102870" bIns="51435" numCol="1" spcCol="0" rtlCol="0" fromWordArt="0" anchor="t" anchorCtr="0" forceAA="0" compatLnSpc="1">
            <a:prstTxWarp prst="textNoShape">
              <a:avLst/>
            </a:prstTxWarp>
            <a:spAutoFit/>
          </a:bodyPr>
          <a:lstStyle/>
          <a:p>
            <a:pPr algn="ctr"/>
            <a:r>
              <a:rPr lang="en-US" sz="3200" dirty="0"/>
              <a:t>Prostaglandin E2 (PGE2) Release</a:t>
            </a:r>
          </a:p>
        </p:txBody>
      </p:sp>
      <p:pic>
        <p:nvPicPr>
          <p:cNvPr id="136" name="Content Placeholder 4">
            <a:extLst>
              <a:ext uri="{FF2B5EF4-FFF2-40B4-BE49-F238E27FC236}">
                <a16:creationId xmlns:a16="http://schemas.microsoft.com/office/drawing/2014/main" id="{2663153F-7690-4328-8493-37BA798AE57C}"/>
              </a:ext>
            </a:extLst>
          </p:cNvPr>
          <p:cNvPicPr>
            <a:picLocks noChangeAspect="1"/>
          </p:cNvPicPr>
          <p:nvPr/>
        </p:nvPicPr>
        <p:blipFill>
          <a:blip r:embed="rId27"/>
          <a:stretch>
            <a:fillRect/>
          </a:stretch>
        </p:blipFill>
        <p:spPr>
          <a:xfrm>
            <a:off x="21635423" y="7580587"/>
            <a:ext cx="3791102" cy="3791100"/>
          </a:xfrm>
          <a:prstGeom prst="rect">
            <a:avLst/>
          </a:prstGeom>
        </p:spPr>
      </p:pic>
      <p:pic>
        <p:nvPicPr>
          <p:cNvPr id="137" name="Picture 136">
            <a:extLst>
              <a:ext uri="{FF2B5EF4-FFF2-40B4-BE49-F238E27FC236}">
                <a16:creationId xmlns:a16="http://schemas.microsoft.com/office/drawing/2014/main" id="{5E788723-0F17-4D30-B06C-9F7C63EC1CE8}"/>
              </a:ext>
            </a:extLst>
          </p:cNvPr>
          <p:cNvPicPr>
            <a:picLocks noChangeAspect="1"/>
          </p:cNvPicPr>
          <p:nvPr/>
        </p:nvPicPr>
        <p:blipFill rotWithShape="1">
          <a:blip r:embed="rId28"/>
          <a:srcRect r="50012" b="50000"/>
          <a:stretch/>
        </p:blipFill>
        <p:spPr>
          <a:xfrm>
            <a:off x="25801469" y="7590644"/>
            <a:ext cx="3791102" cy="3792051"/>
          </a:xfrm>
          <a:prstGeom prst="rect">
            <a:avLst/>
          </a:prstGeom>
        </p:spPr>
      </p:pic>
      <p:pic>
        <p:nvPicPr>
          <p:cNvPr id="139" name="Picture 138">
            <a:extLst>
              <a:ext uri="{FF2B5EF4-FFF2-40B4-BE49-F238E27FC236}">
                <a16:creationId xmlns:a16="http://schemas.microsoft.com/office/drawing/2014/main" id="{BD68D17E-9452-40C2-AD7A-B9F3E5223F56}"/>
              </a:ext>
            </a:extLst>
          </p:cNvPr>
          <p:cNvPicPr>
            <a:picLocks noChangeAspect="1"/>
          </p:cNvPicPr>
          <p:nvPr/>
        </p:nvPicPr>
        <p:blipFill rotWithShape="1">
          <a:blip r:embed="rId29">
            <a:extLst>
              <a:ext uri="{28A0092B-C50C-407E-A947-70E740481C1C}">
                <a14:useLocalDpi xmlns:a14="http://schemas.microsoft.com/office/drawing/2010/main" val="0"/>
              </a:ext>
            </a:extLst>
          </a:blip>
          <a:srcRect l="49515" t="44485" r="43576" b="45211"/>
          <a:stretch/>
        </p:blipFill>
        <p:spPr>
          <a:xfrm>
            <a:off x="25801469" y="9940851"/>
            <a:ext cx="1288678" cy="1441282"/>
          </a:xfrm>
          <a:prstGeom prst="rect">
            <a:avLst/>
          </a:prstGeom>
        </p:spPr>
      </p:pic>
      <p:pic>
        <p:nvPicPr>
          <p:cNvPr id="140" name="Picture 139">
            <a:extLst>
              <a:ext uri="{FF2B5EF4-FFF2-40B4-BE49-F238E27FC236}">
                <a16:creationId xmlns:a16="http://schemas.microsoft.com/office/drawing/2014/main" id="{9BDAD6CC-E113-4FB1-976D-DF966F46D675}"/>
              </a:ext>
            </a:extLst>
          </p:cNvPr>
          <p:cNvPicPr>
            <a:picLocks noChangeAspect="1"/>
          </p:cNvPicPr>
          <p:nvPr/>
        </p:nvPicPr>
        <p:blipFill rotWithShape="1">
          <a:blip r:embed="rId30">
            <a:extLst>
              <a:ext uri="{28A0092B-C50C-407E-A947-70E740481C1C}">
                <a14:useLocalDpi xmlns:a14="http://schemas.microsoft.com/office/drawing/2010/main" val="0"/>
              </a:ext>
            </a:extLst>
          </a:blip>
          <a:srcRect l="56950" t="41670" r="34800" b="48487"/>
          <a:stretch/>
        </p:blipFill>
        <p:spPr>
          <a:xfrm rot="5400000">
            <a:off x="21558412" y="10006499"/>
            <a:ext cx="1440620" cy="1288975"/>
          </a:xfrm>
          <a:prstGeom prst="rect">
            <a:avLst/>
          </a:prstGeom>
        </p:spPr>
      </p:pic>
      <p:cxnSp>
        <p:nvCxnSpPr>
          <p:cNvPr id="141" name="Straight Connector 140">
            <a:extLst>
              <a:ext uri="{FF2B5EF4-FFF2-40B4-BE49-F238E27FC236}">
                <a16:creationId xmlns:a16="http://schemas.microsoft.com/office/drawing/2014/main" id="{5236E584-4DD8-4D05-8AE6-CAAFF991554B}"/>
              </a:ext>
            </a:extLst>
          </p:cNvPr>
          <p:cNvCxnSpPr>
            <a:cxnSpLocks/>
          </p:cNvCxnSpPr>
          <p:nvPr/>
        </p:nvCxnSpPr>
        <p:spPr>
          <a:xfrm>
            <a:off x="24621120" y="11135925"/>
            <a:ext cx="429658" cy="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2" name="Straight Connector 141">
            <a:extLst>
              <a:ext uri="{FF2B5EF4-FFF2-40B4-BE49-F238E27FC236}">
                <a16:creationId xmlns:a16="http://schemas.microsoft.com/office/drawing/2014/main" id="{74FD8C87-8BEB-47E1-83E6-5FB2E350EBA4}"/>
              </a:ext>
            </a:extLst>
          </p:cNvPr>
          <p:cNvCxnSpPr>
            <a:cxnSpLocks/>
          </p:cNvCxnSpPr>
          <p:nvPr/>
        </p:nvCxnSpPr>
        <p:spPr>
          <a:xfrm>
            <a:off x="25896138" y="11880405"/>
            <a:ext cx="107085" cy="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43" name="Straight Connector 142">
            <a:extLst>
              <a:ext uri="{FF2B5EF4-FFF2-40B4-BE49-F238E27FC236}">
                <a16:creationId xmlns:a16="http://schemas.microsoft.com/office/drawing/2014/main" id="{39F05244-F56C-475D-AC44-78B32EE89F18}"/>
              </a:ext>
            </a:extLst>
          </p:cNvPr>
          <p:cNvCxnSpPr>
            <a:cxnSpLocks/>
          </p:cNvCxnSpPr>
          <p:nvPr/>
        </p:nvCxnSpPr>
        <p:spPr>
          <a:xfrm>
            <a:off x="22528351" y="11213412"/>
            <a:ext cx="27432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45" name="TextBox 144">
            <a:extLst>
              <a:ext uri="{FF2B5EF4-FFF2-40B4-BE49-F238E27FC236}">
                <a16:creationId xmlns:a16="http://schemas.microsoft.com/office/drawing/2014/main" id="{B27E6B99-1586-4784-B06F-9E3A35DCEA5E}"/>
              </a:ext>
            </a:extLst>
          </p:cNvPr>
          <p:cNvSpPr txBox="1"/>
          <p:nvPr/>
        </p:nvSpPr>
        <p:spPr>
          <a:xfrm>
            <a:off x="29753896" y="9253674"/>
            <a:ext cx="1710765" cy="95410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solidFill>
                  <a:srgbClr val="C00000"/>
                </a:solidFill>
              </a:rPr>
              <a:t>Red: ALP Staining</a:t>
            </a:r>
          </a:p>
        </p:txBody>
      </p:sp>
      <p:sp>
        <p:nvSpPr>
          <p:cNvPr id="146" name="TextBox 145">
            <a:extLst>
              <a:ext uri="{FF2B5EF4-FFF2-40B4-BE49-F238E27FC236}">
                <a16:creationId xmlns:a16="http://schemas.microsoft.com/office/drawing/2014/main" id="{58B3C407-F3C6-4ED7-A9DB-85A7E69FCB99}"/>
              </a:ext>
            </a:extLst>
          </p:cNvPr>
          <p:cNvSpPr txBox="1"/>
          <p:nvPr/>
        </p:nvSpPr>
        <p:spPr>
          <a:xfrm>
            <a:off x="26687572" y="7045911"/>
            <a:ext cx="203419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t>Nonporous</a:t>
            </a:r>
          </a:p>
        </p:txBody>
      </p:sp>
      <p:sp>
        <p:nvSpPr>
          <p:cNvPr id="147" name="TextBox 146">
            <a:extLst>
              <a:ext uri="{FF2B5EF4-FFF2-40B4-BE49-F238E27FC236}">
                <a16:creationId xmlns:a16="http://schemas.microsoft.com/office/drawing/2014/main" id="{F55EEAA6-FC2D-4CF3-9699-565B231A47D2}"/>
              </a:ext>
            </a:extLst>
          </p:cNvPr>
          <p:cNvSpPr txBox="1"/>
          <p:nvPr/>
        </p:nvSpPr>
        <p:spPr>
          <a:xfrm>
            <a:off x="22806105" y="7071078"/>
            <a:ext cx="1676843" cy="58477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3200" dirty="0"/>
              <a:t>Porous</a:t>
            </a:r>
          </a:p>
        </p:txBody>
      </p:sp>
      <p:sp>
        <p:nvSpPr>
          <p:cNvPr id="148" name="TextBox 147">
            <a:extLst>
              <a:ext uri="{FF2B5EF4-FFF2-40B4-BE49-F238E27FC236}">
                <a16:creationId xmlns:a16="http://schemas.microsoft.com/office/drawing/2014/main" id="{F77CD250-C24F-45EB-9290-C026855698DF}"/>
              </a:ext>
            </a:extLst>
          </p:cNvPr>
          <p:cNvSpPr txBox="1"/>
          <p:nvPr/>
        </p:nvSpPr>
        <p:spPr>
          <a:xfrm>
            <a:off x="24175224" y="10765395"/>
            <a:ext cx="13214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rPr>
              <a:t>200 um</a:t>
            </a:r>
          </a:p>
        </p:txBody>
      </p:sp>
      <p:sp>
        <p:nvSpPr>
          <p:cNvPr id="151" name="TextBox 150">
            <a:extLst>
              <a:ext uri="{FF2B5EF4-FFF2-40B4-BE49-F238E27FC236}">
                <a16:creationId xmlns:a16="http://schemas.microsoft.com/office/drawing/2014/main" id="{77915DB0-5B5C-4EFC-95B1-EA1DF46153EF}"/>
              </a:ext>
            </a:extLst>
          </p:cNvPr>
          <p:cNvSpPr txBox="1"/>
          <p:nvPr/>
        </p:nvSpPr>
        <p:spPr>
          <a:xfrm>
            <a:off x="22101844" y="10776286"/>
            <a:ext cx="114072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rPr>
              <a:t>1 mm</a:t>
            </a:r>
          </a:p>
        </p:txBody>
      </p:sp>
      <p:sp>
        <p:nvSpPr>
          <p:cNvPr id="152" name="TextBox 151">
            <a:extLst>
              <a:ext uri="{FF2B5EF4-FFF2-40B4-BE49-F238E27FC236}">
                <a16:creationId xmlns:a16="http://schemas.microsoft.com/office/drawing/2014/main" id="{CE5C6F8C-E413-4ED7-B89F-08D81AF5D63D}"/>
              </a:ext>
            </a:extLst>
          </p:cNvPr>
          <p:cNvSpPr txBox="1"/>
          <p:nvPr/>
        </p:nvSpPr>
        <p:spPr>
          <a:xfrm>
            <a:off x="26276107" y="10855127"/>
            <a:ext cx="1140729" cy="33855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600" dirty="0">
                <a:solidFill>
                  <a:schemeClr val="bg1"/>
                </a:solidFill>
              </a:rPr>
              <a:t>1 mm</a:t>
            </a:r>
          </a:p>
        </p:txBody>
      </p:sp>
      <p:cxnSp>
        <p:nvCxnSpPr>
          <p:cNvPr id="153" name="Straight Connector 152">
            <a:extLst>
              <a:ext uri="{FF2B5EF4-FFF2-40B4-BE49-F238E27FC236}">
                <a16:creationId xmlns:a16="http://schemas.microsoft.com/office/drawing/2014/main" id="{9E8A5C05-CA98-479C-B495-33A589033B86}"/>
              </a:ext>
            </a:extLst>
          </p:cNvPr>
          <p:cNvCxnSpPr>
            <a:cxnSpLocks/>
          </p:cNvCxnSpPr>
          <p:nvPr/>
        </p:nvCxnSpPr>
        <p:spPr>
          <a:xfrm>
            <a:off x="26702812" y="11213412"/>
            <a:ext cx="274320" cy="0"/>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56" name="Straight Connector 155">
            <a:extLst>
              <a:ext uri="{FF2B5EF4-FFF2-40B4-BE49-F238E27FC236}">
                <a16:creationId xmlns:a16="http://schemas.microsoft.com/office/drawing/2014/main" id="{4FADDA81-A737-48FA-98EE-EE84CA0A60BF}"/>
              </a:ext>
            </a:extLst>
          </p:cNvPr>
          <p:cNvCxnSpPr>
            <a:cxnSpLocks/>
          </p:cNvCxnSpPr>
          <p:nvPr/>
        </p:nvCxnSpPr>
        <p:spPr>
          <a:xfrm>
            <a:off x="28820828" y="11129751"/>
            <a:ext cx="429658" cy="2"/>
          </a:xfrm>
          <a:prstGeom prst="line">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57" name="TextBox 156">
            <a:extLst>
              <a:ext uri="{FF2B5EF4-FFF2-40B4-BE49-F238E27FC236}">
                <a16:creationId xmlns:a16="http://schemas.microsoft.com/office/drawing/2014/main" id="{5A45D18B-31C8-4F43-A8FC-EBF40C226918}"/>
              </a:ext>
            </a:extLst>
          </p:cNvPr>
          <p:cNvSpPr txBox="1"/>
          <p:nvPr/>
        </p:nvSpPr>
        <p:spPr>
          <a:xfrm>
            <a:off x="28374932" y="10759221"/>
            <a:ext cx="1321449"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dirty="0">
                <a:solidFill>
                  <a:schemeClr val="bg1"/>
                </a:solidFill>
              </a:rPr>
              <a:t>200 um</a:t>
            </a:r>
          </a:p>
        </p:txBody>
      </p:sp>
      <p:cxnSp>
        <p:nvCxnSpPr>
          <p:cNvPr id="158" name="Straight Connector 157">
            <a:extLst>
              <a:ext uri="{FF2B5EF4-FFF2-40B4-BE49-F238E27FC236}">
                <a16:creationId xmlns:a16="http://schemas.microsoft.com/office/drawing/2014/main" id="{2E3BDFC6-7519-4296-8117-9952B62B7C10}"/>
              </a:ext>
            </a:extLst>
          </p:cNvPr>
          <p:cNvCxnSpPr/>
          <p:nvPr/>
        </p:nvCxnSpPr>
        <p:spPr>
          <a:xfrm>
            <a:off x="19590344" y="7372328"/>
            <a:ext cx="37576" cy="4572000"/>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160" name="TextBox 159">
            <a:extLst>
              <a:ext uri="{FF2B5EF4-FFF2-40B4-BE49-F238E27FC236}">
                <a16:creationId xmlns:a16="http://schemas.microsoft.com/office/drawing/2014/main" id="{DF856E95-0C0D-494F-A582-CF2517658B2A}"/>
              </a:ext>
            </a:extLst>
          </p:cNvPr>
          <p:cNvSpPr txBox="1"/>
          <p:nvPr/>
        </p:nvSpPr>
        <p:spPr>
          <a:xfrm>
            <a:off x="34138556" y="6925851"/>
            <a:ext cx="2357870"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ALP Activity</a:t>
            </a:r>
          </a:p>
        </p:txBody>
      </p:sp>
      <p:sp>
        <p:nvSpPr>
          <p:cNvPr id="163" name="TextBox 162">
            <a:extLst>
              <a:ext uri="{FF2B5EF4-FFF2-40B4-BE49-F238E27FC236}">
                <a16:creationId xmlns:a16="http://schemas.microsoft.com/office/drawing/2014/main" id="{804B75B3-251D-45CB-A67C-E8FDF9F5A88B}"/>
              </a:ext>
            </a:extLst>
          </p:cNvPr>
          <p:cNvSpPr txBox="1"/>
          <p:nvPr/>
        </p:nvSpPr>
        <p:spPr>
          <a:xfrm>
            <a:off x="33130160" y="10034867"/>
            <a:ext cx="4106325"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ALP Gene Expression</a:t>
            </a:r>
          </a:p>
        </p:txBody>
      </p:sp>
      <p:sp>
        <p:nvSpPr>
          <p:cNvPr id="164" name="TextBox 163">
            <a:extLst>
              <a:ext uri="{FF2B5EF4-FFF2-40B4-BE49-F238E27FC236}">
                <a16:creationId xmlns:a16="http://schemas.microsoft.com/office/drawing/2014/main" id="{F87B1A19-F366-435B-ACEB-AF02A819FDDB}"/>
              </a:ext>
            </a:extLst>
          </p:cNvPr>
          <p:cNvSpPr txBox="1"/>
          <p:nvPr/>
        </p:nvSpPr>
        <p:spPr>
          <a:xfrm>
            <a:off x="36998684" y="10063890"/>
            <a:ext cx="4967501"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Osteocalcin Gene Expression</a:t>
            </a:r>
          </a:p>
        </p:txBody>
      </p:sp>
      <p:pic>
        <p:nvPicPr>
          <p:cNvPr id="165" name="Picture 164">
            <a:extLst>
              <a:ext uri="{FF2B5EF4-FFF2-40B4-BE49-F238E27FC236}">
                <a16:creationId xmlns:a16="http://schemas.microsoft.com/office/drawing/2014/main" id="{A5599A0F-0A48-4EC1-9C21-1170A8D2A81D}"/>
              </a:ext>
            </a:extLst>
          </p:cNvPr>
          <p:cNvPicPr>
            <a:picLocks noChangeAspect="1"/>
          </p:cNvPicPr>
          <p:nvPr/>
        </p:nvPicPr>
        <p:blipFill>
          <a:blip r:embed="rId31" cstate="print">
            <a:extLst>
              <a:ext uri="{28A0092B-C50C-407E-A947-70E740481C1C}">
                <a14:useLocalDpi xmlns:a14="http://schemas.microsoft.com/office/drawing/2010/main" val="0"/>
              </a:ext>
            </a:extLst>
          </a:blip>
          <a:stretch>
            <a:fillRect/>
          </a:stretch>
        </p:blipFill>
        <p:spPr>
          <a:xfrm>
            <a:off x="22413728" y="29114480"/>
            <a:ext cx="2926080" cy="2926080"/>
          </a:xfrm>
          <a:prstGeom prst="rect">
            <a:avLst/>
          </a:prstGeom>
        </p:spPr>
      </p:pic>
      <p:cxnSp>
        <p:nvCxnSpPr>
          <p:cNvPr id="166" name="Straight Arrow Connector 165">
            <a:extLst>
              <a:ext uri="{FF2B5EF4-FFF2-40B4-BE49-F238E27FC236}">
                <a16:creationId xmlns:a16="http://schemas.microsoft.com/office/drawing/2014/main" id="{C8C0240E-9A7D-450B-A54C-449C4C202D5C}"/>
              </a:ext>
            </a:extLst>
          </p:cNvPr>
          <p:cNvCxnSpPr/>
          <p:nvPr/>
        </p:nvCxnSpPr>
        <p:spPr>
          <a:xfrm flipV="1">
            <a:off x="24496973" y="31783813"/>
            <a:ext cx="640080" cy="0"/>
          </a:xfrm>
          <a:prstGeom prst="straightConnector1">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67" name="TextBox 166">
            <a:extLst>
              <a:ext uri="{FF2B5EF4-FFF2-40B4-BE49-F238E27FC236}">
                <a16:creationId xmlns:a16="http://schemas.microsoft.com/office/drawing/2014/main" id="{3CAF4DCB-9D06-40CB-8186-E25729D2235C}"/>
              </a:ext>
            </a:extLst>
          </p:cNvPr>
          <p:cNvSpPr txBox="1"/>
          <p:nvPr/>
        </p:nvSpPr>
        <p:spPr>
          <a:xfrm>
            <a:off x="24335048" y="31403448"/>
            <a:ext cx="970280"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dirty="0">
                <a:solidFill>
                  <a:srgbClr val="FFFFFF"/>
                </a:solidFill>
              </a:rPr>
              <a:t>100 um</a:t>
            </a:r>
          </a:p>
        </p:txBody>
      </p:sp>
      <p:pic>
        <p:nvPicPr>
          <p:cNvPr id="168" name="Picture 167">
            <a:extLst>
              <a:ext uri="{FF2B5EF4-FFF2-40B4-BE49-F238E27FC236}">
                <a16:creationId xmlns:a16="http://schemas.microsoft.com/office/drawing/2014/main" id="{A8431974-7507-4F4E-AE09-14E9C2527A08}"/>
              </a:ext>
            </a:extLst>
          </p:cNvPr>
          <p:cNvPicPr>
            <a:picLocks noChangeAspect="1"/>
          </p:cNvPicPr>
          <p:nvPr/>
        </p:nvPicPr>
        <p:blipFill>
          <a:blip r:embed="rId32" cstate="print">
            <a:extLst>
              <a:ext uri="{28A0092B-C50C-407E-A947-70E740481C1C}">
                <a14:useLocalDpi xmlns:a14="http://schemas.microsoft.com/office/drawing/2010/main" val="0"/>
              </a:ext>
            </a:extLst>
          </a:blip>
          <a:stretch>
            <a:fillRect/>
          </a:stretch>
        </p:blipFill>
        <p:spPr>
          <a:xfrm>
            <a:off x="22392364" y="25588687"/>
            <a:ext cx="2926080" cy="2926080"/>
          </a:xfrm>
          <a:prstGeom prst="rect">
            <a:avLst/>
          </a:prstGeom>
        </p:spPr>
      </p:pic>
      <p:cxnSp>
        <p:nvCxnSpPr>
          <p:cNvPr id="169" name="Straight Arrow Connector 168">
            <a:extLst>
              <a:ext uri="{FF2B5EF4-FFF2-40B4-BE49-F238E27FC236}">
                <a16:creationId xmlns:a16="http://schemas.microsoft.com/office/drawing/2014/main" id="{00356C2E-DD31-4F94-8A87-6F4D7DC7CC9E}"/>
              </a:ext>
            </a:extLst>
          </p:cNvPr>
          <p:cNvCxnSpPr/>
          <p:nvPr/>
        </p:nvCxnSpPr>
        <p:spPr>
          <a:xfrm flipV="1">
            <a:off x="24524301" y="28338617"/>
            <a:ext cx="640080" cy="0"/>
          </a:xfrm>
          <a:prstGeom prst="straightConnector1">
            <a:avLst/>
          </a:prstGeom>
          <a:ln w="38100">
            <a:solidFill>
              <a:schemeClr val="bg1"/>
            </a:solidFill>
          </a:ln>
        </p:spPr>
        <p:style>
          <a:lnRef idx="1">
            <a:schemeClr val="accent1"/>
          </a:lnRef>
          <a:fillRef idx="0">
            <a:schemeClr val="accent1"/>
          </a:fillRef>
          <a:effectRef idx="0">
            <a:schemeClr val="accent1"/>
          </a:effectRef>
          <a:fontRef idx="minor">
            <a:schemeClr val="tx1"/>
          </a:fontRef>
        </p:style>
      </p:cxnSp>
      <p:sp>
        <p:nvSpPr>
          <p:cNvPr id="170" name="TextBox 2">
            <a:extLst>
              <a:ext uri="{FF2B5EF4-FFF2-40B4-BE49-F238E27FC236}">
                <a16:creationId xmlns:a16="http://schemas.microsoft.com/office/drawing/2014/main" id="{BDA24691-B716-4FC4-B9B8-D038D8AA4A23}"/>
              </a:ext>
            </a:extLst>
          </p:cNvPr>
          <p:cNvSpPr txBox="1"/>
          <p:nvPr/>
        </p:nvSpPr>
        <p:spPr>
          <a:xfrm>
            <a:off x="24358815" y="27924517"/>
            <a:ext cx="970280" cy="369332"/>
          </a:xfrm>
          <a:prstGeom prst="rect">
            <a:avLst/>
          </a:prstGeom>
          <a:noFill/>
        </p:spPr>
        <p:txBody>
          <a:bodyPr rot="0" spcFirstLastPara="0" vert="horz" wrap="square" lIns="91440" tIns="45720" rIns="91440" bIns="45720" numCol="1" spcCol="0" rtlCol="0" fromWordArt="0" anchor="t" anchorCtr="0" forceAA="0" compatLnSpc="1">
            <a:prstTxWarp prst="textNoShape">
              <a:avLst/>
            </a:prstTxWarp>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US" dirty="0">
                <a:solidFill>
                  <a:srgbClr val="FFFFFF"/>
                </a:solidFill>
              </a:rPr>
              <a:t>200 um</a:t>
            </a:r>
          </a:p>
        </p:txBody>
      </p:sp>
      <p:sp>
        <p:nvSpPr>
          <p:cNvPr id="171" name="TextBox 170">
            <a:extLst>
              <a:ext uri="{FF2B5EF4-FFF2-40B4-BE49-F238E27FC236}">
                <a16:creationId xmlns:a16="http://schemas.microsoft.com/office/drawing/2014/main" id="{07E2ED79-B4C7-4120-AD92-51A79162F23F}"/>
              </a:ext>
            </a:extLst>
          </p:cNvPr>
          <p:cNvSpPr txBox="1"/>
          <p:nvPr/>
        </p:nvSpPr>
        <p:spPr>
          <a:xfrm>
            <a:off x="10834199" y="30637106"/>
            <a:ext cx="10094065" cy="1477328"/>
          </a:xfrm>
          <a:prstGeom prst="rect">
            <a:avLst/>
          </a:prstGeom>
          <a:noFill/>
        </p:spPr>
        <p:txBody>
          <a:bodyPr wrap="square" rtlCol="0">
            <a:spAutoFit/>
          </a:bodyPr>
          <a:lstStyle/>
          <a:p>
            <a:r>
              <a:rPr lang="en-US" sz="2250" b="1" dirty="0">
                <a:latin typeface="Cambria" panose="02040503050406030204" pitchFamily="18" charset="0"/>
              </a:rPr>
              <a:t>Neuronal Differentiation of NSCs in the Microporous Hydrogel:</a:t>
            </a:r>
          </a:p>
          <a:p>
            <a:r>
              <a:rPr lang="en-US" sz="2250" dirty="0">
                <a:latin typeface="Cambria" panose="02040503050406030204" pitchFamily="18" charset="0"/>
              </a:rPr>
              <a:t>When given factors for neuronal differentiation, neural stem cells cluster and form elongated connections to other cells. Beta-Tubulin III (Tuj1) is a marker of neurons. </a:t>
            </a:r>
          </a:p>
        </p:txBody>
      </p:sp>
      <p:sp>
        <p:nvSpPr>
          <p:cNvPr id="172" name="TextBox 171">
            <a:extLst>
              <a:ext uri="{FF2B5EF4-FFF2-40B4-BE49-F238E27FC236}">
                <a16:creationId xmlns:a16="http://schemas.microsoft.com/office/drawing/2014/main" id="{213B50CA-91B5-457A-B16B-9AD21DC0B4CD}"/>
              </a:ext>
            </a:extLst>
          </p:cNvPr>
          <p:cNvSpPr txBox="1"/>
          <p:nvPr/>
        </p:nvSpPr>
        <p:spPr>
          <a:xfrm>
            <a:off x="29299562" y="26026411"/>
            <a:ext cx="2078918" cy="2246769"/>
          </a:xfrm>
          <a:prstGeom prst="rect">
            <a:avLst/>
          </a:prstGeom>
          <a:noFill/>
        </p:spPr>
        <p:txBody>
          <a:bodyPr wrap="square" rtlCol="0">
            <a:spAutoFit/>
          </a:bodyPr>
          <a:lstStyle/>
          <a:p>
            <a:r>
              <a:rPr lang="en-US" sz="2800" dirty="0">
                <a:solidFill>
                  <a:srgbClr val="0070C0"/>
                </a:solidFill>
              </a:rPr>
              <a:t>Blue: Cell Nuclei</a:t>
            </a:r>
          </a:p>
          <a:p>
            <a:r>
              <a:rPr lang="en-US" sz="2800" dirty="0">
                <a:solidFill>
                  <a:srgbClr val="00B050"/>
                </a:solidFill>
              </a:rPr>
              <a:t>Green: Tuj1</a:t>
            </a:r>
          </a:p>
          <a:p>
            <a:r>
              <a:rPr lang="en-US" sz="2800" dirty="0">
                <a:solidFill>
                  <a:srgbClr val="FF0000"/>
                </a:solidFill>
              </a:rPr>
              <a:t>Red: Actin Cytoskeleton</a:t>
            </a:r>
          </a:p>
        </p:txBody>
      </p:sp>
      <p:pic>
        <p:nvPicPr>
          <p:cNvPr id="174" name="Picture 4">
            <a:extLst>
              <a:ext uri="{FF2B5EF4-FFF2-40B4-BE49-F238E27FC236}">
                <a16:creationId xmlns:a16="http://schemas.microsoft.com/office/drawing/2014/main" id="{885088FF-A4DE-45A6-8549-D385431B6D81}"/>
              </a:ext>
            </a:extLst>
          </p:cNvPr>
          <p:cNvPicPr>
            <a:picLocks noChangeAspect="1" noChangeArrowheads="1"/>
          </p:cNvPicPr>
          <p:nvPr/>
        </p:nvPicPr>
        <p:blipFill>
          <a:blip r:embed="rId33">
            <a:extLst>
              <a:ext uri="{28A0092B-C50C-407E-A947-70E740481C1C}">
                <a14:useLocalDpi xmlns:a14="http://schemas.microsoft.com/office/drawing/2010/main" val="0"/>
              </a:ext>
            </a:extLst>
          </a:blip>
          <a:srcRect/>
          <a:stretch>
            <a:fillRect/>
          </a:stretch>
        </p:blipFill>
        <p:spPr bwMode="auto">
          <a:xfrm>
            <a:off x="38087095" y="30306512"/>
            <a:ext cx="1691979" cy="169841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Logo, company name&#10;&#10;Description automatically generated">
            <a:extLst>
              <a:ext uri="{FF2B5EF4-FFF2-40B4-BE49-F238E27FC236}">
                <a16:creationId xmlns:a16="http://schemas.microsoft.com/office/drawing/2014/main" id="{5A0B0E3A-8855-4832-90E4-F0A1CEEED000}"/>
              </a:ext>
            </a:extLst>
          </p:cNvPr>
          <p:cNvPicPr>
            <a:picLocks noChangeAspect="1" noChangeArrowheads="1"/>
          </p:cNvPicPr>
          <p:nvPr/>
        </p:nvPicPr>
        <p:blipFill>
          <a:blip r:embed="rId34">
            <a:extLst>
              <a:ext uri="{28A0092B-C50C-407E-A947-70E740481C1C}">
                <a14:useLocalDpi xmlns:a14="http://schemas.microsoft.com/office/drawing/2010/main" val="0"/>
              </a:ext>
            </a:extLst>
          </a:blip>
          <a:srcRect/>
          <a:stretch>
            <a:fillRect/>
          </a:stretch>
        </p:blipFill>
        <p:spPr bwMode="auto">
          <a:xfrm>
            <a:off x="37130112" y="1930112"/>
            <a:ext cx="4312658" cy="1292240"/>
          </a:xfrm>
          <a:prstGeom prst="rect">
            <a:avLst/>
          </a:prstGeom>
          <a:noFill/>
          <a:extLst>
            <a:ext uri="{909E8E84-426E-40DD-AFC4-6F175D3DCCD1}">
              <a14:hiddenFill xmlns:a14="http://schemas.microsoft.com/office/drawing/2010/main">
                <a:solidFill>
                  <a:srgbClr val="FFFFFF"/>
                </a:solidFill>
              </a14:hiddenFill>
            </a:ext>
          </a:extLst>
        </p:spPr>
      </p:pic>
      <p:sp>
        <p:nvSpPr>
          <p:cNvPr id="175" name="TextBox 174">
            <a:extLst>
              <a:ext uri="{FF2B5EF4-FFF2-40B4-BE49-F238E27FC236}">
                <a16:creationId xmlns:a16="http://schemas.microsoft.com/office/drawing/2014/main" id="{E825E076-8028-406E-8231-CCD50C59FFFC}"/>
              </a:ext>
            </a:extLst>
          </p:cNvPr>
          <p:cNvSpPr txBox="1"/>
          <p:nvPr/>
        </p:nvSpPr>
        <p:spPr>
          <a:xfrm>
            <a:off x="10751009" y="17809431"/>
            <a:ext cx="1114792" cy="584775"/>
          </a:xfrm>
          <a:prstGeom prst="rect">
            <a:avLst/>
          </a:prstGeom>
          <a:noFill/>
        </p:spPr>
        <p:txBody>
          <a:bodyPr wrap="none" rtlCol="0">
            <a:spAutoFit/>
          </a:bodyPr>
          <a:lstStyle/>
          <a:p>
            <a:r>
              <a:rPr lang="en-US" sz="3200" dirty="0"/>
              <a:t>Day 1</a:t>
            </a:r>
          </a:p>
        </p:txBody>
      </p:sp>
      <p:sp>
        <p:nvSpPr>
          <p:cNvPr id="176" name="TextBox 175">
            <a:extLst>
              <a:ext uri="{FF2B5EF4-FFF2-40B4-BE49-F238E27FC236}">
                <a16:creationId xmlns:a16="http://schemas.microsoft.com/office/drawing/2014/main" id="{4DF59315-606A-4978-B2C6-4809C3EC4A0A}"/>
              </a:ext>
            </a:extLst>
          </p:cNvPr>
          <p:cNvSpPr txBox="1"/>
          <p:nvPr/>
        </p:nvSpPr>
        <p:spPr>
          <a:xfrm>
            <a:off x="10775072" y="20305272"/>
            <a:ext cx="1114792" cy="584775"/>
          </a:xfrm>
          <a:prstGeom prst="rect">
            <a:avLst/>
          </a:prstGeom>
          <a:noFill/>
        </p:spPr>
        <p:txBody>
          <a:bodyPr wrap="none" rtlCol="0">
            <a:spAutoFit/>
          </a:bodyPr>
          <a:lstStyle/>
          <a:p>
            <a:r>
              <a:rPr lang="en-US" sz="3200" dirty="0"/>
              <a:t>Day 7</a:t>
            </a:r>
          </a:p>
        </p:txBody>
      </p:sp>
      <p:sp>
        <p:nvSpPr>
          <p:cNvPr id="177" name="TextBox 176">
            <a:extLst>
              <a:ext uri="{FF2B5EF4-FFF2-40B4-BE49-F238E27FC236}">
                <a16:creationId xmlns:a16="http://schemas.microsoft.com/office/drawing/2014/main" id="{337DDC26-6820-4570-AF1D-D2498EFF8EFB}"/>
              </a:ext>
            </a:extLst>
          </p:cNvPr>
          <p:cNvSpPr txBox="1"/>
          <p:nvPr/>
        </p:nvSpPr>
        <p:spPr>
          <a:xfrm>
            <a:off x="13564508" y="18753780"/>
            <a:ext cx="75988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dirty="0">
                <a:solidFill>
                  <a:schemeClr val="bg1"/>
                </a:solidFill>
              </a:rPr>
              <a:t>200 um</a:t>
            </a:r>
          </a:p>
        </p:txBody>
      </p:sp>
      <p:sp>
        <p:nvSpPr>
          <p:cNvPr id="178" name="TextBox 177">
            <a:extLst>
              <a:ext uri="{FF2B5EF4-FFF2-40B4-BE49-F238E27FC236}">
                <a16:creationId xmlns:a16="http://schemas.microsoft.com/office/drawing/2014/main" id="{28BEA7C8-8FDA-46CE-9A95-68500AE73D1A}"/>
              </a:ext>
            </a:extLst>
          </p:cNvPr>
          <p:cNvSpPr txBox="1"/>
          <p:nvPr/>
        </p:nvSpPr>
        <p:spPr>
          <a:xfrm>
            <a:off x="16399724" y="18662798"/>
            <a:ext cx="75988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dirty="0">
                <a:solidFill>
                  <a:schemeClr val="bg1"/>
                </a:solidFill>
              </a:rPr>
              <a:t>200 um</a:t>
            </a:r>
          </a:p>
        </p:txBody>
      </p:sp>
      <p:sp>
        <p:nvSpPr>
          <p:cNvPr id="179" name="TextBox 178">
            <a:extLst>
              <a:ext uri="{FF2B5EF4-FFF2-40B4-BE49-F238E27FC236}">
                <a16:creationId xmlns:a16="http://schemas.microsoft.com/office/drawing/2014/main" id="{98F0D142-EC7C-465F-875E-53D17235B3F6}"/>
              </a:ext>
            </a:extLst>
          </p:cNvPr>
          <p:cNvSpPr txBox="1"/>
          <p:nvPr/>
        </p:nvSpPr>
        <p:spPr>
          <a:xfrm>
            <a:off x="13577630" y="21244038"/>
            <a:ext cx="75988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dirty="0">
                <a:solidFill>
                  <a:schemeClr val="bg1"/>
                </a:solidFill>
              </a:rPr>
              <a:t>200 um</a:t>
            </a:r>
          </a:p>
        </p:txBody>
      </p:sp>
      <p:sp>
        <p:nvSpPr>
          <p:cNvPr id="180" name="TextBox 179">
            <a:extLst>
              <a:ext uri="{FF2B5EF4-FFF2-40B4-BE49-F238E27FC236}">
                <a16:creationId xmlns:a16="http://schemas.microsoft.com/office/drawing/2014/main" id="{10A63616-93BF-4528-90CC-79A44865C013}"/>
              </a:ext>
            </a:extLst>
          </p:cNvPr>
          <p:cNvSpPr txBox="1"/>
          <p:nvPr/>
        </p:nvSpPr>
        <p:spPr>
          <a:xfrm>
            <a:off x="16408993" y="21268998"/>
            <a:ext cx="759882"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1400" dirty="0">
                <a:solidFill>
                  <a:schemeClr val="bg1"/>
                </a:solidFill>
              </a:rPr>
              <a:t>200 um</a:t>
            </a:r>
          </a:p>
        </p:txBody>
      </p:sp>
      <p:sp>
        <p:nvSpPr>
          <p:cNvPr id="181" name="TextBox 180">
            <a:extLst>
              <a:ext uri="{FF2B5EF4-FFF2-40B4-BE49-F238E27FC236}">
                <a16:creationId xmlns:a16="http://schemas.microsoft.com/office/drawing/2014/main" id="{3573DBB8-5749-4BC9-86C9-F9424B42C38B}"/>
              </a:ext>
            </a:extLst>
          </p:cNvPr>
          <p:cNvSpPr txBox="1"/>
          <p:nvPr/>
        </p:nvSpPr>
        <p:spPr>
          <a:xfrm>
            <a:off x="22064675" y="25037103"/>
            <a:ext cx="7651121" cy="584775"/>
          </a:xfrm>
          <a:prstGeom prst="rect">
            <a:avLst/>
          </a:prstGeom>
          <a:noFill/>
        </p:spPr>
        <p:txBody>
          <a:bodyPr wrap="square" rtlCol="0">
            <a:spAutoFit/>
          </a:bodyPr>
          <a:lstStyle/>
          <a:p>
            <a:pPr algn="ctr"/>
            <a:r>
              <a:rPr lang="en-US" sz="3200" dirty="0"/>
              <a:t>Low magnification: Z Projection and 3D View</a:t>
            </a:r>
          </a:p>
        </p:txBody>
      </p:sp>
      <p:sp>
        <p:nvSpPr>
          <p:cNvPr id="183" name="TextBox 182">
            <a:extLst>
              <a:ext uri="{FF2B5EF4-FFF2-40B4-BE49-F238E27FC236}">
                <a16:creationId xmlns:a16="http://schemas.microsoft.com/office/drawing/2014/main" id="{A552A167-8B60-49DC-91F1-4B59F125B6EB}"/>
              </a:ext>
            </a:extLst>
          </p:cNvPr>
          <p:cNvSpPr txBox="1"/>
          <p:nvPr/>
        </p:nvSpPr>
        <p:spPr>
          <a:xfrm>
            <a:off x="21911344" y="28601265"/>
            <a:ext cx="7823157" cy="584775"/>
          </a:xfrm>
          <a:prstGeom prst="rect">
            <a:avLst/>
          </a:prstGeom>
          <a:noFill/>
        </p:spPr>
        <p:txBody>
          <a:bodyPr wrap="square" rtlCol="0">
            <a:spAutoFit/>
          </a:bodyPr>
          <a:lstStyle/>
          <a:p>
            <a:pPr algn="ctr"/>
            <a:r>
              <a:rPr lang="en-US" sz="3200" dirty="0"/>
              <a:t>High magnification: Z Projection and 3D View</a:t>
            </a:r>
          </a:p>
        </p:txBody>
      </p:sp>
      <p:sp>
        <p:nvSpPr>
          <p:cNvPr id="162" name="TextBox 161">
            <a:extLst>
              <a:ext uri="{FF2B5EF4-FFF2-40B4-BE49-F238E27FC236}">
                <a16:creationId xmlns:a16="http://schemas.microsoft.com/office/drawing/2014/main" id="{4507D6E8-EB03-4093-9E42-04B34220B610}"/>
              </a:ext>
            </a:extLst>
          </p:cNvPr>
          <p:cNvSpPr txBox="1"/>
          <p:nvPr/>
        </p:nvSpPr>
        <p:spPr>
          <a:xfrm>
            <a:off x="37742329" y="6943158"/>
            <a:ext cx="3585013" cy="5232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ctr"/>
            <a:r>
              <a:rPr lang="en-US" sz="2800" dirty="0"/>
              <a:t>Calcium Deposition</a:t>
            </a:r>
          </a:p>
        </p:txBody>
      </p:sp>
      <p:sp>
        <p:nvSpPr>
          <p:cNvPr id="101" name="TextBox 100"/>
          <p:cNvSpPr txBox="1"/>
          <p:nvPr/>
        </p:nvSpPr>
        <p:spPr>
          <a:xfrm>
            <a:off x="21885944" y="20541333"/>
            <a:ext cx="9415813" cy="1477328"/>
          </a:xfrm>
          <a:prstGeom prst="rect">
            <a:avLst/>
          </a:prstGeom>
          <a:noFill/>
        </p:spPr>
        <p:txBody>
          <a:bodyPr wrap="square" rtlCol="0">
            <a:spAutoFit/>
          </a:bodyPr>
          <a:lstStyle/>
          <a:p>
            <a:r>
              <a:rPr lang="en-US" sz="2250" dirty="0">
                <a:latin typeface="Cambria" panose="02040503050406030204" pitchFamily="18" charset="0"/>
              </a:rPr>
              <a:t>Mesenchymal stem cells were primed with IFN-</a:t>
            </a:r>
            <a:r>
              <a:rPr lang="el-GR" sz="2250" dirty="0">
                <a:latin typeface="Cambria" panose="02040503050406030204" pitchFamily="18" charset="0"/>
              </a:rPr>
              <a:t>γ</a:t>
            </a:r>
            <a:r>
              <a:rPr lang="en-US" sz="2250" dirty="0">
                <a:latin typeface="Cambria" panose="02040503050406030204" pitchFamily="18" charset="0"/>
              </a:rPr>
              <a:t> before encapsulation. Release of anti-inflammatory cytokines was measured, and cells encapsulated in the porous hydrogel showed greater cytokine release in comparison to the nonporous alternative.</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3323</TotalTime>
  <Words>735</Words>
  <Application>Microsoft Office PowerPoint</Application>
  <PresentationFormat>Custom</PresentationFormat>
  <Paragraphs>100</Paragraphs>
  <Slides>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Arial</vt:lpstr>
      <vt:lpstr>Calibri</vt:lpstr>
      <vt:lpstr>Calibri Light</vt:lpstr>
      <vt:lpstr>Cambria</vt:lpstr>
      <vt:lpstr>Office Theme</vt:lpstr>
      <vt:lpstr>Gelatin-Based Microporous Hydrogel for Injectable Cell Delivery Seth Edwards, Kyung Jae Jeong* Department of Chemical Engineering, University of New Hampshire, Durham, NH 03824 *Corresponding Author Contact: KyungJae.Jeong@unh.edu</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Seth</cp:lastModifiedBy>
  <cp:revision>171</cp:revision>
  <dcterms:created xsi:type="dcterms:W3CDTF">2016-03-05T16:55:12Z</dcterms:created>
  <dcterms:modified xsi:type="dcterms:W3CDTF">2022-04-01T18:15:26Z</dcterms:modified>
</cp:coreProperties>
</file>