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6" r:id="rId2"/>
  </p:sldIdLst>
  <p:sldSz cx="43891200" cy="32918400"/>
  <p:notesSz cx="6858000" cy="9144000"/>
  <p:defaultTextStyle>
    <a:defPPr>
      <a:defRPr lang="en-US"/>
    </a:defPPr>
    <a:lvl1pPr algn="l" defTabSz="4387850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Times New Roman" charset="0"/>
        <a:ea typeface="+mn-ea"/>
        <a:cs typeface="+mn-cs"/>
      </a:defRPr>
    </a:lvl1pPr>
    <a:lvl2pPr marL="2193925" indent="-1736725" algn="l" defTabSz="4387850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Times New Roman" charset="0"/>
        <a:ea typeface="+mn-ea"/>
        <a:cs typeface="+mn-cs"/>
      </a:defRPr>
    </a:lvl2pPr>
    <a:lvl3pPr marL="4387850" indent="-3473450" algn="l" defTabSz="4387850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Times New Roman" charset="0"/>
        <a:ea typeface="+mn-ea"/>
        <a:cs typeface="+mn-cs"/>
      </a:defRPr>
    </a:lvl3pPr>
    <a:lvl4pPr marL="6583363" indent="-5211763" algn="l" defTabSz="4387850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Times New Roman" charset="0"/>
        <a:ea typeface="+mn-ea"/>
        <a:cs typeface="+mn-cs"/>
      </a:defRPr>
    </a:lvl4pPr>
    <a:lvl5pPr marL="8777288" indent="-6948488" algn="l" defTabSz="4387850" rtl="0" fontAlgn="base">
      <a:spcBef>
        <a:spcPct val="0"/>
      </a:spcBef>
      <a:spcAft>
        <a:spcPct val="0"/>
      </a:spcAft>
      <a:defRPr sz="36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3600" kern="1200">
        <a:solidFill>
          <a:schemeClr val="tx1"/>
        </a:solidFill>
        <a:latin typeface="Times New Roman" charset="0"/>
        <a:ea typeface="+mn-ea"/>
        <a:cs typeface="+mn-cs"/>
      </a:defRPr>
    </a:lvl6pPr>
    <a:lvl7pPr marL="2743200" algn="l" defTabSz="914400" rtl="0" eaLnBrk="1" latinLnBrk="0" hangingPunct="1">
      <a:defRPr sz="3600" kern="1200">
        <a:solidFill>
          <a:schemeClr val="tx1"/>
        </a:solidFill>
        <a:latin typeface="Times New Roman" charset="0"/>
        <a:ea typeface="+mn-ea"/>
        <a:cs typeface="+mn-cs"/>
      </a:defRPr>
    </a:lvl7pPr>
    <a:lvl8pPr marL="3200400" algn="l" defTabSz="914400" rtl="0" eaLnBrk="1" latinLnBrk="0" hangingPunct="1">
      <a:defRPr sz="3600" kern="1200">
        <a:solidFill>
          <a:schemeClr val="tx1"/>
        </a:solidFill>
        <a:latin typeface="Times New Roman" charset="0"/>
        <a:ea typeface="+mn-ea"/>
        <a:cs typeface="+mn-cs"/>
      </a:defRPr>
    </a:lvl8pPr>
    <a:lvl9pPr marL="3657600" algn="l" defTabSz="914400" rtl="0" eaLnBrk="1" latinLnBrk="0" hangingPunct="1">
      <a:defRPr sz="3600" kern="1200">
        <a:solidFill>
          <a:schemeClr val="tx1"/>
        </a:solidFill>
        <a:latin typeface="Times New Roman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368">
          <p15:clr>
            <a:srgbClr val="A4A3A4"/>
          </p15:clr>
        </p15:guide>
        <p15:guide id="2" pos="13824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cMullen, Kaitlyn M." initials="MKM" lastIdx="20" clrIdx="0">
    <p:extLst>
      <p:ext uri="{19B8F6BF-5375-455C-9EA6-DF929625EA0E}">
        <p15:presenceInfo xmlns:p15="http://schemas.microsoft.com/office/powerpoint/2012/main" userId="S::mcmullen@susqu.edu::2f3e582e-9fe1-4943-ad54-724a6c06a31d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3300"/>
    <a:srgbClr val="28D1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3EFB9AB-66B2-42F9-8C32-36168F1A5DB0}" v="3" dt="2022-03-16T05:32:34.88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15620"/>
    <p:restoredTop sz="93848" autoAdjust="0"/>
  </p:normalViewPr>
  <p:slideViewPr>
    <p:cSldViewPr>
      <p:cViewPr varScale="1">
        <p:scale>
          <a:sx n="13" d="100"/>
          <a:sy n="13" d="100"/>
        </p:scale>
        <p:origin x="1660" y="68"/>
      </p:cViewPr>
      <p:guideLst>
        <p:guide orient="horz" pos="10368"/>
        <p:guide pos="1382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commentAuthors" Target="commentAuthors.xml"/><Relationship Id="rId9" Type="http://schemas.microsoft.com/office/2015/10/relationships/revisionInfo" Target="revisionInfo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defTabSz="4389120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defTabSz="4389120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0069495-B06B-5047-B5DA-D63431789F00}" type="datetimeFigureOut">
              <a:rPr lang="en-US"/>
              <a:pPr>
                <a:defRPr/>
              </a:pPr>
              <a:t>3/16/2022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defTabSz="4389120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charset="0"/>
              </a:defRPr>
            </a:lvl1pPr>
          </a:lstStyle>
          <a:p>
            <a:fld id="{EDEFC7FC-7E32-4B45-8D4D-1EEDA9724BA8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0502900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387850" rtl="0" eaLnBrk="0" fontAlgn="base" hangingPunct="0">
      <a:spcBef>
        <a:spcPct val="30000"/>
      </a:spcBef>
      <a:spcAft>
        <a:spcPct val="0"/>
      </a:spcAft>
      <a:defRPr sz="5800" kern="1200">
        <a:solidFill>
          <a:schemeClr val="tx1"/>
        </a:solidFill>
        <a:latin typeface="+mn-lt"/>
        <a:ea typeface="+mn-ea"/>
        <a:cs typeface="+mn-cs"/>
      </a:defRPr>
    </a:lvl1pPr>
    <a:lvl2pPr marL="2193925" algn="l" defTabSz="4387850" rtl="0" eaLnBrk="0" fontAlgn="base" hangingPunct="0">
      <a:spcBef>
        <a:spcPct val="30000"/>
      </a:spcBef>
      <a:spcAft>
        <a:spcPct val="0"/>
      </a:spcAft>
      <a:defRPr sz="5800" kern="1200">
        <a:solidFill>
          <a:schemeClr val="tx1"/>
        </a:solidFill>
        <a:latin typeface="+mn-lt"/>
        <a:ea typeface="+mn-ea"/>
        <a:cs typeface="+mn-cs"/>
      </a:defRPr>
    </a:lvl2pPr>
    <a:lvl3pPr marL="4387850" algn="l" defTabSz="4387850" rtl="0" eaLnBrk="0" fontAlgn="base" hangingPunct="0">
      <a:spcBef>
        <a:spcPct val="30000"/>
      </a:spcBef>
      <a:spcAft>
        <a:spcPct val="0"/>
      </a:spcAft>
      <a:defRPr sz="5800" kern="1200">
        <a:solidFill>
          <a:schemeClr val="tx1"/>
        </a:solidFill>
        <a:latin typeface="+mn-lt"/>
        <a:ea typeface="+mn-ea"/>
        <a:cs typeface="+mn-cs"/>
      </a:defRPr>
    </a:lvl3pPr>
    <a:lvl4pPr marL="6583363" algn="l" defTabSz="4387850" rtl="0" eaLnBrk="0" fontAlgn="base" hangingPunct="0">
      <a:spcBef>
        <a:spcPct val="30000"/>
      </a:spcBef>
      <a:spcAft>
        <a:spcPct val="0"/>
      </a:spcAft>
      <a:defRPr sz="5800" kern="1200">
        <a:solidFill>
          <a:schemeClr val="tx1"/>
        </a:solidFill>
        <a:latin typeface="+mn-lt"/>
        <a:ea typeface="+mn-ea"/>
        <a:cs typeface="+mn-cs"/>
      </a:defRPr>
    </a:lvl4pPr>
    <a:lvl5pPr marL="8777288" algn="l" defTabSz="4387850" rtl="0" eaLnBrk="0" fontAlgn="base" hangingPunct="0">
      <a:spcBef>
        <a:spcPct val="30000"/>
      </a:spcBef>
      <a:spcAft>
        <a:spcPct val="0"/>
      </a:spcAft>
      <a:defRPr sz="5800" kern="1200">
        <a:solidFill>
          <a:schemeClr val="tx1"/>
        </a:solidFill>
        <a:latin typeface="+mn-lt"/>
        <a:ea typeface="+mn-ea"/>
        <a:cs typeface="+mn-cs"/>
      </a:defRPr>
    </a:lvl5pPr>
    <a:lvl6pPr marL="10972800" algn="l" defTabSz="4389120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6pPr>
    <a:lvl7pPr marL="13167360" algn="l" defTabSz="4389120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7pPr>
    <a:lvl8pPr marL="15361920" algn="l" defTabSz="4389120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8pPr>
    <a:lvl9pPr marL="17556480" algn="l" defTabSz="4389120" rtl="0" eaLnBrk="1" latinLnBrk="0" hangingPunct="1">
      <a:defRPr sz="5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Slide Image Placeholder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FAA26D3D-D897-4be2-8F04-BA451C77F1D7}">
              <ma14:placeholderFlag xmlns:ma14="http://schemas.microsoft.com/office/mac/drawingml/2011/main" xmlns="" val="1"/>
            </a:ex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2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FAA26D3D-D897-4be2-8F04-BA451C77F1D7}">
              <ma14:placeholderFlag xmlns:ma14="http://schemas.microsoft.com/office/mac/drawingml/2011/main" xmlns="" val="1"/>
            </a:ex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/>
          <a:p>
            <a:pPr eaLnBrk="1" hangingPunct="1">
              <a:spcBef>
                <a:spcPct val="0"/>
              </a:spcBef>
            </a:pPr>
            <a:endParaRPr lang="en-US" altLang="en-US" dirty="0"/>
          </a:p>
        </p:txBody>
      </p:sp>
      <p:sp>
        <p:nvSpPr>
          <p:cNvPr id="15363" name="Slide Number Placeholder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>
              <a:defRPr sz="86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86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86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86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86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387850" fontAlgn="base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387850" fontAlgn="base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387850" fontAlgn="base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387850" fontAlgn="base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</a:defRPr>
            </a:lvl9pPr>
          </a:lstStyle>
          <a:p>
            <a:fld id="{EB57FE12-7F7A-E645-A7FB-326C953B45F8}" type="slidenum">
              <a:rPr lang="en-US" altLang="en-US" sz="1200">
                <a:latin typeface="Calibri" charset="0"/>
              </a:rPr>
              <a:pPr/>
              <a:t>1</a:t>
            </a:fld>
            <a:endParaRPr lang="en-US" altLang="en-US" sz="1200">
              <a:latin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22710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10226042"/>
            <a:ext cx="37307520" cy="705612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583680" y="18653760"/>
            <a:ext cx="30723840" cy="841248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2194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389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5836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778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FF9880-1A8E-3E43-9440-924D5FD398CC}" type="datetimeFigureOut">
              <a:rPr lang="en-US"/>
              <a:pPr>
                <a:defRPr/>
              </a:pPr>
              <a:t>3/16/2022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816902-FCE9-D741-ACF9-434160F5E14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7121444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AF7FB4-4C59-7448-9A21-73078B28CD43}" type="datetimeFigureOut">
              <a:rPr lang="en-US"/>
              <a:pPr>
                <a:defRPr/>
              </a:pPr>
              <a:t>3/16/2022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29FFC1-A831-FA4C-8684-458C2F623C9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848685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67102" y="21153122"/>
            <a:ext cx="37307520" cy="6537960"/>
          </a:xfrm>
        </p:spPr>
        <p:txBody>
          <a:bodyPr anchor="t"/>
          <a:lstStyle>
            <a:lvl1pPr algn="l">
              <a:defRPr sz="192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67102" y="13952225"/>
            <a:ext cx="37307520" cy="7200898"/>
          </a:xfrm>
        </p:spPr>
        <p:txBody>
          <a:bodyPr anchor="b"/>
          <a:lstStyle>
            <a:lvl1pPr marL="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1pPr>
            <a:lvl2pPr marL="2194560" indent="0">
              <a:buNone/>
              <a:defRPr sz="8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BCDB49-973F-9D49-B265-F8E18E523FCE}" type="datetimeFigureOut">
              <a:rPr lang="en-US"/>
              <a:pPr>
                <a:defRPr/>
              </a:pPr>
              <a:t>3/16/2022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DF746C-3801-264F-8264-0AE894E9764F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503131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530842" y="36865560"/>
            <a:ext cx="94442280" cy="10427970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5704642" y="36865560"/>
            <a:ext cx="94442280" cy="104279702"/>
          </a:xfrm>
        </p:spPr>
        <p:txBody>
          <a:bodyPr/>
          <a:lstStyle>
            <a:lvl1pPr>
              <a:defRPr sz="13400"/>
            </a:lvl1pPr>
            <a:lvl2pPr>
              <a:defRPr sz="11500"/>
            </a:lvl2pPr>
            <a:lvl3pPr>
              <a:defRPr sz="9600"/>
            </a:lvl3pPr>
            <a:lvl4pPr>
              <a:defRPr sz="8600"/>
            </a:lvl4pPr>
            <a:lvl5pPr>
              <a:defRPr sz="8600"/>
            </a:lvl5pPr>
            <a:lvl6pPr>
              <a:defRPr sz="8600"/>
            </a:lvl6pPr>
            <a:lvl7pPr>
              <a:defRPr sz="8600"/>
            </a:lvl7pPr>
            <a:lvl8pPr>
              <a:defRPr sz="8600"/>
            </a:lvl8pPr>
            <a:lvl9pPr>
              <a:defRPr sz="8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5C92E0-75CA-4847-8719-B0EA2891E9D8}" type="datetimeFigureOut">
              <a:rPr lang="en-US"/>
              <a:pPr>
                <a:defRPr/>
              </a:pPr>
              <a:t>3/16/2022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6B9C99-F078-BF4E-BF44-CF32F79F32A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853740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0" y="1318262"/>
            <a:ext cx="39502080" cy="54864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94560" y="7368542"/>
            <a:ext cx="19392902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00" b="1"/>
            </a:lvl3pPr>
            <a:lvl4pPr marL="6583680" indent="0">
              <a:buNone/>
              <a:defRPr sz="7700" b="1"/>
            </a:lvl4pPr>
            <a:lvl5pPr marL="8778240" indent="0">
              <a:buNone/>
              <a:defRPr sz="7700" b="1"/>
            </a:lvl5pPr>
            <a:lvl6pPr marL="10972800" indent="0">
              <a:buNone/>
              <a:defRPr sz="7700" b="1"/>
            </a:lvl6pPr>
            <a:lvl7pPr marL="13167360" indent="0">
              <a:buNone/>
              <a:defRPr sz="7700" b="1"/>
            </a:lvl7pPr>
            <a:lvl8pPr marL="15361920" indent="0">
              <a:buNone/>
              <a:defRPr sz="7700" b="1"/>
            </a:lvl8pPr>
            <a:lvl9pPr marL="17556480" indent="0">
              <a:buNone/>
              <a:defRPr sz="77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194560" y="10439400"/>
            <a:ext cx="19392902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96122" y="7368542"/>
            <a:ext cx="19400520" cy="3070858"/>
          </a:xfrm>
        </p:spPr>
        <p:txBody>
          <a:bodyPr anchor="b"/>
          <a:lstStyle>
            <a:lvl1pPr marL="0" indent="0">
              <a:buNone/>
              <a:defRPr sz="1150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00" b="1"/>
            </a:lvl3pPr>
            <a:lvl4pPr marL="6583680" indent="0">
              <a:buNone/>
              <a:defRPr sz="7700" b="1"/>
            </a:lvl4pPr>
            <a:lvl5pPr marL="8778240" indent="0">
              <a:buNone/>
              <a:defRPr sz="7700" b="1"/>
            </a:lvl5pPr>
            <a:lvl6pPr marL="10972800" indent="0">
              <a:buNone/>
              <a:defRPr sz="7700" b="1"/>
            </a:lvl6pPr>
            <a:lvl7pPr marL="13167360" indent="0">
              <a:buNone/>
              <a:defRPr sz="7700" b="1"/>
            </a:lvl7pPr>
            <a:lvl8pPr marL="15361920" indent="0">
              <a:buNone/>
              <a:defRPr sz="7700" b="1"/>
            </a:lvl8pPr>
            <a:lvl9pPr marL="17556480" indent="0">
              <a:buNone/>
              <a:defRPr sz="77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122" y="10439400"/>
            <a:ext cx="19400520" cy="18966182"/>
          </a:xfrm>
        </p:spPr>
        <p:txBody>
          <a:bodyPr/>
          <a:lstStyle>
            <a:lvl1pPr>
              <a:defRPr sz="115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63A73C-F923-9744-8EEC-8934ED3D8E94}" type="datetimeFigureOut">
              <a:rPr lang="en-US"/>
              <a:pPr>
                <a:defRPr/>
              </a:pPr>
              <a:t>3/16/2022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AD20B4-A93D-1D40-B5FA-1230AF86016A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674682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E7697D-D092-B04B-8D6F-2E7C705E2C51}" type="datetimeFigureOut">
              <a:rPr lang="en-US"/>
              <a:pPr>
                <a:defRPr/>
              </a:pPr>
              <a:t>3/16/2022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60C279F-B93F-B349-952E-25D6617E5861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646232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361D6F-853C-B849-A544-0A59FB1671F7}" type="datetimeFigureOut">
              <a:rPr lang="en-US"/>
              <a:pPr>
                <a:defRPr/>
              </a:pPr>
              <a:t>3/16/2022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443EDE7-176A-2945-8C62-2BDBEEB892EE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729600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3" y="1310640"/>
            <a:ext cx="14439902" cy="5577840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160240" y="1310643"/>
            <a:ext cx="24536400" cy="28094942"/>
          </a:xfrm>
        </p:spPr>
        <p:txBody>
          <a:bodyPr/>
          <a:lstStyle>
            <a:lvl1pPr>
              <a:defRPr sz="15400"/>
            </a:lvl1pPr>
            <a:lvl2pPr>
              <a:defRPr sz="13400"/>
            </a:lvl2pPr>
            <a:lvl3pPr>
              <a:defRPr sz="1150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194563" y="6888483"/>
            <a:ext cx="14439902" cy="22517102"/>
          </a:xfrm>
        </p:spPr>
        <p:txBody>
          <a:bodyPr/>
          <a:lstStyle>
            <a:lvl1pPr marL="0" indent="0">
              <a:buNone/>
              <a:defRPr sz="6700"/>
            </a:lvl1pPr>
            <a:lvl2pPr marL="2194560" indent="0">
              <a:buNone/>
              <a:defRPr sz="5800"/>
            </a:lvl2pPr>
            <a:lvl3pPr marL="4389120" indent="0">
              <a:buNone/>
              <a:defRPr sz="4800"/>
            </a:lvl3pPr>
            <a:lvl4pPr marL="6583680" indent="0">
              <a:buNone/>
              <a:defRPr sz="4300"/>
            </a:lvl4pPr>
            <a:lvl5pPr marL="8778240" indent="0">
              <a:buNone/>
              <a:defRPr sz="4300"/>
            </a:lvl5pPr>
            <a:lvl6pPr marL="10972800" indent="0">
              <a:buNone/>
              <a:defRPr sz="4300"/>
            </a:lvl6pPr>
            <a:lvl7pPr marL="13167360" indent="0">
              <a:buNone/>
              <a:defRPr sz="4300"/>
            </a:lvl7pPr>
            <a:lvl8pPr marL="15361920" indent="0">
              <a:buNone/>
              <a:defRPr sz="4300"/>
            </a:lvl8pPr>
            <a:lvl9pPr marL="17556480" indent="0">
              <a:buNone/>
              <a:defRPr sz="43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D98ADA-7453-9049-BE1A-509D21F948D8}" type="datetimeFigureOut">
              <a:rPr lang="en-US"/>
              <a:pPr>
                <a:defRPr/>
              </a:pPr>
              <a:t>3/16/2022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B0E36A-CC6C-334B-8C55-7AAD3EEBEBC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912130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2982" y="23042880"/>
            <a:ext cx="26334720" cy="2720342"/>
          </a:xfrm>
        </p:spPr>
        <p:txBody>
          <a:bodyPr anchor="b"/>
          <a:lstStyle>
            <a:lvl1pPr algn="l">
              <a:defRPr sz="96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602982" y="2941320"/>
            <a:ext cx="26334720" cy="19751040"/>
          </a:xfrm>
        </p:spPr>
        <p:txBody>
          <a:bodyPr rtlCol="0">
            <a:normAutofit/>
          </a:bodyPr>
          <a:lstStyle>
            <a:lvl1pPr marL="0" indent="0">
              <a:buNone/>
              <a:defRPr sz="15400"/>
            </a:lvl1pPr>
            <a:lvl2pPr marL="2194560" indent="0">
              <a:buNone/>
              <a:defRPr sz="13400"/>
            </a:lvl2pPr>
            <a:lvl3pPr marL="4389120" indent="0">
              <a:buNone/>
              <a:defRPr sz="1150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02982" y="25763222"/>
            <a:ext cx="26334720" cy="3863338"/>
          </a:xfrm>
        </p:spPr>
        <p:txBody>
          <a:bodyPr/>
          <a:lstStyle>
            <a:lvl1pPr marL="0" indent="0">
              <a:buNone/>
              <a:defRPr sz="6700"/>
            </a:lvl1pPr>
            <a:lvl2pPr marL="2194560" indent="0">
              <a:buNone/>
              <a:defRPr sz="5800"/>
            </a:lvl2pPr>
            <a:lvl3pPr marL="4389120" indent="0">
              <a:buNone/>
              <a:defRPr sz="4800"/>
            </a:lvl3pPr>
            <a:lvl4pPr marL="6583680" indent="0">
              <a:buNone/>
              <a:defRPr sz="4300"/>
            </a:lvl4pPr>
            <a:lvl5pPr marL="8778240" indent="0">
              <a:buNone/>
              <a:defRPr sz="4300"/>
            </a:lvl5pPr>
            <a:lvl6pPr marL="10972800" indent="0">
              <a:buNone/>
              <a:defRPr sz="4300"/>
            </a:lvl6pPr>
            <a:lvl7pPr marL="13167360" indent="0">
              <a:buNone/>
              <a:defRPr sz="4300"/>
            </a:lvl7pPr>
            <a:lvl8pPr marL="15361920" indent="0">
              <a:buNone/>
              <a:defRPr sz="4300"/>
            </a:lvl8pPr>
            <a:lvl9pPr marL="17556480" indent="0">
              <a:buNone/>
              <a:defRPr sz="43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0BF09E-481B-FE4A-9064-79D6232F1F1B}" type="datetimeFigureOut">
              <a:rPr lang="en-US"/>
              <a:pPr>
                <a:defRPr/>
              </a:pPr>
              <a:t>3/16/2022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92F6BF5-C141-E444-B710-E7D59586D32D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923374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651807-19F5-9A48-A2BE-186601552B00}" type="datetimeFigureOut">
              <a:rPr lang="en-US"/>
              <a:pPr>
                <a:defRPr/>
              </a:pPr>
              <a:t>3/16/2022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884BA66-0D1E-C047-9DDC-AB9D6406692B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541432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52742905" y="6324600"/>
            <a:ext cx="47404018" cy="134820662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0843" y="6324600"/>
            <a:ext cx="141480542" cy="13482066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D119FF-5787-1240-8262-60CB98B9BA5D}" type="datetimeFigureOut">
              <a:rPr lang="en-US"/>
              <a:pPr>
                <a:defRPr/>
              </a:pPr>
              <a:t>3/16/2022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8A806B-6F38-AE43-A52C-264651E4628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343301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2193925" y="1317625"/>
            <a:ext cx="39503350" cy="5486400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ma14="http://schemas.microsoft.com/office/mac/drawingml/2011/main" xmlns="" val="1"/>
            </a:ex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38912" tIns="219456" rIns="438912" bIns="219456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2193925" y="7680325"/>
            <a:ext cx="39503350" cy="21724938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ma14="http://schemas.microsoft.com/office/mac/drawingml/2011/main" xmlns="" val="1"/>
            </a:ex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438912" tIns="219456" rIns="438912" bIns="21945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193925" y="30510163"/>
            <a:ext cx="10242550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l" defTabSz="4389120" fontAlgn="auto">
              <a:spcBef>
                <a:spcPts val="0"/>
              </a:spcBef>
              <a:spcAft>
                <a:spcPts val="0"/>
              </a:spcAft>
              <a:defRPr sz="5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50DC5387-CD1A-F649-992B-36FFC15832A5}" type="datetimeFigureOut">
              <a:rPr lang="en-US"/>
              <a:pPr>
                <a:defRPr/>
              </a:pPr>
              <a:t>3/16/2022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995525" y="30510163"/>
            <a:ext cx="13900150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ctr" defTabSz="4389120" fontAlgn="auto">
              <a:spcBef>
                <a:spcPts val="0"/>
              </a:spcBef>
              <a:spcAft>
                <a:spcPts val="0"/>
              </a:spcAft>
              <a:defRPr sz="58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1454725" y="30510163"/>
            <a:ext cx="10242550" cy="1752600"/>
          </a:xfrm>
          <a:prstGeom prst="rect">
            <a:avLst/>
          </a:prstGeom>
        </p:spPr>
        <p:txBody>
          <a:bodyPr vert="horz" wrap="square" lIns="438912" tIns="219456" rIns="438912" bIns="219456" numCol="1" anchor="ctr" anchorCtr="0" compatLnSpc="1">
            <a:prstTxWarp prst="textNoShape">
              <a:avLst/>
            </a:prstTxWarp>
          </a:bodyPr>
          <a:lstStyle>
            <a:lvl1pPr algn="r">
              <a:defRPr sz="5800">
                <a:solidFill>
                  <a:srgbClr val="898989"/>
                </a:solidFill>
                <a:latin typeface="Calibri" charset="0"/>
              </a:defRPr>
            </a:lvl1pPr>
          </a:lstStyle>
          <a:p>
            <a:fld id="{F95558EC-8E44-8B40-BFA7-6E0EDCBAD1BD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387850" rtl="0" eaLnBrk="0" fontAlgn="base" hangingPunct="0">
        <a:spcBef>
          <a:spcPct val="0"/>
        </a:spcBef>
        <a:spcAft>
          <a:spcPct val="0"/>
        </a:spcAft>
        <a:defRPr sz="211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387850" rtl="0" eaLnBrk="0" fontAlgn="base" hangingPunct="0">
        <a:spcBef>
          <a:spcPct val="0"/>
        </a:spcBef>
        <a:spcAft>
          <a:spcPct val="0"/>
        </a:spcAft>
        <a:defRPr sz="21100">
          <a:solidFill>
            <a:schemeClr val="tx1"/>
          </a:solidFill>
          <a:latin typeface="Calibri" pitchFamily="34" charset="0"/>
        </a:defRPr>
      </a:lvl2pPr>
      <a:lvl3pPr algn="ctr" defTabSz="4387850" rtl="0" eaLnBrk="0" fontAlgn="base" hangingPunct="0">
        <a:spcBef>
          <a:spcPct val="0"/>
        </a:spcBef>
        <a:spcAft>
          <a:spcPct val="0"/>
        </a:spcAft>
        <a:defRPr sz="21100">
          <a:solidFill>
            <a:schemeClr val="tx1"/>
          </a:solidFill>
          <a:latin typeface="Calibri" pitchFamily="34" charset="0"/>
        </a:defRPr>
      </a:lvl3pPr>
      <a:lvl4pPr algn="ctr" defTabSz="4387850" rtl="0" eaLnBrk="0" fontAlgn="base" hangingPunct="0">
        <a:spcBef>
          <a:spcPct val="0"/>
        </a:spcBef>
        <a:spcAft>
          <a:spcPct val="0"/>
        </a:spcAft>
        <a:defRPr sz="21100">
          <a:solidFill>
            <a:schemeClr val="tx1"/>
          </a:solidFill>
          <a:latin typeface="Calibri" pitchFamily="34" charset="0"/>
        </a:defRPr>
      </a:lvl4pPr>
      <a:lvl5pPr algn="ctr" defTabSz="4387850" rtl="0" eaLnBrk="0" fontAlgn="base" hangingPunct="0">
        <a:spcBef>
          <a:spcPct val="0"/>
        </a:spcBef>
        <a:spcAft>
          <a:spcPct val="0"/>
        </a:spcAft>
        <a:defRPr sz="21100">
          <a:solidFill>
            <a:schemeClr val="tx1"/>
          </a:solidFill>
          <a:latin typeface="Calibri" pitchFamily="34" charset="0"/>
        </a:defRPr>
      </a:lvl5pPr>
      <a:lvl6pPr marL="457200" algn="ctr" defTabSz="4387850" rtl="0" fontAlgn="base">
        <a:spcBef>
          <a:spcPct val="0"/>
        </a:spcBef>
        <a:spcAft>
          <a:spcPct val="0"/>
        </a:spcAft>
        <a:defRPr sz="21100">
          <a:solidFill>
            <a:schemeClr val="tx1"/>
          </a:solidFill>
          <a:latin typeface="Calibri" pitchFamily="34" charset="0"/>
        </a:defRPr>
      </a:lvl6pPr>
      <a:lvl7pPr marL="914400" algn="ctr" defTabSz="4387850" rtl="0" fontAlgn="base">
        <a:spcBef>
          <a:spcPct val="0"/>
        </a:spcBef>
        <a:spcAft>
          <a:spcPct val="0"/>
        </a:spcAft>
        <a:defRPr sz="21100">
          <a:solidFill>
            <a:schemeClr val="tx1"/>
          </a:solidFill>
          <a:latin typeface="Calibri" pitchFamily="34" charset="0"/>
        </a:defRPr>
      </a:lvl7pPr>
      <a:lvl8pPr marL="1371600" algn="ctr" defTabSz="4387850" rtl="0" fontAlgn="base">
        <a:spcBef>
          <a:spcPct val="0"/>
        </a:spcBef>
        <a:spcAft>
          <a:spcPct val="0"/>
        </a:spcAft>
        <a:defRPr sz="21100">
          <a:solidFill>
            <a:schemeClr val="tx1"/>
          </a:solidFill>
          <a:latin typeface="Calibri" pitchFamily="34" charset="0"/>
        </a:defRPr>
      </a:lvl8pPr>
      <a:lvl9pPr marL="1828800" algn="ctr" defTabSz="4387850" rtl="0" fontAlgn="base">
        <a:spcBef>
          <a:spcPct val="0"/>
        </a:spcBef>
        <a:spcAft>
          <a:spcPct val="0"/>
        </a:spcAft>
        <a:defRPr sz="21100">
          <a:solidFill>
            <a:schemeClr val="tx1"/>
          </a:solidFill>
          <a:latin typeface="Calibri" pitchFamily="34" charset="0"/>
        </a:defRPr>
      </a:lvl9pPr>
    </p:titleStyle>
    <p:bodyStyle>
      <a:lvl1pPr marL="1644650" indent="-1644650" algn="l" defTabSz="438785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5400" kern="1200">
          <a:solidFill>
            <a:schemeClr val="tx1"/>
          </a:solidFill>
          <a:latin typeface="+mn-lt"/>
          <a:ea typeface="+mn-ea"/>
          <a:cs typeface="+mn-cs"/>
        </a:defRPr>
      </a:lvl1pPr>
      <a:lvl2pPr marL="3565525" indent="-1371600" algn="l" defTabSz="438785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1340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6963" algn="l" defTabSz="438785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115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325" indent="-1096963" algn="l" defTabSz="438785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9600" kern="1200">
          <a:solidFill>
            <a:schemeClr val="tx1"/>
          </a:solidFill>
          <a:latin typeface="+mn-lt"/>
          <a:ea typeface="+mn-ea"/>
          <a:cs typeface="+mn-cs"/>
        </a:defRPr>
      </a:lvl4pPr>
      <a:lvl5pPr marL="9874250" indent="-1096963" algn="l" defTabSz="438785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960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4389120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4389120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4389120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4389120" rtl="0" eaLnBrk="1" latinLnBrk="0" hangingPunct="1">
        <a:spcBef>
          <a:spcPct val="20000"/>
        </a:spcBef>
        <a:buFont typeface="Arial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3" name="TextBox 12"/>
          <p:cNvSpPr txBox="1">
            <a:spLocks noChangeArrowheads="1"/>
          </p:cNvSpPr>
          <p:nvPr/>
        </p:nvSpPr>
        <p:spPr bwMode="auto">
          <a:xfrm>
            <a:off x="23850601" y="7129572"/>
            <a:ext cx="19399135" cy="1200329"/>
          </a:xfrm>
          <a:prstGeom prst="rect">
            <a:avLst/>
          </a:prstGeom>
          <a:solidFill>
            <a:schemeClr val="bg1"/>
          </a:solidFill>
          <a:ln w="9525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274320" tIns="228600" rIns="274320" bIns="228600">
            <a:spAutoFit/>
          </a:bodyPr>
          <a:lstStyle>
            <a:lvl1pPr marL="419100" indent="-419100">
              <a:defRPr sz="86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86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86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86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86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387850" fontAlgn="base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387850" fontAlgn="base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387850" fontAlgn="base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387850" fontAlgn="base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sz="4800" b="1" dirty="0">
                <a:latin typeface="Times" charset="0"/>
                <a:ea typeface="Times" charset="0"/>
                <a:cs typeface="Times" charset="0"/>
              </a:rPr>
              <a:t>Predicted Results</a:t>
            </a:r>
          </a:p>
        </p:txBody>
      </p:sp>
      <p:sp>
        <p:nvSpPr>
          <p:cNvPr id="14337" name="TextBox 5"/>
          <p:cNvSpPr txBox="1">
            <a:spLocks noChangeArrowheads="1"/>
          </p:cNvSpPr>
          <p:nvPr/>
        </p:nvSpPr>
        <p:spPr bwMode="auto">
          <a:xfrm>
            <a:off x="563060" y="4246245"/>
            <a:ext cx="10972382" cy="18689956"/>
          </a:xfrm>
          <a:prstGeom prst="rect">
            <a:avLst/>
          </a:prstGeom>
          <a:solidFill>
            <a:schemeClr val="bg1"/>
          </a:solidFill>
          <a:ln w="9525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274320" tIns="137160" rIns="274320" bIns="137160">
            <a:noAutofit/>
          </a:bodyPr>
          <a:lstStyle>
            <a:lvl1pPr>
              <a:defRPr sz="86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86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86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86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86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387850" fontAlgn="base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387850" fontAlgn="base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387850" fontAlgn="base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387850" fontAlgn="base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lnSpc>
                <a:spcPct val="114000"/>
              </a:lnSpc>
            </a:pPr>
            <a:r>
              <a:rPr lang="en-US" altLang="en-US" sz="4400" b="1" dirty="0">
                <a:latin typeface="Times" charset="0"/>
                <a:ea typeface="Times" charset="0"/>
                <a:cs typeface="Times" charset="0"/>
              </a:rPr>
              <a:t>Introduction</a:t>
            </a:r>
          </a:p>
          <a:p>
            <a:pPr algn="ctr">
              <a:lnSpc>
                <a:spcPct val="114000"/>
              </a:lnSpc>
            </a:pPr>
            <a:endParaRPr lang="en-US" altLang="en-US" sz="900" b="1" dirty="0">
              <a:latin typeface="Times" charset="0"/>
              <a:ea typeface="Times" charset="0"/>
              <a:cs typeface="Times" charset="0"/>
            </a:endParaRPr>
          </a:p>
          <a:p>
            <a:pPr marL="571500" indent="-571500">
              <a:lnSpc>
                <a:spcPct val="114000"/>
              </a:lnSpc>
              <a:buFont typeface="Arial" charset="0"/>
              <a:buChar char="•"/>
            </a:pPr>
            <a:r>
              <a:rPr lang="en-US" altLang="en-US" sz="3600" b="1" dirty="0">
                <a:latin typeface="Times" charset="0"/>
                <a:ea typeface="Times" charset="0"/>
                <a:cs typeface="Times" charset="0"/>
              </a:rPr>
              <a:t>Affective forecasting </a:t>
            </a:r>
            <a:r>
              <a:rPr lang="en-US" altLang="en-US" sz="3600" dirty="0">
                <a:latin typeface="Times" charset="0"/>
                <a:ea typeface="Times" charset="0"/>
                <a:cs typeface="Times" charset="0"/>
              </a:rPr>
              <a:t>refers to predicting one’s future affective or emotional state.</a:t>
            </a:r>
            <a:r>
              <a:rPr lang="en-US" altLang="en-US" sz="3600" baseline="30000" dirty="0">
                <a:latin typeface="Times" charset="0"/>
                <a:ea typeface="Times" charset="0"/>
                <a:cs typeface="Times" charset="0"/>
              </a:rPr>
              <a:t>1 </a:t>
            </a:r>
          </a:p>
          <a:p>
            <a:pPr marL="571500" indent="-571500">
              <a:lnSpc>
                <a:spcPct val="114000"/>
              </a:lnSpc>
              <a:buFont typeface="Arial" charset="0"/>
              <a:buChar char="•"/>
            </a:pPr>
            <a:r>
              <a:rPr lang="en-US" altLang="en-US" sz="3600" dirty="0">
                <a:latin typeface="Times" charset="0"/>
                <a:ea typeface="Times" charset="0"/>
                <a:cs typeface="Times" charset="0"/>
              </a:rPr>
              <a:t>Individual differences in emotional intelligence, or how one understands and manages their emotions, have been shown to be related to the accuracy of affective forecasting.</a:t>
            </a:r>
            <a:r>
              <a:rPr lang="en-US" altLang="en-US" sz="3600" baseline="30000" dirty="0">
                <a:latin typeface="Times" charset="0"/>
                <a:ea typeface="Times" charset="0"/>
                <a:cs typeface="Times" charset="0"/>
              </a:rPr>
              <a:t>2</a:t>
            </a:r>
            <a:endParaRPr lang="en-US" altLang="en-US" sz="3600" dirty="0">
              <a:latin typeface="Times" charset="0"/>
              <a:ea typeface="Times" charset="0"/>
              <a:cs typeface="Times" charset="0"/>
            </a:endParaRPr>
          </a:p>
          <a:p>
            <a:pPr marL="571500" indent="-571500">
              <a:lnSpc>
                <a:spcPct val="114000"/>
              </a:lnSpc>
              <a:buFont typeface="Arial" charset="0"/>
              <a:buChar char="•"/>
            </a:pPr>
            <a:r>
              <a:rPr lang="en-US" altLang="en-US" sz="3600" dirty="0">
                <a:latin typeface="Times" charset="0"/>
                <a:ea typeface="Times" charset="0"/>
                <a:cs typeface="Times" charset="0"/>
              </a:rPr>
              <a:t>Here, we will examine if another individual difference concerning emotion ‘expertise’ is also related to accuracy of affective forecasting.</a:t>
            </a:r>
          </a:p>
          <a:p>
            <a:pPr marL="571500" indent="-571500">
              <a:lnSpc>
                <a:spcPct val="114000"/>
              </a:lnSpc>
              <a:buFont typeface="Arial" charset="0"/>
              <a:buChar char="•"/>
            </a:pPr>
            <a:r>
              <a:rPr lang="en-US" altLang="en-US" sz="3600" b="1" dirty="0">
                <a:latin typeface="Times" charset="0"/>
                <a:ea typeface="Times" charset="0"/>
                <a:cs typeface="Times" charset="0"/>
              </a:rPr>
              <a:t>Emotional granularity </a:t>
            </a:r>
            <a:r>
              <a:rPr lang="en-US" altLang="en-US" sz="3600" dirty="0">
                <a:latin typeface="Times" charset="0"/>
                <a:ea typeface="Times" charset="0"/>
                <a:cs typeface="Times" charset="0"/>
              </a:rPr>
              <a:t>refers to the ability to make fine-grained distinctions between similar emotions and to put one’s feelings into words with a high degree of specificity.</a:t>
            </a:r>
            <a:r>
              <a:rPr lang="en-US" altLang="en-US" sz="3600" baseline="30000" dirty="0">
                <a:latin typeface="Times" charset="0"/>
                <a:ea typeface="Times" charset="0"/>
                <a:cs typeface="Times" charset="0"/>
              </a:rPr>
              <a:t>3</a:t>
            </a:r>
          </a:p>
          <a:p>
            <a:pPr marL="1250950" lvl="1" indent="-273050">
              <a:lnSpc>
                <a:spcPct val="114000"/>
              </a:lnSpc>
              <a:buFont typeface="Arial" charset="0"/>
              <a:buChar char="•"/>
            </a:pPr>
            <a:r>
              <a:rPr lang="en-US" altLang="en-US" sz="3600" dirty="0">
                <a:latin typeface="Times" charset="0"/>
                <a:ea typeface="Times" charset="0"/>
                <a:cs typeface="Times" charset="0"/>
              </a:rPr>
              <a:t>Individuals with lower emotional granularity may not differentiate similar emotions from one another (e.g., anger v. frustration), while individuals higher in emotional granularity may experience these as very distinct.</a:t>
            </a:r>
          </a:p>
          <a:p>
            <a:pPr marL="571500" indent="-571500">
              <a:lnSpc>
                <a:spcPct val="114000"/>
              </a:lnSpc>
              <a:buFont typeface="Arial" charset="0"/>
              <a:buChar char="•"/>
            </a:pPr>
            <a:r>
              <a:rPr lang="en-US" altLang="en-US" sz="3600" dirty="0">
                <a:latin typeface="Times" charset="0"/>
                <a:ea typeface="Times" charset="0"/>
                <a:cs typeface="Times" charset="0"/>
              </a:rPr>
              <a:t>Greater emotional granularity is theorized to be associated with extracting more precise emotion-relevant information and formulating more specific action plans for contending with one’s emotions.</a:t>
            </a:r>
            <a:r>
              <a:rPr lang="en-US" altLang="en-US" sz="3600" baseline="30000" dirty="0">
                <a:latin typeface="Times" charset="0"/>
                <a:ea typeface="Times" charset="0"/>
                <a:cs typeface="Times" charset="0"/>
              </a:rPr>
              <a:t>4</a:t>
            </a:r>
          </a:p>
          <a:p>
            <a:pPr marL="571500" indent="-571500">
              <a:lnSpc>
                <a:spcPct val="114000"/>
              </a:lnSpc>
              <a:buFont typeface="Arial" charset="0"/>
              <a:buChar char="•"/>
            </a:pPr>
            <a:r>
              <a:rPr lang="en-US" altLang="en-US" sz="3600" dirty="0">
                <a:latin typeface="Times" charset="0"/>
                <a:ea typeface="Times" charset="0"/>
                <a:cs typeface="Times" charset="0"/>
              </a:rPr>
              <a:t>Because people make affective predictions based on past and present emotion-related information and experiences, </a:t>
            </a:r>
            <a:r>
              <a:rPr lang="en-US" altLang="en-US" sz="3600" b="1" dirty="0">
                <a:latin typeface="Times" charset="0"/>
                <a:ea typeface="Times" charset="0"/>
                <a:cs typeface="Times" charset="0"/>
              </a:rPr>
              <a:t>we predict that individuals with greater emotional granularity will also have more accurate or precise predictions of their future emotions.</a:t>
            </a:r>
            <a:endParaRPr lang="en-US" altLang="en-US" sz="3600" b="1" dirty="0">
              <a:latin typeface="Times" panose="02020603050405020304" pitchFamily="18" charset="0"/>
              <a:ea typeface="Times" charset="0"/>
              <a:cs typeface="Times" panose="02020603050405020304" pitchFamily="18" charset="0"/>
            </a:endParaRPr>
          </a:p>
        </p:txBody>
      </p:sp>
      <p:sp>
        <p:nvSpPr>
          <p:cNvPr id="14339" name="TextBox 7"/>
          <p:cNvSpPr txBox="1">
            <a:spLocks noChangeArrowheads="1"/>
          </p:cNvSpPr>
          <p:nvPr/>
        </p:nvSpPr>
        <p:spPr bwMode="auto">
          <a:xfrm>
            <a:off x="23850601" y="4260369"/>
            <a:ext cx="19399135" cy="2496709"/>
          </a:xfrm>
          <a:prstGeom prst="rect">
            <a:avLst/>
          </a:prstGeom>
          <a:solidFill>
            <a:schemeClr val="bg1"/>
          </a:solidFill>
          <a:ln w="9525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mc="http://schemas.openxmlformats.org/markup-compatibility/2006"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square" lIns="274320" tIns="228600" rIns="274320" bIns="228600">
            <a:spAutoFit/>
          </a:bodyPr>
          <a:lstStyle>
            <a:lvl1pPr marL="304800" indent="-304800">
              <a:defRPr sz="86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86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86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86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86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387850" fontAlgn="base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387850" fontAlgn="base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387850" fontAlgn="base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387850" fontAlgn="base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lnSpc>
                <a:spcPct val="114000"/>
              </a:lnSpc>
            </a:pPr>
            <a:r>
              <a:rPr lang="en-US" altLang="en-US" sz="4400" b="1" dirty="0">
                <a:latin typeface="Times New Roman" charset="0"/>
                <a:ea typeface="Times New Roman" charset="0"/>
                <a:cs typeface="Times New Roman" charset="0"/>
              </a:rPr>
              <a:t>Planned Analysis</a:t>
            </a:r>
            <a:endParaRPr lang="en-US" altLang="en-US" sz="3600" b="1" dirty="0">
              <a:latin typeface="Times New Roman" panose="02020603050405020304" pitchFamily="18" charset="0"/>
              <a:ea typeface="Times New Roman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14000"/>
              </a:lnSpc>
            </a:pPr>
            <a:r>
              <a:rPr lang="en-US" altLang="en-US" sz="3600" dirty="0">
                <a:effectLst/>
                <a:latin typeface="Times New Roman" panose="02020603050405020304" pitchFamily="18" charset="0"/>
                <a:ea typeface="Times" charset="0"/>
                <a:cs typeface="Times New Roman" panose="02020603050405020304" pitchFamily="18" charset="0"/>
              </a:rPr>
              <a:t>Correlations will be used to assess the association between emotional granularity</a:t>
            </a:r>
            <a:r>
              <a:rPr lang="en-US" altLang="en-US" sz="3600" dirty="0">
                <a:latin typeface="Times New Roman" panose="02020603050405020304" pitchFamily="18" charset="0"/>
                <a:ea typeface="Times" charset="0"/>
                <a:cs typeface="Times New Roman" panose="02020603050405020304" pitchFamily="18" charset="0"/>
              </a:rPr>
              <a:t> and affective forecasting error.</a:t>
            </a:r>
            <a:endParaRPr lang="en-US" altLang="en-US" sz="3600" dirty="0">
              <a:effectLst/>
              <a:latin typeface="Times New Roman" panose="02020603050405020304" pitchFamily="18" charset="0"/>
              <a:ea typeface="Times" charset="0"/>
              <a:cs typeface="Times New Roman" panose="02020603050405020304" pitchFamily="18" charset="0"/>
            </a:endParaRPr>
          </a:p>
        </p:txBody>
      </p:sp>
      <p:sp>
        <p:nvSpPr>
          <p:cNvPr id="14340" name="TextBox 8"/>
          <p:cNvSpPr txBox="1">
            <a:spLocks noChangeArrowheads="1"/>
          </p:cNvSpPr>
          <p:nvPr/>
        </p:nvSpPr>
        <p:spPr bwMode="auto">
          <a:xfrm>
            <a:off x="-641464" y="4549"/>
            <a:ext cx="43891200" cy="365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57150">
                <a:solidFill>
                  <a:srgbClr val="28D1E8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86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86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86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86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86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387850" fontAlgn="base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387850" fontAlgn="base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387850" fontAlgn="base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387850" fontAlgn="base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lnSpc>
                <a:spcPct val="114000"/>
              </a:lnSpc>
            </a:pPr>
            <a:r>
              <a:rPr lang="en-US" altLang="en-US" sz="8000" b="1" dirty="0">
                <a:latin typeface="Times" charset="0"/>
                <a:ea typeface="Times New Roman" charset="0"/>
                <a:cs typeface="Times" charset="0"/>
              </a:rPr>
              <a:t>Individual Differences in Emotional Granularity and Affective Forecasting</a:t>
            </a:r>
            <a:endParaRPr lang="en-US" altLang="en-US" sz="2000" b="1" dirty="0">
              <a:latin typeface="Times New Roman" charset="0"/>
              <a:ea typeface="Times New Roman" charset="0"/>
              <a:cs typeface="Times New Roman" charset="0"/>
            </a:endParaRPr>
          </a:p>
          <a:p>
            <a:pPr algn="ctr">
              <a:lnSpc>
                <a:spcPct val="114000"/>
              </a:lnSpc>
            </a:pPr>
            <a:r>
              <a:rPr lang="en-US" altLang="en-US" sz="6400" b="1" dirty="0">
                <a:latin typeface="Times New Roman" charset="0"/>
                <a:ea typeface="Times New Roman" charset="0"/>
                <a:cs typeface="Times New Roman" charset="0"/>
              </a:rPr>
              <a:t>Kristen D. Petagna</a:t>
            </a:r>
            <a:r>
              <a:rPr lang="en-US" altLang="en-US" sz="6400" b="1" baseline="30000" dirty="0">
                <a:latin typeface="Times New Roman" charset="0"/>
                <a:ea typeface="Times New Roman" charset="0"/>
                <a:cs typeface="Times New Roman" charset="0"/>
              </a:rPr>
              <a:t>1</a:t>
            </a:r>
            <a:r>
              <a:rPr lang="en-US" altLang="en-US" sz="6400" b="1" dirty="0">
                <a:latin typeface="Times New Roman" charset="0"/>
                <a:ea typeface="Times New Roman" charset="0"/>
                <a:cs typeface="Times New Roman" charset="0"/>
              </a:rPr>
              <a:t>, &amp; Jolie B. Wormwood</a:t>
            </a:r>
            <a:r>
              <a:rPr lang="en-US" altLang="en-US" sz="6400" b="1" baseline="30000" dirty="0">
                <a:latin typeface="Times New Roman" charset="0"/>
                <a:ea typeface="Times New Roman" charset="0"/>
                <a:cs typeface="Times New Roman" charset="0"/>
              </a:rPr>
              <a:t>1</a:t>
            </a:r>
            <a:endParaRPr lang="en-US" altLang="en-US" sz="1800" dirty="0">
              <a:latin typeface="Times New Roman" charset="0"/>
              <a:ea typeface="Times New Roman" charset="0"/>
              <a:cs typeface="Times New Roman" charset="0"/>
            </a:endParaRPr>
          </a:p>
          <a:p>
            <a:pPr algn="ctr">
              <a:lnSpc>
                <a:spcPct val="114000"/>
              </a:lnSpc>
            </a:pPr>
            <a:r>
              <a:rPr lang="en-US" altLang="en-US" sz="6400" dirty="0">
                <a:latin typeface="Times New Roman" charset="0"/>
                <a:ea typeface="Times New Roman" charset="0"/>
                <a:cs typeface="Times New Roman" charset="0"/>
              </a:rPr>
              <a:t>University of New Hampshire</a:t>
            </a:r>
            <a:r>
              <a:rPr lang="en-US" altLang="en-US" sz="6400" baseline="30000" dirty="0">
                <a:latin typeface="Times New Roman" charset="0"/>
                <a:ea typeface="Times New Roman" charset="0"/>
                <a:cs typeface="Times New Roman" charset="0"/>
              </a:rPr>
              <a:t>1</a:t>
            </a:r>
            <a:endParaRPr lang="en-US" altLang="en-US" sz="64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sp>
        <p:nvSpPr>
          <p:cNvPr id="23" name="TextBox 15"/>
          <p:cNvSpPr txBox="1">
            <a:spLocks noChangeArrowheads="1"/>
          </p:cNvSpPr>
          <p:nvPr/>
        </p:nvSpPr>
        <p:spPr bwMode="auto">
          <a:xfrm>
            <a:off x="596710" y="27229081"/>
            <a:ext cx="31440609" cy="4969207"/>
          </a:xfrm>
          <a:prstGeom prst="rect">
            <a:avLst/>
          </a:prstGeom>
          <a:solidFill>
            <a:schemeClr val="bg1"/>
          </a:solidFill>
          <a:ln w="9525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274320" tIns="228600" rIns="274320" bIns="228600">
            <a:noAutofit/>
          </a:bodyPr>
          <a:lstStyle>
            <a:lvl1pPr>
              <a:defRPr sz="86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86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86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86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86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387850" fontAlgn="base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387850" fontAlgn="base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387850" fontAlgn="base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387850" fontAlgn="base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lnSpc>
                <a:spcPct val="114000"/>
              </a:lnSpc>
            </a:pPr>
            <a:r>
              <a:rPr lang="en-US" altLang="en-US" sz="4400" b="1" dirty="0">
                <a:latin typeface="Times New Roman" charset="0"/>
                <a:ea typeface="Times New Roman" charset="0"/>
                <a:cs typeface="Times New Roman" charset="0"/>
              </a:rPr>
              <a:t>Discussion</a:t>
            </a:r>
          </a:p>
          <a:p>
            <a:pPr algn="ctr">
              <a:lnSpc>
                <a:spcPct val="114000"/>
              </a:lnSpc>
            </a:pPr>
            <a:endParaRPr lang="en-US" altLang="en-US" sz="1000" b="1" dirty="0">
              <a:latin typeface="Times New Roman" charset="0"/>
              <a:ea typeface="Times New Roman" charset="0"/>
              <a:cs typeface="Times New Roman" charset="0"/>
            </a:endParaRPr>
          </a:p>
          <a:p>
            <a:pPr marL="566738" indent="-511175">
              <a:lnSpc>
                <a:spcPct val="114000"/>
              </a:lnSpc>
              <a:buFont typeface="Arial" charset="0"/>
              <a:buChar char="•"/>
            </a:pPr>
            <a:r>
              <a:rPr lang="en-US" altLang="en-US" sz="3600" dirty="0">
                <a:effectLst/>
                <a:latin typeface="Times New Roman" panose="02020603050405020304" pitchFamily="18" charset="0"/>
                <a:ea typeface="Times" charset="0"/>
                <a:cs typeface="Times New Roman" panose="02020603050405020304" pitchFamily="18" charset="0"/>
              </a:rPr>
              <a:t>These findings will shed light on individual differences in the ability to accurately predict how one is going to feel in response to future emotionally evocative events, a skill which can have important implications for people’s daily choices and well-being. </a:t>
            </a:r>
          </a:p>
          <a:p>
            <a:pPr marL="566738" indent="-511175">
              <a:lnSpc>
                <a:spcPct val="114000"/>
              </a:lnSpc>
              <a:buFont typeface="Arial" charset="0"/>
              <a:buChar char="•"/>
            </a:pPr>
            <a:r>
              <a:rPr lang="en-US" altLang="en-US" sz="3600" dirty="0">
                <a:latin typeface="Times New Roman" panose="02020603050405020304" pitchFamily="18" charset="0"/>
                <a:ea typeface="Times" charset="0"/>
                <a:cs typeface="Times New Roman" panose="02020603050405020304" pitchFamily="18" charset="0"/>
              </a:rPr>
              <a:t>The use of multiple predictions across stimuli that differ in their normative affective value in the affective forecasting task should enhance reliability. </a:t>
            </a:r>
            <a:endParaRPr lang="en-US" altLang="en-US" sz="3600" dirty="0">
              <a:effectLst/>
              <a:latin typeface="Times New Roman" panose="02020603050405020304" pitchFamily="18" charset="0"/>
              <a:ea typeface="Times" charset="0"/>
              <a:cs typeface="Times New Roman" panose="02020603050405020304" pitchFamily="18" charset="0"/>
            </a:endParaRPr>
          </a:p>
          <a:p>
            <a:pPr marL="566738" indent="-511175">
              <a:lnSpc>
                <a:spcPct val="114000"/>
              </a:lnSpc>
              <a:buFont typeface="Arial" charset="0"/>
              <a:buChar char="•"/>
            </a:pPr>
            <a:r>
              <a:rPr lang="en-US" altLang="en-US" sz="3600" dirty="0">
                <a:latin typeface="Times New Roman" charset="0"/>
                <a:ea typeface="Times New Roman" charset="0"/>
                <a:cs typeface="Times New Roman" charset="0"/>
              </a:rPr>
              <a:t>Future studies will seek to replicate this effect in a larger, more diverse sample as well as examine boundary conditions of any observed effect (e.g., whether it holds over longer durations of time or for more evocative or arousing affective events).</a:t>
            </a:r>
          </a:p>
        </p:txBody>
      </p:sp>
      <p:sp>
        <p:nvSpPr>
          <p:cNvPr id="11" name="TextBox 20"/>
          <p:cNvSpPr txBox="1">
            <a:spLocks noChangeArrowheads="1"/>
          </p:cNvSpPr>
          <p:nvPr/>
        </p:nvSpPr>
        <p:spPr bwMode="auto">
          <a:xfrm>
            <a:off x="11956957" y="4260368"/>
            <a:ext cx="11472127" cy="18689956"/>
          </a:xfrm>
          <a:prstGeom prst="rect">
            <a:avLst/>
          </a:prstGeom>
          <a:solidFill>
            <a:schemeClr val="bg1"/>
          </a:solidFill>
          <a:ln w="9525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274320" tIns="228600" rIns="274320" bIns="228600">
            <a:noAutofit/>
          </a:bodyPr>
          <a:lstStyle>
            <a:lvl1pPr>
              <a:defRPr sz="86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86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86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86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86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387850" fontAlgn="base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387850" fontAlgn="base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387850" fontAlgn="base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387850" fontAlgn="base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altLang="en-US" sz="4400" b="1" dirty="0">
                <a:latin typeface="Times" charset="0"/>
                <a:ea typeface="Times" charset="0"/>
                <a:cs typeface="Times" charset="0"/>
              </a:rPr>
              <a:t>Method</a:t>
            </a:r>
            <a:endParaRPr lang="en-US" altLang="en-US" sz="1000" b="1" dirty="0">
              <a:latin typeface="Times" charset="0"/>
              <a:ea typeface="Times" charset="0"/>
              <a:cs typeface="Times" charset="0"/>
            </a:endParaRPr>
          </a:p>
          <a:p>
            <a:pPr>
              <a:lnSpc>
                <a:spcPct val="114000"/>
              </a:lnSpc>
            </a:pPr>
            <a:endParaRPr lang="en-US" altLang="en-US" sz="1000" dirty="0">
              <a:latin typeface="Times" charset="0"/>
              <a:ea typeface="Times" charset="0"/>
              <a:cs typeface="Times" charset="0"/>
            </a:endParaRPr>
          </a:p>
          <a:p>
            <a:pPr marL="571500" indent="-571500">
              <a:lnSpc>
                <a:spcPct val="114000"/>
              </a:lnSpc>
              <a:buFont typeface="Arial" charset="0"/>
              <a:buChar char="•"/>
            </a:pPr>
            <a:r>
              <a:rPr lang="en-US" altLang="en-US" sz="3600" b="1" dirty="0">
                <a:latin typeface="Times" charset="0"/>
                <a:ea typeface="Times" charset="0"/>
                <a:cs typeface="Times" charset="0"/>
              </a:rPr>
              <a:t>Target Enrollment: </a:t>
            </a:r>
            <a:r>
              <a:rPr lang="en-US" altLang="en-US" sz="3600" dirty="0">
                <a:latin typeface="Times" charset="0"/>
                <a:ea typeface="Times" charset="0"/>
                <a:cs typeface="Times" charset="0"/>
              </a:rPr>
              <a:t>120 participants</a:t>
            </a:r>
            <a:endParaRPr lang="en-US" altLang="en-US" sz="3600" b="1" dirty="0">
              <a:latin typeface="Times" charset="0"/>
              <a:ea typeface="Times" charset="0"/>
              <a:cs typeface="Times" charset="0"/>
            </a:endParaRPr>
          </a:p>
          <a:p>
            <a:pPr marL="571500" indent="-571500">
              <a:lnSpc>
                <a:spcPct val="114000"/>
              </a:lnSpc>
              <a:buFont typeface="Arial" charset="0"/>
              <a:buChar char="•"/>
            </a:pPr>
            <a:r>
              <a:rPr lang="en-US" altLang="en-US" sz="3600" b="1" dirty="0">
                <a:latin typeface="Times" charset="0"/>
                <a:ea typeface="Times" charset="0"/>
                <a:cs typeface="Times" charset="0"/>
              </a:rPr>
              <a:t>Procedure: </a:t>
            </a:r>
          </a:p>
          <a:p>
            <a:pPr marL="1314450" lvl="1" indent="-571500">
              <a:lnSpc>
                <a:spcPct val="114000"/>
              </a:lnSpc>
              <a:buFont typeface="Arial" charset="0"/>
              <a:buChar char="•"/>
            </a:pPr>
            <a:r>
              <a:rPr lang="en-US" altLang="en-US" sz="3600" u="sng" dirty="0">
                <a:latin typeface="Times" charset="0"/>
                <a:ea typeface="Times" charset="0"/>
                <a:cs typeface="Times" charset="0"/>
              </a:rPr>
              <a:t>Affective Forecasting</a:t>
            </a:r>
          </a:p>
          <a:p>
            <a:pPr marL="1714500" lvl="2" indent="-571500">
              <a:lnSpc>
                <a:spcPct val="114000"/>
              </a:lnSpc>
              <a:buFont typeface="Arial" charset="0"/>
              <a:buChar char="•"/>
            </a:pPr>
            <a:r>
              <a:rPr lang="en-US" altLang="en-US" sz="3600" dirty="0">
                <a:latin typeface="Times" charset="0"/>
                <a:ea typeface="Times" charset="0"/>
                <a:cs typeface="Times" charset="0"/>
              </a:rPr>
              <a:t>Will rate predicted affective/emotional reactions to a set of 20 emotionally evocative IAPS</a:t>
            </a:r>
            <a:r>
              <a:rPr lang="en-US" altLang="en-US" sz="3600" baseline="30000" dirty="0">
                <a:latin typeface="Times" charset="0"/>
                <a:ea typeface="Times" charset="0"/>
                <a:cs typeface="Times" charset="0"/>
              </a:rPr>
              <a:t>5</a:t>
            </a:r>
            <a:r>
              <a:rPr lang="en-US" altLang="en-US" sz="3600" dirty="0">
                <a:latin typeface="Times" charset="0"/>
                <a:ea typeface="Times" charset="0"/>
                <a:cs typeface="Times" charset="0"/>
              </a:rPr>
              <a:t> pictures based on descriptions of the pictures</a:t>
            </a:r>
          </a:p>
          <a:p>
            <a:pPr marL="1714500" lvl="2" indent="-571500">
              <a:lnSpc>
                <a:spcPct val="114000"/>
              </a:lnSpc>
              <a:buFont typeface="Arial" charset="0"/>
              <a:buChar char="•"/>
            </a:pPr>
            <a:r>
              <a:rPr lang="en-US" altLang="en-US" sz="3600" dirty="0">
                <a:latin typeface="Times" charset="0"/>
                <a:ea typeface="Times" charset="0"/>
                <a:cs typeface="Times" charset="0"/>
              </a:rPr>
              <a:t>5 images for each combination of arousal (high/low) x valence (positive/negative) based on  normative ratings.</a:t>
            </a:r>
          </a:p>
          <a:p>
            <a:pPr marL="1714500" lvl="2" indent="-571500">
              <a:lnSpc>
                <a:spcPct val="114000"/>
              </a:lnSpc>
              <a:buFont typeface="Arial" charset="0"/>
              <a:buChar char="•"/>
            </a:pPr>
            <a:r>
              <a:rPr lang="en-US" altLang="en-US" sz="3600" dirty="0">
                <a:latin typeface="Times" charset="0"/>
                <a:ea typeface="Times" charset="0"/>
                <a:cs typeface="Times" charset="0"/>
              </a:rPr>
              <a:t>One week later, will view the 20 pictures and rate their actual affective/emotional reactions to each.</a:t>
            </a:r>
          </a:p>
          <a:p>
            <a:pPr marL="1714500" lvl="2" indent="-571500">
              <a:lnSpc>
                <a:spcPct val="114000"/>
              </a:lnSpc>
              <a:buFont typeface="Arial" charset="0"/>
              <a:buChar char="•"/>
            </a:pPr>
            <a:r>
              <a:rPr lang="en-US" altLang="en-US" sz="3600" dirty="0">
                <a:latin typeface="Times" charset="0"/>
                <a:ea typeface="Times" charset="0"/>
                <a:cs typeface="Times" charset="0"/>
              </a:rPr>
              <a:t>Affect/Emotion ratings will be made on 7-point scales and include ratings of valence, arousal, and 16 specific emotion terms. </a:t>
            </a:r>
          </a:p>
          <a:p>
            <a:pPr marL="1714500" lvl="2" indent="-571500">
              <a:lnSpc>
                <a:spcPct val="114000"/>
              </a:lnSpc>
              <a:buFont typeface="Arial" charset="0"/>
              <a:buChar char="•"/>
            </a:pPr>
            <a:r>
              <a:rPr lang="en-US" altLang="en-US" sz="3600" b="1" dirty="0">
                <a:latin typeface="Times" charset="0"/>
                <a:ea typeface="Times" charset="0"/>
                <a:cs typeface="Times" charset="0"/>
              </a:rPr>
              <a:t>Affective forecasting error </a:t>
            </a:r>
            <a:r>
              <a:rPr lang="en-US" altLang="en-US" sz="3600" dirty="0">
                <a:latin typeface="Times" charset="0"/>
                <a:ea typeface="Times" charset="0"/>
                <a:cs typeface="Times" charset="0"/>
              </a:rPr>
              <a:t>will be assessed as the absolute value of the difference between predicted and experienced ratings of affect/emotion.</a:t>
            </a:r>
          </a:p>
          <a:p>
            <a:pPr marL="1314450" lvl="1" indent="-571500">
              <a:lnSpc>
                <a:spcPct val="114000"/>
              </a:lnSpc>
              <a:buFont typeface="Arial" charset="0"/>
              <a:buChar char="•"/>
            </a:pPr>
            <a:r>
              <a:rPr lang="en-US" altLang="en-US" sz="3600" u="sng" dirty="0">
                <a:latin typeface="Times" charset="0"/>
                <a:ea typeface="Times" charset="0"/>
                <a:cs typeface="Times" charset="0"/>
              </a:rPr>
              <a:t>Experience Sampling</a:t>
            </a:r>
          </a:p>
          <a:p>
            <a:pPr marL="1714500" lvl="2" indent="-571500">
              <a:lnSpc>
                <a:spcPct val="114000"/>
              </a:lnSpc>
              <a:buFont typeface="Arial" charset="0"/>
              <a:buChar char="•"/>
            </a:pPr>
            <a:r>
              <a:rPr lang="en-US" altLang="en-US" sz="3600" dirty="0">
                <a:latin typeface="Times" charset="0"/>
                <a:ea typeface="Times" charset="0"/>
                <a:cs typeface="Times" charset="0"/>
              </a:rPr>
              <a:t>7-day experience sampling protocol</a:t>
            </a:r>
          </a:p>
          <a:p>
            <a:pPr marL="1714500" lvl="2" indent="-571500">
              <a:lnSpc>
                <a:spcPct val="114000"/>
              </a:lnSpc>
              <a:buFont typeface="Arial" charset="0"/>
              <a:buChar char="•"/>
            </a:pPr>
            <a:r>
              <a:rPr lang="en-US" altLang="en-US" sz="3600" dirty="0">
                <a:latin typeface="Times" charset="0"/>
                <a:ea typeface="Times" charset="0"/>
                <a:cs typeface="Times" charset="0"/>
              </a:rPr>
              <a:t>Prompted 8x at random per day</a:t>
            </a:r>
          </a:p>
          <a:p>
            <a:pPr marL="1714500" lvl="2" indent="-571500">
              <a:lnSpc>
                <a:spcPct val="114000"/>
              </a:lnSpc>
              <a:buFont typeface="Arial" charset="0"/>
              <a:buChar char="•"/>
            </a:pPr>
            <a:r>
              <a:rPr lang="en-US" altLang="en-US" sz="3600" dirty="0">
                <a:latin typeface="Times" charset="0"/>
                <a:ea typeface="Times" charset="0"/>
                <a:cs typeface="Times" charset="0"/>
              </a:rPr>
              <a:t>Report current experience of valence, arousal, and same 16 emotion terms</a:t>
            </a:r>
          </a:p>
          <a:p>
            <a:pPr marL="1714500" lvl="2" indent="-571500">
              <a:lnSpc>
                <a:spcPct val="114000"/>
              </a:lnSpc>
              <a:buFont typeface="Arial" charset="0"/>
              <a:buChar char="•"/>
            </a:pPr>
            <a:r>
              <a:rPr lang="en-US" altLang="en-US" sz="3600" b="1" dirty="0">
                <a:latin typeface="Times" charset="0"/>
                <a:ea typeface="Times" charset="0"/>
                <a:cs typeface="Times" charset="0"/>
              </a:rPr>
              <a:t>Emotional granularity </a:t>
            </a:r>
            <a:r>
              <a:rPr lang="en-US" altLang="en-US" sz="3600" dirty="0">
                <a:latin typeface="Times" charset="0"/>
                <a:ea typeface="Times" charset="0"/>
                <a:cs typeface="Times" charset="0"/>
              </a:rPr>
              <a:t>will be assessed using patterns of emotion term co-endorsement across experience sampling prompts (using intra-class correlation coefficients).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4858C078-0D0E-44C9-8F0D-3D9E441F00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037319" y="1155190"/>
            <a:ext cx="8915400" cy="3075206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32D30844-343F-4776-B3A0-590ED644E7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461201" y="27243086"/>
            <a:ext cx="10788536" cy="495520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 w="9525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274320" tIns="228600" rIns="274320" bIns="228600">
            <a:spAutoFit/>
          </a:bodyPr>
          <a:lstStyle>
            <a:lvl1pPr>
              <a:defRPr sz="86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86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86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86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86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387850" fontAlgn="base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387850" fontAlgn="base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387850" fontAlgn="base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387850" fontAlgn="base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/>
            <a:r>
              <a:rPr lang="en-US" altLang="en-US" sz="4000" b="1" dirty="0">
                <a:latin typeface="Times New Roman" charset="0"/>
                <a:ea typeface="Times New Roman" charset="0"/>
                <a:cs typeface="Times New Roman" charset="0"/>
              </a:rPr>
              <a:t>References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1800" dirty="0">
                <a:latin typeface="Times" charset="0"/>
                <a:ea typeface="Times" charset="0"/>
                <a:cs typeface="Times" charset="0"/>
              </a:rPr>
              <a:t>Wilson, T. D., &amp; Gilbert, D. T. (2003). Affective forecasting. </a:t>
            </a:r>
            <a:r>
              <a:rPr lang="en-US" sz="1800" i="1" dirty="0">
                <a:latin typeface="Times" charset="0"/>
                <a:ea typeface="Times" charset="0"/>
                <a:cs typeface="Times" charset="0"/>
              </a:rPr>
              <a:t>Advances in Experimental Social Psychology</a:t>
            </a:r>
            <a:r>
              <a:rPr lang="en-US" sz="1800" dirty="0">
                <a:latin typeface="Times" charset="0"/>
                <a:ea typeface="Times" charset="0"/>
                <a:cs typeface="Times" charset="0"/>
              </a:rPr>
              <a:t>, 35(1), 345–411. https://doi.org/10.1016/S0065/260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1800" dirty="0" err="1">
                <a:latin typeface="Times" charset="0"/>
                <a:ea typeface="Times" charset="0"/>
                <a:cs typeface="Times" charset="0"/>
              </a:rPr>
              <a:t>Hoerger</a:t>
            </a:r>
            <a:r>
              <a:rPr lang="en-US" sz="1800" dirty="0">
                <a:latin typeface="Times" charset="0"/>
                <a:ea typeface="Times" charset="0"/>
                <a:cs typeface="Times" charset="0"/>
              </a:rPr>
              <a:t>, M., Chapman, B. P., Epstein, R. M., &amp; Duberstein, P. R. (2012). Emotional intelligence: a theoretical framework for individual differences in affective forecasting. </a:t>
            </a:r>
            <a:r>
              <a:rPr lang="en-US" sz="1800" i="1" dirty="0">
                <a:latin typeface="Times" charset="0"/>
                <a:ea typeface="Times" charset="0"/>
                <a:cs typeface="Times" charset="0"/>
              </a:rPr>
              <a:t>Emotion</a:t>
            </a:r>
            <a:r>
              <a:rPr lang="en-US" sz="1800" dirty="0">
                <a:latin typeface="Times" charset="0"/>
                <a:ea typeface="Times" charset="0"/>
                <a:cs typeface="Times" charset="0"/>
              </a:rPr>
              <a:t>, 12(4), 716-725. https://doi.org/10.1037/a0026724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1800" dirty="0">
                <a:latin typeface="Times" charset="0"/>
                <a:ea typeface="Times" charset="0"/>
                <a:cs typeface="Times" charset="0"/>
              </a:rPr>
              <a:t>Smidt, K. E., &amp; </a:t>
            </a:r>
            <a:r>
              <a:rPr lang="en-US" sz="1800" dirty="0" err="1">
                <a:latin typeface="Times" charset="0"/>
                <a:ea typeface="Times" charset="0"/>
                <a:cs typeface="Times" charset="0"/>
              </a:rPr>
              <a:t>Suvak</a:t>
            </a:r>
            <a:r>
              <a:rPr lang="en-US" sz="1800" dirty="0">
                <a:latin typeface="Times" charset="0"/>
                <a:ea typeface="Times" charset="0"/>
                <a:cs typeface="Times" charset="0"/>
              </a:rPr>
              <a:t>, M. K. (2015). A brief, but nuanced, review of emotional granularity and emotion differentiation research. </a:t>
            </a:r>
            <a:r>
              <a:rPr lang="en-US" sz="1800" i="1" dirty="0">
                <a:latin typeface="Times" charset="0"/>
                <a:ea typeface="Times" charset="0"/>
                <a:cs typeface="Times" charset="0"/>
              </a:rPr>
              <a:t>Current Opinion in Psychology</a:t>
            </a:r>
            <a:r>
              <a:rPr lang="en-US" sz="1800" dirty="0">
                <a:latin typeface="Times" charset="0"/>
                <a:ea typeface="Times" charset="0"/>
                <a:cs typeface="Times" charset="0"/>
              </a:rPr>
              <a:t>, 3, 48-51. https://doi.org/10.1016/j.copsyc.2015.02.007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1800" dirty="0">
                <a:latin typeface="Times" charset="0"/>
                <a:ea typeface="Times" charset="0"/>
                <a:cs typeface="Times" charset="0"/>
              </a:rPr>
              <a:t>Starr, L. R., </a:t>
            </a:r>
            <a:r>
              <a:rPr lang="en-US" sz="1800" dirty="0" err="1">
                <a:latin typeface="Times" charset="0"/>
                <a:ea typeface="Times" charset="0"/>
                <a:cs typeface="Times" charset="0"/>
              </a:rPr>
              <a:t>Hershenberg</a:t>
            </a:r>
            <a:r>
              <a:rPr lang="en-US" sz="1800" dirty="0">
                <a:latin typeface="Times" charset="0"/>
                <a:ea typeface="Times" charset="0"/>
                <a:cs typeface="Times" charset="0"/>
              </a:rPr>
              <a:t>, R., Li, Y. I., &amp; Shaw, Z. A. (2017). When feelings lack precision: Low positive and negative emotion differentiation and depressive symptoms in daily life. </a:t>
            </a:r>
            <a:r>
              <a:rPr lang="en-US" sz="1800" i="1" dirty="0">
                <a:latin typeface="Times" charset="0"/>
                <a:ea typeface="Times" charset="0"/>
                <a:cs typeface="Times" charset="0"/>
              </a:rPr>
              <a:t>Clinical Psychological Science</a:t>
            </a:r>
            <a:r>
              <a:rPr lang="en-US" sz="1800" dirty="0">
                <a:latin typeface="Times" charset="0"/>
                <a:ea typeface="Times" charset="0"/>
                <a:cs typeface="Times" charset="0"/>
              </a:rPr>
              <a:t>, 5(4), 613-631. https://doi.org/10.1177/2167702617694657</a:t>
            </a:r>
          </a:p>
          <a:p>
            <a:pPr marL="457200" indent="-457200">
              <a:buFont typeface="+mj-lt"/>
              <a:buAutoNum type="arabicPeriod"/>
            </a:pPr>
            <a:r>
              <a:rPr lang="en-US" sz="1800" dirty="0">
                <a:latin typeface="Times" charset="0"/>
                <a:ea typeface="Times" charset="0"/>
                <a:cs typeface="Times" charset="0"/>
              </a:rPr>
              <a:t>Lang, P.J., Bradley, M.M., &amp; Cuthbert, B.N. (2008). International affective picture system (IAPS): Affective ratings of pictures and instruction manual. Technical Report A-8. University of Florida, Gainesville, FL.</a:t>
            </a:r>
          </a:p>
        </p:txBody>
      </p:sp>
      <p:sp>
        <p:nvSpPr>
          <p:cNvPr id="46" name="TextBox 7">
            <a:extLst>
              <a:ext uri="{FF2B5EF4-FFF2-40B4-BE49-F238E27FC236}">
                <a16:creationId xmlns:a16="http://schemas.microsoft.com/office/drawing/2014/main" id="{C207A6B8-AFB0-4ACD-B88B-3BCF80B8F7D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727649" y="23279916"/>
            <a:ext cx="11701436" cy="3563172"/>
          </a:xfrm>
          <a:prstGeom prst="rect">
            <a:avLst/>
          </a:prstGeom>
          <a:solidFill>
            <a:schemeClr val="bg1"/>
          </a:solidFill>
          <a:ln w="9525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mc="http://schemas.openxmlformats.org/markup-compatibility/2006"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square" lIns="274320" tIns="228600" rIns="274320" bIns="228600" anchor="ctr">
            <a:noAutofit/>
          </a:bodyPr>
          <a:lstStyle>
            <a:lvl1pPr marL="304800" indent="-304800">
              <a:defRPr sz="86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86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86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86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86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387850" fontAlgn="base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387850" fontAlgn="base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387850" fontAlgn="base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387850" fontAlgn="base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</a:defRPr>
            </a:lvl9pPr>
          </a:lstStyle>
          <a:p>
            <a:pPr>
              <a:lnSpc>
                <a:spcPct val="114000"/>
              </a:lnSpc>
            </a:pPr>
            <a:r>
              <a:rPr lang="en-US" altLang="en-US" sz="4000" b="1" dirty="0">
                <a:latin typeface="Times New Roman" charset="0"/>
                <a:ea typeface="Times New Roman" charset="0"/>
                <a:cs typeface="Times New Roman" charset="0"/>
              </a:rPr>
              <a:t>	Sample Negative Stimuli</a:t>
            </a:r>
            <a:endParaRPr lang="en-US" altLang="en-US" sz="4000" dirty="0">
              <a:latin typeface="Times New Roman" panose="02020603050405020304" pitchFamily="18" charset="0"/>
              <a:ea typeface="Times" charset="0"/>
              <a:cs typeface="Times New Roman" panose="02020603050405020304" pitchFamily="18" charset="0"/>
            </a:endParaRPr>
          </a:p>
          <a:p>
            <a:pPr lvl="2" indent="0">
              <a:lnSpc>
                <a:spcPct val="114000"/>
              </a:lnSpc>
            </a:pPr>
            <a:endParaRPr lang="en-US" altLang="en-US" sz="1000" dirty="0">
              <a:effectLst/>
              <a:latin typeface="Times New Roman" panose="02020603050405020304" pitchFamily="18" charset="0"/>
              <a:ea typeface="Times" charset="0"/>
              <a:cs typeface="Times New Roman" panose="02020603050405020304" pitchFamily="18" charset="0"/>
            </a:endParaRPr>
          </a:p>
          <a:p>
            <a:pPr lvl="2" indent="0">
              <a:lnSpc>
                <a:spcPct val="114000"/>
              </a:lnSpc>
            </a:pPr>
            <a:r>
              <a:rPr lang="en-US" altLang="en-US" sz="3600" dirty="0">
                <a:effectLst/>
                <a:latin typeface="Times New Roman" panose="02020603050405020304" pitchFamily="18" charset="0"/>
                <a:ea typeface="Times" charset="0"/>
                <a:cs typeface="Times New Roman" panose="02020603050405020304" pitchFamily="18" charset="0"/>
              </a:rPr>
              <a:t>“A man holding a gun </a:t>
            </a:r>
          </a:p>
          <a:p>
            <a:pPr lvl="2" indent="0">
              <a:lnSpc>
                <a:spcPct val="114000"/>
              </a:lnSpc>
            </a:pPr>
            <a:r>
              <a:rPr lang="en-US" altLang="en-US" sz="3600" dirty="0">
                <a:effectLst/>
                <a:latin typeface="Times New Roman" panose="02020603050405020304" pitchFamily="18" charset="0"/>
                <a:ea typeface="Times" charset="0"/>
                <a:cs typeface="Times New Roman" panose="02020603050405020304" pitchFamily="18" charset="0"/>
              </a:rPr>
              <a:t>up to the side of his head </a:t>
            </a:r>
          </a:p>
          <a:p>
            <a:pPr lvl="2" indent="0">
              <a:lnSpc>
                <a:spcPct val="114000"/>
              </a:lnSpc>
            </a:pPr>
            <a:r>
              <a:rPr lang="en-US" altLang="en-US" sz="3600" dirty="0">
                <a:effectLst/>
                <a:latin typeface="Times New Roman" panose="02020603050405020304" pitchFamily="18" charset="0"/>
                <a:ea typeface="Times" charset="0"/>
                <a:cs typeface="Times New Roman" panose="02020603050405020304" pitchFamily="18" charset="0"/>
              </a:rPr>
              <a:t>with his finger on the trigger”</a:t>
            </a:r>
            <a:endParaRPr lang="en-US" altLang="en-US" sz="3600" dirty="0">
              <a:latin typeface="Times" charset="0"/>
              <a:ea typeface="Times" charset="0"/>
              <a:cs typeface="Times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E115E6A-AA62-4C8B-A62A-4501D1EAE2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745199" y="23306145"/>
            <a:ext cx="4683885" cy="3544905"/>
          </a:xfrm>
          <a:prstGeom prst="rect">
            <a:avLst/>
          </a:prstGeom>
        </p:spPr>
      </p:pic>
      <p:sp>
        <p:nvSpPr>
          <p:cNvPr id="45" name="TextBox 7">
            <a:extLst>
              <a:ext uri="{FF2B5EF4-FFF2-40B4-BE49-F238E27FC236}">
                <a16:creationId xmlns:a16="http://schemas.microsoft.com/office/drawing/2014/main" id="{6D1D7288-4B1D-4104-AA30-8417766F216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63059" y="23306145"/>
            <a:ext cx="10972383" cy="3544904"/>
          </a:xfrm>
          <a:prstGeom prst="rect">
            <a:avLst/>
          </a:prstGeom>
          <a:solidFill>
            <a:schemeClr val="bg1"/>
          </a:solidFill>
          <a:ln w="9525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mc="http://schemas.openxmlformats.org/markup-compatibility/2006"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wrap="square" lIns="274320" tIns="228600" rIns="274320" bIns="228600" anchor="ctr">
            <a:noAutofit/>
          </a:bodyPr>
          <a:lstStyle>
            <a:lvl1pPr marL="304800" indent="-304800">
              <a:defRPr sz="86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86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86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86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8600">
                <a:solidFill>
                  <a:schemeClr val="tx1"/>
                </a:solidFill>
                <a:latin typeface="Arial" charset="0"/>
              </a:defRPr>
            </a:lvl5pPr>
            <a:lvl6pPr marL="2514600" indent="-228600" defTabSz="4387850" fontAlgn="base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</a:defRPr>
            </a:lvl6pPr>
            <a:lvl7pPr marL="2971800" indent="-228600" defTabSz="4387850" fontAlgn="base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</a:defRPr>
            </a:lvl7pPr>
            <a:lvl8pPr marL="3429000" indent="-228600" defTabSz="4387850" fontAlgn="base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</a:defRPr>
            </a:lvl8pPr>
            <a:lvl9pPr marL="3886200" indent="-228600" defTabSz="4387850" fontAlgn="base">
              <a:spcBef>
                <a:spcPct val="0"/>
              </a:spcBef>
              <a:spcAft>
                <a:spcPct val="0"/>
              </a:spcAft>
              <a:defRPr sz="8600">
                <a:solidFill>
                  <a:schemeClr val="tx1"/>
                </a:solidFill>
                <a:latin typeface="Arial" charset="0"/>
              </a:defRPr>
            </a:lvl9pPr>
          </a:lstStyle>
          <a:p>
            <a:pPr marL="292100" lvl="2" indent="0">
              <a:lnSpc>
                <a:spcPct val="114000"/>
              </a:lnSpc>
            </a:pPr>
            <a:r>
              <a:rPr lang="en-US" altLang="en-US" sz="4000" b="1" dirty="0">
                <a:effectLst/>
                <a:latin typeface="Times New Roman" panose="02020603050405020304" pitchFamily="18" charset="0"/>
                <a:ea typeface="Times" charset="0"/>
                <a:cs typeface="Times New Roman" panose="02020603050405020304" pitchFamily="18" charset="0"/>
              </a:rPr>
              <a:t>Sample Positive Stimuli</a:t>
            </a:r>
          </a:p>
          <a:p>
            <a:pPr lvl="2" indent="0">
              <a:lnSpc>
                <a:spcPct val="114000"/>
              </a:lnSpc>
            </a:pPr>
            <a:endParaRPr lang="en-US" altLang="en-US" sz="1000" b="1" dirty="0">
              <a:effectLst/>
              <a:latin typeface="Times New Roman" panose="02020603050405020304" pitchFamily="18" charset="0"/>
              <a:ea typeface="Times" charset="0"/>
              <a:cs typeface="Times New Roman" panose="02020603050405020304" pitchFamily="18" charset="0"/>
            </a:endParaRPr>
          </a:p>
          <a:p>
            <a:pPr lvl="2" indent="0">
              <a:lnSpc>
                <a:spcPct val="114000"/>
              </a:lnSpc>
            </a:pPr>
            <a:r>
              <a:rPr lang="en-US" altLang="en-US" sz="3600" dirty="0">
                <a:effectLst/>
                <a:latin typeface="Times New Roman" panose="02020603050405020304" pitchFamily="18" charset="0"/>
                <a:ea typeface="Times" charset="0"/>
                <a:cs typeface="Times New Roman" panose="02020603050405020304" pitchFamily="18" charset="0"/>
              </a:rPr>
              <a:t>“An Olympic gymnast </a:t>
            </a:r>
          </a:p>
          <a:p>
            <a:pPr lvl="2" indent="0">
              <a:lnSpc>
                <a:spcPct val="114000"/>
              </a:lnSpc>
            </a:pPr>
            <a:r>
              <a:rPr lang="en-US" altLang="en-US" sz="3600" dirty="0">
                <a:effectLst/>
                <a:latin typeface="Times New Roman" panose="02020603050405020304" pitchFamily="18" charset="0"/>
                <a:ea typeface="Times" charset="0"/>
                <a:cs typeface="Times New Roman" panose="02020603050405020304" pitchFamily="18" charset="0"/>
              </a:rPr>
              <a:t>raising her hands above </a:t>
            </a:r>
          </a:p>
          <a:p>
            <a:pPr lvl="2" indent="0">
              <a:lnSpc>
                <a:spcPct val="114000"/>
              </a:lnSpc>
            </a:pPr>
            <a:r>
              <a:rPr lang="en-US" altLang="en-US" sz="3600" dirty="0">
                <a:effectLst/>
                <a:latin typeface="Times New Roman" panose="02020603050405020304" pitchFamily="18" charset="0"/>
                <a:ea typeface="Times" charset="0"/>
                <a:cs typeface="Times New Roman" panose="02020603050405020304" pitchFamily="18" charset="0"/>
              </a:rPr>
              <a:t>her head in triumph”</a:t>
            </a:r>
            <a:endParaRPr lang="en-US" altLang="en-US" sz="3600" dirty="0">
              <a:latin typeface="Times New Roman" panose="02020603050405020304" pitchFamily="18" charset="0"/>
              <a:ea typeface="Times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7F166FC-0640-4786-92C7-41ECF8FE172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21341" y="23306144"/>
            <a:ext cx="4714100" cy="3536943"/>
          </a:xfrm>
          <a:prstGeom prst="rect">
            <a:avLst/>
          </a:prstGeom>
        </p:spPr>
      </p:pic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5799136"/>
              </p:ext>
            </p:extLst>
          </p:nvPr>
        </p:nvGraphicFramePr>
        <p:xfrm>
          <a:off x="23850601" y="8560126"/>
          <a:ext cx="19399136" cy="182917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02454">
                  <a:extLst>
                    <a:ext uri="{9D8B030D-6E8A-4147-A177-3AD203B41FA5}">
                      <a16:colId xmlns:a16="http://schemas.microsoft.com/office/drawing/2014/main" val="2736372220"/>
                    </a:ext>
                  </a:extLst>
                </a:gridCol>
                <a:gridCol w="6722976">
                  <a:extLst>
                    <a:ext uri="{9D8B030D-6E8A-4147-A177-3AD203B41FA5}">
                      <a16:colId xmlns:a16="http://schemas.microsoft.com/office/drawing/2014/main" val="348048083"/>
                    </a:ext>
                  </a:extLst>
                </a:gridCol>
                <a:gridCol w="5702867">
                  <a:extLst>
                    <a:ext uri="{9D8B030D-6E8A-4147-A177-3AD203B41FA5}">
                      <a16:colId xmlns:a16="http://schemas.microsoft.com/office/drawing/2014/main" val="2030671372"/>
                    </a:ext>
                  </a:extLst>
                </a:gridCol>
                <a:gridCol w="5770839">
                  <a:extLst>
                    <a:ext uri="{9D8B030D-6E8A-4147-A177-3AD203B41FA5}">
                      <a16:colId xmlns:a16="http://schemas.microsoft.com/office/drawing/2014/main" val="3087523613"/>
                    </a:ext>
                  </a:extLst>
                </a:gridCol>
              </a:tblGrid>
              <a:tr h="1903833">
                <a:tc>
                  <a:txBody>
                    <a:bodyPr/>
                    <a:lstStyle/>
                    <a:p>
                      <a:endParaRPr lang="en-US" sz="36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/>
                        <a:t>Affective Forecasting Error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/>
                        <a:t>Positive</a:t>
                      </a:r>
                      <a:r>
                        <a:rPr lang="en-US" sz="4000" baseline="0" dirty="0"/>
                        <a:t> </a:t>
                      </a:r>
                    </a:p>
                    <a:p>
                      <a:pPr algn="ctr"/>
                      <a:r>
                        <a:rPr lang="en-US" sz="4000" baseline="0" dirty="0"/>
                        <a:t>Emotional Granularity</a:t>
                      </a:r>
                      <a:endParaRPr lang="en-US" sz="4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000" dirty="0"/>
                        <a:t>Negative </a:t>
                      </a:r>
                    </a:p>
                    <a:p>
                      <a:pPr algn="ctr"/>
                      <a:r>
                        <a:rPr lang="en-US" sz="4000" dirty="0"/>
                        <a:t>Emotional Granularity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80934584"/>
                  </a:ext>
                </a:extLst>
              </a:tr>
              <a:tr h="1522326">
                <a:tc rowSpan="4">
                  <a:txBody>
                    <a:bodyPr/>
                    <a:lstStyle/>
                    <a:p>
                      <a:pPr algn="ctr"/>
                      <a:r>
                        <a:rPr lang="en-US" sz="4000" b="1" dirty="0"/>
                        <a:t>Negative Stimuli</a:t>
                      </a:r>
                    </a:p>
                  </a:txBody>
                  <a:tcPr vert="vert27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4000" b="1" dirty="0"/>
                        <a:t>Valence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4400" dirty="0"/>
                        <a:t>__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3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53429602"/>
                  </a:ext>
                </a:extLst>
              </a:tr>
              <a:tr h="1589269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4000" b="1" dirty="0"/>
                        <a:t>Arousal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438912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600" dirty="0"/>
                        <a:t>__</a:t>
                      </a:r>
                    </a:p>
                    <a:p>
                      <a:pPr algn="ctr"/>
                      <a:endParaRPr lang="en-US" sz="3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36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09454964"/>
                  </a:ext>
                </a:extLst>
              </a:tr>
              <a:tr h="2270386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4000" b="1" dirty="0"/>
                        <a:t>Positive Emotions </a:t>
                      </a:r>
                      <a:r>
                        <a:rPr lang="en-US" sz="4000" i="1" dirty="0"/>
                        <a:t>(i.e., happy, excited, relaxed, focused, content, grateful, proud)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438912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600" dirty="0"/>
                        <a:t>__</a:t>
                      </a:r>
                    </a:p>
                    <a:p>
                      <a:pPr algn="ctr"/>
                      <a:endParaRPr lang="en-US" sz="3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438912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600" dirty="0"/>
                        <a:t>__</a:t>
                      </a:r>
                    </a:p>
                    <a:p>
                      <a:pPr algn="ctr"/>
                      <a:endParaRPr lang="en-US" sz="3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69017134"/>
                  </a:ext>
                </a:extLst>
              </a:tr>
              <a:tr h="2529004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4000" b="1" dirty="0"/>
                        <a:t>Negative</a:t>
                      </a:r>
                      <a:r>
                        <a:rPr lang="en-US" sz="4000" b="1" baseline="0" dirty="0"/>
                        <a:t> Emotions </a:t>
                      </a:r>
                      <a:r>
                        <a:rPr lang="en-US" sz="4000" i="1" baseline="0" dirty="0"/>
                        <a:t>(i.e., sad, tired, nervous, frustrated, stressed, annoyed, angry, afraid)</a:t>
                      </a:r>
                      <a:endParaRPr lang="en-US" sz="4000" i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438912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600" dirty="0"/>
                        <a:t>__</a:t>
                      </a:r>
                    </a:p>
                    <a:p>
                      <a:pPr algn="ctr"/>
                      <a:endParaRPr lang="en-US" sz="3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36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05913709"/>
                  </a:ext>
                </a:extLst>
              </a:tr>
              <a:tr h="1740629">
                <a:tc rowSpan="4">
                  <a:txBody>
                    <a:bodyPr/>
                    <a:lstStyle/>
                    <a:p>
                      <a:pPr algn="ctr"/>
                      <a:r>
                        <a:rPr lang="en-US" sz="4000" b="1" dirty="0"/>
                        <a:t>Positive Stimuli</a:t>
                      </a:r>
                    </a:p>
                  </a:txBody>
                  <a:tcPr vert="vert270" anchor="ctr"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4000" b="1" dirty="0"/>
                        <a:t>Valence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3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438912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600" dirty="0"/>
                        <a:t>__</a:t>
                      </a:r>
                    </a:p>
                    <a:p>
                      <a:pPr algn="ctr"/>
                      <a:endParaRPr lang="en-US" sz="3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77159927"/>
                  </a:ext>
                </a:extLst>
              </a:tr>
              <a:tr h="1589269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4000" b="1" dirty="0"/>
                        <a:t>Arousal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3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438912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600" dirty="0"/>
                        <a:t>__</a:t>
                      </a:r>
                    </a:p>
                    <a:p>
                      <a:pPr algn="ctr"/>
                      <a:endParaRPr lang="en-US" sz="3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556196755"/>
                  </a:ext>
                </a:extLst>
              </a:tr>
              <a:tr h="2497424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4000" b="1" dirty="0"/>
                        <a:t>Positive Emotions </a:t>
                      </a:r>
                      <a:r>
                        <a:rPr lang="en-US" sz="4000" i="1" dirty="0"/>
                        <a:t>(i.e., happy, excited, relaxed, focused, content, grateful, proud)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US" sz="3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438912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600" dirty="0"/>
                        <a:t>__</a:t>
                      </a:r>
                    </a:p>
                    <a:p>
                      <a:pPr algn="ctr"/>
                      <a:endParaRPr lang="en-US" sz="3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67439302"/>
                  </a:ext>
                </a:extLst>
              </a:tr>
              <a:tr h="2648783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4000" b="1" dirty="0"/>
                        <a:t>Negative</a:t>
                      </a:r>
                      <a:r>
                        <a:rPr lang="en-US" sz="4000" b="1" baseline="0" dirty="0"/>
                        <a:t> Emotions</a:t>
                      </a:r>
                      <a:r>
                        <a:rPr lang="en-US" sz="4000" b="1" i="1" baseline="0" dirty="0"/>
                        <a:t> </a:t>
                      </a:r>
                      <a:r>
                        <a:rPr lang="en-US" sz="4000" i="1" baseline="0" dirty="0"/>
                        <a:t>(i.e., sad, tired, nervous, frustrated, stressed, annoyed, angry, afraid)</a:t>
                      </a:r>
                      <a:endParaRPr lang="en-US" sz="4000" i="1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438912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600" dirty="0"/>
                        <a:t>__</a:t>
                      </a:r>
                    </a:p>
                    <a:p>
                      <a:pPr algn="ctr"/>
                      <a:endParaRPr lang="en-US" sz="36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438912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3600" dirty="0"/>
                        <a:t>__</a:t>
                      </a:r>
                    </a:p>
                    <a:p>
                      <a:pPr algn="ctr"/>
                      <a:endParaRPr lang="en-US" sz="3600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81346889"/>
                  </a:ext>
                </a:extLst>
              </a:tr>
            </a:tbl>
          </a:graphicData>
        </a:graphic>
      </p:graphicFrame>
      <p:sp>
        <p:nvSpPr>
          <p:cNvPr id="6" name="Down Arrow 5"/>
          <p:cNvSpPr/>
          <p:nvPr/>
        </p:nvSpPr>
        <p:spPr>
          <a:xfrm>
            <a:off x="40419319" y="10658934"/>
            <a:ext cx="533400" cy="11430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Down Arrow 16"/>
          <p:cNvSpPr/>
          <p:nvPr/>
        </p:nvSpPr>
        <p:spPr>
          <a:xfrm>
            <a:off x="40419319" y="12193135"/>
            <a:ext cx="533400" cy="11430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Down Arrow 18"/>
          <p:cNvSpPr/>
          <p:nvPr/>
        </p:nvSpPr>
        <p:spPr>
          <a:xfrm>
            <a:off x="40056515" y="16565609"/>
            <a:ext cx="533400" cy="11430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Down Arrow 19"/>
          <p:cNvSpPr/>
          <p:nvPr/>
        </p:nvSpPr>
        <p:spPr>
          <a:xfrm>
            <a:off x="40853541" y="16565609"/>
            <a:ext cx="533400" cy="11430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Down Arrow 23"/>
          <p:cNvSpPr/>
          <p:nvPr/>
        </p:nvSpPr>
        <p:spPr>
          <a:xfrm>
            <a:off x="34563050" y="18669000"/>
            <a:ext cx="533400" cy="11430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Down Arrow 24"/>
          <p:cNvSpPr/>
          <p:nvPr/>
        </p:nvSpPr>
        <p:spPr>
          <a:xfrm>
            <a:off x="34563050" y="20269200"/>
            <a:ext cx="533400" cy="11430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Down Arrow 25"/>
          <p:cNvSpPr/>
          <p:nvPr/>
        </p:nvSpPr>
        <p:spPr>
          <a:xfrm>
            <a:off x="34184508" y="22544075"/>
            <a:ext cx="533400" cy="11430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Down Arrow 26"/>
          <p:cNvSpPr/>
          <p:nvPr/>
        </p:nvSpPr>
        <p:spPr>
          <a:xfrm>
            <a:off x="34981534" y="22544075"/>
            <a:ext cx="533400" cy="114300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10421</TotalTime>
  <Words>863</Words>
  <Application>Microsoft Office PowerPoint</Application>
  <PresentationFormat>Custom</PresentationFormat>
  <Paragraphs>77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Times</vt:lpstr>
      <vt:lpstr>Times New Roman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 point poster template</dc:title>
  <dc:creator>ML Klotz</dc:creator>
  <cp:lastModifiedBy>Jolie Wormwood</cp:lastModifiedBy>
  <cp:revision>271</cp:revision>
  <cp:lastPrinted>2018-04-19T17:30:06Z</cp:lastPrinted>
  <dcterms:created xsi:type="dcterms:W3CDTF">2009-02-01T18:12:19Z</dcterms:created>
  <dcterms:modified xsi:type="dcterms:W3CDTF">2022-03-16T12:56:20Z</dcterms:modified>
</cp:coreProperties>
</file>