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40233600" cy="32918400"/>
  <p:notesSz cx="7010400" cy="92964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28" userDrawn="1">
          <p15:clr>
            <a:srgbClr val="A4A3A4"/>
          </p15:clr>
        </p15:guide>
        <p15:guide id="2" pos="12672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8E7A5D8-6FF2-C168-0015-55B5DA1568C0}" name="Sherman Bigornia" initials="SB" userId="Sherman Bigornia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igornia, Sherman J" initials="BSJ" lastIdx="1" clrIdx="0">
    <p:extLst>
      <p:ext uri="{19B8F6BF-5375-455C-9EA6-DF929625EA0E}">
        <p15:presenceInfo xmlns:p15="http://schemas.microsoft.com/office/powerpoint/2012/main" userId="S-1-5-21-1891702622-1312184900-313593124-302534" providerId="AD"/>
      </p:ext>
    </p:extLst>
  </p:cmAuthor>
  <p:cmAuthor id="2" name="Sherman Bigornia" initials="SB" lastIdx="4" clrIdx="1">
    <p:extLst>
      <p:ext uri="{19B8F6BF-5375-455C-9EA6-DF929625EA0E}">
        <p15:presenceInfo xmlns:p15="http://schemas.microsoft.com/office/powerpoint/2012/main" userId="Sherman Bigorni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20" d="100"/>
          <a:sy n="20" d="100"/>
        </p:scale>
        <p:origin x="984" y="8"/>
      </p:cViewPr>
      <p:guideLst>
        <p:guide orient="horz" pos="16128"/>
        <p:guide pos="126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8475" cy="466725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9" y="1"/>
            <a:ext cx="3038475" cy="466725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r">
              <a:defRPr sz="1200"/>
            </a:lvl1pPr>
          </a:lstStyle>
          <a:p>
            <a:fld id="{9DBB7F4A-0923-4730-B2A9-2C7C145FA989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89088" y="1162050"/>
            <a:ext cx="383222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3" rIns="91427" bIns="4571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6" y="4473575"/>
            <a:ext cx="5607050" cy="3660775"/>
          </a:xfrm>
          <a:prstGeom prst="rect">
            <a:avLst/>
          </a:prstGeom>
        </p:spPr>
        <p:txBody>
          <a:bodyPr vert="horz" lIns="91427" tIns="45713" rIns="91427" bIns="45713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676"/>
            <a:ext cx="3038475" cy="466725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9" y="8829676"/>
            <a:ext cx="3038475" cy="466725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r">
              <a:defRPr sz="1200"/>
            </a:lvl1pPr>
          </a:lstStyle>
          <a:p>
            <a:fld id="{5431E91F-1BED-4F1A-B117-15A4919B0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53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89088" y="1162050"/>
            <a:ext cx="383222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1E91F-1BED-4F1A-B117-15A4919B08C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42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10226042"/>
            <a:ext cx="3419856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8653760"/>
            <a:ext cx="2816352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804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648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177" y="21153122"/>
            <a:ext cx="3419856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177" y="13952225"/>
            <a:ext cx="3419856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077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653273" y="36865560"/>
            <a:ext cx="8657209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6895923" y="36865560"/>
            <a:ext cx="8657209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39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368542"/>
            <a:ext cx="17776827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0" y="10439400"/>
            <a:ext cx="17776827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3" y="7368542"/>
            <a:ext cx="1778381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3" y="10439400"/>
            <a:ext cx="1778381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61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125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65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3" y="1310640"/>
            <a:ext cx="13236577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0" y="1310643"/>
            <a:ext cx="224917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83" y="6888483"/>
            <a:ext cx="13236577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937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067" y="23042880"/>
            <a:ext cx="2414016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067" y="2941320"/>
            <a:ext cx="2414016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067" y="25763222"/>
            <a:ext cx="2414016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622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316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0014330" y="6324600"/>
            <a:ext cx="43453683" cy="1348206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53273" y="6324600"/>
            <a:ext cx="129690497" cy="1348206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687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680963"/>
            <a:ext cx="3621024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1680" y="30510482"/>
            <a:ext cx="93878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66774-3ACC-4E90-AB71-11DC2A1827B1}" type="datetimeFigureOut">
              <a:rPr lang="en-US" smtClean="0"/>
              <a:pPr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46480" y="30510482"/>
            <a:ext cx="127406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834080" y="30510482"/>
            <a:ext cx="93878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D5CB2-352C-40BA-8D4A-1E642C98DC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002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ophie.kenny@unh.ed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1.jpg@01D73A86.968EAB40" TargetMode="Externa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609601"/>
            <a:ext cx="37261800" cy="3966369"/>
          </a:xfrm>
          <a:ln w="25400" cmpd="sng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defTabSz="457200">
              <a:spcBef>
                <a:spcPts val="0"/>
              </a:spcBef>
              <a:defRPr/>
            </a:pPr>
            <a:br>
              <a:rPr lang="en-US" sz="12800" b="1" dirty="0">
                <a:latin typeface="+mn-lt"/>
                <a:cs typeface="Arial" panose="020B0604020202020204" pitchFamily="34" charset="0"/>
              </a:rPr>
            </a:br>
            <a:br>
              <a:rPr lang="en-US" sz="9600" dirty="0">
                <a:latin typeface="+mn-lt"/>
              </a:rPr>
            </a:br>
            <a:br>
              <a:rPr lang="en-US" sz="8900" dirty="0">
                <a:latin typeface="+mn-lt"/>
                <a:cs typeface="Arial" panose="020B0604020202020204" pitchFamily="34" charset="0"/>
              </a:rPr>
            </a:br>
            <a:r>
              <a:rPr lang="en-US" sz="440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Sophie Kenny, Tammy Scott, Semra Aytur, Mahdi </a:t>
            </a:r>
            <a:r>
              <a:rPr lang="en-US" sz="4400" dirty="0" err="1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Garelnabi</a:t>
            </a:r>
            <a:r>
              <a:rPr lang="en-US" sz="440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, Yi Guan, Bang-Bon Koo, </a:t>
            </a:r>
            <a:r>
              <a:rPr lang="en-US" sz="4400" dirty="0" err="1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Xiyuan</a:t>
            </a:r>
            <a:r>
              <a:rPr lang="en-US" sz="440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Zhang, </a:t>
            </a:r>
            <a:r>
              <a:rPr lang="en-US" sz="4400" dirty="0" err="1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Rafeeque</a:t>
            </a:r>
            <a:r>
              <a:rPr lang="en-US" sz="440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</a:t>
            </a:r>
            <a:r>
              <a:rPr lang="en-US" sz="4400" dirty="0" err="1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Bhadelia</a:t>
            </a:r>
            <a:r>
              <a:rPr lang="en-US" sz="4400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, Katherine L Tucker, and Sherman J Bigornia. </a:t>
            </a:r>
            <a:br>
              <a:rPr lang="en-US" sz="440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</a:br>
            <a:br>
              <a:rPr lang="en-US" sz="9800" dirty="0">
                <a:latin typeface="+mn-lt"/>
                <a:cs typeface="Arial" panose="020B0604020202020204" pitchFamily="34" charset="0"/>
              </a:rPr>
            </a:br>
            <a:r>
              <a:rPr lang="en-US" sz="9600" dirty="0">
                <a:latin typeface="+mn-lt"/>
              </a:rPr>
              <a:t> </a:t>
            </a:r>
            <a:br>
              <a:rPr lang="en-US" sz="4000" dirty="0">
                <a:latin typeface="+mn-lt"/>
              </a:rPr>
            </a:br>
            <a:endParaRPr lang="en-US" sz="36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1328" y="5638801"/>
            <a:ext cx="9189143" cy="7178932"/>
          </a:xfrm>
          <a:ln w="190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457200" indent="-4572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Prevalence of dementia is 47% greater in Hispanic/Latinos, as compared to non-Hispanic Whites.</a:t>
            </a:r>
          </a:p>
          <a:p>
            <a:pPr marL="457200" indent="-4572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Puerto Rican adults have higher prevalence of cardiovascular disease, a risk factor for cognitive decline, in comparison to other Hispanic/Latino groups living in the US.</a:t>
            </a:r>
          </a:p>
          <a:p>
            <a:pPr marL="457200" indent="-4572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 the current Dietary Guidelines for Americans recommend low-fat dairy consumption, some evidence suggests that dairy fats may be beneficial for cardiovascular disease </a:t>
            </a:r>
          </a:p>
          <a:p>
            <a:pPr marL="457200" indent="-4572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handful of studies, primarily in animals, suggest that certain saturated fats found in dairy might benefit cognition. 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358533" y="17960018"/>
            <a:ext cx="9233218" cy="13205782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vert="horz" lIns="438912" tIns="219456" rIns="438912" bIns="219456" rtlCol="0">
            <a:noAutofit/>
          </a:bodyPr>
          <a:lstStyle>
            <a:lvl1pPr marL="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were derived from a sub study of the </a:t>
            </a:r>
            <a:r>
              <a:rPr lang="en-US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Boston Puerto Rican Health Study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 ongoing prospective cohort study (n=401). </a:t>
            </a:r>
            <a:endParaRPr lang="en-US" sz="3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Dietary data were collected by validated Food Frequency Questionnaire at baseline and 2 years.</a:t>
            </a:r>
          </a:p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Dairy products included milk, cheese, yogurt, cream, and butter.</a:t>
            </a:r>
          </a:p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exposures 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 total, regular &amp; reduced fat, and nonfat dairy (cup equiv. servings/day) at baseline (cross-sectional analyses) and the mean of baseline and 2 years (prospective analyses). </a:t>
            </a:r>
          </a:p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Cognitive function was measured via a battery of neurocognitive tests administered by trained staff at baseline and 13 years. </a:t>
            </a:r>
          </a:p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outcomes 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 Global Cognitive Score (GCS) at baseline (cross-sectional analyses) and 13 years (prospective analyses), derived as the average z-score of each individual test.</a:t>
            </a:r>
          </a:p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higher GCS was indicative of higher cognitive function. </a:t>
            </a:r>
          </a:p>
          <a:p>
            <a:pPr marL="342900" indent="-342900"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Statistical analyses 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 conducted using multivariable linear regression.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151950" y="12715505"/>
            <a:ext cx="13535279" cy="2426305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457200" indent="-457200">
              <a:spcAft>
                <a:spcPts val="6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latin typeface="+mj-lt"/>
              </a:rPr>
              <a:t>Cross-sectionally at baseline, greater total and whole/reduced fat dairy intakes were associated with a higher GCS (table 3). </a:t>
            </a:r>
          </a:p>
          <a:p>
            <a:pPr marL="457200" indent="-457200">
              <a:spcAft>
                <a:spcPts val="6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latin typeface="+mj-lt"/>
              </a:rPr>
              <a:t>In prospective analyses, these associations were attenuated (table 4).</a:t>
            </a:r>
          </a:p>
          <a:p>
            <a:pPr marL="457200" indent="-457200">
              <a:spcAft>
                <a:spcPts val="60"/>
              </a:spcAft>
              <a:buFont typeface="Wingdings" panose="05000000000000000000" pitchFamily="2" charset="2"/>
              <a:buChar char="v"/>
            </a:pPr>
            <a:r>
              <a:rPr lang="en-US" sz="3000" dirty="0">
                <a:latin typeface="+mj-lt"/>
              </a:rPr>
              <a:t>Results remained unchanged after adjusting for potential mediators of the association between dairy and GCS, including cardiovascular disease or diabetes</a:t>
            </a:r>
            <a:endParaRPr lang="en-US" sz="3000" dirty="0">
              <a:highlight>
                <a:srgbClr val="FFFF00"/>
              </a:highlight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58534" y="16995092"/>
            <a:ext cx="9239249" cy="707886"/>
          </a:xfrm>
          <a:prstGeom prst="rect">
            <a:avLst/>
          </a:prstGeom>
          <a:solidFill>
            <a:srgbClr val="00359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</a:t>
            </a: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1366837" y="13924310"/>
            <a:ext cx="9264769" cy="2813743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vert="horz" lIns="438912" tIns="219456" rIns="438912" bIns="219456" rtlCol="0">
            <a:noAutofit/>
          </a:bodyPr>
          <a:lstStyle>
            <a:lvl1pPr marL="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Examine the cross-sectional and prospective associations between dairy consumption and cognitive function amongst Puerto Rican adults. 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Greater total and regular &amp; reduced fat dairy consumption will be beneficially related to cognitive function.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447800" y="12989369"/>
            <a:ext cx="9189143" cy="707886"/>
          </a:xfrm>
          <a:prstGeom prst="rect">
            <a:avLst/>
          </a:prstGeom>
          <a:solidFill>
            <a:srgbClr val="00359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&amp; Hypothesis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4903618" y="20751545"/>
            <a:ext cx="13783610" cy="553998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Sophie Kenny: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sophie.kenny@unh.edu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Agriculture, Nutrition &amp; Food Systems </a:t>
            </a:r>
          </a:p>
        </p:txBody>
      </p:sp>
      <p:sp>
        <p:nvSpPr>
          <p:cNvPr id="35" name="Subtitle 2"/>
          <p:cNvSpPr txBox="1">
            <a:spLocks/>
          </p:cNvSpPr>
          <p:nvPr/>
        </p:nvSpPr>
        <p:spPr>
          <a:xfrm>
            <a:off x="24837070" y="16774881"/>
            <a:ext cx="13850159" cy="2745796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vert="horz" lIns="438912" tIns="219456" rIns="438912" bIns="219456" rtlCol="0">
            <a:normAutofit lnSpcReduction="10000"/>
          </a:bodyPr>
          <a:lstStyle>
            <a:lvl1pPr marL="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Among older Puerto Rican adults, dairy consumption was not associated with global cognitive function after 13 years of follow-up. </a:t>
            </a:r>
          </a:p>
          <a:p>
            <a:pPr marL="457200" indent="-4572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Considering the limited evidence of dairy consumption and cognitive function among Hispanic/Latinos, additional prospectively designed studies are warranted to replicate these findings. </a:t>
            </a:r>
            <a:endParaRPr lang="en-US" sz="30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887305" y="15800214"/>
            <a:ext cx="13829065" cy="707886"/>
          </a:xfrm>
          <a:prstGeom prst="rect">
            <a:avLst/>
          </a:prstGeom>
          <a:solidFill>
            <a:srgbClr val="00359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47799" y="4791822"/>
            <a:ext cx="9229726" cy="707886"/>
          </a:xfrm>
          <a:prstGeom prst="rect">
            <a:avLst/>
          </a:prstGeom>
          <a:solidFill>
            <a:srgbClr val="00359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4903619" y="12404188"/>
            <a:ext cx="13796439" cy="315530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029200" y="631657"/>
            <a:ext cx="32766000" cy="3970318"/>
          </a:xfrm>
          <a:prstGeom prst="rect">
            <a:avLst/>
          </a:prstGeom>
          <a:noFill/>
          <a:ln w="3492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Associations of dairy consumption and cognitive function in the </a:t>
            </a:r>
          </a:p>
          <a:p>
            <a:pPr algn="ctr"/>
            <a:r>
              <a:rPr lang="en-US" sz="7200" b="1" dirty="0">
                <a:latin typeface="Times New Roman" panose="02020603050405020304" pitchFamily="18" charset="0"/>
                <a:ea typeface="Calibri" panose="020F0502020204030204" pitchFamily="34" charset="0"/>
              </a:rPr>
              <a:t>Boston Puerto Rican Health Study</a:t>
            </a:r>
          </a:p>
          <a:p>
            <a:pPr algn="ctr"/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Sophie Kenny, Tammy Scott, Semra Aytur, Mahdi </a:t>
            </a:r>
            <a:r>
              <a:rPr lang="en-US" sz="5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Garelnabi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, Yi Guan, Bang-Bon Koo, </a:t>
            </a:r>
            <a:r>
              <a:rPr lang="en-US" sz="5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Xiyuan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 Zhang, </a:t>
            </a:r>
            <a:r>
              <a:rPr lang="en-US" sz="5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Rafeeque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Bhadelia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, Katherine L Tucker, and Sherman J Bigornia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B35ABBB-F173-4971-A1D0-C346BCEDF8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148826"/>
              </p:ext>
            </p:extLst>
          </p:nvPr>
        </p:nvGraphicFramePr>
        <p:xfrm>
          <a:off x="10903701" y="5855276"/>
          <a:ext cx="13872186" cy="77299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872186">
                  <a:extLst>
                    <a:ext uri="{9D8B030D-6E8A-4147-A177-3AD203B41FA5}">
                      <a16:colId xmlns:a16="http://schemas.microsoft.com/office/drawing/2014/main" val="2268857823"/>
                    </a:ext>
                  </a:extLst>
                </a:gridCol>
              </a:tblGrid>
              <a:tr h="772999">
                <a:tc>
                  <a:txBody>
                    <a:bodyPr/>
                    <a:lstStyle/>
                    <a:p>
                      <a:pPr marL="58738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40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Table 1. Demographics data at baseline by dairy quartile</a:t>
                      </a:r>
                      <a:endParaRPr lang="en-US" sz="40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5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78690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9B4C369-B151-4A4E-9A21-0442B85D03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017513"/>
              </p:ext>
            </p:extLst>
          </p:nvPr>
        </p:nvGraphicFramePr>
        <p:xfrm>
          <a:off x="10822501" y="15702620"/>
          <a:ext cx="13890220" cy="74569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890220">
                  <a:extLst>
                    <a:ext uri="{9D8B030D-6E8A-4147-A177-3AD203B41FA5}">
                      <a16:colId xmlns:a16="http://schemas.microsoft.com/office/drawing/2014/main" val="2384583884"/>
                    </a:ext>
                  </a:extLst>
                </a:gridCol>
              </a:tblGrid>
              <a:tr h="7456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Table 2. Dairy consumption at 0 and 2 years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5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365056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EDA79EA7-ECBD-44AA-8338-F0FE23C70A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157270"/>
              </p:ext>
            </p:extLst>
          </p:nvPr>
        </p:nvGraphicFramePr>
        <p:xfrm>
          <a:off x="24943804" y="4791823"/>
          <a:ext cx="13765796" cy="126053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765796">
                  <a:extLst>
                    <a:ext uri="{9D8B030D-6E8A-4147-A177-3AD203B41FA5}">
                      <a16:colId xmlns:a16="http://schemas.microsoft.com/office/drawing/2014/main" val="3508666461"/>
                    </a:ext>
                  </a:extLst>
                </a:gridCol>
              </a:tblGrid>
              <a:tr h="121588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Table 4. Prospective associations of mean dairy at baseline and 2 years with GCS at 13 years</a:t>
                      </a:r>
                      <a:endParaRPr lang="en-US" sz="40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5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93900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B4E1C40-CE78-43E7-BB8B-3370AAF304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330849"/>
              </p:ext>
            </p:extLst>
          </p:nvPr>
        </p:nvGraphicFramePr>
        <p:xfrm>
          <a:off x="10804152" y="24599348"/>
          <a:ext cx="13780926" cy="75359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780926">
                  <a:extLst>
                    <a:ext uri="{9D8B030D-6E8A-4147-A177-3AD203B41FA5}">
                      <a16:colId xmlns:a16="http://schemas.microsoft.com/office/drawing/2014/main" val="1363839541"/>
                    </a:ext>
                  </a:extLst>
                </a:gridCol>
              </a:tblGrid>
              <a:tr h="753599">
                <a:tc>
                  <a:txBody>
                    <a:bodyPr/>
                    <a:lstStyle/>
                    <a:p>
                      <a:pPr marL="5715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Table 3. Baseline cross-sectional associations of dairy and GCS</a:t>
                      </a:r>
                      <a:endParaRPr lang="en-US" sz="40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25400" marB="2540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5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27457"/>
                  </a:ext>
                </a:extLst>
              </a:tr>
            </a:tbl>
          </a:graphicData>
        </a:graphic>
      </p:graphicFrame>
      <p:pic>
        <p:nvPicPr>
          <p:cNvPr id="43" name="Picture 42">
            <a:extLst>
              <a:ext uri="{FF2B5EF4-FFF2-40B4-BE49-F238E27FC236}">
                <a16:creationId xmlns:a16="http://schemas.microsoft.com/office/drawing/2014/main" id="{B49E882F-D819-455D-8715-515113084A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090" y="990600"/>
            <a:ext cx="3345111" cy="32540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ECAD053-2319-4C29-A00E-0862065DE5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69048"/>
              </p:ext>
            </p:extLst>
          </p:nvPr>
        </p:nvGraphicFramePr>
        <p:xfrm>
          <a:off x="10825917" y="16652992"/>
          <a:ext cx="13811070" cy="7649849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4760043">
                  <a:extLst>
                    <a:ext uri="{9D8B030D-6E8A-4147-A177-3AD203B41FA5}">
                      <a16:colId xmlns:a16="http://schemas.microsoft.com/office/drawing/2014/main" val="3466375565"/>
                    </a:ext>
                  </a:extLst>
                </a:gridCol>
                <a:gridCol w="3085320">
                  <a:extLst>
                    <a:ext uri="{9D8B030D-6E8A-4147-A177-3AD203B41FA5}">
                      <a16:colId xmlns:a16="http://schemas.microsoft.com/office/drawing/2014/main" val="1707100838"/>
                    </a:ext>
                  </a:extLst>
                </a:gridCol>
                <a:gridCol w="5965707">
                  <a:extLst>
                    <a:ext uri="{9D8B030D-6E8A-4147-A177-3AD203B41FA5}">
                      <a16:colId xmlns:a16="http://schemas.microsoft.com/office/drawing/2014/main" val="3419983761"/>
                    </a:ext>
                  </a:extLst>
                </a:gridCol>
              </a:tblGrid>
              <a:tr h="555551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Dairy (servings/day)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Wave of Data Collection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4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7936035"/>
                  </a:ext>
                </a:extLst>
              </a:tr>
              <a:tr h="555551">
                <a:tc vMerge="1">
                  <a:txBody>
                    <a:bodyPr/>
                    <a:lstStyle/>
                    <a:p>
                      <a:pPr algn="ctr" fontAlgn="t"/>
                      <a:r>
                        <a:rPr lang="en-US" sz="4000" b="1" u="none" strike="noStrike" dirty="0">
                          <a:effectLst/>
                        </a:rPr>
                        <a:t>Exposure Variable</a:t>
                      </a:r>
                      <a:endParaRPr lang="en-US" sz="4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Baseline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year</a:t>
                      </a:r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72916"/>
                  </a:ext>
                </a:extLst>
              </a:tr>
              <a:tr h="541411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 </a:t>
                      </a:r>
                      <a:r>
                        <a:rPr lang="en-US" sz="2800" b="0" u="none" strike="noStrike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2.13 (1.5-3.01)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2.14 (1.49-2.08)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578336"/>
                  </a:ext>
                </a:extLst>
              </a:tr>
              <a:tr h="555551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Regular &amp; Reduced Fat  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1.95 (1.37-2.80)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1.87 (1.3-2.72)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545413"/>
                  </a:ext>
                </a:extLst>
              </a:tr>
              <a:tr h="592587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Nonfat 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0.06 (0.02-0.13)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0.08 (0.03-0.18)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8482418"/>
                  </a:ext>
                </a:extLst>
              </a:tr>
              <a:tr h="555551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Milk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0.77 (0.38-1.26)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0.76 (0.38-1.25)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554048"/>
                  </a:ext>
                </a:extLst>
              </a:tr>
              <a:tr h="555551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Yogurt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 (0-0.13)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0.04 (0-0.20)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122474"/>
                  </a:ext>
                </a:extLst>
              </a:tr>
              <a:tr h="555551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Cheese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0.38 (0.19-0.62)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0.36 (0.20-0.63)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14639"/>
                  </a:ext>
                </a:extLst>
              </a:tr>
              <a:tr h="555551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Cream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0.29 (0.08-0.88)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0.25 (0.06-0.75)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560250"/>
                  </a:ext>
                </a:extLst>
              </a:tr>
              <a:tr h="555551">
                <a:tc>
                  <a:txBody>
                    <a:bodyPr/>
                    <a:lstStyle/>
                    <a:p>
                      <a:pPr marL="274320" algn="l" fontAlgn="t"/>
                      <a:r>
                        <a:rPr lang="en-US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Butter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0.19 (0.10-0.35)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0.17 (0.08-0.30)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9506306"/>
                  </a:ext>
                </a:extLst>
              </a:tr>
              <a:tr h="2071443">
                <a:tc gridSpan="3">
                  <a:txBody>
                    <a:bodyPr/>
                    <a:lstStyle/>
                    <a:p>
                      <a:pPr algn="l" fontAlgn="t">
                        <a:spcAft>
                          <a:spcPts val="600"/>
                        </a:spcAf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Values are reported as medians (IQR).</a:t>
                      </a:r>
                    </a:p>
                    <a:p>
                      <a:pPr algn="l" fontAlgn="t">
                        <a:spcAft>
                          <a:spcPts val="600"/>
                        </a:spcAf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 dairy includes milk, cheese, yogurt, cream and butter.</a:t>
                      </a:r>
                    </a:p>
                    <a:p>
                      <a:pPr algn="l" fontAlgn="t">
                        <a:spcAft>
                          <a:spcPts val="600"/>
                        </a:spcAf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Regular dairy includes full fat dairy products. Reduced fat includes 1% and 2% dairy products. Nonfat includes skim or 0% fat products.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21555924"/>
                  </a:ext>
                </a:extLst>
              </a:tr>
            </a:tbl>
          </a:graphicData>
        </a:graphic>
      </p:graphicFrame>
      <p:graphicFrame>
        <p:nvGraphicFramePr>
          <p:cNvPr id="67" name="Table 66">
            <a:extLst>
              <a:ext uri="{FF2B5EF4-FFF2-40B4-BE49-F238E27FC236}">
                <a16:creationId xmlns:a16="http://schemas.microsoft.com/office/drawing/2014/main" id="{305CCFF1-531F-45B9-92F4-35D154C086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502731"/>
              </p:ext>
            </p:extLst>
          </p:nvPr>
        </p:nvGraphicFramePr>
        <p:xfrm>
          <a:off x="10814032" y="25583419"/>
          <a:ext cx="13771047" cy="5561857"/>
        </p:xfrm>
        <a:graphic>
          <a:graphicData uri="http://schemas.openxmlformats.org/drawingml/2006/table">
            <a:tbl>
              <a:tblPr/>
              <a:tblGrid>
                <a:gridCol w="1258242">
                  <a:extLst>
                    <a:ext uri="{9D8B030D-6E8A-4147-A177-3AD203B41FA5}">
                      <a16:colId xmlns:a16="http://schemas.microsoft.com/office/drawing/2014/main" val="3285903354"/>
                    </a:ext>
                  </a:extLst>
                </a:gridCol>
                <a:gridCol w="2513036">
                  <a:extLst>
                    <a:ext uri="{9D8B030D-6E8A-4147-A177-3AD203B41FA5}">
                      <a16:colId xmlns:a16="http://schemas.microsoft.com/office/drawing/2014/main" val="1841379758"/>
                    </a:ext>
                  </a:extLst>
                </a:gridCol>
                <a:gridCol w="1460479">
                  <a:extLst>
                    <a:ext uri="{9D8B030D-6E8A-4147-A177-3AD203B41FA5}">
                      <a16:colId xmlns:a16="http://schemas.microsoft.com/office/drawing/2014/main" val="3683772345"/>
                    </a:ext>
                  </a:extLst>
                </a:gridCol>
                <a:gridCol w="2963053">
                  <a:extLst>
                    <a:ext uri="{9D8B030D-6E8A-4147-A177-3AD203B41FA5}">
                      <a16:colId xmlns:a16="http://schemas.microsoft.com/office/drawing/2014/main" val="2967880774"/>
                    </a:ext>
                  </a:extLst>
                </a:gridCol>
                <a:gridCol w="1343379">
                  <a:extLst>
                    <a:ext uri="{9D8B030D-6E8A-4147-A177-3AD203B41FA5}">
                      <a16:colId xmlns:a16="http://schemas.microsoft.com/office/drawing/2014/main" val="18752070"/>
                    </a:ext>
                  </a:extLst>
                </a:gridCol>
                <a:gridCol w="2894700">
                  <a:extLst>
                    <a:ext uri="{9D8B030D-6E8A-4147-A177-3AD203B41FA5}">
                      <a16:colId xmlns:a16="http://schemas.microsoft.com/office/drawing/2014/main" val="784084535"/>
                    </a:ext>
                  </a:extLst>
                </a:gridCol>
                <a:gridCol w="1338158">
                  <a:extLst>
                    <a:ext uri="{9D8B030D-6E8A-4147-A177-3AD203B41FA5}">
                      <a16:colId xmlns:a16="http://schemas.microsoft.com/office/drawing/2014/main" val="1952187257"/>
                    </a:ext>
                  </a:extLst>
                </a:gridCol>
              </a:tblGrid>
              <a:tr h="883177"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3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Dairy Type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3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3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0410949"/>
                  </a:ext>
                </a:extLst>
              </a:tr>
              <a:tr h="914400"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3000" b="1" u="none" strike="noStrike" dirty="0">
                          <a:effectLst/>
                        </a:rPr>
                        <a:t>Total</a:t>
                      </a:r>
                      <a:endParaRPr lang="en-US" sz="3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 gridSpan="2"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3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Regular &amp; Reduced Fat </a:t>
                      </a:r>
                      <a:endParaRPr lang="en-US" sz="3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 gridSpan="2"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3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Nonfat</a:t>
                      </a:r>
                      <a:endParaRPr lang="en-US" sz="3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54606533"/>
                  </a:ext>
                </a:extLst>
              </a:tr>
              <a:tr h="762000"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Model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l-G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 (95% </a:t>
                      </a:r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l-G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 (95% </a:t>
                      </a:r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l-G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 (95% </a:t>
                      </a:r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8623444"/>
                  </a:ext>
                </a:extLst>
              </a:tr>
              <a:tr h="664210"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0.09 (0.01, 0.16)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0.02*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0.07 (-0.01, 0.14)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0.08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 (-0.01, 0.05)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0.14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386143"/>
                  </a:ext>
                </a:extLst>
              </a:tr>
              <a:tr h="762000"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0.10 (0.03, 0.18)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0.01*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0.09 (0.01, 0.16)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0.02*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 (-0.01, 0.05)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en-US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0.21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1865517"/>
                  </a:ext>
                </a:extLst>
              </a:tr>
              <a:tr h="473815">
                <a:tc gridSpan="7">
                  <a:txBody>
                    <a:bodyPr/>
                    <a:lstStyle>
                      <a:lvl1pPr marL="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21945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43891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65836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877824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097280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316736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1536192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17556480" algn="l" defTabSz="4389120" rtl="0" eaLnBrk="1" latinLnBrk="0" hangingPunct="1">
                        <a:defRPr sz="86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>
                        <a:spcAft>
                          <a:spcPts val="600"/>
                        </a:spcAft>
                      </a:pPr>
                      <a:endParaRPr lang="en-US" sz="2400" b="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Model 1 is adjusted for age, sex, education, total energy, physical activity, and smoking status.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Model 2 is adjusted for model 1 covariates plus added sugar (% TE), fruit (servings/day) and vegetables (servings/day).</a:t>
                      </a:r>
                    </a:p>
                    <a:p>
                      <a:pPr algn="ctr" fontAlgn="ctr">
                        <a:spcAft>
                          <a:spcPts val="600"/>
                        </a:spcAft>
                      </a:pP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8092130"/>
                  </a:ext>
                </a:extLst>
              </a:tr>
            </a:tbl>
          </a:graphicData>
        </a:graphic>
      </p:graphicFrame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0C0E08D0-1E08-4164-BC70-8B67FC6090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5173462"/>
              </p:ext>
            </p:extLst>
          </p:nvPr>
        </p:nvGraphicFramePr>
        <p:xfrm>
          <a:off x="24943805" y="6232269"/>
          <a:ext cx="13765797" cy="59404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63628">
                  <a:extLst>
                    <a:ext uri="{9D8B030D-6E8A-4147-A177-3AD203B41FA5}">
                      <a16:colId xmlns:a16="http://schemas.microsoft.com/office/drawing/2014/main" val="3285903354"/>
                    </a:ext>
                  </a:extLst>
                </a:gridCol>
                <a:gridCol w="2696168">
                  <a:extLst>
                    <a:ext uri="{9D8B030D-6E8A-4147-A177-3AD203B41FA5}">
                      <a16:colId xmlns:a16="http://schemas.microsoft.com/office/drawing/2014/main" val="1841379758"/>
                    </a:ext>
                  </a:extLst>
                </a:gridCol>
                <a:gridCol w="1322902">
                  <a:extLst>
                    <a:ext uri="{9D8B030D-6E8A-4147-A177-3AD203B41FA5}">
                      <a16:colId xmlns:a16="http://schemas.microsoft.com/office/drawing/2014/main" val="3683772345"/>
                    </a:ext>
                  </a:extLst>
                </a:gridCol>
                <a:gridCol w="2791898">
                  <a:extLst>
                    <a:ext uri="{9D8B030D-6E8A-4147-A177-3AD203B41FA5}">
                      <a16:colId xmlns:a16="http://schemas.microsoft.com/office/drawing/2014/main" val="296788077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8752070"/>
                    </a:ext>
                  </a:extLst>
                </a:gridCol>
                <a:gridCol w="2768605">
                  <a:extLst>
                    <a:ext uri="{9D8B030D-6E8A-4147-A177-3AD203B41FA5}">
                      <a16:colId xmlns:a16="http://schemas.microsoft.com/office/drawing/2014/main" val="784084535"/>
                    </a:ext>
                  </a:extLst>
                </a:gridCol>
                <a:gridCol w="1650996">
                  <a:extLst>
                    <a:ext uri="{9D8B030D-6E8A-4147-A177-3AD203B41FA5}">
                      <a16:colId xmlns:a16="http://schemas.microsoft.com/office/drawing/2014/main" val="1952187257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pPr algn="ctr" fontAlgn="ctr"/>
                      <a:endParaRPr lang="en-US" sz="3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438912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Dairy Type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3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3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5082465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3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US" sz="3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3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Regular &amp; Reduced Fat </a:t>
                      </a:r>
                      <a:endParaRPr lang="en-US" sz="3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3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Nonfat</a:t>
                      </a:r>
                      <a:endParaRPr lang="en-US" sz="3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54606533"/>
                  </a:ext>
                </a:extLst>
              </a:tr>
              <a:tr h="6634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Model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l-G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 (95% </a:t>
                      </a:r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l-G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 (95% </a:t>
                      </a:r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l-G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β (95% </a:t>
                      </a:r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P-value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8623444"/>
                  </a:ext>
                </a:extLst>
              </a:tr>
              <a:tr h="64772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 (-0.06, 0.12)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(-0.09, 0.01)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0.94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(-0.02, 0.03)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386143"/>
                  </a:ext>
                </a:extLst>
              </a:tr>
              <a:tr h="64772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 (-0.06, 0.13)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0.48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 (-0.09, 0.10)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(-0.03, 0.03)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1865517"/>
                  </a:ext>
                </a:extLst>
              </a:tr>
              <a:tr h="64772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-0.01 (-0.09, 0.07)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0.74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-0.04 (-0.12, 0.05)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0.36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 (-0.02, 0.03)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4660657"/>
                  </a:ext>
                </a:extLst>
              </a:tr>
              <a:tr h="1933597">
                <a:tc gridSpan="7"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Model 1 is adjusted for age, sex, education, total energy, physical activity, and smoking status.</a:t>
                      </a:r>
                    </a:p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Model 2 is adjusted for model 1 covariates plus added sugar (% TE), fruit (servings/day) and vegetables (servings/day).</a:t>
                      </a:r>
                    </a:p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Model 3 is adjusted for model 2 covariates plus baseline GCS.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40182"/>
                  </a:ext>
                </a:extLst>
              </a:tr>
            </a:tbl>
          </a:graphicData>
        </a:graphic>
      </p:graphicFrame>
      <p:sp>
        <p:nvSpPr>
          <p:cNvPr id="69" name="TextBox 68">
            <a:extLst>
              <a:ext uri="{FF2B5EF4-FFF2-40B4-BE49-F238E27FC236}">
                <a16:creationId xmlns:a16="http://schemas.microsoft.com/office/drawing/2014/main" id="{DB92C71A-010E-4F5C-8A83-CC4F90B997C0}"/>
              </a:ext>
            </a:extLst>
          </p:cNvPr>
          <p:cNvSpPr txBox="1"/>
          <p:nvPr/>
        </p:nvSpPr>
        <p:spPr>
          <a:xfrm>
            <a:off x="24832298" y="19807736"/>
            <a:ext cx="13859700" cy="707886"/>
          </a:xfrm>
          <a:prstGeom prst="rect">
            <a:avLst/>
          </a:prstGeom>
          <a:solidFill>
            <a:srgbClr val="00359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Contact information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3BE6582-60F5-475A-BE8B-D8897002CC19}"/>
              </a:ext>
            </a:extLst>
          </p:cNvPr>
          <p:cNvSpPr txBox="1"/>
          <p:nvPr/>
        </p:nvSpPr>
        <p:spPr>
          <a:xfrm>
            <a:off x="24831103" y="21592602"/>
            <a:ext cx="13794429" cy="707886"/>
          </a:xfrm>
          <a:prstGeom prst="rect">
            <a:avLst/>
          </a:prstGeom>
          <a:solidFill>
            <a:srgbClr val="00359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Acknowledgments </a:t>
            </a:r>
          </a:p>
        </p:txBody>
      </p:sp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7BFFF131-8CE1-4033-AF1E-EBAAFD6261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705827"/>
              </p:ext>
            </p:extLst>
          </p:nvPr>
        </p:nvGraphicFramePr>
        <p:xfrm>
          <a:off x="10892816" y="4786641"/>
          <a:ext cx="13850415" cy="74569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850415">
                  <a:extLst>
                    <a:ext uri="{9D8B030D-6E8A-4147-A177-3AD203B41FA5}">
                      <a16:colId xmlns:a16="http://schemas.microsoft.com/office/drawing/2014/main" val="2384583884"/>
                    </a:ext>
                  </a:extLst>
                </a:gridCol>
              </a:tblGrid>
              <a:tr h="7456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Results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5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3650564"/>
                  </a:ext>
                </a:extLst>
              </a:tr>
            </a:tbl>
          </a:graphicData>
        </a:graphic>
      </p:graphicFrame>
      <p:sp>
        <p:nvSpPr>
          <p:cNvPr id="75" name="TextBox 74">
            <a:extLst>
              <a:ext uri="{FF2B5EF4-FFF2-40B4-BE49-F238E27FC236}">
                <a16:creationId xmlns:a16="http://schemas.microsoft.com/office/drawing/2014/main" id="{A5822A02-2D7A-4D51-94D6-0E32B06CBD3A}"/>
              </a:ext>
            </a:extLst>
          </p:cNvPr>
          <p:cNvSpPr txBox="1"/>
          <p:nvPr/>
        </p:nvSpPr>
        <p:spPr>
          <a:xfrm>
            <a:off x="24831102" y="27681232"/>
            <a:ext cx="13789656" cy="707886"/>
          </a:xfrm>
          <a:prstGeom prst="rect">
            <a:avLst/>
          </a:prstGeom>
          <a:solidFill>
            <a:srgbClr val="00359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Funding Sources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BDB3706-A116-4FCD-9764-607DA528D2EA}"/>
              </a:ext>
            </a:extLst>
          </p:cNvPr>
          <p:cNvSpPr/>
          <p:nvPr/>
        </p:nvSpPr>
        <p:spPr>
          <a:xfrm>
            <a:off x="24822940" y="28672160"/>
            <a:ext cx="13805981" cy="2092881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>
              <a:spcAft>
                <a:spcPts val="600"/>
              </a:spcAft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study was supported by NIH grants P01-AG023394, P50-HL105185, R01-AG027087, and 5R01-AG055948-02, and a UNH Graduate School Student Teaching Assistant Fellowship (STAF) Award.</a:t>
            </a:r>
          </a:p>
          <a:p>
            <a:pPr marL="342900"/>
            <a:r>
              <a:rPr lang="en-US" sz="3000" dirty="0">
                <a:cs typeface="Arial" pitchFamily="34" charset="0"/>
              </a:rPr>
              <a:t> 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7A9B7B92-4F7C-4FBD-B14A-C02D9F650C29}"/>
              </a:ext>
            </a:extLst>
          </p:cNvPr>
          <p:cNvSpPr/>
          <p:nvPr/>
        </p:nvSpPr>
        <p:spPr>
          <a:xfrm>
            <a:off x="24836164" y="22531986"/>
            <a:ext cx="13789367" cy="4785926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>
              <a:spcAft>
                <a:spcPts val="600"/>
              </a:spcAft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would like to thank those who volunteered their time to the Boston Puerto Rican Health Study. I would also like to thank my advisor, Dr. Sherman Bigornia, as well as my thesis committee members, Dr. Tammy Scott and Dr. Semra Aytur, for their guidance throughout this project. </a:t>
            </a:r>
          </a:p>
          <a:p>
            <a:pPr marL="342900"/>
            <a:endParaRPr lang="en-US" sz="3000" dirty="0">
              <a:cs typeface="Arial" pitchFamily="34" charset="0"/>
            </a:endParaRPr>
          </a:p>
          <a:p>
            <a:pPr marL="342900"/>
            <a:endParaRPr lang="en-US" sz="3000" dirty="0">
              <a:cs typeface="Arial" pitchFamily="34" charset="0"/>
            </a:endParaRPr>
          </a:p>
          <a:p>
            <a:pPr marL="342900"/>
            <a:endParaRPr lang="en-US" sz="3000" dirty="0">
              <a:cs typeface="Arial" pitchFamily="34" charset="0"/>
            </a:endParaRPr>
          </a:p>
          <a:p>
            <a:pPr marL="342900"/>
            <a:endParaRPr lang="en-US" sz="3000" dirty="0">
              <a:cs typeface="Arial" pitchFamily="34" charset="0"/>
            </a:endParaRPr>
          </a:p>
          <a:p>
            <a:pPr marL="342900"/>
            <a:endParaRPr lang="en-US" sz="3000" dirty="0">
              <a:cs typeface="Arial" pitchFamily="34" charset="0"/>
            </a:endParaRPr>
          </a:p>
          <a:p>
            <a:pPr marL="342900"/>
            <a:endParaRPr lang="en-US" sz="3000" dirty="0">
              <a:cs typeface="Arial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069E2B6-FB8D-41B3-ACC0-7476B3DA7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537277"/>
              </p:ext>
            </p:extLst>
          </p:nvPr>
        </p:nvGraphicFramePr>
        <p:xfrm>
          <a:off x="10903701" y="7115364"/>
          <a:ext cx="13872186" cy="82643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768725">
                  <a:extLst>
                    <a:ext uri="{9D8B030D-6E8A-4147-A177-3AD203B41FA5}">
                      <a16:colId xmlns:a16="http://schemas.microsoft.com/office/drawing/2014/main" val="165344110"/>
                    </a:ext>
                  </a:extLst>
                </a:gridCol>
                <a:gridCol w="675472">
                  <a:extLst>
                    <a:ext uri="{9D8B030D-6E8A-4147-A177-3AD203B41FA5}">
                      <a16:colId xmlns:a16="http://schemas.microsoft.com/office/drawing/2014/main" val="354267937"/>
                    </a:ext>
                  </a:extLst>
                </a:gridCol>
                <a:gridCol w="2547104">
                  <a:extLst>
                    <a:ext uri="{9D8B030D-6E8A-4147-A177-3AD203B41FA5}">
                      <a16:colId xmlns:a16="http://schemas.microsoft.com/office/drawing/2014/main" val="2504880243"/>
                    </a:ext>
                  </a:extLst>
                </a:gridCol>
                <a:gridCol w="2461277">
                  <a:extLst>
                    <a:ext uri="{9D8B030D-6E8A-4147-A177-3AD203B41FA5}">
                      <a16:colId xmlns:a16="http://schemas.microsoft.com/office/drawing/2014/main" val="3366745880"/>
                    </a:ext>
                  </a:extLst>
                </a:gridCol>
                <a:gridCol w="2486864">
                  <a:extLst>
                    <a:ext uri="{9D8B030D-6E8A-4147-A177-3AD203B41FA5}">
                      <a16:colId xmlns:a16="http://schemas.microsoft.com/office/drawing/2014/main" val="2672432765"/>
                    </a:ext>
                  </a:extLst>
                </a:gridCol>
                <a:gridCol w="1932744">
                  <a:extLst>
                    <a:ext uri="{9D8B030D-6E8A-4147-A177-3AD203B41FA5}">
                      <a16:colId xmlns:a16="http://schemas.microsoft.com/office/drawing/2014/main" val="4263994843"/>
                    </a:ext>
                  </a:extLst>
                </a:gridCol>
              </a:tblGrid>
              <a:tr h="893352">
                <a:tc gridSpan="2">
                  <a:txBody>
                    <a:bodyPr/>
                    <a:lstStyle/>
                    <a:p>
                      <a:pPr algn="ctr" rtl="0" fontAlgn="ctr">
                        <a:spcAft>
                          <a:spcPts val="600"/>
                        </a:spcAft>
                      </a:pPr>
                      <a:endParaRPr lang="en-US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spcAft>
                          <a:spcPts val="60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Variable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Q2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Q3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Q4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80584555"/>
                  </a:ext>
                </a:extLst>
              </a:tr>
              <a:tr h="410063">
                <a:tc gridSpan="2"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Age (years)*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54.3 ± 0.688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54.3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54.3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56.3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00030483"/>
                  </a:ext>
                </a:extLst>
              </a:tr>
              <a:tr h="410063">
                <a:tc gridSpan="2"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Female (%)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76.5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76.5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73.4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80.9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78.6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4425024"/>
                  </a:ext>
                </a:extLst>
              </a:tr>
              <a:tr h="410063">
                <a:tc gridSpan="2"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Current Smoker (%)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21.4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14.7</a:t>
                      </a:r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21.2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63423415"/>
                  </a:ext>
                </a:extLst>
              </a:tr>
              <a:tr h="410063">
                <a:tc gridSpan="2"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School Education (%)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60.8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60.8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59.7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65.3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9391869"/>
                  </a:ext>
                </a:extLst>
              </a:tr>
              <a:tr h="410063">
                <a:tc gridSpan="2">
                  <a:txBody>
                    <a:bodyPr/>
                    <a:lstStyle/>
                    <a:p>
                      <a:pPr marL="274320" algn="l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Physical Activity Score</a:t>
                      </a: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32.1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32.4</a:t>
                      </a:r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31.9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401156"/>
                  </a:ext>
                </a:extLst>
              </a:tr>
              <a:tr h="410063">
                <a:tc gridSpan="2">
                  <a:txBody>
                    <a:bodyPr/>
                    <a:lstStyle/>
                    <a:p>
                      <a:pPr marL="274320" algn="l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Global Cognitive Score</a:t>
                      </a: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0.0621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0.09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538233"/>
                  </a:ext>
                </a:extLst>
              </a:tr>
              <a:tr h="446197">
                <a:tc gridSpan="6"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i="1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Comorbidies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en-US" sz="2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en-US" sz="2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en-US" sz="2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40691484"/>
                  </a:ext>
                </a:extLst>
              </a:tr>
              <a:tr h="410063">
                <a:tc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Heart Disease (%)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17.7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21.7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34062012"/>
                  </a:ext>
                </a:extLst>
              </a:tr>
              <a:tr h="410063">
                <a:tc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Diabetes (%)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34.3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35.8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27.7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12217223"/>
                  </a:ext>
                </a:extLst>
              </a:tr>
              <a:tr h="410063">
                <a:tc gridSpan="6">
                  <a:txBody>
                    <a:bodyPr/>
                    <a:lstStyle/>
                    <a:p>
                      <a:pPr marL="274320" algn="l" rtl="0" fontAlgn="ctr">
                        <a:spcAft>
                          <a:spcPts val="600"/>
                        </a:spcAft>
                      </a:pPr>
                      <a:r>
                        <a:rPr lang="en-US" sz="2800" b="0" i="1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Dietary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67605664"/>
                  </a:ext>
                </a:extLst>
              </a:tr>
              <a:tr h="410063">
                <a:tc>
                  <a:txBody>
                    <a:bodyPr/>
                    <a:lstStyle/>
                    <a:p>
                      <a:pPr marL="274320" algn="l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Energy (kcal)</a:t>
                      </a: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2080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2230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2300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2160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31960905"/>
                  </a:ext>
                </a:extLst>
              </a:tr>
              <a:tr h="410063">
                <a:tc>
                  <a:txBody>
                    <a:bodyPr/>
                    <a:lstStyle/>
                    <a:p>
                      <a:pPr marL="274320" algn="l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Added Sugar (% TE)</a:t>
                      </a: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1.55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1.66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83621715"/>
                  </a:ext>
                </a:extLst>
              </a:tr>
              <a:tr h="410063">
                <a:tc>
                  <a:txBody>
                    <a:bodyPr/>
                    <a:lstStyle/>
                    <a:p>
                      <a:pPr marL="274320" algn="l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Fruit (serv/day)</a:t>
                      </a: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1.75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1.84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2.25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4041583"/>
                  </a:ext>
                </a:extLst>
              </a:tr>
              <a:tr h="410063">
                <a:tc>
                  <a:txBody>
                    <a:bodyPr/>
                    <a:lstStyle/>
                    <a:p>
                      <a:pPr marL="274320" algn="l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Vegetables (serv/day)</a:t>
                      </a: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1.98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2.27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2.5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Aft>
                          <a:spcPts val="600"/>
                        </a:spcAft>
                      </a:pPr>
                      <a:r>
                        <a:rPr lang="en-US" sz="2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2.07</a:t>
                      </a: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5940050"/>
                  </a:ext>
                </a:extLst>
              </a:tr>
              <a:tr h="1230189">
                <a:tc gridSpan="6">
                  <a:txBody>
                    <a:bodyPr/>
                    <a:lstStyle/>
                    <a:p>
                      <a:pPr marL="0" indent="0" algn="l" rtl="0" fontAlgn="t">
                        <a:buFont typeface="Arial" panose="020B0604020202020204" pitchFamily="34" charset="0"/>
                        <a:buNone/>
                      </a:pPr>
                      <a:endParaRPr lang="en-US" sz="20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l" rtl="0" fontAlgn="t">
                        <a:buFont typeface="Arial" panose="020B0604020202020204" pitchFamily="34" charset="0"/>
                        <a:buNone/>
                      </a:pPr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* Indicates &lt;0.05 for trend analysis between dairy quartiles.</a:t>
                      </a:r>
                    </a:p>
                    <a:p>
                      <a:pPr marL="0" indent="0" algn="l" rtl="0" fontAlgn="t">
                        <a:buFont typeface="Arial" panose="020B0604020202020204" pitchFamily="34" charset="0"/>
                        <a:buNone/>
                      </a:pPr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TE = total energy</a:t>
                      </a:r>
                    </a:p>
                    <a:p>
                      <a:pPr marL="0" indent="0" algn="l" rtl="0" fontAlgn="t">
                        <a:buFont typeface="Arial" panose="020B0604020202020204" pitchFamily="34" charset="0"/>
                        <a:buNone/>
                      </a:pPr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en-US" sz="2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32643386"/>
                  </a:ext>
                </a:extLst>
              </a:tr>
            </a:tbl>
          </a:graphicData>
        </a:graphic>
      </p:graphicFrame>
      <p:pic>
        <p:nvPicPr>
          <p:cNvPr id="31" name="Content Placeholder 3" descr="Baseline-Nov-2005-Spanish-Questionnaire_tcm18-140849-1.jpg">
            <a:extLst>
              <a:ext uri="{FF2B5EF4-FFF2-40B4-BE49-F238E27FC236}">
                <a16:creationId xmlns:a16="http://schemas.microsoft.com/office/drawing/2014/main" id="{2BCF7363-0E6F-4B19-9019-311D46ADDACB}"/>
              </a:ext>
            </a:extLst>
          </p:cNvPr>
          <p:cNvPicPr/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5801" y="24092004"/>
            <a:ext cx="5002329" cy="31351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1835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ACCDE7D66C264EAD97122D623B3514" ma:contentTypeVersion="11" ma:contentTypeDescription="Create a new document." ma:contentTypeScope="" ma:versionID="1f8c87e135c050ba09086e62744f20e8">
  <xsd:schema xmlns:xsd="http://www.w3.org/2001/XMLSchema" xmlns:xs="http://www.w3.org/2001/XMLSchema" xmlns:p="http://schemas.microsoft.com/office/2006/metadata/properties" xmlns:ns3="a3076bd0-9b68-4322-92fa-8c4ec985076c" xmlns:ns4="19d9b053-d97d-4966-8b3e-999c7b597a4f" targetNamespace="http://schemas.microsoft.com/office/2006/metadata/properties" ma:root="true" ma:fieldsID="06e8ee4ec93f7b8bda35d47917fde31a" ns3:_="" ns4:_="">
    <xsd:import namespace="a3076bd0-9b68-4322-92fa-8c4ec985076c"/>
    <xsd:import namespace="19d9b053-d97d-4966-8b3e-999c7b597a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076bd0-9b68-4322-92fa-8c4ec98507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d9b053-d97d-4966-8b3e-999c7b597a4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A04FFA9-FDC9-4252-A1E7-83932C844F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076bd0-9b68-4322-92fa-8c4ec985076c"/>
    <ds:schemaRef ds:uri="19d9b053-d97d-4966-8b3e-999c7b597a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3A3E74-49E5-49F1-90F7-58A453991E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1EE15F-1376-406F-81C5-B3E099201FF8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19d9b053-d97d-4966-8b3e-999c7b597a4f"/>
    <ds:schemaRef ds:uri="http://schemas.microsoft.com/office/infopath/2007/PartnerControls"/>
    <ds:schemaRef ds:uri="http://purl.org/dc/terms/"/>
    <ds:schemaRef ds:uri="a3076bd0-9b68-4322-92fa-8c4ec985076c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7264</TotalTime>
  <Words>1188</Words>
  <Application>Microsoft Office PowerPoint</Application>
  <PresentationFormat>Custom</PresentationFormat>
  <Paragraphs>213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Wingdings</vt:lpstr>
      <vt:lpstr>Office Theme</vt:lpstr>
      <vt:lpstr>   Sophie Kenny, Tammy Scott, Semra Aytur, Mahdi Garelnabi, Yi Guan, Bang-Bon Koo, Xiyuan Zhang, Rafeeque Bhadelia, Katherine L Tucker, and Sherman J Bigornia.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Sherman J Bigornia</dc:creator>
  <cp:lastModifiedBy>Sophie Kenny</cp:lastModifiedBy>
  <cp:revision>318</cp:revision>
  <cp:lastPrinted>2019-06-06T18:28:28Z</cp:lastPrinted>
  <dcterms:created xsi:type="dcterms:W3CDTF">2015-03-25T14:30:40Z</dcterms:created>
  <dcterms:modified xsi:type="dcterms:W3CDTF">2022-04-07T15:19:09Z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0x0101004CACCDE7D66C264EAD97122D623B3514</vt:lpwstr>
  </property>
</Properties>
</file>