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 userDrawn="1">
          <p15:clr>
            <a:srgbClr val="A4A3A4"/>
          </p15:clr>
        </p15:guide>
        <p15:guide id="2" pos="115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 showGuides="1">
      <p:cViewPr>
        <p:scale>
          <a:sx n="21" d="100"/>
          <a:sy n="21" d="100"/>
        </p:scale>
        <p:origin x="1354" y="55"/>
      </p:cViewPr>
      <p:guideLst>
        <p:guide orient="horz" pos="9216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4788749"/>
            <a:ext cx="31089600" cy="10187093"/>
          </a:xfrm>
        </p:spPr>
        <p:txBody>
          <a:bodyPr anchor="b"/>
          <a:lstStyle>
            <a:lvl1pPr algn="ctr"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9600"/>
            </a:lvl1pPr>
            <a:lvl2pPr marL="1828800" indent="0" algn="ctr">
              <a:buNone/>
              <a:defRPr sz="8000"/>
            </a:lvl2pPr>
            <a:lvl3pPr marL="3657600" indent="0" algn="ctr">
              <a:buNone/>
              <a:defRPr sz="7200"/>
            </a:lvl3pPr>
            <a:lvl4pPr marL="5486400" indent="0" algn="ctr">
              <a:buNone/>
              <a:defRPr sz="6400"/>
            </a:lvl4pPr>
            <a:lvl5pPr marL="7315200" indent="0" algn="ctr">
              <a:buNone/>
              <a:defRPr sz="6400"/>
            </a:lvl5pPr>
            <a:lvl6pPr marL="9144000" indent="0" algn="ctr">
              <a:buNone/>
              <a:defRPr sz="6400"/>
            </a:lvl6pPr>
            <a:lvl7pPr marL="10972800" indent="0" algn="ctr">
              <a:buNone/>
              <a:defRPr sz="6400"/>
            </a:lvl7pPr>
            <a:lvl8pPr marL="12801600" indent="0" algn="ctr">
              <a:buNone/>
              <a:defRPr sz="6400"/>
            </a:lvl8pPr>
            <a:lvl9pPr marL="14630400" indent="0" algn="ctr">
              <a:buNone/>
              <a:defRPr sz="6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862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05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7294888"/>
            <a:ext cx="31546800" cy="12171678"/>
          </a:xfrm>
        </p:spPr>
        <p:txBody>
          <a:bodyPr anchor="b"/>
          <a:lstStyle>
            <a:lvl1pPr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19581715"/>
            <a:ext cx="31546800" cy="6400798"/>
          </a:xfrm>
        </p:spPr>
        <p:txBody>
          <a:bodyPr/>
          <a:lstStyle>
            <a:lvl1pPr marL="0" indent="0">
              <a:buNone/>
              <a:defRPr sz="9600">
                <a:solidFill>
                  <a:schemeClr val="tx1"/>
                </a:solidFill>
              </a:defRPr>
            </a:lvl1pPr>
            <a:lvl2pPr marL="182880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36576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5486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73152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91440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925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7789333"/>
            <a:ext cx="15544800" cy="18565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905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557873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7172962"/>
            <a:ext cx="15473360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0688320"/>
            <a:ext cx="15473360" cy="15720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7172962"/>
            <a:ext cx="15549564" cy="351535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0688320"/>
            <a:ext cx="15549564" cy="157209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3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69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773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4213020"/>
            <a:ext cx="18516600" cy="20794133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663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50720"/>
            <a:ext cx="11796712" cy="682752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4213020"/>
            <a:ext cx="18516600" cy="20794133"/>
          </a:xfrm>
        </p:spPr>
        <p:txBody>
          <a:bodyPr anchor="t"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8778240"/>
            <a:ext cx="11796712" cy="16262775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13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532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413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557873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7789333"/>
            <a:ext cx="3154680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D2366-2A82-407D-9403-C862FA3A10CA}" type="datetimeFigureOut">
              <a:rPr lang="en-US" smtClean="0"/>
              <a:t>4/7/2022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27120433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27120433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B2466-6E55-4469-88FD-AD05E94B1E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35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657600" rtl="0" eaLnBrk="1" latinLnBrk="0" hangingPunct="1">
        <a:lnSpc>
          <a:spcPct val="90000"/>
        </a:lnSpc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3657600" rtl="0" eaLnBrk="1" latinLnBrk="0" hangingPunct="1">
        <a:lnSpc>
          <a:spcPct val="90000"/>
        </a:lnSpc>
        <a:spcBef>
          <a:spcPts val="4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Table&#10;&#10;Description automatically generated">
            <a:extLst>
              <a:ext uri="{FF2B5EF4-FFF2-40B4-BE49-F238E27FC236}">
                <a16:creationId xmlns:a16="http://schemas.microsoft.com/office/drawing/2014/main" id="{E2B57C4F-8F48-4BDD-AEE9-3FBAD0A70A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4"/>
          <a:stretch/>
        </p:blipFill>
        <p:spPr>
          <a:xfrm>
            <a:off x="914452" y="11658519"/>
            <a:ext cx="16515833" cy="56041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4528FE-BDC4-4803-BBFB-B9666EDC50ED}"/>
              </a:ext>
            </a:extLst>
          </p:cNvPr>
          <p:cNvSpPr txBox="1"/>
          <p:nvPr/>
        </p:nvSpPr>
        <p:spPr>
          <a:xfrm>
            <a:off x="3968496" y="648855"/>
            <a:ext cx="2863900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0" b="1" u="sng" dirty="0"/>
              <a:t>Risk Mitigation at the Portsmouth Fire Department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E33942-453E-49CB-BA1A-57B959A775A6}"/>
              </a:ext>
            </a:extLst>
          </p:cNvPr>
          <p:cNvSpPr txBox="1"/>
          <p:nvPr/>
        </p:nvSpPr>
        <p:spPr>
          <a:xfrm>
            <a:off x="23243960" y="2771465"/>
            <a:ext cx="12776200" cy="353943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Identify the factors that put the Portsmouth Fire Department at risk by developing mitigation strategies that work for the organization. 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</a:pPr>
            <a:endParaRPr lang="en-US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US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 the conclusion of this project, the Portsmouth Fire Department will have the opportunity to implement our recommendations to decrease the severity and frequency of potential threats to the department.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2F0EDA2-A90F-415D-A97B-9EA035A45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5426" y="2771464"/>
            <a:ext cx="6797454" cy="905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0B63922-F78A-4952-ACBE-A022EBA20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2553" y="6618249"/>
            <a:ext cx="5567607" cy="7413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7C171F-1F9D-404F-BBCE-47683BA032E6}"/>
              </a:ext>
            </a:extLst>
          </p:cNvPr>
          <p:cNvSpPr txBox="1"/>
          <p:nvPr/>
        </p:nvSpPr>
        <p:spPr>
          <a:xfrm>
            <a:off x="667266" y="2771465"/>
            <a:ext cx="15290800" cy="353943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US" sz="32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Portsmouth Fire Department: 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R</a:t>
            </a:r>
            <a:r>
              <a:rPr lang="en-US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esponds to a city of 21,775 people (2019) with three stations throughout the city and they also help surrounding cities and towns if needed.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</a:pPr>
            <a:endParaRPr lang="en-US" sz="32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US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Staffed by 32 Firefighters/EMTs, 1 Fire Chief, 1 Fire Marshal, 1 Training Captain, and 4 Dispatchers.</a:t>
            </a:r>
          </a:p>
          <a:p>
            <a:endParaRPr lang="en-US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23B03E8-865B-4446-ABEF-E4BD3A94F5D9}"/>
              </a:ext>
            </a:extLst>
          </p:cNvPr>
          <p:cNvSpPr txBox="1"/>
          <p:nvPr/>
        </p:nvSpPr>
        <p:spPr>
          <a:xfrm>
            <a:off x="914452" y="22215632"/>
            <a:ext cx="12367653" cy="66479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US" sz="3200" b="1" i="0" u="sng" strike="noStrike" dirty="0">
                <a:effectLst/>
                <a:latin typeface="Arial" panose="020B0604020202020204" pitchFamily="34" charset="0"/>
              </a:rPr>
              <a:t>Initial Impressions: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3 main doors have locks with a keypad 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Main fire doors are kept open in the summer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Server room in the basement has an AC in the window (not secured)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No cameras in or around the building 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Files and any other paperwork are out in the open </a:t>
            </a:r>
          </a:p>
          <a:p>
            <a:pPr rtl="0" fontAlgn="base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Fire trucks are left unlocked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Only items triple locked are narcotics on the ambulance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No designated IT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Doors are not always locked 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Firefighters aren’t always in the building 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Communication room is lowest in building, risk of flood damage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E34B02-500E-47F0-8C13-B0E3C0C079B4}"/>
              </a:ext>
            </a:extLst>
          </p:cNvPr>
          <p:cNvSpPr txBox="1"/>
          <p:nvPr/>
        </p:nvSpPr>
        <p:spPr>
          <a:xfrm>
            <a:off x="2956981" y="7024736"/>
            <a:ext cx="10711370" cy="403187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US" sz="3200" b="1" u="sng" dirty="0">
                <a:latin typeface="Arial" panose="020B0604020202020204" pitchFamily="34" charset="0"/>
              </a:rPr>
              <a:t>Risk Assessment – SAIC Risk Analysis</a:t>
            </a:r>
            <a:r>
              <a:rPr lang="en-US" sz="3200" b="1" i="0" u="sng" strike="noStrike" dirty="0">
                <a:effectLst/>
                <a:latin typeface="Arial" panose="020B0604020202020204" pitchFamily="34" charset="0"/>
              </a:rPr>
              <a:t>:</a:t>
            </a:r>
          </a:p>
          <a:p>
            <a:pPr marL="342900" indent="-3429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Asset identification and critically assessment</a:t>
            </a:r>
          </a:p>
          <a:p>
            <a:pPr lvl="1" fontAlgn="base"/>
            <a:r>
              <a:rPr lang="en-US" sz="3200" dirty="0">
                <a:latin typeface="Arial" panose="020B0604020202020204" pitchFamily="34" charset="0"/>
              </a:rPr>
              <a:t>	Infrastructure, Faculties, Equipment &amp; Personnel</a:t>
            </a:r>
            <a:endParaRPr lang="en-US" sz="3200" b="0" i="0" u="none" strike="noStrike" dirty="0">
              <a:effectLst/>
              <a:latin typeface="Arial" panose="020B0604020202020204" pitchFamily="34" charset="0"/>
            </a:endParaRPr>
          </a:p>
          <a:p>
            <a:pPr marL="342900" indent="-3429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latin typeface="Arial" panose="020B0604020202020204" pitchFamily="34" charset="0"/>
              </a:rPr>
              <a:t>Assess vulnerabilities of each asset</a:t>
            </a:r>
          </a:p>
          <a:p>
            <a:pPr marL="342900" indent="-3429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Assess consequences </a:t>
            </a:r>
          </a:p>
          <a:p>
            <a:pPr marL="342900" indent="-3429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latin typeface="Arial" panose="020B0604020202020204" pitchFamily="34" charset="0"/>
              </a:rPr>
              <a:t>Identify counter measures </a:t>
            </a:r>
          </a:p>
          <a:p>
            <a:pPr marL="342900" indent="-3429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Estima</a:t>
            </a:r>
            <a:r>
              <a:rPr lang="en-US" sz="3200" dirty="0">
                <a:latin typeface="Arial" panose="020B0604020202020204" pitchFamily="34" charset="0"/>
              </a:rPr>
              <a:t>te countermeasure cost</a:t>
            </a:r>
          </a:p>
          <a:p>
            <a:pPr marL="342900" indent="-3429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Review operational security planning </a:t>
            </a: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id="{6E9FFE00-0EA5-4FED-BD26-49DABFC411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6888" r="-1" b="2321"/>
          <a:stretch/>
        </p:blipFill>
        <p:spPr bwMode="auto">
          <a:xfrm>
            <a:off x="17538575" y="13967679"/>
            <a:ext cx="19037425" cy="874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382046B-6A53-400E-81E0-6E9DED1E1464}"/>
              </a:ext>
            </a:extLst>
          </p:cNvPr>
          <p:cNvSpPr txBox="1"/>
          <p:nvPr/>
        </p:nvSpPr>
        <p:spPr>
          <a:xfrm>
            <a:off x="24908481" y="13829657"/>
            <a:ext cx="543578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latin typeface="Arial" panose="020B0604020202020204" pitchFamily="34" charset="0"/>
                <a:cs typeface="Arial" panose="020B0604020202020204" pitchFamily="34" charset="0"/>
              </a:rPr>
              <a:t>Critical &amp; Vulnerability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840B961-523A-4CB4-B11C-0E4B13804FF3}"/>
              </a:ext>
            </a:extLst>
          </p:cNvPr>
          <p:cNvSpPr txBox="1"/>
          <p:nvPr/>
        </p:nvSpPr>
        <p:spPr>
          <a:xfrm>
            <a:off x="2403159" y="17912360"/>
            <a:ext cx="12367653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US" sz="3200" b="1" i="0" u="sng" strike="noStrike" dirty="0">
                <a:effectLst/>
                <a:latin typeface="Arial" panose="020B0604020202020204" pitchFamily="34" charset="0"/>
              </a:rPr>
              <a:t>Final Recommendations: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3-year Net Present Value (NPV)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</a:rPr>
              <a:t>3 intervention strategies 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No strict NPV because Portsmouth Fire Department is a city and state funded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 We concluded the necessary budget, and the Portsmouth Fire Department will choose which risks to assess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E65C931-0EC2-41E1-97E4-D20C83026CCC}"/>
              </a:ext>
            </a:extLst>
          </p:cNvPr>
          <p:cNvSpPr txBox="1"/>
          <p:nvPr/>
        </p:nvSpPr>
        <p:spPr>
          <a:xfrm>
            <a:off x="23243960" y="6618249"/>
            <a:ext cx="679745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latin typeface="Arial" panose="020B0604020202020204" pitchFamily="34" charset="0"/>
                <a:cs typeface="Arial" panose="020B0604020202020204" pitchFamily="34" charset="0"/>
              </a:rPr>
              <a:t>Categories and Definitions of Vulnerabilities Factors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u="sng" dirty="0">
                <a:latin typeface="Arial" panose="020B0604020202020204" pitchFamily="34" charset="0"/>
                <a:cs typeface="Arial" panose="020B0604020202020204" pitchFamily="34" charset="0"/>
              </a:rPr>
              <a:t>Construction/Maintenance 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– the age and level of maintenance on each asset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u="sng" dirty="0">
                <a:latin typeface="Arial" panose="020B0604020202020204" pitchFamily="34" charset="0"/>
                <a:cs typeface="Arial" panose="020B0604020202020204" pitchFamily="34" charset="0"/>
              </a:rPr>
              <a:t>Access and Security 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– the ease of access and level of security for their assets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500" u="sng" dirty="0">
                <a:latin typeface="Arial" panose="020B0604020202020204" pitchFamily="34" charset="0"/>
                <a:cs typeface="Arial" panose="020B0604020202020204" pitchFamily="34" charset="0"/>
              </a:rPr>
              <a:t>Importance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 – the importance of each asse for both the fire department and the fire fighters themselves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AF8D26-A79F-4AFA-8574-350098D89E85}"/>
              </a:ext>
            </a:extLst>
          </p:cNvPr>
          <p:cNvSpPr txBox="1"/>
          <p:nvPr/>
        </p:nvSpPr>
        <p:spPr>
          <a:xfrm>
            <a:off x="13850572" y="22654761"/>
            <a:ext cx="11587161" cy="61555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US" sz="3200" b="1" i="0" u="sng" strike="noStrike" dirty="0">
                <a:effectLst/>
                <a:latin typeface="Arial" panose="020B0604020202020204" pitchFamily="34" charset="0"/>
              </a:rPr>
              <a:t>Risks: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Lighting in back parking lot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Locks on door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Communications / Backup for communications 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Storage for personal belongings when on call (wallet, phone) 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Southbound Spaulding Traffic Circle Bridge (saves 5 minutes in response time) 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No Access Control system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Cyber Security Control System</a:t>
            </a:r>
          </a:p>
          <a:p>
            <a:pPr rtl="0" fontAlgn="base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Health and Safety Hazards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“Firefighter Cancers” and other sickness they are prone to</a:t>
            </a:r>
          </a:p>
          <a:p>
            <a:pPr marL="285750" indent="-285750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D6D2BC-8164-42F5-A0B4-365202F4C4F8}"/>
              </a:ext>
            </a:extLst>
          </p:cNvPr>
          <p:cNvSpPr txBox="1"/>
          <p:nvPr/>
        </p:nvSpPr>
        <p:spPr>
          <a:xfrm>
            <a:off x="26075501" y="22626585"/>
            <a:ext cx="9944659" cy="61555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rtl="0" fontAlgn="base">
              <a:spcBef>
                <a:spcPts val="0"/>
              </a:spcBef>
              <a:spcAft>
                <a:spcPts val="0"/>
              </a:spcAft>
            </a:pPr>
            <a:r>
              <a:rPr lang="en-US" sz="3200" b="1" u="sng" dirty="0">
                <a:latin typeface="Arial" panose="020B0604020202020204" pitchFamily="34" charset="0"/>
              </a:rPr>
              <a:t>Countermeasures:</a:t>
            </a:r>
            <a:endParaRPr lang="en-US" sz="3200" b="1" i="0" u="sng" strike="noStrike" dirty="0">
              <a:effectLst/>
              <a:latin typeface="Arial" panose="020B0604020202020204" pitchFamily="34" charset="0"/>
            </a:endParaRP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Garage doors have proper equipment to be opened from station 2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CCTV would allow station 2 to identify and allow in a neighboring station for station coverage. 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Digital lock systems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George Bush Bridge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Two factor authentication for sensitive information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Backup dispatch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VPN</a:t>
            </a:r>
          </a:p>
          <a:p>
            <a:pPr rtl="0" fontAlgn="base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Up-to-date Cybersecurity system</a:t>
            </a:r>
          </a:p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b="0" i="0" u="none" strike="noStrike" dirty="0">
                <a:effectLst/>
                <a:latin typeface="Arial" panose="020B0604020202020204" pitchFamily="34" charset="0"/>
              </a:rPr>
              <a:t>Password security system, no autosave</a:t>
            </a:r>
          </a:p>
        </p:txBody>
      </p:sp>
    </p:spTree>
    <p:extLst>
      <p:ext uri="{BB962C8B-B14F-4D97-AF65-F5344CB8AC3E}">
        <p14:creationId xmlns:p14="http://schemas.microsoft.com/office/powerpoint/2010/main" val="513300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587</TotalTime>
  <Words>461</Words>
  <Application>Microsoft Office PowerPoint</Application>
  <PresentationFormat>Custom</PresentationFormat>
  <Paragraphs>57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Moore</dc:creator>
  <cp:lastModifiedBy>Laura Moore</cp:lastModifiedBy>
  <cp:revision>12</cp:revision>
  <dcterms:created xsi:type="dcterms:W3CDTF">2022-04-07T13:59:48Z</dcterms:created>
  <dcterms:modified xsi:type="dcterms:W3CDTF">2022-04-07T23:47:36Z</dcterms:modified>
</cp:coreProperties>
</file>