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30" d="100"/>
          <a:sy n="30" d="100"/>
        </p:scale>
        <p:origin x="798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8571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49077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6613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86899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31161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57343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3111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0068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48361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331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441750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4AA62-0386-4689-AF3D-6C63485EE61D}" type="datetimeFigureOut">
              <a:rPr lang="en-CA" smtClean="0"/>
              <a:t>2022-04-08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35381E-69A8-41A0-B0E0-E1C5D8B45D6F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94388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>
            <a:extLst>
              <a:ext uri="{FF2B5EF4-FFF2-40B4-BE49-F238E27FC236}">
                <a16:creationId xmlns:a16="http://schemas.microsoft.com/office/drawing/2014/main" id="{4EE013C8-B121-40F7-85B5-1CD8D6CF5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219" y="5816600"/>
            <a:ext cx="11314113" cy="7791450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Rationale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Carbon retention and assimilation by vegetation is limited by nitrogen availability, which means that the biogeochemical cycles for carbon and nitrogen are often tightly coupled. 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Environmental conditions like climate (temperature, precipitation &amp; storm frequency &amp; intensity) and plant characteristics (C:N ratios) affect both carbon and nitrogen cycles at a watershed level. 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Environmental disturbances (storms, fires, logging) can lead to the decoupling of the two cycles that can last for years.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The strength of this biogeochemical coupling varies between ecoregions and environmental gradients; however, the relative influence of each environmental variable is not as well understood at a continental scale.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3">
            <a:extLst>
              <a:ext uri="{FF2B5EF4-FFF2-40B4-BE49-F238E27FC236}">
                <a16:creationId xmlns:a16="http://schemas.microsoft.com/office/drawing/2014/main" id="{644F4AFA-DB6C-433C-96BA-E95FA12990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219" y="1520825"/>
            <a:ext cx="41681400" cy="3919538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800"/>
              </a:spcAft>
              <a:buClrTx/>
              <a:buSzTx/>
              <a:buFontTx/>
              <a:buNone/>
              <a:tabLst/>
            </a:pPr>
            <a:r>
              <a:rPr kumimoji="0" lang="fr-CA" altLang="en-US" sz="85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Environmental controls on carbon and nitrogen cycling </a:t>
            </a:r>
            <a:r>
              <a:rPr kumimoji="0" lang="en-US" altLang="en-US" sz="85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across</a:t>
            </a:r>
            <a:r>
              <a:rPr kumimoji="0" lang="fr-CA" altLang="en-US" sz="85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ecosystems in the U.S.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Lara Munro, Mark </a:t>
            </a:r>
            <a:r>
              <a:rPr kumimoji="0" lang="en-US" alt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Green</a:t>
            </a:r>
            <a:r>
              <a:rPr kumimoji="0" lang="fr-CA" alt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Scott Ollinger, Wilfred Wollheim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Natural Resources and Earth Systems Science, University of New Hampshire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 Box 4">
            <a:extLst>
              <a:ext uri="{FF2B5EF4-FFF2-40B4-BE49-F238E27FC236}">
                <a16:creationId xmlns:a16="http://schemas.microsoft.com/office/drawing/2014/main" id="{1BCFE483-F8F6-44AA-8F75-3F019D53D6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0326" y="14185303"/>
            <a:ext cx="11398250" cy="4595813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Research question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Analyze environmental factors that influence nitrogen and carbon inputs and retention at a watershed scale.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Specific objective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Analyze linkages between inputs, plant and soil biogeochemistry, and stream export at a coarse temporal resolution across watersheds at a continental scale.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B8148AA9-1026-4F60-BCFD-E5CD573A14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2219" y="19360468"/>
            <a:ext cx="11398250" cy="12892994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Sites and data source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6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Data collected from 2018—2021 by the National Ecological Observation Network (NEON) for 20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colocated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terrestrial and aquatic sites. Sites were considered </a:t>
            </a:r>
            <a:r>
              <a:rPr kumimoji="0" lang="en-US" altLang="en-US" sz="2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colocated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when they were within 25 km of each other and located within 13 eco-climactic domains defined by NEON (figure 1). 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Data collected from terrestrial sites include soil and leaf chemistry. Data collected from aquatic sites include continuous discharge and stream chemistry samples.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Text Box 6">
            <a:extLst>
              <a:ext uri="{FF2B5EF4-FFF2-40B4-BE49-F238E27FC236}">
                <a16:creationId xmlns:a16="http://schemas.microsoft.com/office/drawing/2014/main" id="{48FE2AC7-BC8B-46B2-B4E2-0575474729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41920" y="23617007"/>
            <a:ext cx="11061699" cy="4092575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Future directions:</a:t>
            </a:r>
          </a:p>
          <a:p>
            <a:pPr marL="1080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50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Increase model complexity by including other environmental variables into the relationship between nutrient exports and soil or leaf ratios. </a:t>
            </a:r>
          </a:p>
          <a:p>
            <a:pPr marL="1080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50000"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Comparative analysis of these relationships to those previously found at a site- or region-specific scales as well as those calculated in cross-ecosystem meta-analyses.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EDBF2220-25BE-45FD-ACD9-D1A7010489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" t="10126" b="12492"/>
          <a:stretch>
            <a:fillRect/>
          </a:stretch>
        </p:blipFill>
        <p:spPr bwMode="auto">
          <a:xfrm>
            <a:off x="1320797" y="24871836"/>
            <a:ext cx="10939526" cy="60130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9" name="Text Box 8">
            <a:extLst>
              <a:ext uri="{FF2B5EF4-FFF2-40B4-BE49-F238E27FC236}">
                <a16:creationId xmlns:a16="http://schemas.microsoft.com/office/drawing/2014/main" id="{DCEEC18C-D3CA-4422-907F-D7378BB0A9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90394" y="12298587"/>
            <a:ext cx="29613225" cy="10936288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Results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Varying C:N ratios from leaves to soil to streams: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Leaf C:N ratio is strongly correlated to surface soil C:N and stream DOC:TDN ratios across sites (p &lt; 0.01) and soil C:N ratio is correlated to stream DOC:TDN ratios (p &lt; 0.1). 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Overall, stream C:N ratios are the most similar to soil C:N ratios. The relative proportion of nitrogen compared to carbon decreases as you move from trees to stream water, suggesting high carbon retention, relative to nitrogen across most sites.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AB7A8347-0291-4A91-AC5D-EF662F5153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0606" y="31051973"/>
            <a:ext cx="10939526" cy="835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Figure 1: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Location of the 20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colocated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terrestrial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and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aquatic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sites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used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in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study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Colours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designate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individual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domains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as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defined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by NEON.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BC71D559-FB92-441B-940A-6F0A249912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41920" y="28087862"/>
            <a:ext cx="11061699" cy="4165600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2800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Acknowledgements  and references: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Funding for this project is provided through the NSF Macrosystems biology program (award #1926591) and through a PGS-D fellowship granted to L. Munro by NSERC.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Data sources: NEON (National Ecological Observatory Network). Chemical properties of surface water (DP1.20093.001). https://data.neonscience.org (accessed April 8, 2022)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NEON (National Ecological Observatory Network). Continuous discharge (DP4.00130.001). https://data.neonscience.org (accessed April 8, 2022)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NEON (National Ecological Observatory Network). Plant foliar traits (DP1.10026.001). https://data.neonscience.org (accessed April 8, 2022)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NEON (National Ecological Observatory Network). Soil physical and chemical properties, periodic (DP1.10086.001). https://data.neonscience.org (accessed April 8, 2022)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US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 Box 11">
            <a:extLst>
              <a:ext uri="{FF2B5EF4-FFF2-40B4-BE49-F238E27FC236}">
                <a16:creationId xmlns:a16="http://schemas.microsoft.com/office/drawing/2014/main" id="{49660017-BDF5-4071-A611-78B63A355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0233" y="5829300"/>
            <a:ext cx="29643386" cy="5846764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3600" b="0" i="0" u="sng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Methods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Text Box 12">
            <a:extLst>
              <a:ext uri="{FF2B5EF4-FFF2-40B4-BE49-F238E27FC236}">
                <a16:creationId xmlns:a16="http://schemas.microsoft.com/office/drawing/2014/main" id="{BA5B739A-BF60-47E8-A9EE-045E38188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57582" y="6580188"/>
            <a:ext cx="8769350" cy="4271962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Terrestrial data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Calculate mean soil C:N ratio for surface soils (top 30 cm) (NEON data product: DP1.10086.001)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Calculate mean leaf C:N ratio (NEON data product: DP1.10026.001)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Estimate nitrogen mineralization rates from incubation experiments (NEON data product: DP1.10086.001)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Text Box 13">
            <a:extLst>
              <a:ext uri="{FF2B5EF4-FFF2-40B4-BE49-F238E27FC236}">
                <a16:creationId xmlns:a16="http://schemas.microsoft.com/office/drawing/2014/main" id="{880375FA-4A0B-4CBA-9218-13B11CBD9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73794" y="6580188"/>
            <a:ext cx="9348788" cy="4189412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Aquatic data</a:t>
            </a: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Calculate bi-weekly flow-weighted mean DOC, NO</a:t>
            </a:r>
            <a:r>
              <a:rPr kumimoji="0" lang="en-US" altLang="en-US" sz="2800" b="0" i="0" u="none" strike="noStrike" cap="none" normalizeH="0" baseline="-250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and total dissolved nitrogen (TDN) concentrations and runoff (NEON data products: DP1.20093.001 and DP1.20033.001)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ts val="1000"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- Calculate mean annual DOC, NO</a:t>
            </a:r>
            <a:r>
              <a:rPr kumimoji="0" lang="en-US" altLang="en-US" sz="2800" b="0" i="0" u="none" strike="noStrike" cap="none" normalizeH="0" baseline="-250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3</a:t>
            </a: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, and TDN runoff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69F2877-D4A2-4A97-93C8-92591F309DFC}"/>
              </a:ext>
            </a:extLst>
          </p:cNvPr>
          <p:cNvGrpSpPr>
            <a:grpSpLocks/>
          </p:cNvGrpSpPr>
          <p:nvPr/>
        </p:nvGrpSpPr>
        <p:grpSpPr bwMode="auto">
          <a:xfrm>
            <a:off x="33045257" y="15860256"/>
            <a:ext cx="9629775" cy="6299200"/>
            <a:chOff x="102844474" y="114556381"/>
            <a:chExt cx="9629472" cy="6299164"/>
          </a:xfrm>
        </p:grpSpPr>
        <p:pic>
          <p:nvPicPr>
            <p:cNvPr id="1039" name="Picture 15">
              <a:extLst>
                <a:ext uri="{FF2B5EF4-FFF2-40B4-BE49-F238E27FC236}">
                  <a16:creationId xmlns:a16="http://schemas.microsoft.com/office/drawing/2014/main" id="{3BD3A6F4-BC06-402D-ABEF-532B0F759E9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844474" y="114556381"/>
              <a:ext cx="9629472" cy="6299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16" name="Text Box 16">
              <a:extLst>
                <a:ext uri="{FF2B5EF4-FFF2-40B4-BE49-F238E27FC236}">
                  <a16:creationId xmlns:a16="http://schemas.microsoft.com/office/drawing/2014/main" id="{99CF5192-C407-4349-B6B5-61C37E9917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921372" y="115372901"/>
              <a:ext cx="481658" cy="253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CA" altLang="en-US" sz="1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1:1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7" name="Group 17">
            <a:extLst>
              <a:ext uri="{FF2B5EF4-FFF2-40B4-BE49-F238E27FC236}">
                <a16:creationId xmlns:a16="http://schemas.microsoft.com/office/drawing/2014/main" id="{7413A8FB-C487-4130-83FD-A09C76D6BE45}"/>
              </a:ext>
            </a:extLst>
          </p:cNvPr>
          <p:cNvGrpSpPr>
            <a:grpSpLocks/>
          </p:cNvGrpSpPr>
          <p:nvPr/>
        </p:nvGrpSpPr>
        <p:grpSpPr bwMode="auto">
          <a:xfrm>
            <a:off x="23144019" y="15860256"/>
            <a:ext cx="9629775" cy="6299200"/>
            <a:chOff x="102836529" y="108266230"/>
            <a:chExt cx="9629472" cy="6299165"/>
          </a:xfrm>
        </p:grpSpPr>
        <p:pic>
          <p:nvPicPr>
            <p:cNvPr id="1042" name="Picture 18">
              <a:extLst>
                <a:ext uri="{FF2B5EF4-FFF2-40B4-BE49-F238E27FC236}">
                  <a16:creationId xmlns:a16="http://schemas.microsoft.com/office/drawing/2014/main" id="{085E95E6-BEF4-4673-8836-9E45114AFEA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836529" y="108266230"/>
              <a:ext cx="9629472" cy="62991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18" name="Text Box 19">
              <a:extLst>
                <a:ext uri="{FF2B5EF4-FFF2-40B4-BE49-F238E27FC236}">
                  <a16:creationId xmlns:a16="http://schemas.microsoft.com/office/drawing/2014/main" id="{8838B897-D64B-4023-9380-2FF8476240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9825292" y="109490984"/>
              <a:ext cx="481657" cy="253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CA" altLang="en-US" sz="1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1:1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grpSp>
        <p:nvGrpSpPr>
          <p:cNvPr id="19" name="Group 20">
            <a:extLst>
              <a:ext uri="{FF2B5EF4-FFF2-40B4-BE49-F238E27FC236}">
                <a16:creationId xmlns:a16="http://schemas.microsoft.com/office/drawing/2014/main" id="{20003C21-15B7-43F9-8B85-D7114C645690}"/>
              </a:ext>
            </a:extLst>
          </p:cNvPr>
          <p:cNvGrpSpPr>
            <a:grpSpLocks/>
          </p:cNvGrpSpPr>
          <p:nvPr/>
        </p:nvGrpSpPr>
        <p:grpSpPr bwMode="auto">
          <a:xfrm>
            <a:off x="13290407" y="15892006"/>
            <a:ext cx="9629775" cy="6299200"/>
            <a:chOff x="102852295" y="101969675"/>
            <a:chExt cx="9629472" cy="6299164"/>
          </a:xfrm>
        </p:grpSpPr>
        <p:pic>
          <p:nvPicPr>
            <p:cNvPr id="1045" name="Picture 21">
              <a:extLst>
                <a:ext uri="{FF2B5EF4-FFF2-40B4-BE49-F238E27FC236}">
                  <a16:creationId xmlns:a16="http://schemas.microsoft.com/office/drawing/2014/main" id="{8CA98AE8-735F-44CB-9C77-41601E7EB8D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852295" y="101969675"/>
              <a:ext cx="9629472" cy="62991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</p:pic>
        <p:sp>
          <p:nvSpPr>
            <p:cNvPr id="20" name="Text Box 22">
              <a:extLst>
                <a:ext uri="{FF2B5EF4-FFF2-40B4-BE49-F238E27FC236}">
                  <a16:creationId xmlns:a16="http://schemas.microsoft.com/office/drawing/2014/main" id="{BC65A7D8-B0E2-4F59-A971-7B234C635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97467" y="102568857"/>
              <a:ext cx="481657" cy="25327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444D26"/>
                  </a:solidFill>
                </a14:hiddenFill>
              </a:ext>
              <a:ext uri="{91240B29-F687-4F45-9708-019B960494DF}">
                <a14:hiddenLine xmlns:a14="http://schemas.microsoft.com/office/drawing/2010/main" w="25400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/>
                    </a:outerShdw>
                  </a:effectLst>
                </a14:hiddenEffects>
              </a:ext>
            </a:extLst>
          </p:spPr>
          <p:txBody>
            <a:bodyPr vert="horz" wrap="square" lIns="36576" tIns="36576" rIns="36576" bIns="36576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fr-CA" altLang="en-US" sz="1200" b="0" i="0" u="none" strike="noStrike" cap="none" normalizeH="0" baseline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1:1</a:t>
              </a:r>
              <a:endParaRPr kumimoji="0" lang="en-US" altLang="en-US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  <p:sp>
        <p:nvSpPr>
          <p:cNvPr id="22" name="Text Box 24">
            <a:extLst>
              <a:ext uri="{FF2B5EF4-FFF2-40B4-BE49-F238E27FC236}">
                <a16:creationId xmlns:a16="http://schemas.microsoft.com/office/drawing/2014/main" id="{8FDAB08D-9298-4E46-BBA1-B75C4143F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381644" y="23234875"/>
            <a:ext cx="11857038" cy="9018587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3" name="Text Box 25">
            <a:extLst>
              <a:ext uri="{FF2B5EF4-FFF2-40B4-BE49-F238E27FC236}">
                <a16:creationId xmlns:a16="http://schemas.microsoft.com/office/drawing/2014/main" id="{52E68037-23F1-423A-A5A2-726D66240E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50732" y="22383293"/>
            <a:ext cx="29230637" cy="92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Figure 4: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C:N ratios in different pools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(a)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soil C:N ratio relative to leaf C:N ratio (y = 0.5396x + 2.8734; R</a:t>
            </a:r>
            <a:r>
              <a:rPr kumimoji="0" lang="en-US" altLang="en-US" sz="18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= 0.6);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(b)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stream DOC:TDN ratio relative to soil C:N ratio (y = 0.6157x + 1.9314; R</a:t>
            </a:r>
            <a:r>
              <a:rPr kumimoji="0" lang="en-US" altLang="en-US" sz="18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= 0.2); </a:t>
            </a: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(c)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stream DOC:TDN ratio relative to leaf C:N ratio (y = 0.5557x—4.4152; R</a:t>
            </a:r>
            <a:r>
              <a:rPr kumimoji="0" lang="en-US" altLang="en-US" sz="1800" b="0" i="0" u="none" strike="noStrike" cap="none" normalizeH="0" baseline="300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2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= 0.3). Whole blue lines represent a 1:1 line between ratios and dashed red lines represent the linear regression between both ratios.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51" name="Picture 27">
            <a:extLst>
              <a:ext uri="{FF2B5EF4-FFF2-40B4-BE49-F238E27FC236}">
                <a16:creationId xmlns:a16="http://schemas.microsoft.com/office/drawing/2014/main" id="{777DCE11-8AC2-4786-BB2D-5FFFF65BD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77657" y="3392488"/>
            <a:ext cx="4340225" cy="1858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52" name="Picture 28">
            <a:extLst>
              <a:ext uri="{FF2B5EF4-FFF2-40B4-BE49-F238E27FC236}">
                <a16:creationId xmlns:a16="http://schemas.microsoft.com/office/drawing/2014/main" id="{E75DF7BC-F26F-4B57-8A30-181742512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56669" y="3111500"/>
            <a:ext cx="2252663" cy="226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53" name="Picture 29">
            <a:extLst>
              <a:ext uri="{FF2B5EF4-FFF2-40B4-BE49-F238E27FC236}">
                <a16:creationId xmlns:a16="http://schemas.microsoft.com/office/drawing/2014/main" id="{C70CBDB0-E5DB-41EA-96E8-7A5DBEBFF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661" y="3323794"/>
            <a:ext cx="373380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54" name="Picture 30">
            <a:extLst>
              <a:ext uri="{FF2B5EF4-FFF2-40B4-BE49-F238E27FC236}">
                <a16:creationId xmlns:a16="http://schemas.microsoft.com/office/drawing/2014/main" id="{26DAC30D-965F-4FC8-9A4E-0D88F78D7E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90407" y="6113463"/>
            <a:ext cx="3757612" cy="4929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1055" name="Picture 31">
            <a:extLst>
              <a:ext uri="{FF2B5EF4-FFF2-40B4-BE49-F238E27FC236}">
                <a16:creationId xmlns:a16="http://schemas.microsoft.com/office/drawing/2014/main" id="{0AC478FE-421D-49CF-BBB5-E03A32F51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99969" y="6683829"/>
            <a:ext cx="5915025" cy="4281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25" name="Text Box 32">
            <a:extLst>
              <a:ext uri="{FF2B5EF4-FFF2-40B4-BE49-F238E27FC236}">
                <a16:creationId xmlns:a16="http://schemas.microsoft.com/office/drawing/2014/main" id="{31CB716C-1675-4244-8813-262D79FEA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98407" y="15911737"/>
            <a:ext cx="330200" cy="40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(a)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6" name="Text Box 33">
            <a:extLst>
              <a:ext uri="{FF2B5EF4-FFF2-40B4-BE49-F238E27FC236}">
                <a16:creationId xmlns:a16="http://schemas.microsoft.com/office/drawing/2014/main" id="{3E9D5276-779C-4C53-9073-80D03AE8E3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15507" y="15873637"/>
            <a:ext cx="4572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(b)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7" name="Text Box 34">
            <a:extLst>
              <a:ext uri="{FF2B5EF4-FFF2-40B4-BE49-F238E27FC236}">
                <a16:creationId xmlns:a16="http://schemas.microsoft.com/office/drawing/2014/main" id="{7F08B746-712E-4E8C-8C22-5AE09CD87C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3610407" y="15873637"/>
            <a:ext cx="457200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(c)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8" name="Text Box 35">
            <a:extLst>
              <a:ext uri="{FF2B5EF4-FFF2-40B4-BE49-F238E27FC236}">
                <a16:creationId xmlns:a16="http://schemas.microsoft.com/office/drawing/2014/main" id="{4D541E1D-7CDE-468C-985F-0731EBCE84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249132" y="11071225"/>
            <a:ext cx="3886568" cy="512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Figure 2: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Sampling design of NEON terrestrial plots. Source: NEON 2022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9" name="Text Box 36">
            <a:extLst>
              <a:ext uri="{FF2B5EF4-FFF2-40B4-BE49-F238E27FC236}">
                <a16:creationId xmlns:a16="http://schemas.microsoft.com/office/drawing/2014/main" id="{8C231AEE-9F1C-4098-BC2B-3ED2629EBB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30132" y="10985954"/>
            <a:ext cx="6184900" cy="54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Figure 3: 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Sampling design of NEON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aquatic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plots.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Source: NEON 2022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61" name="Picture 37">
            <a:extLst>
              <a:ext uri="{FF2B5EF4-FFF2-40B4-BE49-F238E27FC236}">
                <a16:creationId xmlns:a16="http://schemas.microsoft.com/office/drawing/2014/main" id="{43AD406C-B48F-4D71-83E9-8C70B26EF7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1907" y="23600000"/>
            <a:ext cx="10699750" cy="755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30" name="Text Box 38">
            <a:extLst>
              <a:ext uri="{FF2B5EF4-FFF2-40B4-BE49-F238E27FC236}">
                <a16:creationId xmlns:a16="http://schemas.microsoft.com/office/drawing/2014/main" id="{FDE8E9B7-34DC-4DE6-B594-D506BFC310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136957" y="26241600"/>
            <a:ext cx="784225" cy="7318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Mean annual temperature (C)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1" name="Text Box 39">
            <a:extLst>
              <a:ext uri="{FF2B5EF4-FFF2-40B4-BE49-F238E27FC236}">
                <a16:creationId xmlns:a16="http://schemas.microsoft.com/office/drawing/2014/main" id="{F1AC2632-C0E9-4854-9693-E383F898CC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993494" y="21661662"/>
            <a:ext cx="903288" cy="23653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1" name="Text Box 23">
            <a:extLst>
              <a:ext uri="{FF2B5EF4-FFF2-40B4-BE49-F238E27FC236}">
                <a16:creationId xmlns:a16="http://schemas.microsoft.com/office/drawing/2014/main" id="{AF6EC701-DB88-4A5A-A1F0-AA8F0DA565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0232" y="23044376"/>
            <a:ext cx="7207250" cy="9209086"/>
          </a:xfrm>
          <a:prstGeom prst="rect">
            <a:avLst/>
          </a:prstGeom>
          <a:solidFill>
            <a:srgbClr val="BAC7A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10800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N mineralization and soil C:N ratio: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8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We expected a decrease in N mineralization rates compared to soil C:N ratios, with noticeably lower mineralization rates for soils with a C:N ratio above 25. However, mineralization rates are relatively constant across the range of soil C:N ratios observed at these sites. </a:t>
            </a:r>
          </a:p>
          <a:p>
            <a:pPr marL="10800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This suggests that other environmental factors, such as temperature or precipitation, play an important role in regulating N mineralization rates at a continental scale, beyond soil properties.  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Text Box 26">
            <a:extLst>
              <a:ext uri="{FF2B5EF4-FFF2-40B4-BE49-F238E27FC236}">
                <a16:creationId xmlns:a16="http://schemas.microsoft.com/office/drawing/2014/main" id="{1A0CCC07-8574-4A50-9804-6D8F15C9B4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13494" y="31145387"/>
            <a:ext cx="10741025" cy="1017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44D26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CA" altLang="en-US" sz="18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Figure 5: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Mean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N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mineralization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rates relative to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soil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C:N ratio for surface horizons (30 cm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depth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).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Mean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annual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temperature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at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each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site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is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represented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by </a:t>
            </a:r>
            <a:r>
              <a:rPr kumimoji="0" lang="fr-CA" altLang="en-US" sz="18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colours</a:t>
            </a:r>
            <a:r>
              <a:rPr kumimoji="0" lang="fr-CA" altLang="en-US" sz="18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. 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9703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991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Lara Munro</dc:creator>
  <cp:lastModifiedBy>Lara Munro</cp:lastModifiedBy>
  <cp:revision>3</cp:revision>
  <dcterms:created xsi:type="dcterms:W3CDTF">2022-04-08T16:27:01Z</dcterms:created>
  <dcterms:modified xsi:type="dcterms:W3CDTF">2022-04-08T16:45:27Z</dcterms:modified>
</cp:coreProperties>
</file>