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3"/>
  </p:notesMasterIdLst>
  <p:sldIdLst>
    <p:sldId id="258" r:id="rId2"/>
  </p:sldIdLst>
  <p:sldSz cx="43891200" cy="32918400"/>
  <p:notesSz cx="6858000" cy="9144000"/>
  <p:embeddedFontLst>
    <p:embeddedFont>
      <p:font typeface="Calibri" panose="020F0502020204030204" pitchFamily="34" charset="0"/>
      <p:regular r:id="rId4"/>
      <p:bold r:id="rId5"/>
      <p:italic r:id="rId6"/>
      <p:boldItalic r:id="rId7"/>
    </p:embeddedFont>
    <p:embeddedFont>
      <p:font typeface="Cambria Math" panose="02040503050406030204" pitchFamily="18" charset="0"/>
      <p:regular r:id="rId8"/>
    </p:embeddedFont>
    <p:embeddedFont>
      <p:font typeface="Libre Baskerville" panose="02000000000000000000" pitchFamily="2" charset="0"/>
      <p:regular r:id="rId9"/>
      <p:bold r:id="rId10"/>
      <p:italic r:id="rId11"/>
    </p:embeddedFont>
    <p:embeddedFont>
      <p:font typeface="Montserrat" pitchFamily="2" charset="77"/>
      <p:regular r:id="rId12"/>
      <p:bold r:id="rId13"/>
      <p:italic r:id="rId14"/>
      <p:boldItalic r:id="rId15"/>
    </p:embeddedFont>
    <p:embeddedFont>
      <p:font typeface="Montserrat Light" panose="020F0302020204030204" pitchFamily="34" charset="0"/>
      <p:regular r:id="rId16"/>
      <p:italic r:id="rId17"/>
    </p:embeddedFont>
  </p:embeddedFontLst>
  <p:custDataLst>
    <p:tags r:id="rId18"/>
  </p:custDataLst>
  <p:defaultTextStyle>
    <a:defPPr>
      <a:defRPr lang="en-US"/>
    </a:defPPr>
    <a:lvl1pPr marL="0" algn="l" defTabSz="4681728" rtl="0" eaLnBrk="1" latinLnBrk="0" hangingPunct="1">
      <a:defRPr sz="9200" kern="1200">
        <a:solidFill>
          <a:schemeClr val="tx1"/>
        </a:solidFill>
        <a:latin typeface="+mn-lt"/>
        <a:ea typeface="+mn-ea"/>
        <a:cs typeface="+mn-cs"/>
      </a:defRPr>
    </a:lvl1pPr>
    <a:lvl2pPr marL="2340864" algn="l" defTabSz="4681728" rtl="0" eaLnBrk="1" latinLnBrk="0" hangingPunct="1">
      <a:defRPr sz="9200" kern="1200">
        <a:solidFill>
          <a:schemeClr val="tx1"/>
        </a:solidFill>
        <a:latin typeface="+mn-lt"/>
        <a:ea typeface="+mn-ea"/>
        <a:cs typeface="+mn-cs"/>
      </a:defRPr>
    </a:lvl2pPr>
    <a:lvl3pPr marL="4681728" algn="l" defTabSz="4681728" rtl="0" eaLnBrk="1" latinLnBrk="0" hangingPunct="1">
      <a:defRPr sz="9200" kern="1200">
        <a:solidFill>
          <a:schemeClr val="tx1"/>
        </a:solidFill>
        <a:latin typeface="+mn-lt"/>
        <a:ea typeface="+mn-ea"/>
        <a:cs typeface="+mn-cs"/>
      </a:defRPr>
    </a:lvl3pPr>
    <a:lvl4pPr marL="7022592" algn="l" defTabSz="4681728" rtl="0" eaLnBrk="1" latinLnBrk="0" hangingPunct="1">
      <a:defRPr sz="9200" kern="1200">
        <a:solidFill>
          <a:schemeClr val="tx1"/>
        </a:solidFill>
        <a:latin typeface="+mn-lt"/>
        <a:ea typeface="+mn-ea"/>
        <a:cs typeface="+mn-cs"/>
      </a:defRPr>
    </a:lvl4pPr>
    <a:lvl5pPr marL="9363456" algn="l" defTabSz="4681728" rtl="0" eaLnBrk="1" latinLnBrk="0" hangingPunct="1">
      <a:defRPr sz="9200" kern="1200">
        <a:solidFill>
          <a:schemeClr val="tx1"/>
        </a:solidFill>
        <a:latin typeface="+mn-lt"/>
        <a:ea typeface="+mn-ea"/>
        <a:cs typeface="+mn-cs"/>
      </a:defRPr>
    </a:lvl5pPr>
    <a:lvl6pPr marL="11704320" algn="l" defTabSz="4681728" rtl="0" eaLnBrk="1" latinLnBrk="0" hangingPunct="1">
      <a:defRPr sz="9200" kern="1200">
        <a:solidFill>
          <a:schemeClr val="tx1"/>
        </a:solidFill>
        <a:latin typeface="+mn-lt"/>
        <a:ea typeface="+mn-ea"/>
        <a:cs typeface="+mn-cs"/>
      </a:defRPr>
    </a:lvl6pPr>
    <a:lvl7pPr marL="14045185" algn="l" defTabSz="4681728" rtl="0" eaLnBrk="1" latinLnBrk="0" hangingPunct="1">
      <a:defRPr sz="9200" kern="1200">
        <a:solidFill>
          <a:schemeClr val="tx1"/>
        </a:solidFill>
        <a:latin typeface="+mn-lt"/>
        <a:ea typeface="+mn-ea"/>
        <a:cs typeface="+mn-cs"/>
      </a:defRPr>
    </a:lvl7pPr>
    <a:lvl8pPr marL="16386048" algn="l" defTabSz="4681728" rtl="0" eaLnBrk="1" latinLnBrk="0" hangingPunct="1">
      <a:defRPr sz="9200" kern="1200">
        <a:solidFill>
          <a:schemeClr val="tx1"/>
        </a:solidFill>
        <a:latin typeface="+mn-lt"/>
        <a:ea typeface="+mn-ea"/>
        <a:cs typeface="+mn-cs"/>
      </a:defRPr>
    </a:lvl8pPr>
    <a:lvl9pPr marL="18726913" algn="l" defTabSz="4681728" rtl="0" eaLnBrk="1" latinLnBrk="0" hangingPunct="1">
      <a:defRPr sz="92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29F80C3-3B2F-F10A-2204-3DD527B9BBBE}" name="John D. Mayer" initials="JDM" userId="John D. Mayer" providerId="None"/>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713"/>
    <p:restoredTop sz="94663"/>
  </p:normalViewPr>
  <p:slideViewPr>
    <p:cSldViewPr>
      <p:cViewPr>
        <p:scale>
          <a:sx n="29" d="100"/>
          <a:sy n="29" d="100"/>
        </p:scale>
        <p:origin x="472" y="-1144"/>
      </p:cViewPr>
      <p:guideLst>
        <p:guide orient="horz" pos="10368"/>
        <p:guide pos="13824"/>
      </p:guideLst>
    </p:cSldViewPr>
  </p:slideViewPr>
  <p:notesTextViewPr>
    <p:cViewPr>
      <p:scale>
        <a:sx n="20" d="100"/>
        <a:sy n="20" d="100"/>
      </p:scale>
      <p:origin x="0" y="0"/>
    </p:cViewPr>
  </p:notesTextViewPr>
  <p:notesViewPr>
    <p:cSldViewPr>
      <p:cViewPr>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font" Target="fonts/font10.fntdata"/><Relationship Id="rId18" Type="http://schemas.openxmlformats.org/officeDocument/2006/relationships/tags" Target="tags/tag1.xml"/><Relationship Id="rId3" Type="http://schemas.openxmlformats.org/officeDocument/2006/relationships/notesMaster" Target="notesMasters/notesMaster1.xml"/><Relationship Id="rId21" Type="http://schemas.openxmlformats.org/officeDocument/2006/relationships/theme" Target="theme/theme1.xml"/><Relationship Id="rId7" Type="http://schemas.openxmlformats.org/officeDocument/2006/relationships/font" Target="fonts/font4.fntdata"/><Relationship Id="rId12" Type="http://schemas.openxmlformats.org/officeDocument/2006/relationships/font" Target="fonts/font9.fntdata"/><Relationship Id="rId17" Type="http://schemas.openxmlformats.org/officeDocument/2006/relationships/font" Target="fonts/font14.fntdata"/><Relationship Id="rId2" Type="http://schemas.openxmlformats.org/officeDocument/2006/relationships/slide" Target="slides/slide1.xml"/><Relationship Id="rId16" Type="http://schemas.openxmlformats.org/officeDocument/2006/relationships/font" Target="fonts/font13.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5" Type="http://schemas.openxmlformats.org/officeDocument/2006/relationships/font" Target="fonts/font2.fntdata"/><Relationship Id="rId15" Type="http://schemas.openxmlformats.org/officeDocument/2006/relationships/font" Target="fonts/font12.fntdata"/><Relationship Id="rId23" Type="http://schemas.microsoft.com/office/2018/10/relationships/authors" Target="authors.xml"/><Relationship Id="rId10" Type="http://schemas.openxmlformats.org/officeDocument/2006/relationships/font" Target="fonts/font7.fntdata"/><Relationship Id="rId19" Type="http://schemas.openxmlformats.org/officeDocument/2006/relationships/presProps" Target="presProps.xml"/><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font" Target="fonts/font11.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2C7FAC8-84B1-42FD-8D12-B3EFCEFF6C06}" type="datetimeFigureOut">
              <a:rPr lang="en-US" smtClean="0"/>
              <a:t>4/8/22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13FBA2C-AFB3-486F-B4F5-004FBC2CA11C}" type="slidenum">
              <a:rPr lang="en-US" smtClean="0"/>
              <a:t>‹#›</a:t>
            </a:fld>
            <a:endParaRPr lang="en-US"/>
          </a:p>
        </p:txBody>
      </p:sp>
    </p:spTree>
    <p:extLst>
      <p:ext uri="{BB962C8B-B14F-4D97-AF65-F5344CB8AC3E}">
        <p14:creationId xmlns:p14="http://schemas.microsoft.com/office/powerpoint/2010/main" val="2166161538"/>
      </p:ext>
    </p:extLst>
  </p:cSld>
  <p:clrMap bg1="lt1" tx1="dk1" bg2="lt2" tx2="dk2" accent1="accent1" accent2="accent2" accent3="accent3" accent4="accent4" accent5="accent5" accent6="accent6" hlink="hlink" folHlink="folHlink"/>
  <p:notesStyle>
    <a:lvl1pPr marL="0" algn="l" defTabSz="4681728" rtl="0" eaLnBrk="1" latinLnBrk="0" hangingPunct="1">
      <a:defRPr sz="6100" kern="1200">
        <a:solidFill>
          <a:schemeClr val="tx1"/>
        </a:solidFill>
        <a:latin typeface="+mn-lt"/>
        <a:ea typeface="+mn-ea"/>
        <a:cs typeface="+mn-cs"/>
      </a:defRPr>
    </a:lvl1pPr>
    <a:lvl2pPr marL="2340864" algn="l" defTabSz="4681728" rtl="0" eaLnBrk="1" latinLnBrk="0" hangingPunct="1">
      <a:defRPr sz="6100" kern="1200">
        <a:solidFill>
          <a:schemeClr val="tx1"/>
        </a:solidFill>
        <a:latin typeface="+mn-lt"/>
        <a:ea typeface="+mn-ea"/>
        <a:cs typeface="+mn-cs"/>
      </a:defRPr>
    </a:lvl2pPr>
    <a:lvl3pPr marL="4681728" algn="l" defTabSz="4681728" rtl="0" eaLnBrk="1" latinLnBrk="0" hangingPunct="1">
      <a:defRPr sz="6100" kern="1200">
        <a:solidFill>
          <a:schemeClr val="tx1"/>
        </a:solidFill>
        <a:latin typeface="+mn-lt"/>
        <a:ea typeface="+mn-ea"/>
        <a:cs typeface="+mn-cs"/>
      </a:defRPr>
    </a:lvl3pPr>
    <a:lvl4pPr marL="7022592" algn="l" defTabSz="4681728" rtl="0" eaLnBrk="1" latinLnBrk="0" hangingPunct="1">
      <a:defRPr sz="6100" kern="1200">
        <a:solidFill>
          <a:schemeClr val="tx1"/>
        </a:solidFill>
        <a:latin typeface="+mn-lt"/>
        <a:ea typeface="+mn-ea"/>
        <a:cs typeface="+mn-cs"/>
      </a:defRPr>
    </a:lvl4pPr>
    <a:lvl5pPr marL="9363456" algn="l" defTabSz="4681728" rtl="0" eaLnBrk="1" latinLnBrk="0" hangingPunct="1">
      <a:defRPr sz="6100" kern="1200">
        <a:solidFill>
          <a:schemeClr val="tx1"/>
        </a:solidFill>
        <a:latin typeface="+mn-lt"/>
        <a:ea typeface="+mn-ea"/>
        <a:cs typeface="+mn-cs"/>
      </a:defRPr>
    </a:lvl5pPr>
    <a:lvl6pPr marL="11704320" algn="l" defTabSz="4681728" rtl="0" eaLnBrk="1" latinLnBrk="0" hangingPunct="1">
      <a:defRPr sz="6100" kern="1200">
        <a:solidFill>
          <a:schemeClr val="tx1"/>
        </a:solidFill>
        <a:latin typeface="+mn-lt"/>
        <a:ea typeface="+mn-ea"/>
        <a:cs typeface="+mn-cs"/>
      </a:defRPr>
    </a:lvl6pPr>
    <a:lvl7pPr marL="14045185" algn="l" defTabSz="4681728" rtl="0" eaLnBrk="1" latinLnBrk="0" hangingPunct="1">
      <a:defRPr sz="6100" kern="1200">
        <a:solidFill>
          <a:schemeClr val="tx1"/>
        </a:solidFill>
        <a:latin typeface="+mn-lt"/>
        <a:ea typeface="+mn-ea"/>
        <a:cs typeface="+mn-cs"/>
      </a:defRPr>
    </a:lvl7pPr>
    <a:lvl8pPr marL="16386048" algn="l" defTabSz="4681728" rtl="0" eaLnBrk="1" latinLnBrk="0" hangingPunct="1">
      <a:defRPr sz="6100" kern="1200">
        <a:solidFill>
          <a:schemeClr val="tx1"/>
        </a:solidFill>
        <a:latin typeface="+mn-lt"/>
        <a:ea typeface="+mn-ea"/>
        <a:cs typeface="+mn-cs"/>
      </a:defRPr>
    </a:lvl8pPr>
    <a:lvl9pPr marL="18726913" algn="l" defTabSz="4681728" rtl="0" eaLnBrk="1" latinLnBrk="0" hangingPunct="1">
      <a:defRPr sz="6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13FBA2C-AFB3-486F-B4F5-004FBC2CA11C}" type="slidenum">
              <a:rPr lang="en-US" smtClean="0"/>
              <a:t>1</a:t>
            </a:fld>
            <a:endParaRPr lang="en-US"/>
          </a:p>
        </p:txBody>
      </p:sp>
    </p:spTree>
    <p:extLst>
      <p:ext uri="{BB962C8B-B14F-4D97-AF65-F5344CB8AC3E}">
        <p14:creationId xmlns:p14="http://schemas.microsoft.com/office/powerpoint/2010/main" val="4792678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3"/>
            <a:ext cx="37307521" cy="7056120"/>
          </a:xfrm>
        </p:spPr>
        <p:txBody>
          <a:bodyPr/>
          <a:lstStyle/>
          <a:p>
            <a:r>
              <a:rPr lang="en-US"/>
              <a:t>Click to edit Master title style</a:t>
            </a:r>
          </a:p>
        </p:txBody>
      </p:sp>
      <p:sp>
        <p:nvSpPr>
          <p:cNvPr id="3" name="Subtitle 2"/>
          <p:cNvSpPr>
            <a:spLocks noGrp="1"/>
          </p:cNvSpPr>
          <p:nvPr>
            <p:ph type="subTitle" idx="1"/>
          </p:nvPr>
        </p:nvSpPr>
        <p:spPr>
          <a:xfrm>
            <a:off x="6583680" y="18653761"/>
            <a:ext cx="30723839" cy="8412480"/>
          </a:xfrm>
        </p:spPr>
        <p:txBody>
          <a:bodyPr/>
          <a:lstStyle>
            <a:lvl1pPr marL="0" indent="0" algn="ctr">
              <a:buNone/>
              <a:defRPr>
                <a:solidFill>
                  <a:schemeClr val="tx1">
                    <a:tint val="75000"/>
                  </a:schemeClr>
                </a:solidFill>
              </a:defRPr>
            </a:lvl1pPr>
            <a:lvl2pPr marL="2507948" indent="0" algn="ctr">
              <a:buNone/>
              <a:defRPr>
                <a:solidFill>
                  <a:schemeClr val="tx1">
                    <a:tint val="75000"/>
                  </a:schemeClr>
                </a:solidFill>
              </a:defRPr>
            </a:lvl2pPr>
            <a:lvl3pPr marL="5015896" indent="0" algn="ctr">
              <a:buNone/>
              <a:defRPr>
                <a:solidFill>
                  <a:schemeClr val="tx1">
                    <a:tint val="75000"/>
                  </a:schemeClr>
                </a:solidFill>
              </a:defRPr>
            </a:lvl3pPr>
            <a:lvl4pPr marL="7523844" indent="0" algn="ctr">
              <a:buNone/>
              <a:defRPr>
                <a:solidFill>
                  <a:schemeClr val="tx1">
                    <a:tint val="75000"/>
                  </a:schemeClr>
                </a:solidFill>
              </a:defRPr>
            </a:lvl4pPr>
            <a:lvl5pPr marL="10031791" indent="0" algn="ctr">
              <a:buNone/>
              <a:defRPr>
                <a:solidFill>
                  <a:schemeClr val="tx1">
                    <a:tint val="75000"/>
                  </a:schemeClr>
                </a:solidFill>
              </a:defRPr>
            </a:lvl5pPr>
            <a:lvl6pPr marL="12539741" indent="0" algn="ctr">
              <a:buNone/>
              <a:defRPr>
                <a:solidFill>
                  <a:schemeClr val="tx1">
                    <a:tint val="75000"/>
                  </a:schemeClr>
                </a:solidFill>
              </a:defRPr>
            </a:lvl6pPr>
            <a:lvl7pPr marL="15047688" indent="0" algn="ctr">
              <a:buNone/>
              <a:defRPr>
                <a:solidFill>
                  <a:schemeClr val="tx1">
                    <a:tint val="75000"/>
                  </a:schemeClr>
                </a:solidFill>
              </a:defRPr>
            </a:lvl7pPr>
            <a:lvl8pPr marL="17555635" indent="0" algn="ctr">
              <a:buNone/>
              <a:defRPr>
                <a:solidFill>
                  <a:schemeClr val="tx1">
                    <a:tint val="75000"/>
                  </a:schemeClr>
                </a:solidFill>
              </a:defRPr>
            </a:lvl8pPr>
            <a:lvl9pPr marL="20063583"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BBEEB5E-FACB-4280-8722-AA5C3AB4157E}" type="datetimeFigureOut">
              <a:rPr lang="en-US" smtClean="0"/>
              <a:t>4/8/22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AA1FD6-FC52-4ED5-A8CB-0DF551B71C7B}" type="slidenum">
              <a:rPr lang="en-US" smtClean="0"/>
              <a:t>‹#›</a:t>
            </a:fld>
            <a:endParaRPr lang="en-US"/>
          </a:p>
        </p:txBody>
      </p:sp>
    </p:spTree>
    <p:extLst>
      <p:ext uri="{BB962C8B-B14F-4D97-AF65-F5344CB8AC3E}">
        <p14:creationId xmlns:p14="http://schemas.microsoft.com/office/powerpoint/2010/main" val="2386640915"/>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BEEB5E-FACB-4280-8722-AA5C3AB4157E}" type="datetimeFigureOut">
              <a:rPr lang="en-US" smtClean="0"/>
              <a:t>4/8/22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AA1FD6-FC52-4ED5-A8CB-0DF551B71C7B}" type="slidenum">
              <a:rPr lang="en-US" smtClean="0"/>
              <a:t>‹#›</a:t>
            </a:fld>
            <a:endParaRPr lang="en-US"/>
          </a:p>
        </p:txBody>
      </p:sp>
    </p:spTree>
    <p:extLst>
      <p:ext uri="{BB962C8B-B14F-4D97-AF65-F5344CB8AC3E}">
        <p14:creationId xmlns:p14="http://schemas.microsoft.com/office/powerpoint/2010/main" val="20448121"/>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1153121"/>
            <a:ext cx="37307521" cy="6537960"/>
          </a:xfrm>
        </p:spPr>
        <p:txBody>
          <a:bodyPr anchor="t"/>
          <a:lstStyle>
            <a:lvl1pPr algn="l">
              <a:defRPr sz="21964" b="1" cap="all"/>
            </a:lvl1pPr>
          </a:lstStyle>
          <a:p>
            <a:r>
              <a:rPr lang="en-US"/>
              <a:t>Click to edit Master title style</a:t>
            </a:r>
          </a:p>
        </p:txBody>
      </p:sp>
      <p:sp>
        <p:nvSpPr>
          <p:cNvPr id="3" name="Text Placeholder 2"/>
          <p:cNvSpPr>
            <a:spLocks noGrp="1"/>
          </p:cNvSpPr>
          <p:nvPr>
            <p:ph type="body" idx="1"/>
          </p:nvPr>
        </p:nvSpPr>
        <p:spPr>
          <a:xfrm>
            <a:off x="3467103" y="13952226"/>
            <a:ext cx="37307521" cy="7200898"/>
          </a:xfrm>
        </p:spPr>
        <p:txBody>
          <a:bodyPr anchor="b"/>
          <a:lstStyle>
            <a:lvl1pPr marL="0" indent="0">
              <a:buNone/>
              <a:defRPr sz="10927">
                <a:solidFill>
                  <a:schemeClr val="tx1">
                    <a:tint val="75000"/>
                  </a:schemeClr>
                </a:solidFill>
              </a:defRPr>
            </a:lvl1pPr>
            <a:lvl2pPr marL="2507948" indent="0">
              <a:buNone/>
              <a:defRPr sz="9856">
                <a:solidFill>
                  <a:schemeClr val="tx1">
                    <a:tint val="75000"/>
                  </a:schemeClr>
                </a:solidFill>
              </a:defRPr>
            </a:lvl2pPr>
            <a:lvl3pPr marL="5015896" indent="0">
              <a:buNone/>
              <a:defRPr sz="8785">
                <a:solidFill>
                  <a:schemeClr val="tx1">
                    <a:tint val="75000"/>
                  </a:schemeClr>
                </a:solidFill>
              </a:defRPr>
            </a:lvl3pPr>
            <a:lvl4pPr marL="7523844" indent="0">
              <a:buNone/>
              <a:defRPr sz="7714">
                <a:solidFill>
                  <a:schemeClr val="tx1">
                    <a:tint val="75000"/>
                  </a:schemeClr>
                </a:solidFill>
              </a:defRPr>
            </a:lvl4pPr>
            <a:lvl5pPr marL="10031791" indent="0">
              <a:buNone/>
              <a:defRPr sz="7714">
                <a:solidFill>
                  <a:schemeClr val="tx1">
                    <a:tint val="75000"/>
                  </a:schemeClr>
                </a:solidFill>
              </a:defRPr>
            </a:lvl5pPr>
            <a:lvl6pPr marL="12539741" indent="0">
              <a:buNone/>
              <a:defRPr sz="7714">
                <a:solidFill>
                  <a:schemeClr val="tx1">
                    <a:tint val="75000"/>
                  </a:schemeClr>
                </a:solidFill>
              </a:defRPr>
            </a:lvl6pPr>
            <a:lvl7pPr marL="15047688" indent="0">
              <a:buNone/>
              <a:defRPr sz="7714">
                <a:solidFill>
                  <a:schemeClr val="tx1">
                    <a:tint val="75000"/>
                  </a:schemeClr>
                </a:solidFill>
              </a:defRPr>
            </a:lvl7pPr>
            <a:lvl8pPr marL="17555635" indent="0">
              <a:buNone/>
              <a:defRPr sz="7714">
                <a:solidFill>
                  <a:schemeClr val="tx1">
                    <a:tint val="75000"/>
                  </a:schemeClr>
                </a:solidFill>
              </a:defRPr>
            </a:lvl8pPr>
            <a:lvl9pPr marL="20063583" indent="0">
              <a:buNone/>
              <a:defRPr sz="7714">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BBEEB5E-FACB-4280-8722-AA5C3AB4157E}" type="datetimeFigureOut">
              <a:rPr lang="en-US" smtClean="0"/>
              <a:t>4/8/22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AA1FD6-FC52-4ED5-A8CB-0DF551B71C7B}" type="slidenum">
              <a:rPr lang="en-US" smtClean="0"/>
              <a:t>‹#›</a:t>
            </a:fld>
            <a:endParaRPr lang="en-US"/>
          </a:p>
        </p:txBody>
      </p:sp>
    </p:spTree>
    <p:extLst>
      <p:ext uri="{BB962C8B-B14F-4D97-AF65-F5344CB8AC3E}">
        <p14:creationId xmlns:p14="http://schemas.microsoft.com/office/powerpoint/2010/main" val="886735186"/>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291064" y="34411921"/>
            <a:ext cx="110238542" cy="97330264"/>
          </a:xfrm>
        </p:spPr>
        <p:txBody>
          <a:bodyPr/>
          <a:lstStyle>
            <a:lvl1pPr>
              <a:defRPr sz="15321"/>
            </a:lvl1pPr>
            <a:lvl2pPr>
              <a:defRPr sz="13177"/>
            </a:lvl2pPr>
            <a:lvl3pPr>
              <a:defRPr sz="10927"/>
            </a:lvl3pPr>
            <a:lvl4pPr>
              <a:defRPr sz="9856"/>
            </a:lvl4pPr>
            <a:lvl5pPr>
              <a:defRPr sz="9856"/>
            </a:lvl5pPr>
            <a:lvl6pPr>
              <a:defRPr sz="9856"/>
            </a:lvl6pPr>
            <a:lvl7pPr>
              <a:defRPr sz="9856"/>
            </a:lvl7pPr>
            <a:lvl8pPr>
              <a:defRPr sz="9856"/>
            </a:lvl8pPr>
            <a:lvl9pPr>
              <a:defRPr sz="985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23261127" y="34411921"/>
            <a:ext cx="110238542" cy="97330264"/>
          </a:xfrm>
        </p:spPr>
        <p:txBody>
          <a:bodyPr/>
          <a:lstStyle>
            <a:lvl1pPr>
              <a:defRPr sz="15321"/>
            </a:lvl1pPr>
            <a:lvl2pPr>
              <a:defRPr sz="13177"/>
            </a:lvl2pPr>
            <a:lvl3pPr>
              <a:defRPr sz="10927"/>
            </a:lvl3pPr>
            <a:lvl4pPr>
              <a:defRPr sz="9856"/>
            </a:lvl4pPr>
            <a:lvl5pPr>
              <a:defRPr sz="9856"/>
            </a:lvl5pPr>
            <a:lvl6pPr>
              <a:defRPr sz="9856"/>
            </a:lvl6pPr>
            <a:lvl7pPr>
              <a:defRPr sz="9856"/>
            </a:lvl7pPr>
            <a:lvl8pPr>
              <a:defRPr sz="9856"/>
            </a:lvl8pPr>
            <a:lvl9pPr>
              <a:defRPr sz="985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BBEEB5E-FACB-4280-8722-AA5C3AB4157E}" type="datetimeFigureOut">
              <a:rPr lang="en-US" smtClean="0"/>
              <a:t>4/8/22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AA1FD6-FC52-4ED5-A8CB-0DF551B71C7B}" type="slidenum">
              <a:rPr lang="en-US" smtClean="0"/>
              <a:t>‹#›</a:t>
            </a:fld>
            <a:endParaRPr lang="en-US"/>
          </a:p>
        </p:txBody>
      </p:sp>
    </p:spTree>
    <p:extLst>
      <p:ext uri="{BB962C8B-B14F-4D97-AF65-F5344CB8AC3E}">
        <p14:creationId xmlns:p14="http://schemas.microsoft.com/office/powerpoint/2010/main" val="203334852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3"/>
            <a:ext cx="39502079"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0" y="7368542"/>
            <a:ext cx="19392903" cy="3070858"/>
          </a:xfrm>
        </p:spPr>
        <p:txBody>
          <a:bodyPr anchor="b"/>
          <a:lstStyle>
            <a:lvl1pPr marL="0" indent="0">
              <a:buNone/>
              <a:defRPr sz="13177" b="1"/>
            </a:lvl1pPr>
            <a:lvl2pPr marL="2507948" indent="0">
              <a:buNone/>
              <a:defRPr sz="10927" b="1"/>
            </a:lvl2pPr>
            <a:lvl3pPr marL="5015896" indent="0">
              <a:buNone/>
              <a:defRPr sz="9856" b="1"/>
            </a:lvl3pPr>
            <a:lvl4pPr marL="7523844" indent="0">
              <a:buNone/>
              <a:defRPr sz="8785" b="1"/>
            </a:lvl4pPr>
            <a:lvl5pPr marL="10031791" indent="0">
              <a:buNone/>
              <a:defRPr sz="8785" b="1"/>
            </a:lvl5pPr>
            <a:lvl6pPr marL="12539741" indent="0">
              <a:buNone/>
              <a:defRPr sz="8785" b="1"/>
            </a:lvl6pPr>
            <a:lvl7pPr marL="15047688" indent="0">
              <a:buNone/>
              <a:defRPr sz="8785" b="1"/>
            </a:lvl7pPr>
            <a:lvl8pPr marL="17555635" indent="0">
              <a:buNone/>
              <a:defRPr sz="8785" b="1"/>
            </a:lvl8pPr>
            <a:lvl9pPr marL="20063583" indent="0">
              <a:buNone/>
              <a:defRPr sz="8785" b="1"/>
            </a:lvl9pPr>
          </a:lstStyle>
          <a:p>
            <a:pPr lvl="0"/>
            <a:r>
              <a:rPr lang="en-US"/>
              <a:t>Click to edit Master text styles</a:t>
            </a:r>
          </a:p>
        </p:txBody>
      </p:sp>
      <p:sp>
        <p:nvSpPr>
          <p:cNvPr id="4" name="Content Placeholder 3"/>
          <p:cNvSpPr>
            <a:spLocks noGrp="1"/>
          </p:cNvSpPr>
          <p:nvPr>
            <p:ph sz="half" idx="2"/>
          </p:nvPr>
        </p:nvSpPr>
        <p:spPr>
          <a:xfrm>
            <a:off x="2194560" y="10439400"/>
            <a:ext cx="19392903" cy="18966182"/>
          </a:xfrm>
        </p:spPr>
        <p:txBody>
          <a:bodyPr/>
          <a:lstStyle>
            <a:lvl1pPr>
              <a:defRPr sz="13177"/>
            </a:lvl1pPr>
            <a:lvl2pPr>
              <a:defRPr sz="10927"/>
            </a:lvl2pPr>
            <a:lvl3pPr>
              <a:defRPr sz="9856"/>
            </a:lvl3pPr>
            <a:lvl4pPr>
              <a:defRPr sz="8785"/>
            </a:lvl4pPr>
            <a:lvl5pPr>
              <a:defRPr sz="8785"/>
            </a:lvl5pPr>
            <a:lvl6pPr>
              <a:defRPr sz="8785"/>
            </a:lvl6pPr>
            <a:lvl7pPr>
              <a:defRPr sz="8785"/>
            </a:lvl7pPr>
            <a:lvl8pPr>
              <a:defRPr sz="8785"/>
            </a:lvl8pPr>
            <a:lvl9pPr>
              <a:defRPr sz="878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3" y="7368542"/>
            <a:ext cx="19400520" cy="3070858"/>
          </a:xfrm>
        </p:spPr>
        <p:txBody>
          <a:bodyPr anchor="b"/>
          <a:lstStyle>
            <a:lvl1pPr marL="0" indent="0">
              <a:buNone/>
              <a:defRPr sz="13177" b="1"/>
            </a:lvl1pPr>
            <a:lvl2pPr marL="2507948" indent="0">
              <a:buNone/>
              <a:defRPr sz="10927" b="1"/>
            </a:lvl2pPr>
            <a:lvl3pPr marL="5015896" indent="0">
              <a:buNone/>
              <a:defRPr sz="9856" b="1"/>
            </a:lvl3pPr>
            <a:lvl4pPr marL="7523844" indent="0">
              <a:buNone/>
              <a:defRPr sz="8785" b="1"/>
            </a:lvl4pPr>
            <a:lvl5pPr marL="10031791" indent="0">
              <a:buNone/>
              <a:defRPr sz="8785" b="1"/>
            </a:lvl5pPr>
            <a:lvl6pPr marL="12539741" indent="0">
              <a:buNone/>
              <a:defRPr sz="8785" b="1"/>
            </a:lvl6pPr>
            <a:lvl7pPr marL="15047688" indent="0">
              <a:buNone/>
              <a:defRPr sz="8785" b="1"/>
            </a:lvl7pPr>
            <a:lvl8pPr marL="17555635" indent="0">
              <a:buNone/>
              <a:defRPr sz="8785" b="1"/>
            </a:lvl8pPr>
            <a:lvl9pPr marL="20063583" indent="0">
              <a:buNone/>
              <a:defRPr sz="8785" b="1"/>
            </a:lvl9pPr>
          </a:lstStyle>
          <a:p>
            <a:pPr lvl="0"/>
            <a:r>
              <a:rPr lang="en-US"/>
              <a:t>Click to edit Master text styles</a:t>
            </a:r>
          </a:p>
        </p:txBody>
      </p:sp>
      <p:sp>
        <p:nvSpPr>
          <p:cNvPr id="6" name="Content Placeholder 5"/>
          <p:cNvSpPr>
            <a:spLocks noGrp="1"/>
          </p:cNvSpPr>
          <p:nvPr>
            <p:ph sz="quarter" idx="4"/>
          </p:nvPr>
        </p:nvSpPr>
        <p:spPr>
          <a:xfrm>
            <a:off x="22296123" y="10439400"/>
            <a:ext cx="19400520" cy="18966182"/>
          </a:xfrm>
        </p:spPr>
        <p:txBody>
          <a:bodyPr/>
          <a:lstStyle>
            <a:lvl1pPr>
              <a:defRPr sz="13177"/>
            </a:lvl1pPr>
            <a:lvl2pPr>
              <a:defRPr sz="10927"/>
            </a:lvl2pPr>
            <a:lvl3pPr>
              <a:defRPr sz="9856"/>
            </a:lvl3pPr>
            <a:lvl4pPr>
              <a:defRPr sz="8785"/>
            </a:lvl4pPr>
            <a:lvl5pPr>
              <a:defRPr sz="8785"/>
            </a:lvl5pPr>
            <a:lvl6pPr>
              <a:defRPr sz="8785"/>
            </a:lvl6pPr>
            <a:lvl7pPr>
              <a:defRPr sz="8785"/>
            </a:lvl7pPr>
            <a:lvl8pPr>
              <a:defRPr sz="8785"/>
            </a:lvl8pPr>
            <a:lvl9pPr>
              <a:defRPr sz="878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BBEEB5E-FACB-4280-8722-AA5C3AB4157E}" type="datetimeFigureOut">
              <a:rPr lang="en-US" smtClean="0"/>
              <a:t>4/8/22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9AA1FD6-FC52-4ED5-A8CB-0DF551B71C7B}" type="slidenum">
              <a:rPr lang="en-US" smtClean="0"/>
              <a:t>‹#›</a:t>
            </a:fld>
            <a:endParaRPr lang="en-US"/>
          </a:p>
        </p:txBody>
      </p:sp>
    </p:spTree>
    <p:extLst>
      <p:ext uri="{BB962C8B-B14F-4D97-AF65-F5344CB8AC3E}">
        <p14:creationId xmlns:p14="http://schemas.microsoft.com/office/powerpoint/2010/main" val="847070113"/>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BBEEB5E-FACB-4280-8722-AA5C3AB4157E}" type="datetimeFigureOut">
              <a:rPr lang="en-US" smtClean="0"/>
              <a:t>4/8/22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AA1FD6-FC52-4ED5-A8CB-0DF551B71C7B}" type="slidenum">
              <a:rPr lang="en-US" smtClean="0"/>
              <a:t>‹#›</a:t>
            </a:fld>
            <a:endParaRPr lang="en-US"/>
          </a:p>
        </p:txBody>
      </p:sp>
    </p:spTree>
    <p:extLst>
      <p:ext uri="{BB962C8B-B14F-4D97-AF65-F5344CB8AC3E}">
        <p14:creationId xmlns:p14="http://schemas.microsoft.com/office/powerpoint/2010/main" val="2210636338"/>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BEEB5E-FACB-4280-8722-AA5C3AB4157E}" type="datetimeFigureOut">
              <a:rPr lang="en-US" smtClean="0"/>
              <a:t>4/8/22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9AA1FD6-FC52-4ED5-A8CB-0DF551B71C7B}" type="slidenum">
              <a:rPr lang="en-US" smtClean="0"/>
              <a:t>‹#›</a:t>
            </a:fld>
            <a:endParaRPr lang="en-US"/>
          </a:p>
        </p:txBody>
      </p:sp>
    </p:spTree>
    <p:extLst>
      <p:ext uri="{BB962C8B-B14F-4D97-AF65-F5344CB8AC3E}">
        <p14:creationId xmlns:p14="http://schemas.microsoft.com/office/powerpoint/2010/main" val="1223954017"/>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4" y="1310640"/>
            <a:ext cx="14439903" cy="5577840"/>
          </a:xfrm>
        </p:spPr>
        <p:txBody>
          <a:bodyPr anchor="b"/>
          <a:lstStyle>
            <a:lvl1pPr algn="l">
              <a:defRPr sz="10927" b="1"/>
            </a:lvl1pPr>
          </a:lstStyle>
          <a:p>
            <a:r>
              <a:rPr lang="en-US"/>
              <a:t>Click to edit Master title style</a:t>
            </a:r>
          </a:p>
        </p:txBody>
      </p:sp>
      <p:sp>
        <p:nvSpPr>
          <p:cNvPr id="3" name="Content Placeholder 2"/>
          <p:cNvSpPr>
            <a:spLocks noGrp="1"/>
          </p:cNvSpPr>
          <p:nvPr>
            <p:ph idx="1"/>
          </p:nvPr>
        </p:nvSpPr>
        <p:spPr>
          <a:xfrm>
            <a:off x="17160239" y="1310643"/>
            <a:ext cx="24536400" cy="28094942"/>
          </a:xfrm>
        </p:spPr>
        <p:txBody>
          <a:bodyPr/>
          <a:lstStyle>
            <a:lvl1pPr>
              <a:defRPr sz="17570"/>
            </a:lvl1pPr>
            <a:lvl2pPr>
              <a:defRPr sz="15321"/>
            </a:lvl2pPr>
            <a:lvl3pPr>
              <a:defRPr sz="13177"/>
            </a:lvl3pPr>
            <a:lvl4pPr>
              <a:defRPr sz="10927"/>
            </a:lvl4pPr>
            <a:lvl5pPr>
              <a:defRPr sz="10927"/>
            </a:lvl5pPr>
            <a:lvl6pPr>
              <a:defRPr sz="10927"/>
            </a:lvl6pPr>
            <a:lvl7pPr>
              <a:defRPr sz="10927"/>
            </a:lvl7pPr>
            <a:lvl8pPr>
              <a:defRPr sz="10927"/>
            </a:lvl8pPr>
            <a:lvl9pPr>
              <a:defRPr sz="1092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4" y="6888484"/>
            <a:ext cx="14439903" cy="22517103"/>
          </a:xfrm>
        </p:spPr>
        <p:txBody>
          <a:bodyPr/>
          <a:lstStyle>
            <a:lvl1pPr marL="0" indent="0">
              <a:buNone/>
              <a:defRPr sz="7714"/>
            </a:lvl1pPr>
            <a:lvl2pPr marL="2507948" indent="0">
              <a:buNone/>
              <a:defRPr sz="6536"/>
            </a:lvl2pPr>
            <a:lvl3pPr marL="5015896" indent="0">
              <a:buNone/>
              <a:defRPr sz="5464"/>
            </a:lvl3pPr>
            <a:lvl4pPr marL="7523844" indent="0">
              <a:buNone/>
              <a:defRPr sz="4928"/>
            </a:lvl4pPr>
            <a:lvl5pPr marL="10031791" indent="0">
              <a:buNone/>
              <a:defRPr sz="4928"/>
            </a:lvl5pPr>
            <a:lvl6pPr marL="12539741" indent="0">
              <a:buNone/>
              <a:defRPr sz="4928"/>
            </a:lvl6pPr>
            <a:lvl7pPr marL="15047688" indent="0">
              <a:buNone/>
              <a:defRPr sz="4928"/>
            </a:lvl7pPr>
            <a:lvl8pPr marL="17555635" indent="0">
              <a:buNone/>
              <a:defRPr sz="4928"/>
            </a:lvl8pPr>
            <a:lvl9pPr marL="20063583" indent="0">
              <a:buNone/>
              <a:defRPr sz="4928"/>
            </a:lvl9pPr>
          </a:lstStyle>
          <a:p>
            <a:pPr lvl="0"/>
            <a:r>
              <a:rPr lang="en-US"/>
              <a:t>Click to edit Master text styles</a:t>
            </a:r>
          </a:p>
        </p:txBody>
      </p:sp>
      <p:sp>
        <p:nvSpPr>
          <p:cNvPr id="5" name="Date Placeholder 4"/>
          <p:cNvSpPr>
            <a:spLocks noGrp="1"/>
          </p:cNvSpPr>
          <p:nvPr>
            <p:ph type="dt" sz="half" idx="10"/>
          </p:nvPr>
        </p:nvSpPr>
        <p:spPr/>
        <p:txBody>
          <a:bodyPr/>
          <a:lstStyle/>
          <a:p>
            <a:fld id="{6BBEEB5E-FACB-4280-8722-AA5C3AB4157E}" type="datetimeFigureOut">
              <a:rPr lang="en-US" smtClean="0"/>
              <a:t>4/8/22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AA1FD6-FC52-4ED5-A8CB-0DF551B71C7B}" type="slidenum">
              <a:rPr lang="en-US" smtClean="0"/>
              <a:t>‹#›</a:t>
            </a:fld>
            <a:endParaRPr lang="en-US"/>
          </a:p>
        </p:txBody>
      </p:sp>
    </p:spTree>
    <p:extLst>
      <p:ext uri="{BB962C8B-B14F-4D97-AF65-F5344CB8AC3E}">
        <p14:creationId xmlns:p14="http://schemas.microsoft.com/office/powerpoint/2010/main" val="1918260361"/>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3" y="23042880"/>
            <a:ext cx="26334721" cy="2720343"/>
          </a:xfrm>
        </p:spPr>
        <p:txBody>
          <a:bodyPr anchor="b"/>
          <a:lstStyle>
            <a:lvl1pPr algn="l">
              <a:defRPr sz="10927" b="1"/>
            </a:lvl1pPr>
          </a:lstStyle>
          <a:p>
            <a:r>
              <a:rPr lang="en-US"/>
              <a:t>Click to edit Master title style</a:t>
            </a:r>
          </a:p>
        </p:txBody>
      </p:sp>
      <p:sp>
        <p:nvSpPr>
          <p:cNvPr id="3" name="Picture Placeholder 2"/>
          <p:cNvSpPr>
            <a:spLocks noGrp="1"/>
          </p:cNvSpPr>
          <p:nvPr>
            <p:ph type="pic" idx="1"/>
          </p:nvPr>
        </p:nvSpPr>
        <p:spPr>
          <a:xfrm>
            <a:off x="8602983" y="2941322"/>
            <a:ext cx="26334721" cy="19751039"/>
          </a:xfrm>
        </p:spPr>
        <p:txBody>
          <a:bodyPr/>
          <a:lstStyle>
            <a:lvl1pPr marL="0" indent="0">
              <a:buNone/>
              <a:defRPr sz="17570"/>
            </a:lvl1pPr>
            <a:lvl2pPr marL="2507948" indent="0">
              <a:buNone/>
              <a:defRPr sz="15321"/>
            </a:lvl2pPr>
            <a:lvl3pPr marL="5015896" indent="0">
              <a:buNone/>
              <a:defRPr sz="13177"/>
            </a:lvl3pPr>
            <a:lvl4pPr marL="7523844" indent="0">
              <a:buNone/>
              <a:defRPr sz="10927"/>
            </a:lvl4pPr>
            <a:lvl5pPr marL="10031791" indent="0">
              <a:buNone/>
              <a:defRPr sz="10927"/>
            </a:lvl5pPr>
            <a:lvl6pPr marL="12539741" indent="0">
              <a:buNone/>
              <a:defRPr sz="10927"/>
            </a:lvl6pPr>
            <a:lvl7pPr marL="15047688" indent="0">
              <a:buNone/>
              <a:defRPr sz="10927"/>
            </a:lvl7pPr>
            <a:lvl8pPr marL="17555635" indent="0">
              <a:buNone/>
              <a:defRPr sz="10927"/>
            </a:lvl8pPr>
            <a:lvl9pPr marL="20063583" indent="0">
              <a:buNone/>
              <a:defRPr sz="10927"/>
            </a:lvl9pPr>
          </a:lstStyle>
          <a:p>
            <a:endParaRPr lang="en-US"/>
          </a:p>
        </p:txBody>
      </p:sp>
      <p:sp>
        <p:nvSpPr>
          <p:cNvPr id="4" name="Text Placeholder 3"/>
          <p:cNvSpPr>
            <a:spLocks noGrp="1"/>
          </p:cNvSpPr>
          <p:nvPr>
            <p:ph type="body" sz="half" idx="2"/>
          </p:nvPr>
        </p:nvSpPr>
        <p:spPr>
          <a:xfrm>
            <a:off x="8602983" y="25763221"/>
            <a:ext cx="26334721" cy="3863337"/>
          </a:xfrm>
        </p:spPr>
        <p:txBody>
          <a:bodyPr/>
          <a:lstStyle>
            <a:lvl1pPr marL="0" indent="0">
              <a:buNone/>
              <a:defRPr sz="7714"/>
            </a:lvl1pPr>
            <a:lvl2pPr marL="2507948" indent="0">
              <a:buNone/>
              <a:defRPr sz="6536"/>
            </a:lvl2pPr>
            <a:lvl3pPr marL="5015896" indent="0">
              <a:buNone/>
              <a:defRPr sz="5464"/>
            </a:lvl3pPr>
            <a:lvl4pPr marL="7523844" indent="0">
              <a:buNone/>
              <a:defRPr sz="4928"/>
            </a:lvl4pPr>
            <a:lvl5pPr marL="10031791" indent="0">
              <a:buNone/>
              <a:defRPr sz="4928"/>
            </a:lvl5pPr>
            <a:lvl6pPr marL="12539741" indent="0">
              <a:buNone/>
              <a:defRPr sz="4928"/>
            </a:lvl6pPr>
            <a:lvl7pPr marL="15047688" indent="0">
              <a:buNone/>
              <a:defRPr sz="4928"/>
            </a:lvl7pPr>
            <a:lvl8pPr marL="17555635" indent="0">
              <a:buNone/>
              <a:defRPr sz="4928"/>
            </a:lvl8pPr>
            <a:lvl9pPr marL="20063583" indent="0">
              <a:buNone/>
              <a:defRPr sz="4928"/>
            </a:lvl9pPr>
          </a:lstStyle>
          <a:p>
            <a:pPr lvl="0"/>
            <a:r>
              <a:rPr lang="en-US"/>
              <a:t>Click to edit Master text styles</a:t>
            </a:r>
          </a:p>
        </p:txBody>
      </p:sp>
      <p:sp>
        <p:nvSpPr>
          <p:cNvPr id="5" name="Date Placeholder 4"/>
          <p:cNvSpPr>
            <a:spLocks noGrp="1"/>
          </p:cNvSpPr>
          <p:nvPr>
            <p:ph type="dt" sz="half" idx="10"/>
          </p:nvPr>
        </p:nvSpPr>
        <p:spPr/>
        <p:txBody>
          <a:bodyPr/>
          <a:lstStyle/>
          <a:p>
            <a:fld id="{6BBEEB5E-FACB-4280-8722-AA5C3AB4157E}" type="datetimeFigureOut">
              <a:rPr lang="en-US" smtClean="0"/>
              <a:t>4/8/22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AA1FD6-FC52-4ED5-A8CB-0DF551B71C7B}" type="slidenum">
              <a:rPr lang="en-US" smtClean="0"/>
              <a:t>‹#›</a:t>
            </a:fld>
            <a:endParaRPr lang="en-US"/>
          </a:p>
        </p:txBody>
      </p:sp>
    </p:spTree>
    <p:extLst>
      <p:ext uri="{BB962C8B-B14F-4D97-AF65-F5344CB8AC3E}">
        <p14:creationId xmlns:p14="http://schemas.microsoft.com/office/powerpoint/2010/main" val="630495256"/>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BEEB5E-FACB-4280-8722-AA5C3AB4157E}" type="datetimeFigureOut">
              <a:rPr lang="en-US" smtClean="0"/>
              <a:t>4/8/22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AA1FD6-FC52-4ED5-A8CB-0DF551B71C7B}" type="slidenum">
              <a:rPr lang="en-US" smtClean="0"/>
              <a:t>‹#›</a:t>
            </a:fld>
            <a:endParaRPr lang="en-US"/>
          </a:p>
        </p:txBody>
      </p:sp>
    </p:spTree>
    <p:extLst>
      <p:ext uri="{BB962C8B-B14F-4D97-AF65-F5344CB8AC3E}">
        <p14:creationId xmlns:p14="http://schemas.microsoft.com/office/powerpoint/2010/main" val="2481525940"/>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8201315" y="5905507"/>
            <a:ext cx="55298342" cy="12583668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291067" y="5905507"/>
            <a:ext cx="165178742" cy="12583668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BEEB5E-FACB-4280-8722-AA5C3AB4157E}" type="datetimeFigureOut">
              <a:rPr lang="en-US" smtClean="0"/>
              <a:t>4/8/22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AA1FD6-FC52-4ED5-A8CB-0DF551B71C7B}" type="slidenum">
              <a:rPr lang="en-US" smtClean="0"/>
              <a:t>‹#›</a:t>
            </a:fld>
            <a:endParaRPr lang="en-US"/>
          </a:p>
        </p:txBody>
      </p:sp>
    </p:spTree>
    <p:extLst>
      <p:ext uri="{BB962C8B-B14F-4D97-AF65-F5344CB8AC3E}">
        <p14:creationId xmlns:p14="http://schemas.microsoft.com/office/powerpoint/2010/main" val="2624628585"/>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3"/>
            <a:ext cx="39502079" cy="5486400"/>
          </a:xfrm>
          <a:prstGeom prst="rect">
            <a:avLst/>
          </a:prstGeom>
        </p:spPr>
        <p:txBody>
          <a:bodyPr vert="horz" lIns="468173" tIns="234086" rIns="468173" bIns="234086" rtlCol="0" anchor="ctr">
            <a:normAutofit/>
          </a:bodyPr>
          <a:lstStyle/>
          <a:p>
            <a:r>
              <a:rPr lang="en-US"/>
              <a:t>Click to edit Master title style</a:t>
            </a:r>
          </a:p>
        </p:txBody>
      </p:sp>
      <p:sp>
        <p:nvSpPr>
          <p:cNvPr id="3" name="Text Placeholder 2"/>
          <p:cNvSpPr>
            <a:spLocks noGrp="1"/>
          </p:cNvSpPr>
          <p:nvPr>
            <p:ph type="body" idx="1"/>
          </p:nvPr>
        </p:nvSpPr>
        <p:spPr>
          <a:xfrm>
            <a:off x="2194560" y="7680965"/>
            <a:ext cx="39502079" cy="21724621"/>
          </a:xfrm>
          <a:prstGeom prst="rect">
            <a:avLst/>
          </a:prstGeom>
        </p:spPr>
        <p:txBody>
          <a:bodyPr vert="horz" lIns="468173" tIns="234086" rIns="468173" bIns="234086"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194560" y="30510482"/>
            <a:ext cx="10241280" cy="1752600"/>
          </a:xfrm>
          <a:prstGeom prst="rect">
            <a:avLst/>
          </a:prstGeom>
        </p:spPr>
        <p:txBody>
          <a:bodyPr vert="horz" lIns="468173" tIns="234086" rIns="468173" bIns="234086" rtlCol="0" anchor="ctr"/>
          <a:lstStyle>
            <a:lvl1pPr algn="l">
              <a:defRPr sz="6536">
                <a:solidFill>
                  <a:schemeClr val="tx1">
                    <a:tint val="75000"/>
                  </a:schemeClr>
                </a:solidFill>
              </a:defRPr>
            </a:lvl1pPr>
          </a:lstStyle>
          <a:p>
            <a:fld id="{6BBEEB5E-FACB-4280-8722-AA5C3AB4157E}" type="datetimeFigureOut">
              <a:rPr lang="en-US" smtClean="0"/>
              <a:t>4/8/22</a:t>
            </a:fld>
            <a:endParaRPr lang="en-US"/>
          </a:p>
        </p:txBody>
      </p:sp>
      <p:sp>
        <p:nvSpPr>
          <p:cNvPr id="5" name="Footer Placeholder 4"/>
          <p:cNvSpPr>
            <a:spLocks noGrp="1"/>
          </p:cNvSpPr>
          <p:nvPr>
            <p:ph type="ftr" sz="quarter" idx="3"/>
          </p:nvPr>
        </p:nvSpPr>
        <p:spPr>
          <a:xfrm>
            <a:off x="14996161" y="30510482"/>
            <a:ext cx="13898880" cy="1752600"/>
          </a:xfrm>
          <a:prstGeom prst="rect">
            <a:avLst/>
          </a:prstGeom>
        </p:spPr>
        <p:txBody>
          <a:bodyPr vert="horz" lIns="468173" tIns="234086" rIns="468173" bIns="234086" rtlCol="0" anchor="ctr"/>
          <a:lstStyle>
            <a:lvl1pPr algn="ctr">
              <a:defRPr sz="6536">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1" y="30510482"/>
            <a:ext cx="10241280" cy="1752600"/>
          </a:xfrm>
          <a:prstGeom prst="rect">
            <a:avLst/>
          </a:prstGeom>
        </p:spPr>
        <p:txBody>
          <a:bodyPr vert="horz" lIns="468173" tIns="234086" rIns="468173" bIns="234086" rtlCol="0" anchor="ctr"/>
          <a:lstStyle>
            <a:lvl1pPr algn="r">
              <a:defRPr sz="6536">
                <a:solidFill>
                  <a:schemeClr val="tx1">
                    <a:tint val="75000"/>
                  </a:schemeClr>
                </a:solidFill>
              </a:defRPr>
            </a:lvl1pPr>
          </a:lstStyle>
          <a:p>
            <a:fld id="{89AA1FD6-FC52-4ED5-A8CB-0DF551B71C7B}" type="slidenum">
              <a:rPr lang="en-US" smtClean="0"/>
              <a:t>‹#›</a:t>
            </a:fld>
            <a:endParaRPr lang="en-US"/>
          </a:p>
        </p:txBody>
      </p:sp>
      <p:pic>
        <p:nvPicPr>
          <p:cNvPr id="7" name="New picture"/>
          <p:cNvPicPr/>
          <p:nvPr/>
        </p:nvPicPr>
        <p:blipFill>
          <a:blip r:embed="rId13"/>
          <a:stretch>
            <a:fillRect/>
          </a:stretch>
        </p:blipFill>
        <p:spPr>
          <a:xfrm rot="16200000">
            <a:off x="-11506200" y="16459200"/>
            <a:ext cx="14274800" cy="4368800"/>
          </a:xfrm>
          <a:prstGeom prst="rect">
            <a:avLst/>
          </a:prstGeom>
        </p:spPr>
      </p:pic>
      <p:pic>
        <p:nvPicPr>
          <p:cNvPr id="8" name="New picture"/>
          <p:cNvPicPr/>
          <p:nvPr/>
        </p:nvPicPr>
        <p:blipFill>
          <a:blip r:embed="rId13"/>
          <a:stretch>
            <a:fillRect/>
          </a:stretch>
        </p:blipFill>
        <p:spPr>
          <a:xfrm rot="5400000">
            <a:off x="41122600" y="16459200"/>
            <a:ext cx="14274800" cy="4368800"/>
          </a:xfrm>
          <a:prstGeom prst="rect">
            <a:avLst/>
          </a:prstGeom>
        </p:spPr>
      </p:pic>
      <p:pic>
        <p:nvPicPr>
          <p:cNvPr id="9" name="New picture"/>
          <p:cNvPicPr/>
          <p:nvPr/>
        </p:nvPicPr>
        <p:blipFill>
          <a:blip r:embed="rId14"/>
          <a:stretch>
            <a:fillRect/>
          </a:stretch>
        </p:blipFill>
        <p:spPr>
          <a:xfrm>
            <a:off x="6959600" y="33426400"/>
            <a:ext cx="29972000" cy="1549400"/>
          </a:xfrm>
          <a:prstGeom prst="rect">
            <a:avLst/>
          </a:prstGeom>
        </p:spPr>
      </p:pic>
      <p:sp>
        <p:nvSpPr>
          <p:cNvPr id="10" name="New shape"/>
          <p:cNvSpPr/>
          <p:nvPr/>
        </p:nvSpPr>
        <p:spPr>
          <a:xfrm>
            <a:off x="6959600" y="33997900"/>
            <a:ext cx="21945600" cy="127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sz="4880">
                <a:solidFill>
                  <a:srgbClr val="808080"/>
                </a:solidFill>
              </a:rPr>
              <a:t>Template ID: speculativestone  Size: 48x36</a:t>
            </a:r>
          </a:p>
        </p:txBody>
      </p:sp>
    </p:spTree>
    <p:extLst>
      <p:ext uri="{BB962C8B-B14F-4D97-AF65-F5344CB8AC3E}">
        <p14:creationId xmlns:p14="http://schemas.microsoft.com/office/powerpoint/2010/main" val="5179807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defTabSz="5015896" rtl="0" eaLnBrk="1" latinLnBrk="0" hangingPunct="1">
        <a:spcBef>
          <a:spcPct val="0"/>
        </a:spcBef>
        <a:buNone/>
        <a:defRPr sz="24107" kern="1200">
          <a:solidFill>
            <a:schemeClr val="tx1"/>
          </a:solidFill>
          <a:latin typeface="+mj-lt"/>
          <a:ea typeface="+mj-ea"/>
          <a:cs typeface="+mj-cs"/>
        </a:defRPr>
      </a:lvl1pPr>
    </p:titleStyle>
    <p:bodyStyle>
      <a:lvl1pPr marL="1880961" indent="-1880961" algn="l" defTabSz="5015896" rtl="0" eaLnBrk="1" latinLnBrk="0" hangingPunct="1">
        <a:spcBef>
          <a:spcPct val="20000"/>
        </a:spcBef>
        <a:buFont typeface="Arial" pitchFamily="34" charset="0"/>
        <a:buChar char="•"/>
        <a:defRPr sz="17570" kern="1200">
          <a:solidFill>
            <a:schemeClr val="tx1"/>
          </a:solidFill>
          <a:latin typeface="+mn-lt"/>
          <a:ea typeface="+mn-ea"/>
          <a:cs typeface="+mn-cs"/>
        </a:defRPr>
      </a:lvl1pPr>
      <a:lvl2pPr marL="4075415" indent="-1567468" algn="l" defTabSz="5015896" rtl="0" eaLnBrk="1" latinLnBrk="0" hangingPunct="1">
        <a:spcBef>
          <a:spcPct val="20000"/>
        </a:spcBef>
        <a:buFont typeface="Arial" pitchFamily="34" charset="0"/>
        <a:buChar char="–"/>
        <a:defRPr sz="15321" kern="1200">
          <a:solidFill>
            <a:schemeClr val="tx1"/>
          </a:solidFill>
          <a:latin typeface="+mn-lt"/>
          <a:ea typeface="+mn-ea"/>
          <a:cs typeface="+mn-cs"/>
        </a:defRPr>
      </a:lvl2pPr>
      <a:lvl3pPr marL="6269869" indent="-1253974" algn="l" defTabSz="5015896" rtl="0" eaLnBrk="1" latinLnBrk="0" hangingPunct="1">
        <a:spcBef>
          <a:spcPct val="20000"/>
        </a:spcBef>
        <a:buFont typeface="Arial" pitchFamily="34" charset="0"/>
        <a:buChar char="•"/>
        <a:defRPr sz="13177" kern="1200">
          <a:solidFill>
            <a:schemeClr val="tx1"/>
          </a:solidFill>
          <a:latin typeface="+mn-lt"/>
          <a:ea typeface="+mn-ea"/>
          <a:cs typeface="+mn-cs"/>
        </a:defRPr>
      </a:lvl3pPr>
      <a:lvl4pPr marL="8777818" indent="-1253974" algn="l" defTabSz="5015896" rtl="0" eaLnBrk="1" latinLnBrk="0" hangingPunct="1">
        <a:spcBef>
          <a:spcPct val="20000"/>
        </a:spcBef>
        <a:buFont typeface="Arial" pitchFamily="34" charset="0"/>
        <a:buChar char="–"/>
        <a:defRPr sz="10927" kern="1200">
          <a:solidFill>
            <a:schemeClr val="tx1"/>
          </a:solidFill>
          <a:latin typeface="+mn-lt"/>
          <a:ea typeface="+mn-ea"/>
          <a:cs typeface="+mn-cs"/>
        </a:defRPr>
      </a:lvl4pPr>
      <a:lvl5pPr marL="11285765" indent="-1253974" algn="l" defTabSz="5015896" rtl="0" eaLnBrk="1" latinLnBrk="0" hangingPunct="1">
        <a:spcBef>
          <a:spcPct val="20000"/>
        </a:spcBef>
        <a:buFont typeface="Arial" pitchFamily="34" charset="0"/>
        <a:buChar char="»"/>
        <a:defRPr sz="10927" kern="1200">
          <a:solidFill>
            <a:schemeClr val="tx1"/>
          </a:solidFill>
          <a:latin typeface="+mn-lt"/>
          <a:ea typeface="+mn-ea"/>
          <a:cs typeface="+mn-cs"/>
        </a:defRPr>
      </a:lvl5pPr>
      <a:lvl6pPr marL="13793715" indent="-1253974" algn="l" defTabSz="5015896" rtl="0" eaLnBrk="1" latinLnBrk="0" hangingPunct="1">
        <a:spcBef>
          <a:spcPct val="20000"/>
        </a:spcBef>
        <a:buFont typeface="Arial" pitchFamily="34" charset="0"/>
        <a:buChar char="•"/>
        <a:defRPr sz="10927" kern="1200">
          <a:solidFill>
            <a:schemeClr val="tx1"/>
          </a:solidFill>
          <a:latin typeface="+mn-lt"/>
          <a:ea typeface="+mn-ea"/>
          <a:cs typeface="+mn-cs"/>
        </a:defRPr>
      </a:lvl6pPr>
      <a:lvl7pPr marL="16301661" indent="-1253974" algn="l" defTabSz="5015896" rtl="0" eaLnBrk="1" latinLnBrk="0" hangingPunct="1">
        <a:spcBef>
          <a:spcPct val="20000"/>
        </a:spcBef>
        <a:buFont typeface="Arial" pitchFamily="34" charset="0"/>
        <a:buChar char="•"/>
        <a:defRPr sz="10927" kern="1200">
          <a:solidFill>
            <a:schemeClr val="tx1"/>
          </a:solidFill>
          <a:latin typeface="+mn-lt"/>
          <a:ea typeface="+mn-ea"/>
          <a:cs typeface="+mn-cs"/>
        </a:defRPr>
      </a:lvl7pPr>
      <a:lvl8pPr marL="18809610" indent="-1253974" algn="l" defTabSz="5015896" rtl="0" eaLnBrk="1" latinLnBrk="0" hangingPunct="1">
        <a:spcBef>
          <a:spcPct val="20000"/>
        </a:spcBef>
        <a:buFont typeface="Arial" pitchFamily="34" charset="0"/>
        <a:buChar char="•"/>
        <a:defRPr sz="10927" kern="1200">
          <a:solidFill>
            <a:schemeClr val="tx1"/>
          </a:solidFill>
          <a:latin typeface="+mn-lt"/>
          <a:ea typeface="+mn-ea"/>
          <a:cs typeface="+mn-cs"/>
        </a:defRPr>
      </a:lvl8pPr>
      <a:lvl9pPr marL="21317558" indent="-1253974" algn="l" defTabSz="5015896" rtl="0" eaLnBrk="1" latinLnBrk="0" hangingPunct="1">
        <a:spcBef>
          <a:spcPct val="20000"/>
        </a:spcBef>
        <a:buFont typeface="Arial" pitchFamily="34" charset="0"/>
        <a:buChar char="•"/>
        <a:defRPr sz="10927" kern="1200">
          <a:solidFill>
            <a:schemeClr val="tx1"/>
          </a:solidFill>
          <a:latin typeface="+mn-lt"/>
          <a:ea typeface="+mn-ea"/>
          <a:cs typeface="+mn-cs"/>
        </a:defRPr>
      </a:lvl9pPr>
    </p:bodyStyle>
    <p:otherStyle>
      <a:defPPr>
        <a:defRPr lang="en-US"/>
      </a:defPPr>
      <a:lvl1pPr marL="0" algn="l" defTabSz="5015896" rtl="0" eaLnBrk="1" latinLnBrk="0" hangingPunct="1">
        <a:defRPr sz="9856" kern="1200">
          <a:solidFill>
            <a:schemeClr val="tx1"/>
          </a:solidFill>
          <a:latin typeface="+mn-lt"/>
          <a:ea typeface="+mn-ea"/>
          <a:cs typeface="+mn-cs"/>
        </a:defRPr>
      </a:lvl1pPr>
      <a:lvl2pPr marL="2507948" algn="l" defTabSz="5015896" rtl="0" eaLnBrk="1" latinLnBrk="0" hangingPunct="1">
        <a:defRPr sz="9856" kern="1200">
          <a:solidFill>
            <a:schemeClr val="tx1"/>
          </a:solidFill>
          <a:latin typeface="+mn-lt"/>
          <a:ea typeface="+mn-ea"/>
          <a:cs typeface="+mn-cs"/>
        </a:defRPr>
      </a:lvl2pPr>
      <a:lvl3pPr marL="5015896" algn="l" defTabSz="5015896" rtl="0" eaLnBrk="1" latinLnBrk="0" hangingPunct="1">
        <a:defRPr sz="9856" kern="1200">
          <a:solidFill>
            <a:schemeClr val="tx1"/>
          </a:solidFill>
          <a:latin typeface="+mn-lt"/>
          <a:ea typeface="+mn-ea"/>
          <a:cs typeface="+mn-cs"/>
        </a:defRPr>
      </a:lvl3pPr>
      <a:lvl4pPr marL="7523844" algn="l" defTabSz="5015896" rtl="0" eaLnBrk="1" latinLnBrk="0" hangingPunct="1">
        <a:defRPr sz="9856" kern="1200">
          <a:solidFill>
            <a:schemeClr val="tx1"/>
          </a:solidFill>
          <a:latin typeface="+mn-lt"/>
          <a:ea typeface="+mn-ea"/>
          <a:cs typeface="+mn-cs"/>
        </a:defRPr>
      </a:lvl4pPr>
      <a:lvl5pPr marL="10031791" algn="l" defTabSz="5015896" rtl="0" eaLnBrk="1" latinLnBrk="0" hangingPunct="1">
        <a:defRPr sz="9856" kern="1200">
          <a:solidFill>
            <a:schemeClr val="tx1"/>
          </a:solidFill>
          <a:latin typeface="+mn-lt"/>
          <a:ea typeface="+mn-ea"/>
          <a:cs typeface="+mn-cs"/>
        </a:defRPr>
      </a:lvl5pPr>
      <a:lvl6pPr marL="12539741" algn="l" defTabSz="5015896" rtl="0" eaLnBrk="1" latinLnBrk="0" hangingPunct="1">
        <a:defRPr sz="9856" kern="1200">
          <a:solidFill>
            <a:schemeClr val="tx1"/>
          </a:solidFill>
          <a:latin typeface="+mn-lt"/>
          <a:ea typeface="+mn-ea"/>
          <a:cs typeface="+mn-cs"/>
        </a:defRPr>
      </a:lvl6pPr>
      <a:lvl7pPr marL="15047688" algn="l" defTabSz="5015896" rtl="0" eaLnBrk="1" latinLnBrk="0" hangingPunct="1">
        <a:defRPr sz="9856" kern="1200">
          <a:solidFill>
            <a:schemeClr val="tx1"/>
          </a:solidFill>
          <a:latin typeface="+mn-lt"/>
          <a:ea typeface="+mn-ea"/>
          <a:cs typeface="+mn-cs"/>
        </a:defRPr>
      </a:lvl7pPr>
      <a:lvl8pPr marL="17555635" algn="l" defTabSz="5015896" rtl="0" eaLnBrk="1" latinLnBrk="0" hangingPunct="1">
        <a:defRPr sz="9856" kern="1200">
          <a:solidFill>
            <a:schemeClr val="tx1"/>
          </a:solidFill>
          <a:latin typeface="+mn-lt"/>
          <a:ea typeface="+mn-ea"/>
          <a:cs typeface="+mn-cs"/>
        </a:defRPr>
      </a:lvl8pPr>
      <a:lvl9pPr marL="20063583" algn="l" defTabSz="5015896" rtl="0" eaLnBrk="1" latinLnBrk="0" hangingPunct="1">
        <a:defRPr sz="985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9.png"/><Relationship Id="rId5" Type="http://schemas.openxmlformats.org/officeDocument/2006/relationships/image" Target="../media/image5.png"/><Relationship Id="rId10" Type="http://schemas.microsoft.com/office/2007/relationships/hdphoto" Target="../media/hdphoto2.wdp"/><Relationship Id="rId4" Type="http://schemas.openxmlformats.org/officeDocument/2006/relationships/image" Target="../media/image4.png"/><Relationship Id="rId9"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
            <a:ext cx="2515791" cy="32918400"/>
          </a:xfrm>
          <a:prstGeom prst="rect">
            <a:avLst/>
          </a:prstGeom>
          <a:solidFill>
            <a:srgbClr val="294D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856"/>
          </a:p>
        </p:txBody>
      </p:sp>
      <p:sp>
        <p:nvSpPr>
          <p:cNvPr id="5" name="Rectangle 4"/>
          <p:cNvSpPr/>
          <p:nvPr/>
        </p:nvSpPr>
        <p:spPr>
          <a:xfrm>
            <a:off x="2515791" y="13846683"/>
            <a:ext cx="684609" cy="19071718"/>
          </a:xfrm>
          <a:prstGeom prst="rect">
            <a:avLst/>
          </a:prstGeom>
          <a:solidFill>
            <a:srgbClr val="C5C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856"/>
          </a:p>
        </p:txBody>
      </p:sp>
      <p:sp>
        <p:nvSpPr>
          <p:cNvPr id="16" name="TextBox 15"/>
          <p:cNvSpPr txBox="1"/>
          <p:nvPr/>
        </p:nvSpPr>
        <p:spPr>
          <a:xfrm>
            <a:off x="3796793" y="7844135"/>
            <a:ext cx="9598162" cy="17881818"/>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Montserrat Light" panose="00000400000000000000" pitchFamily="50" charset="0"/>
                <a:cs typeface="Arial" pitchFamily="34" charset="0"/>
              </a:rPr>
              <a:t>Occasional conflict is an inevitable aspect of even the best relationships. The present study examines one possible personality factor—personal intelligence--related to handling such issues. Overall &amp; McNulty (2017) organized conflict communication styles employed by couples along two broad dimensions (see </a:t>
            </a:r>
            <a:r>
              <a:rPr lang="en-US" sz="2800" b="1" dirty="0">
                <a:latin typeface="Montserrat Light" panose="00000400000000000000" pitchFamily="50" charset="0"/>
                <a:cs typeface="Arial" pitchFamily="34" charset="0"/>
              </a:rPr>
              <a:t>Figure 1</a:t>
            </a:r>
            <a:r>
              <a:rPr lang="en-US" sz="2800" dirty="0">
                <a:latin typeface="Montserrat Light" panose="00000400000000000000" pitchFamily="50" charset="0"/>
                <a:cs typeface="Arial" pitchFamily="34" charset="0"/>
              </a:rPr>
              <a:t>). </a:t>
            </a: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r>
              <a:rPr lang="en-US" sz="2800" dirty="0">
                <a:latin typeface="Montserrat Light" panose="00000400000000000000" pitchFamily="50" charset="0"/>
                <a:cs typeface="Arial" pitchFamily="34" charset="0"/>
              </a:rPr>
              <a:t>People show preferences for communication styles based on their personality (Antonioni, 1999; Bono et al., 2002). However, people’s default patterns may not always be the best choice for approaching conflict.</a:t>
            </a: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r>
              <a:rPr lang="en-US" sz="2800" dirty="0">
                <a:latin typeface="Montserrat Light" panose="00000400000000000000" pitchFamily="50" charset="0"/>
                <a:cs typeface="Arial" pitchFamily="34" charset="0"/>
              </a:rPr>
              <a:t>Personal Intelligence (PI) is a mental ability that includes the capacity to understand personality in the self and others (Mayer, 2008). People high in PI better understand the traits and motives that drive behavior. During conflict, people may draw on PI to inform their choice of conflict communication strategy.</a:t>
            </a: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r>
              <a:rPr lang="en-US" sz="3200" b="1" dirty="0">
                <a:solidFill>
                  <a:schemeClr val="tx2">
                    <a:lumMod val="50000"/>
                  </a:schemeClr>
                </a:solidFill>
                <a:latin typeface="Montserrat Light" panose="00000400000000000000" pitchFamily="50" charset="0"/>
                <a:cs typeface="Arial" pitchFamily="34" charset="0"/>
              </a:rPr>
              <a:t>Research Objectives</a:t>
            </a:r>
          </a:p>
          <a:p>
            <a:endParaRPr lang="en-US" sz="3200" b="1" dirty="0">
              <a:solidFill>
                <a:schemeClr val="tx2">
                  <a:lumMod val="50000"/>
                </a:schemeClr>
              </a:solidFill>
              <a:latin typeface="Montserrat Light" panose="00000400000000000000" pitchFamily="50" charset="0"/>
              <a:cs typeface="Arial" pitchFamily="34" charset="0"/>
            </a:endParaRPr>
          </a:p>
          <a:p>
            <a:pPr marL="457200" indent="-457200">
              <a:buFont typeface="Wingdings" pitchFamily="2" charset="2"/>
              <a:buChar char="§"/>
            </a:pPr>
            <a:r>
              <a:rPr lang="en-US" sz="2800" dirty="0">
                <a:latin typeface="Montserrat Light" panose="00000400000000000000" pitchFamily="50" charset="0"/>
                <a:cs typeface="Arial" pitchFamily="34" charset="0"/>
              </a:rPr>
              <a:t>Identify the communication strategies employed by participants high (vs. low) in PI. </a:t>
            </a:r>
          </a:p>
          <a:p>
            <a:pPr marL="457200" indent="-457200">
              <a:buFont typeface="Wingdings" pitchFamily="2" charset="2"/>
              <a:buChar char="§"/>
            </a:pPr>
            <a:endParaRPr lang="en-US" sz="2800" b="1" dirty="0">
              <a:latin typeface="Montserrat Light" panose="00000400000000000000" pitchFamily="50" charset="0"/>
              <a:cs typeface="Arial" pitchFamily="34" charset="0"/>
            </a:endParaRPr>
          </a:p>
          <a:p>
            <a:pPr marL="457200" indent="-457200">
              <a:buFont typeface="Wingdings" pitchFamily="2" charset="2"/>
              <a:buChar char="§"/>
            </a:pPr>
            <a:r>
              <a:rPr lang="en-US" sz="2800" dirty="0">
                <a:latin typeface="Montserrat Light" panose="00000400000000000000" pitchFamily="50" charset="0"/>
                <a:cs typeface="Arial" pitchFamily="34" charset="0"/>
              </a:rPr>
              <a:t>Explore whether PI predicts post-conflict relationship satisfaction. </a:t>
            </a:r>
            <a:endParaRPr lang="en-US" sz="2800" b="1" dirty="0">
              <a:latin typeface="Montserrat Light" panose="00000400000000000000" pitchFamily="50" charset="0"/>
              <a:cs typeface="Arial" pitchFamily="34" charset="0"/>
            </a:endParaRPr>
          </a:p>
        </p:txBody>
      </p:sp>
      <p:sp>
        <p:nvSpPr>
          <p:cNvPr id="12" name="Text Placeholder 5">
            <a:extLst>
              <a:ext uri="{FF2B5EF4-FFF2-40B4-BE49-F238E27FC236}">
                <a16:creationId xmlns:a16="http://schemas.microsoft.com/office/drawing/2014/main" id="{DD6866F3-BE58-4692-9185-623520B88C81}"/>
              </a:ext>
            </a:extLst>
          </p:cNvPr>
          <p:cNvSpPr txBox="1"/>
          <p:nvPr/>
        </p:nvSpPr>
        <p:spPr>
          <a:xfrm>
            <a:off x="3851334" y="979696"/>
            <a:ext cx="33410466" cy="3147192"/>
          </a:xfrm>
          <a:prstGeom prst="rect">
            <a:avLst/>
          </a:prstGeom>
        </p:spPr>
        <p:txBody>
          <a:bodyPr lIns="0" tIns="0" rIns="0" bIns="0">
            <a:noAutofit/>
          </a:bodyPr>
          <a:lstStyle>
            <a:defPPr>
              <a:defRPr kern="1200"/>
            </a:defPPr>
            <a:lvl1pPr marL="0" marR="0" indent="0" algn="l" defTabSz="3783013" rtl="0" eaLnBrk="1" fontAlgn="auto" latinLnBrk="0" hangingPunct="1">
              <a:lnSpc>
                <a:spcPct val="100000"/>
              </a:lnSpc>
              <a:spcBef>
                <a:spcPts val="600"/>
              </a:spcBef>
              <a:spcAft>
                <a:spcPct val="0"/>
              </a:spcAft>
              <a:buClrTx/>
              <a:buSzTx/>
              <a:buFontTx/>
              <a:buNone/>
              <a:defRPr sz="6000" kern="1200" baseline="0">
                <a:solidFill>
                  <a:schemeClr val="tx2"/>
                </a:solidFill>
                <a:latin typeface="Franklin Gothic Heavy" pitchFamily="34" charset="0"/>
                <a:ea typeface="+mn-ea"/>
                <a:cs typeface="+mn-cs"/>
              </a:defRPr>
            </a:lvl1pPr>
            <a:lvl2pPr marL="1880543" indent="0" algn="l" defTabSz="3761086" rtl="0" eaLnBrk="1" latinLnBrk="0" hangingPunct="1">
              <a:spcBef>
                <a:spcPct val="20000"/>
              </a:spcBef>
              <a:buFontTx/>
              <a:buNone/>
              <a:defRPr sz="11500" kern="1200">
                <a:solidFill>
                  <a:schemeClr val="tx1"/>
                </a:solidFill>
                <a:latin typeface="+mn-lt"/>
                <a:ea typeface="+mn-ea"/>
                <a:cs typeface="+mn-cs"/>
              </a:defRPr>
            </a:lvl2pPr>
            <a:lvl3pPr marL="3761086" indent="0" algn="l" defTabSz="3761086" rtl="0" eaLnBrk="1" latinLnBrk="0" hangingPunct="1">
              <a:spcBef>
                <a:spcPct val="20000"/>
              </a:spcBef>
              <a:buFontTx/>
              <a:buNone/>
              <a:defRPr sz="9900" kern="1200">
                <a:solidFill>
                  <a:schemeClr val="tx1"/>
                </a:solidFill>
                <a:latin typeface="+mn-lt"/>
                <a:ea typeface="+mn-ea"/>
                <a:cs typeface="+mn-cs"/>
              </a:defRPr>
            </a:lvl3pPr>
            <a:lvl4pPr marL="5641629" indent="0" algn="l" defTabSz="3761086" rtl="0" eaLnBrk="1" latinLnBrk="0" hangingPunct="1">
              <a:spcBef>
                <a:spcPct val="20000"/>
              </a:spcBef>
              <a:buFontTx/>
              <a:buNone/>
              <a:defRPr sz="8200" kern="1200">
                <a:solidFill>
                  <a:schemeClr val="tx1"/>
                </a:solidFill>
                <a:latin typeface="+mn-lt"/>
                <a:ea typeface="+mn-ea"/>
                <a:cs typeface="+mn-cs"/>
              </a:defRPr>
            </a:lvl4pPr>
            <a:lvl5pPr marL="7522172" indent="0" algn="l" defTabSz="3761086" rtl="0" eaLnBrk="1" latinLnBrk="0" hangingPunct="1">
              <a:spcBef>
                <a:spcPct val="20000"/>
              </a:spcBef>
              <a:buFontTx/>
              <a:buNone/>
              <a:defRPr sz="8200" kern="1200">
                <a:solidFill>
                  <a:schemeClr val="tx1"/>
                </a:solidFill>
                <a:latin typeface="+mn-lt"/>
                <a:ea typeface="+mn-ea"/>
                <a:cs typeface="+mn-cs"/>
              </a:defRPr>
            </a:lvl5pPr>
            <a:lvl6pPr marL="10342988" indent="-940272" algn="l" defTabSz="3761086" rtl="0" eaLnBrk="1" latinLnBrk="0" hangingPunct="1">
              <a:spcBef>
                <a:spcPct val="20000"/>
              </a:spcBef>
              <a:buFont typeface="Arial" pitchFamily="34" charset="0"/>
              <a:buChar char="•"/>
              <a:defRPr sz="8200" kern="1200">
                <a:solidFill>
                  <a:schemeClr val="tx1"/>
                </a:solidFill>
                <a:latin typeface="+mn-lt"/>
                <a:ea typeface="+mn-ea"/>
                <a:cs typeface="+mn-cs"/>
              </a:defRPr>
            </a:lvl6pPr>
            <a:lvl7pPr marL="12223531" indent="-940272" algn="l" defTabSz="3761086" rtl="0" eaLnBrk="1" latinLnBrk="0" hangingPunct="1">
              <a:spcBef>
                <a:spcPct val="20000"/>
              </a:spcBef>
              <a:buFont typeface="Arial" pitchFamily="34" charset="0"/>
              <a:buChar char="•"/>
              <a:defRPr sz="8200" kern="1200">
                <a:solidFill>
                  <a:schemeClr val="tx1"/>
                </a:solidFill>
                <a:latin typeface="+mn-lt"/>
                <a:ea typeface="+mn-ea"/>
                <a:cs typeface="+mn-cs"/>
              </a:defRPr>
            </a:lvl7pPr>
            <a:lvl8pPr marL="14104074" indent="-940272" algn="l" defTabSz="3761086" rtl="0" eaLnBrk="1" latinLnBrk="0" hangingPunct="1">
              <a:spcBef>
                <a:spcPct val="20000"/>
              </a:spcBef>
              <a:buFont typeface="Arial" pitchFamily="34" charset="0"/>
              <a:buChar char="•"/>
              <a:defRPr sz="8200" kern="1200">
                <a:solidFill>
                  <a:schemeClr val="tx1"/>
                </a:solidFill>
                <a:latin typeface="+mn-lt"/>
                <a:ea typeface="+mn-ea"/>
                <a:cs typeface="+mn-cs"/>
              </a:defRPr>
            </a:lvl8pPr>
            <a:lvl9pPr marL="15984617" indent="-940272" algn="l" defTabSz="3761086" rtl="0" eaLnBrk="1" latinLnBrk="0" hangingPunct="1">
              <a:spcBef>
                <a:spcPct val="20000"/>
              </a:spcBef>
              <a:buFont typeface="Arial" pitchFamily="34" charset="0"/>
              <a:buChar char="•"/>
              <a:defRPr sz="8200" kern="1200">
                <a:solidFill>
                  <a:schemeClr val="tx1"/>
                </a:solidFill>
                <a:latin typeface="+mn-lt"/>
                <a:ea typeface="+mn-ea"/>
                <a:cs typeface="+mn-cs"/>
              </a:defRPr>
            </a:lvl9pPr>
          </a:lstStyle>
          <a:p>
            <a:pPr defTabSz="4029542">
              <a:spcBef>
                <a:spcPct val="20000"/>
              </a:spcBef>
              <a:defRPr/>
            </a:pPr>
            <a:r>
              <a:rPr lang="en-US" sz="8500" dirty="0">
                <a:solidFill>
                  <a:schemeClr val="tx1"/>
                </a:solidFill>
                <a:latin typeface="Libre Baskerville" panose="02000000000000000000" pitchFamily="2" charset="0"/>
              </a:rPr>
              <a:t>“They Just Get Me”: A Dyadic Exploration of Personal Intelligence in Conflict Communication</a:t>
            </a:r>
          </a:p>
        </p:txBody>
      </p:sp>
      <p:sp>
        <p:nvSpPr>
          <p:cNvPr id="13" name="Text Placeholder 5">
            <a:extLst>
              <a:ext uri="{FF2B5EF4-FFF2-40B4-BE49-F238E27FC236}">
                <a16:creationId xmlns:a16="http://schemas.microsoft.com/office/drawing/2014/main" id="{93D5F690-2108-4FD7-A708-326C08E837B7}"/>
              </a:ext>
            </a:extLst>
          </p:cNvPr>
          <p:cNvSpPr txBox="1"/>
          <p:nvPr/>
        </p:nvSpPr>
        <p:spPr>
          <a:xfrm>
            <a:off x="3851334" y="4192234"/>
            <a:ext cx="39187760" cy="1895904"/>
          </a:xfrm>
          <a:prstGeom prst="rect">
            <a:avLst/>
          </a:prstGeom>
        </p:spPr>
        <p:txBody>
          <a:bodyPr lIns="0" tIns="0" rIns="0" bIns="0">
            <a:spAutoFit/>
          </a:bodyPr>
          <a:lstStyle>
            <a:defPPr>
              <a:defRPr kern="1200"/>
            </a:defPPr>
            <a:lvl1pPr marL="0" marR="0" indent="0" algn="l" defTabSz="3761086" rtl="0" eaLnBrk="1" fontAlgn="auto" latinLnBrk="0" hangingPunct="1">
              <a:lnSpc>
                <a:spcPct val="100000"/>
              </a:lnSpc>
              <a:spcBef>
                <a:spcPct val="20000"/>
              </a:spcBef>
              <a:spcAft>
                <a:spcPct val="0"/>
              </a:spcAft>
              <a:buClrTx/>
              <a:buSzTx/>
              <a:buFont typeface="Arial" pitchFamily="34" charset="0"/>
              <a:buNone/>
              <a:defRPr sz="6000" kern="1200" baseline="0">
                <a:solidFill>
                  <a:schemeClr val="tx2"/>
                </a:solidFill>
                <a:latin typeface="Franklin Gothic Heavy" pitchFamily="34" charset="0"/>
                <a:ea typeface="+mn-ea"/>
                <a:cs typeface="+mn-cs"/>
              </a:defRPr>
            </a:lvl1pPr>
            <a:lvl2pPr marL="1880543" indent="0" algn="l" defTabSz="3761086" rtl="0" eaLnBrk="1" latinLnBrk="0" hangingPunct="1">
              <a:spcBef>
                <a:spcPct val="20000"/>
              </a:spcBef>
              <a:buFontTx/>
              <a:buNone/>
              <a:defRPr sz="11500" kern="1200">
                <a:solidFill>
                  <a:schemeClr val="tx1"/>
                </a:solidFill>
                <a:latin typeface="+mn-lt"/>
                <a:ea typeface="+mn-ea"/>
                <a:cs typeface="+mn-cs"/>
              </a:defRPr>
            </a:lvl2pPr>
            <a:lvl3pPr marL="3761086" indent="0" algn="l" defTabSz="3761086" rtl="0" eaLnBrk="1" latinLnBrk="0" hangingPunct="1">
              <a:spcBef>
                <a:spcPct val="20000"/>
              </a:spcBef>
              <a:buFontTx/>
              <a:buNone/>
              <a:defRPr sz="9900" kern="1200">
                <a:solidFill>
                  <a:schemeClr val="tx1"/>
                </a:solidFill>
                <a:latin typeface="+mn-lt"/>
                <a:ea typeface="+mn-ea"/>
                <a:cs typeface="+mn-cs"/>
              </a:defRPr>
            </a:lvl3pPr>
            <a:lvl4pPr marL="5641629" indent="0" algn="l" defTabSz="3761086" rtl="0" eaLnBrk="1" latinLnBrk="0" hangingPunct="1">
              <a:spcBef>
                <a:spcPct val="20000"/>
              </a:spcBef>
              <a:buFontTx/>
              <a:buNone/>
              <a:defRPr sz="8200" kern="1200">
                <a:solidFill>
                  <a:schemeClr val="tx1"/>
                </a:solidFill>
                <a:latin typeface="+mn-lt"/>
                <a:ea typeface="+mn-ea"/>
                <a:cs typeface="+mn-cs"/>
              </a:defRPr>
            </a:lvl4pPr>
            <a:lvl5pPr marL="7522172" indent="0" algn="l" defTabSz="3761086" rtl="0" eaLnBrk="1" latinLnBrk="0" hangingPunct="1">
              <a:spcBef>
                <a:spcPct val="20000"/>
              </a:spcBef>
              <a:buFontTx/>
              <a:buNone/>
              <a:defRPr sz="8200" kern="1200">
                <a:solidFill>
                  <a:schemeClr val="tx1"/>
                </a:solidFill>
                <a:latin typeface="+mn-lt"/>
                <a:ea typeface="+mn-ea"/>
                <a:cs typeface="+mn-cs"/>
              </a:defRPr>
            </a:lvl5pPr>
            <a:lvl6pPr marL="10342988" indent="-940272" algn="l" defTabSz="3761086" rtl="0" eaLnBrk="1" latinLnBrk="0" hangingPunct="1">
              <a:spcBef>
                <a:spcPct val="20000"/>
              </a:spcBef>
              <a:buFont typeface="Arial" pitchFamily="34" charset="0"/>
              <a:buChar char="•"/>
              <a:defRPr sz="8200" kern="1200">
                <a:solidFill>
                  <a:schemeClr val="tx1"/>
                </a:solidFill>
                <a:latin typeface="+mn-lt"/>
                <a:ea typeface="+mn-ea"/>
                <a:cs typeface="+mn-cs"/>
              </a:defRPr>
            </a:lvl6pPr>
            <a:lvl7pPr marL="12223531" indent="-940272" algn="l" defTabSz="3761086" rtl="0" eaLnBrk="1" latinLnBrk="0" hangingPunct="1">
              <a:spcBef>
                <a:spcPct val="20000"/>
              </a:spcBef>
              <a:buFont typeface="Arial" pitchFamily="34" charset="0"/>
              <a:buChar char="•"/>
              <a:defRPr sz="8200" kern="1200">
                <a:solidFill>
                  <a:schemeClr val="tx1"/>
                </a:solidFill>
                <a:latin typeface="+mn-lt"/>
                <a:ea typeface="+mn-ea"/>
                <a:cs typeface="+mn-cs"/>
              </a:defRPr>
            </a:lvl7pPr>
            <a:lvl8pPr marL="14104074" indent="-940272" algn="l" defTabSz="3761086" rtl="0" eaLnBrk="1" latinLnBrk="0" hangingPunct="1">
              <a:spcBef>
                <a:spcPct val="20000"/>
              </a:spcBef>
              <a:buFont typeface="Arial" pitchFamily="34" charset="0"/>
              <a:buChar char="•"/>
              <a:defRPr sz="8200" kern="1200">
                <a:solidFill>
                  <a:schemeClr val="tx1"/>
                </a:solidFill>
                <a:latin typeface="+mn-lt"/>
                <a:ea typeface="+mn-ea"/>
                <a:cs typeface="+mn-cs"/>
              </a:defRPr>
            </a:lvl8pPr>
            <a:lvl9pPr marL="15984617" indent="-940272" algn="l" defTabSz="3761086" rtl="0" eaLnBrk="1" latinLnBrk="0" hangingPunct="1">
              <a:spcBef>
                <a:spcPct val="20000"/>
              </a:spcBef>
              <a:buFont typeface="Arial" pitchFamily="34" charset="0"/>
              <a:buChar char="•"/>
              <a:defRPr sz="8200" kern="1200">
                <a:solidFill>
                  <a:schemeClr val="tx1"/>
                </a:solidFill>
                <a:latin typeface="+mn-lt"/>
                <a:ea typeface="+mn-ea"/>
                <a:cs typeface="+mn-cs"/>
              </a:defRPr>
            </a:lvl9pPr>
          </a:lstStyle>
          <a:p>
            <a:pPr>
              <a:defRPr/>
            </a:pPr>
            <a:r>
              <a:rPr lang="en-US" sz="5600" dirty="0">
                <a:solidFill>
                  <a:schemeClr val="tx1"/>
                </a:solidFill>
                <a:latin typeface="Montserrat Light" panose="00000400000000000000" pitchFamily="50" charset="0"/>
                <a:cs typeface="Arial" pitchFamily="34" charset="0"/>
              </a:rPr>
              <a:t>Victoria M. Bryan and John D. Mayer</a:t>
            </a:r>
          </a:p>
          <a:p>
            <a:pPr>
              <a:defRPr/>
            </a:pPr>
            <a:r>
              <a:rPr lang="en-US" sz="5600" dirty="0">
                <a:solidFill>
                  <a:schemeClr val="tx1"/>
                </a:solidFill>
                <a:latin typeface="Montserrat Light" panose="00000400000000000000" pitchFamily="50" charset="0"/>
                <a:cs typeface="Arial" pitchFamily="34" charset="0"/>
              </a:rPr>
              <a:t>University of New Hampshire Department of Psychology </a:t>
            </a:r>
          </a:p>
        </p:txBody>
      </p:sp>
      <mc:AlternateContent xmlns:mc="http://schemas.openxmlformats.org/markup-compatibility/2006">
        <mc:Choice xmlns:a14="http://schemas.microsoft.com/office/drawing/2010/main" Requires="a14">
          <p:sp>
            <p:nvSpPr>
              <p:cNvPr id="21" name="TextBox 20">
                <a:extLst>
                  <a:ext uri="{FF2B5EF4-FFF2-40B4-BE49-F238E27FC236}">
                    <a16:creationId xmlns:a16="http://schemas.microsoft.com/office/drawing/2014/main" id="{40415A4C-7811-4E6E-91B9-237C268F151F}"/>
                  </a:ext>
                </a:extLst>
              </p:cNvPr>
              <p:cNvSpPr txBox="1"/>
              <p:nvPr/>
            </p:nvSpPr>
            <p:spPr>
              <a:xfrm>
                <a:off x="24094280" y="7844135"/>
                <a:ext cx="9144000" cy="23791128"/>
              </a:xfrm>
              <a:prstGeom prst="rect">
                <a:avLst/>
              </a:prstGeom>
              <a:noFill/>
            </p:spPr>
            <p:txBody>
              <a:bodyPr wrap="square" rtlCol="0">
                <a:spAutoFit/>
              </a:bodyPr>
              <a:lstStyle/>
              <a:p>
                <a:r>
                  <a:rPr lang="en-US" sz="3200" b="1" dirty="0">
                    <a:solidFill>
                      <a:schemeClr val="tx2">
                        <a:lumMod val="50000"/>
                      </a:schemeClr>
                    </a:solidFill>
                    <a:latin typeface="Montserrat Light" panose="00000400000000000000" pitchFamily="50" charset="0"/>
                    <a:cs typeface="Arial" pitchFamily="34" charset="0"/>
                  </a:rPr>
                  <a:t>Data Analysis</a:t>
                </a:r>
              </a:p>
              <a:p>
                <a:endParaRPr lang="en-US" sz="2800" dirty="0">
                  <a:latin typeface="Montserrat Light" panose="00000400000000000000" pitchFamily="50" charset="0"/>
                  <a:cs typeface="Arial" pitchFamily="34" charset="0"/>
                </a:endParaRPr>
              </a:p>
              <a:p>
                <a:pPr marL="457200" indent="-457200">
                  <a:buFont typeface="Wingdings" pitchFamily="2" charset="2"/>
                  <a:buChar char="§"/>
                </a:pPr>
                <a:r>
                  <a:rPr lang="en-US" sz="2800" dirty="0">
                    <a:latin typeface="Montserrat Light" panose="00000400000000000000" pitchFamily="50" charset="0"/>
                    <a:cs typeface="Arial" pitchFamily="34" charset="0"/>
                  </a:rPr>
                  <a:t>A series of Actor-Partner Interdependence Models (APIM) were fit using structural equational modeling (SEM) in the </a:t>
                </a:r>
                <a:r>
                  <a:rPr lang="en-US" sz="2800" i="1" dirty="0">
                    <a:latin typeface="Montserrat Light" panose="00000400000000000000" pitchFamily="50" charset="0"/>
                    <a:cs typeface="Arial" pitchFamily="34" charset="0"/>
                  </a:rPr>
                  <a:t>lavaan</a:t>
                </a:r>
                <a:r>
                  <a:rPr lang="en-US" sz="2800" dirty="0">
                    <a:latin typeface="Montserrat Light" panose="00000400000000000000" pitchFamily="50" charset="0"/>
                    <a:cs typeface="Arial" pitchFamily="34" charset="0"/>
                  </a:rPr>
                  <a:t> package in R (Rosseel et al., 2022). The respective </a:t>
                </a:r>
                <a:r>
                  <a:rPr lang="en-US" sz="2800" i="1" dirty="0">
                    <a:latin typeface="Montserrat Light" panose="00000400000000000000" pitchFamily="50" charset="0"/>
                    <a:cs typeface="Arial" pitchFamily="34" charset="0"/>
                  </a:rPr>
                  <a:t>actor</a:t>
                </a:r>
                <a:r>
                  <a:rPr lang="en-US" sz="2800" dirty="0">
                    <a:latin typeface="Montserrat Light" panose="00000400000000000000" pitchFamily="50" charset="0"/>
                    <a:cs typeface="Arial" pitchFamily="34" charset="0"/>
                  </a:rPr>
                  <a:t> and </a:t>
                </a:r>
                <a:r>
                  <a:rPr lang="en-US" sz="2800" i="1" dirty="0">
                    <a:latin typeface="Montserrat Light" panose="00000400000000000000" pitchFamily="50" charset="0"/>
                    <a:cs typeface="Arial" pitchFamily="34" charset="0"/>
                  </a:rPr>
                  <a:t>partner </a:t>
                </a:r>
                <a:r>
                  <a:rPr lang="en-US" sz="2800" dirty="0">
                    <a:latin typeface="Montserrat Light" panose="00000400000000000000" pitchFamily="50" charset="0"/>
                    <a:cs typeface="Arial" pitchFamily="34" charset="0"/>
                  </a:rPr>
                  <a:t>effects for each model are shown in </a:t>
                </a:r>
                <a:r>
                  <a:rPr lang="en-US" sz="2800" b="1" dirty="0">
                    <a:latin typeface="Montserrat Light" panose="00000400000000000000" pitchFamily="50" charset="0"/>
                    <a:cs typeface="Arial" pitchFamily="34" charset="0"/>
                  </a:rPr>
                  <a:t>Table 2. </a:t>
                </a:r>
              </a:p>
              <a:p>
                <a:endParaRPr lang="en-US" sz="3200" b="1" dirty="0">
                  <a:solidFill>
                    <a:schemeClr val="tx2">
                      <a:lumMod val="50000"/>
                    </a:schemeClr>
                  </a:solidFill>
                  <a:latin typeface="Montserrat Light" panose="00000400000000000000" pitchFamily="50" charset="0"/>
                  <a:cs typeface="Arial" pitchFamily="34" charset="0"/>
                </a:endParaRPr>
              </a:p>
              <a:p>
                <a:r>
                  <a:rPr lang="en-US" sz="3200" b="1" dirty="0">
                    <a:solidFill>
                      <a:schemeClr val="tx2">
                        <a:lumMod val="50000"/>
                      </a:schemeClr>
                    </a:solidFill>
                    <a:latin typeface="Montserrat Light" panose="00000400000000000000" pitchFamily="50" charset="0"/>
                    <a:cs typeface="Arial" pitchFamily="34" charset="0"/>
                  </a:rPr>
                  <a:t>Personal Intelligence Predicting Conflict Communication</a:t>
                </a:r>
              </a:p>
              <a:p>
                <a:endParaRPr lang="en-US" sz="3200" b="1" dirty="0">
                  <a:latin typeface="Montserrat Light" panose="00000400000000000000" pitchFamily="50" charset="0"/>
                  <a:cs typeface="Arial" pitchFamily="34" charset="0"/>
                </a:endParaRPr>
              </a:p>
              <a:p>
                <a:pPr marL="457200" indent="-457200">
                  <a:buFont typeface="Wingdings" pitchFamily="2" charset="2"/>
                  <a:buChar char="§"/>
                </a:pPr>
                <a:r>
                  <a:rPr lang="en-US" sz="2800" dirty="0">
                    <a:latin typeface="Montserrat Light" panose="00000400000000000000" pitchFamily="50" charset="0"/>
                    <a:cs typeface="Arial" pitchFamily="34" charset="0"/>
                  </a:rPr>
                  <a:t>The results of the APIM predicting cooperative communication from PI, controlling for relationship length, revealed positive actor (</a:t>
                </a:r>
                <a:r>
                  <a:rPr lang="en-US" sz="2800" i="1" dirty="0">
                    <a:latin typeface="Montserrat Light" panose="00000400000000000000" pitchFamily="50" charset="0"/>
                    <a:cs typeface="Arial" pitchFamily="34" charset="0"/>
                  </a:rPr>
                  <a:t>b = </a:t>
                </a:r>
                <a:r>
                  <a:rPr lang="en-US" sz="2800" dirty="0">
                    <a:latin typeface="Montserrat Light" panose="00000400000000000000" pitchFamily="50" charset="0"/>
                    <a:cs typeface="Arial" pitchFamily="34" charset="0"/>
                  </a:rPr>
                  <a:t>0.89, </a:t>
                </a:r>
                <a:r>
                  <a:rPr lang="en-US" sz="2800" i="1" dirty="0">
                    <a:latin typeface="Montserrat Light" panose="00000400000000000000" pitchFamily="50" charset="0"/>
                    <a:cs typeface="Arial" pitchFamily="34" charset="0"/>
                  </a:rPr>
                  <a:t>p</a:t>
                </a:r>
                <a:r>
                  <a:rPr lang="en-US" sz="2800" dirty="0">
                    <a:latin typeface="Montserrat Light" panose="00000400000000000000" pitchFamily="50" charset="0"/>
                    <a:cs typeface="Arial" pitchFamily="34" charset="0"/>
                  </a:rPr>
                  <a:t> &lt; 0.01) and negative partner (</a:t>
                </a:r>
                <a:r>
                  <a:rPr lang="en-US" sz="2800" i="1" dirty="0">
                    <a:latin typeface="Montserrat Light" panose="00000400000000000000" pitchFamily="50" charset="0"/>
                    <a:cs typeface="Arial" pitchFamily="34" charset="0"/>
                  </a:rPr>
                  <a:t>b </a:t>
                </a:r>
                <a:r>
                  <a:rPr lang="en-US" sz="2800" dirty="0">
                    <a:latin typeface="Montserrat Light" panose="00000400000000000000" pitchFamily="50" charset="0"/>
                    <a:cs typeface="Arial" pitchFamily="34" charset="0"/>
                  </a:rPr>
                  <a:t>= -0.04, p = 0.88) effects, although only the actor effect was statistically significant indicating that participants high in PI were more cooperative. See </a:t>
                </a:r>
                <a:r>
                  <a:rPr lang="en-US" sz="2800" b="1" dirty="0">
                    <a:latin typeface="Montserrat Light" panose="00000400000000000000" pitchFamily="50" charset="0"/>
                    <a:cs typeface="Arial" pitchFamily="34" charset="0"/>
                  </a:rPr>
                  <a:t>Figure 2.</a:t>
                </a:r>
              </a:p>
              <a:p>
                <a:pPr marL="342900" indent="-342900">
                  <a:buFont typeface="Arial" panose="020B0604020202020204" pitchFamily="34" charset="0"/>
                  <a:buChar char="•"/>
                </a:pPr>
                <a:endParaRPr lang="en-US" sz="2800" b="1" dirty="0">
                  <a:latin typeface="Montserrat Light" panose="00000400000000000000" pitchFamily="50" charset="0"/>
                  <a:cs typeface="Arial" pitchFamily="34" charset="0"/>
                </a:endParaRPr>
              </a:p>
              <a:p>
                <a:pPr marL="342900" indent="-342900">
                  <a:buFont typeface="Arial" panose="020B0604020202020204" pitchFamily="34" charset="0"/>
                  <a:buChar char="•"/>
                </a:pPr>
                <a:endParaRPr lang="en-US" sz="2800" b="1" dirty="0">
                  <a:latin typeface="Montserrat Light" panose="00000400000000000000" pitchFamily="50" charset="0"/>
                  <a:cs typeface="Arial" pitchFamily="34" charset="0"/>
                </a:endParaRPr>
              </a:p>
              <a:p>
                <a:endParaRPr lang="en-US" sz="2800" b="1" dirty="0">
                  <a:latin typeface="Montserrat Light" panose="00000400000000000000" pitchFamily="50" charset="0"/>
                  <a:cs typeface="Arial" pitchFamily="34" charset="0"/>
                </a:endParaRPr>
              </a:p>
              <a:p>
                <a:pPr marL="342900" indent="-342900">
                  <a:buFont typeface="Arial" panose="020B0604020202020204" pitchFamily="34" charset="0"/>
                  <a:buChar char="•"/>
                </a:pPr>
                <a:endParaRPr lang="en-US" sz="2800" b="1" dirty="0">
                  <a:latin typeface="Montserrat Light" panose="00000400000000000000" pitchFamily="50" charset="0"/>
                  <a:cs typeface="Arial" pitchFamily="34" charset="0"/>
                </a:endParaRPr>
              </a:p>
              <a:p>
                <a:pPr marL="342900" indent="-342900">
                  <a:buFont typeface="Arial" panose="020B0604020202020204" pitchFamily="34" charset="0"/>
                  <a:buChar char="•"/>
                </a:pPr>
                <a:endParaRPr lang="en-US" sz="2800" b="1" dirty="0">
                  <a:latin typeface="Montserrat Light" panose="00000400000000000000" pitchFamily="50" charset="0"/>
                  <a:cs typeface="Arial" pitchFamily="34" charset="0"/>
                </a:endParaRPr>
              </a:p>
              <a:p>
                <a:pPr marL="342900" indent="-342900">
                  <a:buFont typeface="Arial" panose="020B0604020202020204" pitchFamily="34" charset="0"/>
                  <a:buChar char="•"/>
                </a:pPr>
                <a:endParaRPr lang="en-US" sz="2800" b="1" dirty="0">
                  <a:latin typeface="Montserrat Light" panose="00000400000000000000" pitchFamily="50" charset="0"/>
                  <a:cs typeface="Arial" pitchFamily="34" charset="0"/>
                </a:endParaRPr>
              </a:p>
              <a:p>
                <a:pPr marL="342900" indent="-342900">
                  <a:buFont typeface="Arial" panose="020B0604020202020204" pitchFamily="34" charset="0"/>
                  <a:buChar char="•"/>
                </a:pPr>
                <a:endParaRPr lang="en-US" sz="2800" b="1" dirty="0">
                  <a:latin typeface="Montserrat Light" panose="00000400000000000000" pitchFamily="50" charset="0"/>
                  <a:cs typeface="Arial" pitchFamily="34" charset="0"/>
                </a:endParaRPr>
              </a:p>
              <a:p>
                <a:pPr marL="342900" indent="-342900">
                  <a:buFont typeface="Arial" panose="020B0604020202020204" pitchFamily="34" charset="0"/>
                  <a:buChar char="•"/>
                </a:pPr>
                <a:endParaRPr lang="en-US" sz="2800" b="1" dirty="0">
                  <a:latin typeface="Montserrat Light" panose="00000400000000000000" pitchFamily="50" charset="0"/>
                  <a:cs typeface="Arial" pitchFamily="34" charset="0"/>
                </a:endParaRPr>
              </a:p>
              <a:p>
                <a:pPr marL="342900" indent="-342900">
                  <a:buFont typeface="Arial" panose="020B0604020202020204" pitchFamily="34" charset="0"/>
                  <a:buChar char="•"/>
                </a:pPr>
                <a:endParaRPr lang="en-US" sz="2800" b="1" dirty="0">
                  <a:latin typeface="Montserrat Light" panose="00000400000000000000" pitchFamily="50" charset="0"/>
                  <a:cs typeface="Arial" pitchFamily="34" charset="0"/>
                </a:endParaRPr>
              </a:p>
              <a:p>
                <a:pPr marL="342900" indent="-342900">
                  <a:buFont typeface="Arial" panose="020B0604020202020204" pitchFamily="34" charset="0"/>
                  <a:buChar char="•"/>
                </a:pPr>
                <a:endParaRPr lang="en-US" sz="2800" b="1" dirty="0">
                  <a:latin typeface="Montserrat Light" panose="00000400000000000000" pitchFamily="50" charset="0"/>
                  <a:cs typeface="Arial" pitchFamily="34" charset="0"/>
                </a:endParaRPr>
              </a:p>
              <a:p>
                <a:pPr marL="342900" indent="-342900">
                  <a:buFont typeface="Arial" panose="020B0604020202020204" pitchFamily="34" charset="0"/>
                  <a:buChar char="•"/>
                </a:pPr>
                <a:endParaRPr lang="en-US" sz="2800" b="1" dirty="0">
                  <a:latin typeface="Montserrat Light" panose="00000400000000000000" pitchFamily="50" charset="0"/>
                  <a:cs typeface="Arial" pitchFamily="34" charset="0"/>
                </a:endParaRPr>
              </a:p>
              <a:p>
                <a:pPr marL="342900" indent="-342900">
                  <a:buFont typeface="Arial" panose="020B0604020202020204" pitchFamily="34" charset="0"/>
                  <a:buChar char="•"/>
                </a:pPr>
                <a:endParaRPr lang="en-US" sz="2800" b="1" dirty="0">
                  <a:latin typeface="Montserrat Light" panose="00000400000000000000" pitchFamily="50" charset="0"/>
                  <a:cs typeface="Arial" pitchFamily="34" charset="0"/>
                </a:endParaRPr>
              </a:p>
              <a:p>
                <a:pPr marL="342900" indent="-342900">
                  <a:buFont typeface="Arial" panose="020B0604020202020204" pitchFamily="34" charset="0"/>
                  <a:buChar char="•"/>
                </a:pPr>
                <a:endParaRPr lang="en-US" sz="2800" b="1" dirty="0">
                  <a:latin typeface="Montserrat Light" panose="00000400000000000000" pitchFamily="50" charset="0"/>
                  <a:cs typeface="Arial" pitchFamily="34" charset="0"/>
                </a:endParaRPr>
              </a:p>
              <a:p>
                <a:endParaRPr lang="en-US" sz="2800" dirty="0">
                  <a:latin typeface="Montserrat Light" panose="00000400000000000000" pitchFamily="50" charset="0"/>
                  <a:cs typeface="Arial" pitchFamily="34" charset="0"/>
                </a:endParaRPr>
              </a:p>
              <a:p>
                <a:pPr marL="457200" indent="-457200">
                  <a:buFont typeface="Wingdings" pitchFamily="2" charset="2"/>
                  <a:buChar char="§"/>
                </a:pPr>
                <a:r>
                  <a:rPr lang="en-US" sz="2800" dirty="0">
                    <a:latin typeface="Montserrat Light" panose="00000400000000000000" pitchFamily="50" charset="0"/>
                    <a:cs typeface="Arial" pitchFamily="34" charset="0"/>
                  </a:rPr>
                  <a:t>The APIM predicting oppositional communication from PI, controlling for relationship length, revealed positive actor (</a:t>
                </a:r>
                <a:r>
                  <a:rPr lang="en-US" sz="2800" i="1" dirty="0">
                    <a:latin typeface="Montserrat Light" panose="00000400000000000000" pitchFamily="50" charset="0"/>
                    <a:cs typeface="Arial" pitchFamily="34" charset="0"/>
                  </a:rPr>
                  <a:t>b</a:t>
                </a:r>
                <a14:m>
                  <m:oMath xmlns:m="http://schemas.openxmlformats.org/officeDocument/2006/math">
                    <m:r>
                      <a:rPr lang="en-US" sz="2800" i="1">
                        <a:latin typeface="Cambria Math" panose="02040503050406030204" pitchFamily="18" charset="0"/>
                        <a:ea typeface="Cambria Math" panose="02040503050406030204" pitchFamily="18" charset="0"/>
                        <a:cs typeface="Arial" pitchFamily="34" charset="0"/>
                      </a:rPr>
                      <m:t> </m:t>
                    </m:r>
                  </m:oMath>
                </a14:m>
                <a:r>
                  <a:rPr lang="en-US" sz="2800" dirty="0">
                    <a:latin typeface="Montserrat Light" panose="00000400000000000000" pitchFamily="50" charset="0"/>
                    <a:cs typeface="Arial" pitchFamily="34" charset="0"/>
                  </a:rPr>
                  <a:t>= 0.28, p = 0.35), and negative partner (</a:t>
                </a:r>
                <a:r>
                  <a:rPr lang="en-US" sz="2800" i="1" dirty="0">
                    <a:latin typeface="Montserrat Light" panose="00000400000000000000" pitchFamily="50" charset="0"/>
                    <a:cs typeface="Arial" pitchFamily="34" charset="0"/>
                  </a:rPr>
                  <a:t>b=</a:t>
                </a:r>
                <a:r>
                  <a:rPr lang="en-US" sz="2800" dirty="0">
                    <a:latin typeface="Montserrat Light" panose="00000400000000000000" pitchFamily="50" charset="0"/>
                    <a:cs typeface="Arial" pitchFamily="34" charset="0"/>
                  </a:rPr>
                  <a:t> -0.31, p = 0.21) effects. However, these effects were non-significant. </a:t>
                </a:r>
              </a:p>
              <a:p>
                <a:endParaRPr lang="en-US" sz="2800" b="1" dirty="0">
                  <a:latin typeface="Montserrat Light" panose="00000400000000000000" pitchFamily="50" charset="0"/>
                  <a:cs typeface="Arial" pitchFamily="34" charset="0"/>
                </a:endParaRPr>
              </a:p>
              <a:p>
                <a:r>
                  <a:rPr lang="en-US" sz="3200" b="1" dirty="0">
                    <a:solidFill>
                      <a:schemeClr val="tx2">
                        <a:lumMod val="50000"/>
                      </a:schemeClr>
                    </a:solidFill>
                    <a:latin typeface="Montserrat Light" panose="00000400000000000000" pitchFamily="50" charset="0"/>
                    <a:cs typeface="Arial" pitchFamily="34" charset="0"/>
                  </a:rPr>
                  <a:t>Personal Intelligence Predicting Relationship Satisfaction</a:t>
                </a:r>
              </a:p>
              <a:p>
                <a:pPr marL="342900" indent="-342900">
                  <a:buFont typeface="Arial" panose="020B0604020202020204" pitchFamily="34" charset="0"/>
                  <a:buChar char="•"/>
                </a:pPr>
                <a:endParaRPr lang="en-US" sz="2800" b="1" dirty="0">
                  <a:latin typeface="Montserrat Light" panose="00000400000000000000" pitchFamily="50" charset="0"/>
                  <a:cs typeface="Arial" pitchFamily="34" charset="0"/>
                </a:endParaRPr>
              </a:p>
              <a:p>
                <a:pPr marL="457200" indent="-457200">
                  <a:buFont typeface="Arial" panose="020B0604020202020204" pitchFamily="34" charset="0"/>
                  <a:buChar char="•"/>
                </a:pPr>
                <a:r>
                  <a:rPr lang="en-US" sz="2800" dirty="0">
                    <a:latin typeface="Montserrat Light" panose="00000400000000000000" pitchFamily="50" charset="0"/>
                    <a:cs typeface="Arial" pitchFamily="34" charset="0"/>
                  </a:rPr>
                  <a:t>The APIM predicting post-conflict relationship satisfaction from PI, controlling for relationship length, revealed non-significant actor (</a:t>
                </a:r>
                <a:r>
                  <a:rPr lang="en-US" sz="2800" i="1" dirty="0">
                    <a:latin typeface="Montserrat Light" panose="00000400000000000000" pitchFamily="50" charset="0"/>
                    <a:cs typeface="Arial" pitchFamily="34" charset="0"/>
                  </a:rPr>
                  <a:t>b</a:t>
                </a:r>
                <a14:m>
                  <m:oMath xmlns:m="http://schemas.openxmlformats.org/officeDocument/2006/math">
                    <m:r>
                      <a:rPr lang="en-US" sz="2800" i="1">
                        <a:latin typeface="Cambria Math" panose="02040503050406030204" pitchFamily="18" charset="0"/>
                        <a:ea typeface="Cambria Math" panose="02040503050406030204" pitchFamily="18" charset="0"/>
                        <a:cs typeface="Arial" pitchFamily="34" charset="0"/>
                      </a:rPr>
                      <m:t> </m:t>
                    </m:r>
                  </m:oMath>
                </a14:m>
                <a:r>
                  <a:rPr lang="en-US" sz="2800" dirty="0">
                    <a:latin typeface="Montserrat Light" panose="00000400000000000000" pitchFamily="50" charset="0"/>
                    <a:cs typeface="Arial" pitchFamily="34" charset="0"/>
                  </a:rPr>
                  <a:t>= 0.06, p = 0.11), and partner (</a:t>
                </a:r>
                <a:r>
                  <a:rPr lang="en-US" sz="2800" i="1" dirty="0">
                    <a:latin typeface="Montserrat Light" panose="00000400000000000000" pitchFamily="50" charset="0"/>
                    <a:cs typeface="Arial" pitchFamily="34" charset="0"/>
                  </a:rPr>
                  <a:t>b=</a:t>
                </a:r>
                <a:r>
                  <a:rPr lang="en-US" sz="2800" dirty="0">
                    <a:latin typeface="Montserrat Light" panose="00000400000000000000" pitchFamily="50" charset="0"/>
                    <a:cs typeface="Arial" pitchFamily="34" charset="0"/>
                  </a:rPr>
                  <a:t> 0.05, p = 0.13) effects. However, a similar APIM predicting pre-conflict relationship satisfaction revealed a marginally significant partner effect (</a:t>
                </a:r>
                <a:r>
                  <a:rPr lang="en-US" sz="2800" i="1" dirty="0">
                    <a:latin typeface="Montserrat Light" panose="00000400000000000000" pitchFamily="50" charset="0"/>
                    <a:cs typeface="Arial" pitchFamily="34" charset="0"/>
                  </a:rPr>
                  <a:t>b</a:t>
                </a:r>
                <a:r>
                  <a:rPr lang="en-US" sz="2800" dirty="0">
                    <a:latin typeface="Montserrat Light" panose="00000400000000000000" pitchFamily="50" charset="0"/>
                    <a:cs typeface="Arial" pitchFamily="34" charset="0"/>
                  </a:rPr>
                  <a:t>= 0.6, p = 0.09) indicating participants with partners higher in PI were more satisfied in their relationship. </a:t>
                </a:r>
              </a:p>
              <a:p>
                <a:pPr marL="342900" indent="-342900">
                  <a:buFont typeface="Arial" panose="020B0604020202020204" pitchFamily="34" charset="0"/>
                  <a:buChar char="•"/>
                </a:pPr>
                <a:endParaRPr lang="en-US" sz="2800" b="1" dirty="0">
                  <a:latin typeface="Montserrat Light" panose="00000400000000000000" pitchFamily="50" charset="0"/>
                  <a:cs typeface="Arial" pitchFamily="34" charset="0"/>
                </a:endParaRPr>
              </a:p>
            </p:txBody>
          </p:sp>
        </mc:Choice>
        <mc:Fallback>
          <p:sp>
            <p:nvSpPr>
              <p:cNvPr id="21" name="TextBox 20">
                <a:extLst>
                  <a:ext uri="{FF2B5EF4-FFF2-40B4-BE49-F238E27FC236}">
                    <a16:creationId xmlns:a16="http://schemas.microsoft.com/office/drawing/2014/main" id="{40415A4C-7811-4E6E-91B9-237C268F151F}"/>
                  </a:ext>
                </a:extLst>
              </p:cNvPr>
              <p:cNvSpPr txBox="1">
                <a:spLocks noRot="1" noChangeAspect="1" noMove="1" noResize="1" noEditPoints="1" noAdjustHandles="1" noChangeArrowheads="1" noChangeShapeType="1" noTextEdit="1"/>
              </p:cNvSpPr>
              <p:nvPr/>
            </p:nvSpPr>
            <p:spPr>
              <a:xfrm>
                <a:off x="24094280" y="7844135"/>
                <a:ext cx="9144000" cy="23791128"/>
              </a:xfrm>
              <a:prstGeom prst="rect">
                <a:avLst/>
              </a:prstGeom>
              <a:blipFill>
                <a:blip r:embed="rId3"/>
                <a:stretch>
                  <a:fillRect l="-1664" t="-320" r="-1664"/>
                </a:stretch>
              </a:blipFill>
            </p:spPr>
            <p:txBody>
              <a:bodyPr/>
              <a:lstStyle/>
              <a:p>
                <a:r>
                  <a:rPr lang="en-US">
                    <a:noFill/>
                  </a:rPr>
                  <a:t> </a:t>
                </a:r>
              </a:p>
            </p:txBody>
          </p:sp>
        </mc:Fallback>
      </mc:AlternateContent>
      <p:sp>
        <p:nvSpPr>
          <p:cNvPr id="33" name="TextBox 32">
            <a:extLst>
              <a:ext uri="{FF2B5EF4-FFF2-40B4-BE49-F238E27FC236}">
                <a16:creationId xmlns:a16="http://schemas.microsoft.com/office/drawing/2014/main" id="{CF92A9E1-B3E8-4FB2-A910-4B8466EE5979}"/>
              </a:ext>
            </a:extLst>
          </p:cNvPr>
          <p:cNvSpPr txBox="1"/>
          <p:nvPr/>
        </p:nvSpPr>
        <p:spPr>
          <a:xfrm>
            <a:off x="33810126" y="25037159"/>
            <a:ext cx="9144000" cy="1938992"/>
          </a:xfrm>
          <a:prstGeom prst="rect">
            <a:avLst/>
          </a:prstGeom>
          <a:noFill/>
        </p:spPr>
        <p:txBody>
          <a:bodyPr wrap="square" rtlCol="0">
            <a:spAutoFit/>
          </a:bodyPr>
          <a:lstStyle/>
          <a:p>
            <a:r>
              <a:rPr lang="en-US" sz="2400" dirty="0">
                <a:latin typeface="Montserrat Light" panose="00000400000000000000" pitchFamily="50" charset="0"/>
                <a:cs typeface="Arial" pitchFamily="34" charset="0"/>
              </a:rPr>
              <a:t>The first author would like to thank her dissertation committee members for their feedback and support. Funding for this work was provided by the UNH Department of Psychology and Psi Chi International Honor Society. </a:t>
            </a:r>
          </a:p>
        </p:txBody>
      </p:sp>
      <p:sp>
        <p:nvSpPr>
          <p:cNvPr id="19" name="TextBox 18">
            <a:extLst>
              <a:ext uri="{FF2B5EF4-FFF2-40B4-BE49-F238E27FC236}">
                <a16:creationId xmlns:a16="http://schemas.microsoft.com/office/drawing/2014/main" id="{E3E73F1E-CAB3-4428-904F-B8DC0CFEE87C}"/>
              </a:ext>
            </a:extLst>
          </p:cNvPr>
          <p:cNvSpPr txBox="1"/>
          <p:nvPr/>
        </p:nvSpPr>
        <p:spPr>
          <a:xfrm>
            <a:off x="4267200" y="6882790"/>
            <a:ext cx="8728132" cy="646331"/>
          </a:xfrm>
          <a:prstGeom prst="rect">
            <a:avLst/>
          </a:prstGeom>
          <a:ln>
            <a:noFill/>
          </a:ln>
          <a:effectLst>
            <a:outerShdw dist="317500" dir="10800000" algn="tl" rotWithShape="0">
              <a:srgbClr val="294D6D"/>
            </a:outerShdw>
          </a:effectLst>
        </p:spPr>
        <p:style>
          <a:lnRef idx="2">
            <a:schemeClr val="dk1"/>
          </a:lnRef>
          <a:fillRef idx="1">
            <a:schemeClr val="lt1"/>
          </a:fillRef>
          <a:effectRef idx="0">
            <a:schemeClr val="dk1"/>
          </a:effectRef>
          <a:fontRef idx="minor">
            <a:schemeClr val="dk1"/>
          </a:fontRef>
        </p:style>
        <p:txBody>
          <a:bodyPr wrap="square" lIns="182880" rtlCol="0">
            <a:spAutoFit/>
          </a:bodyPr>
          <a:lstStyle/>
          <a:p>
            <a:pPr defTabSz="4702588">
              <a:defRPr/>
            </a:pPr>
            <a:r>
              <a:rPr lang="en-US" sz="3600" dirty="0">
                <a:solidFill>
                  <a:srgbClr val="6FB747"/>
                </a:solidFill>
                <a:latin typeface="Libre Baskerville" panose="02000000000000000000" pitchFamily="2" charset="0"/>
              </a:rPr>
              <a:t>INTRODUCTION</a:t>
            </a:r>
          </a:p>
        </p:txBody>
      </p:sp>
      <p:sp>
        <p:nvSpPr>
          <p:cNvPr id="24" name="TextBox 23">
            <a:extLst>
              <a:ext uri="{FF2B5EF4-FFF2-40B4-BE49-F238E27FC236}">
                <a16:creationId xmlns:a16="http://schemas.microsoft.com/office/drawing/2014/main" id="{CD858780-4102-416E-A83A-B134E40A2291}"/>
              </a:ext>
            </a:extLst>
          </p:cNvPr>
          <p:cNvSpPr txBox="1"/>
          <p:nvPr/>
        </p:nvSpPr>
        <p:spPr>
          <a:xfrm>
            <a:off x="24479669" y="6882790"/>
            <a:ext cx="8728132" cy="646331"/>
          </a:xfrm>
          <a:prstGeom prst="rect">
            <a:avLst/>
          </a:prstGeom>
          <a:ln>
            <a:noFill/>
          </a:ln>
          <a:effectLst>
            <a:outerShdw dist="317500" dir="10800000" algn="tl" rotWithShape="0">
              <a:srgbClr val="294D6D"/>
            </a:outerShdw>
          </a:effectLst>
        </p:spPr>
        <p:style>
          <a:lnRef idx="2">
            <a:schemeClr val="dk1"/>
          </a:lnRef>
          <a:fillRef idx="1">
            <a:schemeClr val="lt1"/>
          </a:fillRef>
          <a:effectRef idx="0">
            <a:schemeClr val="dk1"/>
          </a:effectRef>
          <a:fontRef idx="minor">
            <a:schemeClr val="dk1"/>
          </a:fontRef>
        </p:style>
        <p:txBody>
          <a:bodyPr wrap="square" lIns="182880" rtlCol="0">
            <a:spAutoFit/>
          </a:bodyPr>
          <a:lstStyle/>
          <a:p>
            <a:pPr defTabSz="4702588">
              <a:defRPr/>
            </a:pPr>
            <a:r>
              <a:rPr lang="en-US" sz="3600" dirty="0">
                <a:solidFill>
                  <a:srgbClr val="6FB747"/>
                </a:solidFill>
                <a:latin typeface="Libre Baskerville" panose="02000000000000000000" pitchFamily="2" charset="0"/>
              </a:rPr>
              <a:t>RESULTS</a:t>
            </a:r>
          </a:p>
        </p:txBody>
      </p:sp>
      <p:sp>
        <p:nvSpPr>
          <p:cNvPr id="27" name="TextBox 26">
            <a:extLst>
              <a:ext uri="{FF2B5EF4-FFF2-40B4-BE49-F238E27FC236}">
                <a16:creationId xmlns:a16="http://schemas.microsoft.com/office/drawing/2014/main" id="{7AD6EE76-6ABA-40F6-BC41-B86C00AB9E11}"/>
              </a:ext>
            </a:extLst>
          </p:cNvPr>
          <p:cNvSpPr txBox="1"/>
          <p:nvPr/>
        </p:nvSpPr>
        <p:spPr>
          <a:xfrm>
            <a:off x="34225994" y="15812869"/>
            <a:ext cx="8728132" cy="646331"/>
          </a:xfrm>
          <a:prstGeom prst="rect">
            <a:avLst/>
          </a:prstGeom>
          <a:ln>
            <a:noFill/>
          </a:ln>
          <a:effectLst>
            <a:outerShdw dist="317500" dir="10800000" algn="tl" rotWithShape="0">
              <a:srgbClr val="294D6D"/>
            </a:outerShdw>
          </a:effectLst>
        </p:spPr>
        <p:style>
          <a:lnRef idx="2">
            <a:schemeClr val="dk1"/>
          </a:lnRef>
          <a:fillRef idx="1">
            <a:schemeClr val="lt1"/>
          </a:fillRef>
          <a:effectRef idx="0">
            <a:schemeClr val="dk1"/>
          </a:effectRef>
          <a:fontRef idx="minor">
            <a:schemeClr val="dk1"/>
          </a:fontRef>
        </p:style>
        <p:txBody>
          <a:bodyPr wrap="square" lIns="182880" rtlCol="0">
            <a:spAutoFit/>
          </a:bodyPr>
          <a:lstStyle/>
          <a:p>
            <a:pPr defTabSz="4702588">
              <a:defRPr/>
            </a:pPr>
            <a:r>
              <a:rPr lang="en-US" sz="3600" dirty="0">
                <a:solidFill>
                  <a:srgbClr val="6FB747"/>
                </a:solidFill>
                <a:latin typeface="Libre Baskerville" panose="02000000000000000000" pitchFamily="2" charset="0"/>
              </a:rPr>
              <a:t>CONCLUSIONS</a:t>
            </a:r>
          </a:p>
        </p:txBody>
      </p:sp>
      <p:sp>
        <p:nvSpPr>
          <p:cNvPr id="28" name="TextBox 27">
            <a:extLst>
              <a:ext uri="{FF2B5EF4-FFF2-40B4-BE49-F238E27FC236}">
                <a16:creationId xmlns:a16="http://schemas.microsoft.com/office/drawing/2014/main" id="{3D6897C5-3039-4328-A139-0038374FD621}"/>
              </a:ext>
            </a:extLst>
          </p:cNvPr>
          <p:cNvSpPr txBox="1"/>
          <p:nvPr/>
        </p:nvSpPr>
        <p:spPr>
          <a:xfrm>
            <a:off x="34198285" y="24332784"/>
            <a:ext cx="8728132" cy="646331"/>
          </a:xfrm>
          <a:prstGeom prst="rect">
            <a:avLst/>
          </a:prstGeom>
          <a:ln>
            <a:noFill/>
          </a:ln>
          <a:effectLst>
            <a:outerShdw dist="317500" dir="10800000" algn="tl" rotWithShape="0">
              <a:srgbClr val="294D6D"/>
            </a:outerShdw>
          </a:effectLst>
        </p:spPr>
        <p:style>
          <a:lnRef idx="2">
            <a:schemeClr val="dk1"/>
          </a:lnRef>
          <a:fillRef idx="1">
            <a:schemeClr val="lt1"/>
          </a:fillRef>
          <a:effectRef idx="0">
            <a:schemeClr val="dk1"/>
          </a:effectRef>
          <a:fontRef idx="minor">
            <a:schemeClr val="dk1"/>
          </a:fontRef>
        </p:style>
        <p:txBody>
          <a:bodyPr wrap="square" lIns="182880" rtlCol="0">
            <a:spAutoFit/>
          </a:bodyPr>
          <a:lstStyle/>
          <a:p>
            <a:pPr defTabSz="4702588">
              <a:defRPr/>
            </a:pPr>
            <a:r>
              <a:rPr lang="en-US" sz="3600" dirty="0">
                <a:solidFill>
                  <a:srgbClr val="6FB747"/>
                </a:solidFill>
                <a:latin typeface="Libre Baskerville" panose="02000000000000000000" pitchFamily="2" charset="0"/>
              </a:rPr>
              <a:t>ACKNOWLEDGEMENTS</a:t>
            </a:r>
          </a:p>
        </p:txBody>
      </p:sp>
      <p:sp>
        <p:nvSpPr>
          <p:cNvPr id="18" name="TextBox 17">
            <a:extLst>
              <a:ext uri="{FF2B5EF4-FFF2-40B4-BE49-F238E27FC236}">
                <a16:creationId xmlns:a16="http://schemas.microsoft.com/office/drawing/2014/main" id="{5FF11767-F154-1B48-A4E1-438AC3EBE752}"/>
              </a:ext>
            </a:extLst>
          </p:cNvPr>
          <p:cNvSpPr txBox="1"/>
          <p:nvPr/>
        </p:nvSpPr>
        <p:spPr>
          <a:xfrm>
            <a:off x="34234653" y="27256242"/>
            <a:ext cx="8728132" cy="646331"/>
          </a:xfrm>
          <a:prstGeom prst="rect">
            <a:avLst/>
          </a:prstGeom>
          <a:ln>
            <a:noFill/>
          </a:ln>
          <a:effectLst>
            <a:outerShdw dist="317500" dir="10800000" algn="tl" rotWithShape="0">
              <a:srgbClr val="294D6D"/>
            </a:outerShdw>
          </a:effectLst>
        </p:spPr>
        <p:style>
          <a:lnRef idx="2">
            <a:schemeClr val="dk1"/>
          </a:lnRef>
          <a:fillRef idx="1">
            <a:schemeClr val="lt1"/>
          </a:fillRef>
          <a:effectRef idx="0">
            <a:schemeClr val="dk1"/>
          </a:effectRef>
          <a:fontRef idx="minor">
            <a:schemeClr val="dk1"/>
          </a:fontRef>
        </p:style>
        <p:txBody>
          <a:bodyPr wrap="square" lIns="182880" rtlCol="0">
            <a:spAutoFit/>
          </a:bodyPr>
          <a:lstStyle/>
          <a:p>
            <a:pPr defTabSz="4702588">
              <a:defRPr/>
            </a:pPr>
            <a:r>
              <a:rPr lang="en-US" sz="3600" dirty="0">
                <a:solidFill>
                  <a:srgbClr val="6FB747"/>
                </a:solidFill>
                <a:latin typeface="Libre Baskerville" panose="02000000000000000000" pitchFamily="2" charset="0"/>
              </a:rPr>
              <a:t>REFERENCES</a:t>
            </a:r>
          </a:p>
        </p:txBody>
      </p:sp>
      <mc:AlternateContent xmlns:mc="http://schemas.openxmlformats.org/markup-compatibility/2006">
        <mc:Choice xmlns:a14="http://schemas.microsoft.com/office/drawing/2010/main" Requires="a14">
          <p:graphicFrame>
            <p:nvGraphicFramePr>
              <p:cNvPr id="6" name="Table 5">
                <a:extLst>
                  <a:ext uri="{FF2B5EF4-FFF2-40B4-BE49-F238E27FC236}">
                    <a16:creationId xmlns:a16="http://schemas.microsoft.com/office/drawing/2014/main" id="{BBD790DF-47B9-CD4B-A156-6A06FDD6AC1A}"/>
                  </a:ext>
                </a:extLst>
              </p:cNvPr>
              <p:cNvGraphicFramePr>
                <a:graphicFrameLocks noGrp="1"/>
              </p:cNvGraphicFramePr>
              <p:nvPr>
                <p:extLst>
                  <p:ext uri="{D42A27DB-BD31-4B8C-83A1-F6EECF244321}">
                    <p14:modId xmlns:p14="http://schemas.microsoft.com/office/powerpoint/2010/main" val="775156524"/>
                  </p:ext>
                </p:extLst>
              </p:nvPr>
            </p:nvGraphicFramePr>
            <p:xfrm>
              <a:off x="33812902" y="8387661"/>
              <a:ext cx="9149883" cy="6739019"/>
            </p:xfrm>
            <a:graphic>
              <a:graphicData uri="http://schemas.openxmlformats.org/drawingml/2006/table">
                <a:tbl>
                  <a:tblPr firstRow="1" firstCol="1" bandRow="1">
                    <a:tableStyleId>{2D5ABB26-0587-4C30-8999-92F81FD0307C}</a:tableStyleId>
                  </a:tblPr>
                  <a:tblGrid>
                    <a:gridCol w="2763098">
                      <a:extLst>
                        <a:ext uri="{9D8B030D-6E8A-4147-A177-3AD203B41FA5}">
                          <a16:colId xmlns:a16="http://schemas.microsoft.com/office/drawing/2014/main" val="2861906145"/>
                        </a:ext>
                      </a:extLst>
                    </a:gridCol>
                    <a:gridCol w="314590">
                      <a:extLst>
                        <a:ext uri="{9D8B030D-6E8A-4147-A177-3AD203B41FA5}">
                          <a16:colId xmlns:a16="http://schemas.microsoft.com/office/drawing/2014/main" val="3786287316"/>
                        </a:ext>
                      </a:extLst>
                    </a:gridCol>
                    <a:gridCol w="1056884">
                      <a:extLst>
                        <a:ext uri="{9D8B030D-6E8A-4147-A177-3AD203B41FA5}">
                          <a16:colId xmlns:a16="http://schemas.microsoft.com/office/drawing/2014/main" val="890537597"/>
                        </a:ext>
                      </a:extLst>
                    </a:gridCol>
                    <a:gridCol w="1122451">
                      <a:extLst>
                        <a:ext uri="{9D8B030D-6E8A-4147-A177-3AD203B41FA5}">
                          <a16:colId xmlns:a16="http://schemas.microsoft.com/office/drawing/2014/main" val="2356160474"/>
                        </a:ext>
                      </a:extLst>
                    </a:gridCol>
                    <a:gridCol w="1069607">
                      <a:extLst>
                        <a:ext uri="{9D8B030D-6E8A-4147-A177-3AD203B41FA5}">
                          <a16:colId xmlns:a16="http://schemas.microsoft.com/office/drawing/2014/main" val="3470025170"/>
                        </a:ext>
                      </a:extLst>
                    </a:gridCol>
                    <a:gridCol w="1304470">
                      <a:extLst>
                        <a:ext uri="{9D8B030D-6E8A-4147-A177-3AD203B41FA5}">
                          <a16:colId xmlns:a16="http://schemas.microsoft.com/office/drawing/2014/main" val="1758273311"/>
                        </a:ext>
                      </a:extLst>
                    </a:gridCol>
                    <a:gridCol w="1518783">
                      <a:extLst>
                        <a:ext uri="{9D8B030D-6E8A-4147-A177-3AD203B41FA5}">
                          <a16:colId xmlns:a16="http://schemas.microsoft.com/office/drawing/2014/main" val="3290588087"/>
                        </a:ext>
                      </a:extLst>
                    </a:gridCol>
                  </a:tblGrid>
                  <a:tr h="477131">
                    <a:tc gridSpan="5">
                      <a:txBody>
                        <a:bodyPr/>
                        <a:lstStyle/>
                        <a:p>
                          <a:pPr marL="0" marR="0" algn="just">
                            <a:spcBef>
                              <a:spcPts val="0"/>
                            </a:spcBef>
                            <a:spcAft>
                              <a:spcPts val="0"/>
                            </a:spcAft>
                            <a:tabLst>
                              <a:tab pos="1146810" algn="l"/>
                            </a:tabLst>
                          </a:pPr>
                          <a:r>
                            <a:rPr lang="en-US" sz="2400" b="1" dirty="0">
                              <a:solidFill>
                                <a:schemeClr val="accent2">
                                  <a:lumMod val="50000"/>
                                </a:schemeClr>
                              </a:solidFill>
                              <a:effectLst/>
                              <a:latin typeface="Montserrat" pitchFamily="2" charset="77"/>
                            </a:rPr>
                            <a:t>Cooperative Communication</a:t>
                          </a:r>
                        </a:p>
                      </a:txBody>
                      <a:tcPr marL="68580" marR="68580" marT="0" marB="0">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pPr marL="0" marR="0" algn="ctr">
                            <a:spcBef>
                              <a:spcPts val="0"/>
                            </a:spcBef>
                            <a:spcAft>
                              <a:spcPts val="0"/>
                            </a:spcAft>
                            <a:tabLst>
                              <a:tab pos="1146810" algn="l"/>
                            </a:tabLst>
                          </a:pPr>
                          <a:r>
                            <a:rPr lang="en-US" sz="1600" dirty="0">
                              <a:effectLst/>
                              <a:latin typeface="Montserrat" pitchFamily="2" charset="77"/>
                            </a:rPr>
                            <a:t> </a:t>
                          </a:r>
                          <a:endParaRPr lang="en-US" sz="1600" dirty="0">
                            <a:solidFill>
                              <a:srgbClr val="000000"/>
                            </a:solidFill>
                            <a:effectLst/>
                            <a:latin typeface="Montserrat" pitchFamily="2" charset="77"/>
                            <a:ea typeface="Times New Roman" panose="02020603050405020304" pitchFamily="18" charset="0"/>
                          </a:endParaRPr>
                        </a:p>
                      </a:txBody>
                      <a:tcPr marL="68580" marR="68580" marT="0" marB="0"/>
                    </a:tc>
                    <a:tc hMerge="1">
                      <a:txBody>
                        <a:bodyPr/>
                        <a:lstStyle/>
                        <a:p>
                          <a:pPr marL="0" marR="0" algn="ctr">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tc>
                    <a:tc hMerge="1">
                      <a:txBody>
                        <a:bodyPr/>
                        <a:lstStyle/>
                        <a:p>
                          <a:pPr marL="0" marR="0" algn="ctr">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9887016"/>
                      </a:ext>
                    </a:extLst>
                  </a:tr>
                  <a:tr h="267558">
                    <a:tc>
                      <a:txBody>
                        <a:bodyPr/>
                        <a:lstStyle/>
                        <a:p>
                          <a:pPr marL="0" marR="0" algn="ctr">
                            <a:spcBef>
                              <a:spcPts val="0"/>
                            </a:spcBef>
                            <a:spcAft>
                              <a:spcPts val="0"/>
                            </a:spcAft>
                            <a:tabLst>
                              <a:tab pos="1146810" algn="l"/>
                            </a:tabLst>
                          </a:pPr>
                          <a:r>
                            <a:rPr lang="en-US" sz="2400" dirty="0">
                              <a:effectLst/>
                              <a:latin typeface="Montserrat" pitchFamily="2" charset="77"/>
                            </a:rPr>
                            <a:t>Predictor</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0" marR="0" algn="ctr">
                            <a:spcBef>
                              <a:spcPts val="0"/>
                            </a:spcBef>
                            <a:spcAft>
                              <a:spcPts val="0"/>
                            </a:spcAft>
                            <a:tabLst>
                              <a:tab pos="1146810" algn="l"/>
                            </a:tabLst>
                          </a:pPr>
                          <a14:m>
                            <m:oMathPara xmlns:m="http://schemas.openxmlformats.org/officeDocument/2006/math">
                              <m:oMathParaPr>
                                <m:jc m:val="centerGroup"/>
                              </m:oMathParaPr>
                              <m:oMath xmlns:m="http://schemas.openxmlformats.org/officeDocument/2006/math">
                                <m:r>
                                  <a:rPr lang="en-US" sz="2400" smtClean="0">
                                    <a:effectLst/>
                                    <a:latin typeface="Cambria Math" panose="02040503050406030204" pitchFamily="18" charset="0"/>
                                  </a:rPr>
                                  <m:t>𝑏</m:t>
                                </m:r>
                              </m:oMath>
                            </m:oMathPara>
                          </a14:m>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algn="ctr">
                            <a:spcBef>
                              <a:spcPts val="0"/>
                            </a:spcBef>
                            <a:spcAft>
                              <a:spcPts val="0"/>
                            </a:spcAft>
                            <a:tabLst>
                              <a:tab pos="1146810" algn="l"/>
                            </a:tabLst>
                          </a:pPr>
                          <a14:m>
                            <m:oMathPara xmlns:m="http://schemas.openxmlformats.org/officeDocument/2006/math">
                              <m:oMathParaPr>
                                <m:jc m:val="centerGroup"/>
                              </m:oMathParaPr>
                              <m:oMath xmlns:m="http://schemas.openxmlformats.org/officeDocument/2006/math">
                                <m:r>
                                  <a:rPr lang="en-US" sz="2400">
                                    <a:effectLst/>
                                    <a:latin typeface="Cambria Math" panose="02040503050406030204" pitchFamily="18" charset="0"/>
                                  </a:rPr>
                                  <m:t>𝑏</m:t>
                                </m:r>
                              </m:oMath>
                            </m:oMathPara>
                          </a14:m>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i="1" dirty="0">
                              <a:effectLst/>
                              <a:latin typeface="Montserrat" pitchFamily="2" charset="77"/>
                            </a:rPr>
                            <a:t>SE</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i="1" dirty="0">
                              <a:effectLst/>
                              <a:latin typeface="Montserrat" pitchFamily="2" charset="77"/>
                            </a:rPr>
                            <a:t>p</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dirty="0">
                              <a:effectLst/>
                              <a:latin typeface="Montserrat" pitchFamily="2" charset="77"/>
                            </a:rPr>
                            <a:t>LLCI</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dirty="0">
                              <a:effectLst/>
                              <a:latin typeface="Montserrat" pitchFamily="2" charset="77"/>
                            </a:rPr>
                            <a:t>ULCI</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17472546"/>
                      </a:ext>
                    </a:extLst>
                  </a:tr>
                  <a:tr h="238565">
                    <a:tc>
                      <a:txBody>
                        <a:bodyPr/>
                        <a:lstStyle/>
                        <a:p>
                          <a:pPr marL="0" marR="0">
                            <a:spcBef>
                              <a:spcPts val="0"/>
                            </a:spcBef>
                            <a:spcAft>
                              <a:spcPts val="0"/>
                            </a:spcAft>
                            <a:tabLst>
                              <a:tab pos="1146810" algn="l"/>
                            </a:tabLst>
                          </a:pPr>
                          <a:r>
                            <a:rPr lang="en-US" sz="2400" i="1" dirty="0">
                              <a:effectLst/>
                              <a:latin typeface="Montserrat" pitchFamily="2" charset="77"/>
                            </a:rPr>
                            <a:t>Actor PI</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gridSpan="2">
                      <a:txBody>
                        <a:bodyPr/>
                        <a:lstStyle/>
                        <a:p>
                          <a:pPr marL="0" marR="0" algn="ctr">
                            <a:spcBef>
                              <a:spcPts val="0"/>
                            </a:spcBef>
                            <a:spcAft>
                              <a:spcPts val="0"/>
                            </a:spcAft>
                            <a:tabLst>
                              <a:tab pos="1146810" algn="l"/>
                            </a:tabLst>
                          </a:pPr>
                          <a:r>
                            <a:rPr lang="en-US" sz="2400" b="1" dirty="0">
                              <a:effectLst/>
                              <a:latin typeface="Montserrat" pitchFamily="2" charset="77"/>
                            </a:rPr>
                            <a:t>0.89**</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hMerge="1">
                      <a:txBody>
                        <a:bodyPr/>
                        <a:lstStyle/>
                        <a:p>
                          <a:pPr marL="0" marR="0" algn="ctr">
                            <a:spcBef>
                              <a:spcPts val="0"/>
                            </a:spcBef>
                            <a:spcAft>
                              <a:spcPts val="0"/>
                            </a:spcAft>
                            <a:tabLst>
                              <a:tab pos="1146810" algn="l"/>
                            </a:tabLst>
                          </a:pPr>
                          <a:r>
                            <a:rPr lang="en-US" sz="2400" b="1" dirty="0">
                              <a:effectLst/>
                              <a:latin typeface="Montserrat" pitchFamily="2" charset="77"/>
                            </a:rPr>
                            <a:t>0.89**</a:t>
                          </a:r>
                          <a:endParaRPr lang="en-US" sz="2400" b="1"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0.29</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0.002</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0.33</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1.45</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676817419"/>
                      </a:ext>
                    </a:extLst>
                  </a:tr>
                  <a:tr h="238565">
                    <a:tc>
                      <a:txBody>
                        <a:bodyPr/>
                        <a:lstStyle/>
                        <a:p>
                          <a:pPr marL="0" marR="0">
                            <a:spcBef>
                              <a:spcPts val="0"/>
                            </a:spcBef>
                            <a:spcAft>
                              <a:spcPts val="0"/>
                            </a:spcAft>
                            <a:tabLst>
                              <a:tab pos="1146810" algn="l"/>
                            </a:tabLst>
                          </a:pPr>
                          <a:r>
                            <a:rPr lang="en-US" sz="2400" i="1" dirty="0">
                              <a:effectLst/>
                              <a:latin typeface="Montserrat" pitchFamily="2" charset="77"/>
                            </a:rPr>
                            <a:t>Partner PI</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tc>
                    <a:tc gridSpan="2">
                      <a:txBody>
                        <a:bodyPr/>
                        <a:lstStyle/>
                        <a:p>
                          <a:pPr marL="0" marR="0" algn="ctr">
                            <a:spcBef>
                              <a:spcPts val="0"/>
                            </a:spcBef>
                            <a:spcAft>
                              <a:spcPts val="0"/>
                            </a:spcAft>
                            <a:tabLst>
                              <a:tab pos="1146810" algn="l"/>
                            </a:tabLst>
                          </a:pPr>
                          <a:r>
                            <a:rPr lang="en-US" sz="2400" dirty="0">
                              <a:effectLst/>
                              <a:latin typeface="Montserrat" pitchFamily="2" charset="77"/>
                            </a:rPr>
                            <a:t>-0.04</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tc>
                    <a:tc hMerge="1">
                      <a:txBody>
                        <a:bodyPr/>
                        <a:lstStyle/>
                        <a:p>
                          <a:pPr marL="0" marR="0" algn="ctr">
                            <a:spcBef>
                              <a:spcPts val="0"/>
                            </a:spcBef>
                            <a:spcAft>
                              <a:spcPts val="0"/>
                            </a:spcAft>
                            <a:tabLst>
                              <a:tab pos="1146810" algn="l"/>
                            </a:tabLst>
                          </a:pPr>
                          <a:r>
                            <a:rPr lang="en-US" sz="2400">
                              <a:effectLst/>
                              <a:latin typeface="Montserrat" pitchFamily="2" charset="77"/>
                            </a:rPr>
                            <a:t>-0.04</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dirty="0">
                              <a:effectLst/>
                              <a:latin typeface="Montserrat" pitchFamily="2" charset="77"/>
                            </a:rPr>
                            <a:t>0.29</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0.88</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-0.61</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0.52</a:t>
                          </a:r>
                          <a:endParaRPr lang="en-US" sz="2400">
                            <a:solidFill>
                              <a:srgbClr val="000000"/>
                            </a:solidFill>
                            <a:effectLst/>
                            <a:latin typeface="Montserrat" pitchFamily="2" charset="77"/>
                            <a:ea typeface="Times New Roman" panose="02020603050405020304" pitchFamily="18" charset="0"/>
                          </a:endParaRPr>
                        </a:p>
                      </a:txBody>
                      <a:tcPr marL="68580" marR="68580" marT="0" marB="0"/>
                    </a:tc>
                    <a:extLst>
                      <a:ext uri="{0D108BD9-81ED-4DB2-BD59-A6C34878D82A}">
                        <a16:rowId xmlns:a16="http://schemas.microsoft.com/office/drawing/2014/main" val="1203812235"/>
                      </a:ext>
                    </a:extLst>
                  </a:tr>
                  <a:tr h="238565">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gridSpan="2">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hMerge="1">
                      <a:txBody>
                        <a:bodyPr/>
                        <a:lstStyle/>
                        <a:p>
                          <a:pPr marL="0" marR="0" algn="just">
                            <a:spcBef>
                              <a:spcPts val="0"/>
                            </a:spcBef>
                            <a:spcAft>
                              <a:spcPts val="0"/>
                            </a:spcAft>
                            <a:tabLst>
                              <a:tab pos="1146810" algn="l"/>
                            </a:tabLs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97847410"/>
                      </a:ext>
                    </a:extLst>
                  </a:tr>
                  <a:tr h="477131">
                    <a:tc gridSpan="4">
                      <a:txBody>
                        <a:bodyPr/>
                        <a:lstStyle/>
                        <a:p>
                          <a:pPr marL="0" marR="0" algn="just">
                            <a:spcBef>
                              <a:spcPts val="0"/>
                            </a:spcBef>
                            <a:spcAft>
                              <a:spcPts val="0"/>
                            </a:spcAft>
                            <a:tabLst>
                              <a:tab pos="1146810" algn="l"/>
                            </a:tabLst>
                          </a:pPr>
                          <a:r>
                            <a:rPr lang="en-US" sz="2400" b="1" dirty="0">
                              <a:solidFill>
                                <a:schemeClr val="accent2">
                                  <a:lumMod val="50000"/>
                                </a:schemeClr>
                              </a:solidFill>
                              <a:effectLst/>
                              <a:latin typeface="Montserrat" pitchFamily="2" charset="77"/>
                            </a:rPr>
                            <a:t>Oppositional Communication</a:t>
                          </a: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pPr marL="0" marR="0" algn="just">
                            <a:spcBef>
                              <a:spcPts val="0"/>
                            </a:spcBef>
                            <a:spcAft>
                              <a:spcPts val="0"/>
                            </a:spcAft>
                            <a:tabLst>
                              <a:tab pos="1146810" algn="l"/>
                            </a:tabLst>
                          </a:pPr>
                          <a:r>
                            <a:rPr lang="en-US" sz="1600" dirty="0">
                              <a:effectLst/>
                              <a:latin typeface="Montserrat" pitchFamily="2" charset="77"/>
                            </a:rPr>
                            <a:t> </a:t>
                          </a:r>
                          <a:endParaRPr lang="en-US" sz="1600" dirty="0">
                            <a:solidFill>
                              <a:srgbClr val="000000"/>
                            </a:solidFill>
                            <a:effectLst/>
                            <a:latin typeface="Montserrat" pitchFamily="2" charset="77"/>
                            <a:ea typeface="Times New Roman" panose="02020603050405020304" pitchFamily="18" charset="0"/>
                          </a:endParaRPr>
                        </a:p>
                      </a:txBody>
                      <a:tcPr marL="68580" marR="68580" marT="0" marB="0"/>
                    </a:tc>
                    <a:tc hMerge="1">
                      <a:txBody>
                        <a:bodyPr/>
                        <a:lstStyle/>
                        <a:p>
                          <a:pPr marL="0" marR="0" algn="just">
                            <a:spcBef>
                              <a:spcPts val="0"/>
                            </a:spcBef>
                            <a:spcAft>
                              <a:spcPts val="0"/>
                            </a:spcAft>
                            <a:tabLst>
                              <a:tab pos="1146810" algn="l"/>
                            </a:tabLst>
                          </a:pPr>
                          <a:r>
                            <a:rPr lang="en-US" sz="1600" dirty="0">
                              <a:effectLst/>
                              <a:latin typeface="Montserrat" pitchFamily="2" charset="77"/>
                            </a:rPr>
                            <a:t> </a:t>
                          </a:r>
                          <a:endParaRPr lang="en-US" sz="1600"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just">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70403508"/>
                      </a:ext>
                    </a:extLst>
                  </a:tr>
                  <a:tr h="238565">
                    <a:tc gridSpan="2">
                      <a:txBody>
                        <a:bodyPr/>
                        <a:lstStyle/>
                        <a:p>
                          <a:pPr marL="0" marR="0" algn="just">
                            <a:spcBef>
                              <a:spcPts val="0"/>
                            </a:spcBef>
                            <a:spcAft>
                              <a:spcPts val="0"/>
                            </a:spcAft>
                            <a:tabLst>
                              <a:tab pos="1146810" algn="l"/>
                            </a:tabLst>
                          </a:pPr>
                          <a:r>
                            <a:rPr lang="en-US" sz="2400" i="1">
                              <a:effectLst/>
                              <a:latin typeface="Montserrat" pitchFamily="2" charset="77"/>
                            </a:rPr>
                            <a:t>Actor PI</a:t>
                          </a:r>
                          <a:endParaRPr lang="en-US" sz="2400" i="1">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hMerge="1">
                      <a:txBody>
                        <a:bodyPr/>
                        <a:lstStyle/>
                        <a:p>
                          <a:pPr marL="0" marR="0" algn="just">
                            <a:spcBef>
                              <a:spcPts val="0"/>
                            </a:spcBef>
                            <a:spcAft>
                              <a:spcPts val="0"/>
                            </a:spcAft>
                            <a:tabLst>
                              <a:tab pos="1146810" algn="l"/>
                            </a:tabLst>
                          </a:pPr>
                          <a:endParaRPr lang="en-US" sz="2400" i="1">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0.28</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0.24</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0.35</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-0.25</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0.70</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976040586"/>
                      </a:ext>
                    </a:extLst>
                  </a:tr>
                  <a:tr h="238565">
                    <a:tc gridSpan="2">
                      <a:txBody>
                        <a:bodyPr/>
                        <a:lstStyle/>
                        <a:p>
                          <a:pPr marL="0" marR="0" algn="just">
                            <a:spcBef>
                              <a:spcPts val="0"/>
                            </a:spcBef>
                            <a:spcAft>
                              <a:spcPts val="0"/>
                            </a:spcAft>
                            <a:tabLst>
                              <a:tab pos="1146810" algn="l"/>
                            </a:tabLst>
                          </a:pPr>
                          <a:r>
                            <a:rPr lang="en-US" sz="2400" i="1" dirty="0">
                              <a:effectLst/>
                              <a:latin typeface="Montserrat" pitchFamily="2" charset="77"/>
                            </a:rPr>
                            <a:t>Partner PI</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tc>
                    <a:tc hMerge="1">
                      <a:txBody>
                        <a:bodyPr/>
                        <a:lstStyle/>
                        <a:p>
                          <a:pPr marL="0" marR="0" algn="just">
                            <a:spcBef>
                              <a:spcPts val="0"/>
                            </a:spcBef>
                            <a:spcAft>
                              <a:spcPts val="0"/>
                            </a:spcAft>
                            <a:tabLst>
                              <a:tab pos="1146810" algn="l"/>
                            </a:tabLst>
                          </a:pP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dirty="0">
                              <a:effectLst/>
                              <a:latin typeface="Montserrat" pitchFamily="2" charset="77"/>
                            </a:rPr>
                            <a:t>-0.31</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0.24</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0.21</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-0.78</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0.17</a:t>
                          </a:r>
                          <a:endParaRPr lang="en-US" sz="2400">
                            <a:solidFill>
                              <a:srgbClr val="000000"/>
                            </a:solidFill>
                            <a:effectLst/>
                            <a:latin typeface="Montserrat" pitchFamily="2" charset="77"/>
                            <a:ea typeface="Times New Roman" panose="02020603050405020304" pitchFamily="18" charset="0"/>
                          </a:endParaRPr>
                        </a:p>
                      </a:txBody>
                      <a:tcPr marL="68580" marR="68580" marT="0" marB="0"/>
                    </a:tc>
                    <a:extLst>
                      <a:ext uri="{0D108BD9-81ED-4DB2-BD59-A6C34878D82A}">
                        <a16:rowId xmlns:a16="http://schemas.microsoft.com/office/drawing/2014/main" val="2369973614"/>
                      </a:ext>
                    </a:extLst>
                  </a:tr>
                  <a:tr h="238565">
                    <a:tc gridSpan="2">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hMerge="1">
                      <a:txBody>
                        <a:bodyPr/>
                        <a:lstStyle/>
                        <a:p>
                          <a:pPr marL="0" marR="0" algn="just">
                            <a:spcBef>
                              <a:spcPts val="0"/>
                            </a:spcBef>
                            <a:spcAft>
                              <a:spcPts val="0"/>
                            </a:spcAft>
                            <a:tabLst>
                              <a:tab pos="1146810" algn="l"/>
                            </a:tabLst>
                          </a:pPr>
                          <a:endParaRPr lang="en-US" sz="240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02904144"/>
                      </a:ext>
                    </a:extLst>
                  </a:tr>
                  <a:tr h="477131">
                    <a:tc gridSpan="4">
                      <a:txBody>
                        <a:bodyPr/>
                        <a:lstStyle/>
                        <a:p>
                          <a:pPr marL="0" marR="0" algn="just">
                            <a:spcBef>
                              <a:spcPts val="0"/>
                            </a:spcBef>
                            <a:spcAft>
                              <a:spcPts val="0"/>
                            </a:spcAft>
                            <a:tabLst>
                              <a:tab pos="1146810" algn="l"/>
                            </a:tabLst>
                          </a:pPr>
                          <a:r>
                            <a:rPr lang="en-US" sz="2400" b="1" dirty="0">
                              <a:solidFill>
                                <a:schemeClr val="accent2">
                                  <a:lumMod val="50000"/>
                                </a:schemeClr>
                              </a:solidFill>
                              <a:effectLst/>
                              <a:latin typeface="Montserrat" pitchFamily="2" charset="77"/>
                            </a:rPr>
                            <a:t>Post-Conflict Satisfaction</a:t>
                          </a: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pPr marL="0" marR="0" algn="just">
                            <a:spcBef>
                              <a:spcPts val="0"/>
                            </a:spcBef>
                            <a:spcAft>
                              <a:spcPts val="0"/>
                            </a:spcAft>
                            <a:tabLst>
                              <a:tab pos="1146810" algn="l"/>
                            </a:tabLst>
                          </a:pPr>
                          <a:r>
                            <a:rPr lang="en-US" sz="1600" dirty="0">
                              <a:effectLst/>
                              <a:latin typeface="Montserrat" pitchFamily="2" charset="77"/>
                            </a:rPr>
                            <a:t> </a:t>
                          </a:r>
                          <a:endParaRPr lang="en-US" sz="1600" dirty="0">
                            <a:solidFill>
                              <a:srgbClr val="000000"/>
                            </a:solidFill>
                            <a:effectLst/>
                            <a:latin typeface="Montserrat" pitchFamily="2" charset="77"/>
                            <a:ea typeface="Times New Roman" panose="02020603050405020304" pitchFamily="18" charset="0"/>
                          </a:endParaRPr>
                        </a:p>
                      </a:txBody>
                      <a:tcPr marL="68580" marR="68580" marT="0" marB="0"/>
                    </a:tc>
                    <a:tc hMerge="1">
                      <a:txBody>
                        <a:bodyPr/>
                        <a:lstStyle/>
                        <a:p>
                          <a:pPr marL="0" marR="0" algn="just">
                            <a:spcBef>
                              <a:spcPts val="0"/>
                            </a:spcBef>
                            <a:spcAft>
                              <a:spcPts val="0"/>
                            </a:spcAft>
                            <a:tabLst>
                              <a:tab pos="1146810" algn="l"/>
                            </a:tabLst>
                          </a:pPr>
                          <a:r>
                            <a:rPr lang="en-US" sz="1600" dirty="0">
                              <a:effectLst/>
                              <a:latin typeface="Montserrat" pitchFamily="2" charset="77"/>
                            </a:rPr>
                            <a:t> </a:t>
                          </a:r>
                          <a:endParaRPr lang="en-US" sz="1600"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just">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49712250"/>
                      </a:ext>
                    </a:extLst>
                  </a:tr>
                  <a:tr h="238565">
                    <a:tc gridSpan="2">
                      <a:txBody>
                        <a:bodyPr/>
                        <a:lstStyle/>
                        <a:p>
                          <a:pPr marL="0" marR="0" algn="just">
                            <a:spcBef>
                              <a:spcPts val="0"/>
                            </a:spcBef>
                            <a:spcAft>
                              <a:spcPts val="0"/>
                            </a:spcAft>
                            <a:tabLst>
                              <a:tab pos="1146810" algn="l"/>
                            </a:tabLst>
                          </a:pPr>
                          <a:r>
                            <a:rPr lang="en-US" sz="2400" i="1">
                              <a:effectLst/>
                              <a:latin typeface="Montserrat" pitchFamily="2" charset="77"/>
                            </a:rPr>
                            <a:t>Actor PI</a:t>
                          </a:r>
                          <a:endParaRPr lang="en-US" sz="2400" i="1">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hMerge="1">
                      <a:txBody>
                        <a:bodyPr/>
                        <a:lstStyle/>
                        <a:p>
                          <a:pPr marL="0" marR="0" algn="just">
                            <a:spcBef>
                              <a:spcPts val="0"/>
                            </a:spcBef>
                            <a:spcAft>
                              <a:spcPts val="0"/>
                            </a:spcAft>
                            <a:tabLst>
                              <a:tab pos="1146810" algn="l"/>
                            </a:tabLst>
                          </a:pPr>
                          <a:endParaRPr lang="en-US" sz="2400" i="1">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0.06</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dirty="0">
                              <a:effectLst/>
                              <a:latin typeface="Montserrat" pitchFamily="2" charset="77"/>
                            </a:rPr>
                            <a:t>0.04</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0.11</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-0.01</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0.13</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202245575"/>
                      </a:ext>
                    </a:extLst>
                  </a:tr>
                  <a:tr h="238565">
                    <a:tc gridSpan="2">
                      <a:txBody>
                        <a:bodyPr/>
                        <a:lstStyle/>
                        <a:p>
                          <a:pPr marL="0" marR="0" algn="just">
                            <a:spcBef>
                              <a:spcPts val="0"/>
                            </a:spcBef>
                            <a:spcAft>
                              <a:spcPts val="0"/>
                            </a:spcAft>
                            <a:tabLst>
                              <a:tab pos="1146810" algn="l"/>
                            </a:tabLst>
                          </a:pPr>
                          <a:r>
                            <a:rPr lang="en-US" sz="2400" i="1" dirty="0">
                              <a:effectLst/>
                              <a:latin typeface="Montserrat" pitchFamily="2" charset="77"/>
                            </a:rPr>
                            <a:t>Partner PI</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tc>
                    <a:tc hMerge="1">
                      <a:txBody>
                        <a:bodyPr/>
                        <a:lstStyle/>
                        <a:p>
                          <a:pPr marL="0" marR="0" algn="just">
                            <a:spcBef>
                              <a:spcPts val="0"/>
                            </a:spcBef>
                            <a:spcAft>
                              <a:spcPts val="0"/>
                            </a:spcAft>
                            <a:tabLst>
                              <a:tab pos="1146810" algn="l"/>
                            </a:tabLst>
                          </a:pP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dirty="0">
                              <a:effectLst/>
                              <a:latin typeface="Montserrat" pitchFamily="2" charset="77"/>
                            </a:rPr>
                            <a:t>0.05</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0.04</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dirty="0">
                              <a:effectLst/>
                              <a:latin typeface="Montserrat" pitchFamily="2" charset="77"/>
                            </a:rPr>
                            <a:t>0.13</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-0.02</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0.12</a:t>
                          </a:r>
                          <a:endParaRPr lang="en-US" sz="2400">
                            <a:solidFill>
                              <a:srgbClr val="000000"/>
                            </a:solidFill>
                            <a:effectLst/>
                            <a:latin typeface="Montserrat" pitchFamily="2" charset="77"/>
                            <a:ea typeface="Times New Roman" panose="02020603050405020304" pitchFamily="18" charset="0"/>
                          </a:endParaRPr>
                        </a:p>
                      </a:txBody>
                      <a:tcPr marL="68580" marR="68580" marT="0" marB="0"/>
                    </a:tc>
                    <a:extLst>
                      <a:ext uri="{0D108BD9-81ED-4DB2-BD59-A6C34878D82A}">
                        <a16:rowId xmlns:a16="http://schemas.microsoft.com/office/drawing/2014/main" val="3932703801"/>
                      </a:ext>
                    </a:extLst>
                  </a:tr>
                  <a:tr h="238565">
                    <a:tc gridSpan="2">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hMerge="1">
                      <a:txBody>
                        <a:bodyPr/>
                        <a:lstStyle/>
                        <a:p>
                          <a:pPr marL="0" marR="0" algn="just">
                            <a:spcBef>
                              <a:spcPts val="0"/>
                            </a:spcBef>
                            <a:spcAft>
                              <a:spcPts val="0"/>
                            </a:spcAft>
                            <a:tabLst>
                              <a:tab pos="1146810" algn="l"/>
                            </a:tabLst>
                          </a:pPr>
                          <a:endParaRPr lang="en-US" sz="240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54013944"/>
                      </a:ext>
                    </a:extLst>
                  </a:tr>
                  <a:tr h="477131">
                    <a:tc gridSpan="4">
                      <a:txBody>
                        <a:bodyPr/>
                        <a:lstStyle/>
                        <a:p>
                          <a:pPr marL="0" marR="0" algn="just">
                            <a:spcBef>
                              <a:spcPts val="0"/>
                            </a:spcBef>
                            <a:spcAft>
                              <a:spcPts val="0"/>
                            </a:spcAft>
                            <a:tabLst>
                              <a:tab pos="1146810" algn="l"/>
                            </a:tabLst>
                          </a:pPr>
                          <a:r>
                            <a:rPr lang="en-US" sz="2400" b="1" dirty="0">
                              <a:solidFill>
                                <a:schemeClr val="accent2">
                                  <a:lumMod val="50000"/>
                                </a:schemeClr>
                              </a:solidFill>
                              <a:effectLst/>
                              <a:latin typeface="Montserrat" pitchFamily="2" charset="77"/>
                            </a:rPr>
                            <a:t>Post-Conflict Satisfaction</a:t>
                          </a: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pPr marL="0" marR="0" algn="just">
                            <a:spcBef>
                              <a:spcPts val="0"/>
                            </a:spcBef>
                            <a:spcAft>
                              <a:spcPts val="0"/>
                            </a:spcAft>
                            <a:tabLst>
                              <a:tab pos="1146810" algn="l"/>
                            </a:tabLst>
                          </a:pPr>
                          <a:r>
                            <a:rPr lang="en-US" sz="1600" dirty="0">
                              <a:effectLst/>
                              <a:latin typeface="Montserrat" pitchFamily="2" charset="77"/>
                            </a:rPr>
                            <a:t> </a:t>
                          </a:r>
                          <a:endParaRPr lang="en-US" sz="1600" dirty="0">
                            <a:solidFill>
                              <a:srgbClr val="000000"/>
                            </a:solidFill>
                            <a:effectLst/>
                            <a:latin typeface="Montserrat" pitchFamily="2" charset="77"/>
                            <a:ea typeface="Times New Roman" panose="02020603050405020304" pitchFamily="18" charset="0"/>
                          </a:endParaRPr>
                        </a:p>
                      </a:txBody>
                      <a:tcPr marL="68580" marR="68580" marT="0" marB="0"/>
                    </a:tc>
                    <a:tc hMerge="1">
                      <a:txBody>
                        <a:bodyPr/>
                        <a:lstStyle/>
                        <a:p>
                          <a:pPr marL="0" marR="0" algn="just">
                            <a:spcBef>
                              <a:spcPts val="0"/>
                            </a:spcBef>
                            <a:spcAft>
                              <a:spcPts val="0"/>
                            </a:spcAft>
                            <a:tabLst>
                              <a:tab pos="1146810" algn="l"/>
                            </a:tabLst>
                          </a:pPr>
                          <a:r>
                            <a:rPr lang="en-US" sz="1600" dirty="0">
                              <a:effectLst/>
                              <a:latin typeface="Montserrat" pitchFamily="2" charset="77"/>
                            </a:rPr>
                            <a:t> </a:t>
                          </a:r>
                          <a:endParaRPr lang="en-US" sz="1600"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just">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36644181"/>
                      </a:ext>
                    </a:extLst>
                  </a:tr>
                  <a:tr h="146151">
                    <a:tc gridSpan="2">
                      <a:txBody>
                        <a:bodyPr/>
                        <a:lstStyle/>
                        <a:p>
                          <a:pPr marL="0" marR="0" algn="just">
                            <a:spcBef>
                              <a:spcPts val="0"/>
                            </a:spcBef>
                            <a:spcAft>
                              <a:spcPts val="0"/>
                            </a:spcAft>
                            <a:tabLst>
                              <a:tab pos="1146810" algn="l"/>
                            </a:tabLst>
                          </a:pPr>
                          <a:r>
                            <a:rPr lang="en-US" sz="2400" i="1">
                              <a:effectLst/>
                              <a:latin typeface="Montserrat" pitchFamily="2" charset="77"/>
                            </a:rPr>
                            <a:t>Actor PI</a:t>
                          </a:r>
                          <a:endParaRPr lang="en-US" sz="2400" i="1">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hMerge="1">
                      <a:txBody>
                        <a:bodyPr/>
                        <a:lstStyle/>
                        <a:p>
                          <a:pPr marL="0" marR="0" algn="just">
                            <a:spcBef>
                              <a:spcPts val="0"/>
                            </a:spcBef>
                            <a:spcAft>
                              <a:spcPts val="0"/>
                            </a:spcAft>
                            <a:tabLst>
                              <a:tab pos="1146810" algn="l"/>
                            </a:tabLst>
                          </a:pPr>
                          <a:endParaRPr lang="en-US" sz="2400" i="1">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0.03</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0.03</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0.28</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-0.03</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dirty="0">
                              <a:effectLst/>
                              <a:latin typeface="Montserrat" pitchFamily="2" charset="77"/>
                            </a:rPr>
                            <a:t>0.10</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53982175"/>
                      </a:ext>
                    </a:extLst>
                  </a:tr>
                  <a:tr h="0">
                    <a:tc gridSpan="2">
                      <a:txBody>
                        <a:bodyPr/>
                        <a:lstStyle/>
                        <a:p>
                          <a:pPr marL="0" marR="0" algn="just">
                            <a:spcBef>
                              <a:spcPts val="0"/>
                            </a:spcBef>
                            <a:spcAft>
                              <a:spcPts val="0"/>
                            </a:spcAft>
                            <a:tabLst>
                              <a:tab pos="1146810" algn="l"/>
                            </a:tabLst>
                          </a:pPr>
                          <a:r>
                            <a:rPr lang="en-US" sz="2400" i="1" dirty="0">
                              <a:effectLst/>
                              <a:latin typeface="Montserrat" pitchFamily="2" charset="77"/>
                            </a:rPr>
                            <a:t>Partner PI</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hMerge="1">
                      <a:txBody>
                        <a:bodyPr/>
                        <a:lstStyle/>
                        <a:p>
                          <a:pPr marL="0" marR="0" algn="just">
                            <a:spcBef>
                              <a:spcPts val="0"/>
                            </a:spcBef>
                            <a:spcAft>
                              <a:spcPts val="0"/>
                            </a:spcAft>
                            <a:tabLst>
                              <a:tab pos="1146810" algn="l"/>
                            </a:tabLst>
                          </a:pP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b="1" dirty="0">
                              <a:effectLst/>
                              <a:latin typeface="Montserrat" pitchFamily="2" charset="77"/>
                            </a:rPr>
                            <a:t>0.06</a:t>
                          </a:r>
                          <a:r>
                            <a:rPr lang="en-US" sz="2400" b="1" baseline="30000" dirty="0">
                              <a:effectLst/>
                              <a:latin typeface="Montserrat" pitchFamily="2" charset="77"/>
                            </a:rPr>
                            <a:t>†</a:t>
                          </a:r>
                          <a:endParaRPr lang="en-US" sz="2400" b="1"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a:effectLst/>
                              <a:latin typeface="Montserrat" pitchFamily="2" charset="77"/>
                            </a:rPr>
                            <a:t>0.03</a:t>
                          </a:r>
                          <a:endParaRPr lang="en-US" sz="240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dirty="0">
                              <a:effectLst/>
                              <a:latin typeface="Montserrat" pitchFamily="2" charset="77"/>
                            </a:rPr>
                            <a:t>0.09</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dirty="0">
                              <a:effectLst/>
                              <a:latin typeface="Montserrat" pitchFamily="2" charset="77"/>
                            </a:rPr>
                            <a:t>-0.08</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dirty="0">
                              <a:effectLst/>
                              <a:latin typeface="Montserrat" pitchFamily="2" charset="77"/>
                            </a:rPr>
                            <a:t>0.12</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01566465"/>
                      </a:ext>
                    </a:extLst>
                  </a:tr>
                  <a:tr h="0">
                    <a:tc gridSpan="7">
                      <a:txBody>
                        <a:bodyPr/>
                        <a:lstStyle/>
                        <a:p>
                          <a:pPr marL="0" marR="0" algn="just">
                            <a:spcBef>
                              <a:spcPts val="0"/>
                            </a:spcBef>
                            <a:spcAft>
                              <a:spcPts val="0"/>
                            </a:spcAft>
                            <a:tabLst>
                              <a:tab pos="1146810" algn="l"/>
                            </a:tabLst>
                          </a:pPr>
                          <a:r>
                            <a:rPr lang="en-US" sz="1800" i="1" dirty="0">
                              <a:solidFill>
                                <a:srgbClr val="000000"/>
                              </a:solidFill>
                              <a:effectLst/>
                              <a:latin typeface="Montserrat" pitchFamily="2" charset="77"/>
                              <a:ea typeface="Times New Roman" panose="02020603050405020304" pitchFamily="18" charset="0"/>
                            </a:rPr>
                            <a:t>Note. </a:t>
                          </a:r>
                          <a:r>
                            <a:rPr lang="en-US" sz="1800" i="0" dirty="0">
                              <a:solidFill>
                                <a:srgbClr val="000000"/>
                              </a:solidFill>
                              <a:effectLst/>
                              <a:latin typeface="Montserrat" pitchFamily="2" charset="77"/>
                              <a:ea typeface="Times New Roman" panose="02020603050405020304" pitchFamily="18" charset="0"/>
                            </a:rPr>
                            <a:t>Values for b presented as unstandardized coefficients. PI = personal intelligence, LLCI = lower limit confidence interval, ULCI = upper limit confidence interval. </a:t>
                          </a:r>
                          <a:r>
                            <a:rPr lang="en-US" sz="1800" i="0" baseline="30000" dirty="0">
                              <a:solidFill>
                                <a:srgbClr val="000000"/>
                              </a:solidFill>
                              <a:effectLst/>
                              <a:latin typeface="Montserrat" pitchFamily="2" charset="77"/>
                              <a:ea typeface="Times New Roman" panose="02020603050405020304" pitchFamily="18" charset="0"/>
                            </a:rPr>
                            <a:t>†</a:t>
                          </a:r>
                          <a:r>
                            <a:rPr lang="en-US" sz="1800" i="0" dirty="0">
                              <a:solidFill>
                                <a:srgbClr val="000000"/>
                              </a:solidFill>
                              <a:effectLst/>
                              <a:latin typeface="Montserrat" pitchFamily="2" charset="77"/>
                              <a:ea typeface="Times New Roman" panose="02020603050405020304" pitchFamily="18" charset="0"/>
                            </a:rPr>
                            <a:t>p &lt; 0.10, *p &lt; 0.05, **p &lt; .01. </a:t>
                          </a:r>
                        </a:p>
                      </a:txBody>
                      <a:tcPr marL="68580" marR="6858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hMerge="1">
                      <a:txBody>
                        <a:bodyPr/>
                        <a:lstStyle/>
                        <a:p>
                          <a:endParaRPr lang="en-US"/>
                        </a:p>
                      </a:txBody>
                      <a:tcPr/>
                    </a:tc>
                    <a:tc hMerge="1">
                      <a:txBody>
                        <a:bodyPr/>
                        <a:lstStyle/>
                        <a:p>
                          <a:pPr marL="0" marR="0" algn="ctr">
                            <a:spcBef>
                              <a:spcPts val="0"/>
                            </a:spcBef>
                            <a:spcAft>
                              <a:spcPts val="0"/>
                            </a:spcAft>
                            <a:tabLst>
                              <a:tab pos="1146810" algn="l"/>
                            </a:tabLst>
                          </a:pPr>
                          <a:endParaRPr lang="en-US" sz="240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hMerge="1">
                      <a:txBody>
                        <a:bodyPr/>
                        <a:lstStyle/>
                        <a:p>
                          <a:pPr marL="0" marR="0" algn="ctr">
                            <a:spcBef>
                              <a:spcPts val="0"/>
                            </a:spcBef>
                            <a:spcAft>
                              <a:spcPts val="0"/>
                            </a:spcAft>
                            <a:tabLst>
                              <a:tab pos="1146810" algn="l"/>
                            </a:tabLst>
                          </a:pPr>
                          <a:endParaRPr lang="en-US" sz="240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hMerge="1">
                      <a:txBody>
                        <a:bodyPr/>
                        <a:lstStyle/>
                        <a:p>
                          <a:pPr marL="0" marR="0" algn="ctr">
                            <a:spcBef>
                              <a:spcPts val="0"/>
                            </a:spcBef>
                            <a:spcAft>
                              <a:spcPts val="0"/>
                            </a:spcAft>
                            <a:tabLst>
                              <a:tab pos="1146810" algn="l"/>
                            </a:tabLst>
                          </a:pP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hMerge="1">
                      <a:txBody>
                        <a:bodyPr/>
                        <a:lstStyle/>
                        <a:p>
                          <a:pPr marL="0" marR="0" algn="ctr">
                            <a:spcBef>
                              <a:spcPts val="0"/>
                            </a:spcBef>
                            <a:spcAft>
                              <a:spcPts val="0"/>
                            </a:spcAft>
                            <a:tabLst>
                              <a:tab pos="1146810" algn="l"/>
                            </a:tabLst>
                          </a:pP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hMerge="1">
                      <a:txBody>
                        <a:bodyPr/>
                        <a:lstStyle/>
                        <a:p>
                          <a:pPr marL="0" marR="0" algn="ctr">
                            <a:spcBef>
                              <a:spcPts val="0"/>
                            </a:spcBef>
                            <a:spcAft>
                              <a:spcPts val="0"/>
                            </a:spcAft>
                            <a:tabLst>
                              <a:tab pos="1146810" algn="l"/>
                            </a:tabLst>
                          </a:pP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0428469"/>
                      </a:ext>
                    </a:extLst>
                  </a:tr>
                </a:tbl>
              </a:graphicData>
            </a:graphic>
          </p:graphicFrame>
        </mc:Choice>
        <mc:Fallback>
          <p:graphicFrame>
            <p:nvGraphicFramePr>
              <p:cNvPr id="6" name="Table 5">
                <a:extLst>
                  <a:ext uri="{FF2B5EF4-FFF2-40B4-BE49-F238E27FC236}">
                    <a16:creationId xmlns:a16="http://schemas.microsoft.com/office/drawing/2014/main" id="{BBD790DF-47B9-CD4B-A156-6A06FDD6AC1A}"/>
                  </a:ext>
                </a:extLst>
              </p:cNvPr>
              <p:cNvGraphicFramePr>
                <a:graphicFrameLocks noGrp="1"/>
              </p:cNvGraphicFramePr>
              <p:nvPr>
                <p:extLst>
                  <p:ext uri="{D42A27DB-BD31-4B8C-83A1-F6EECF244321}">
                    <p14:modId xmlns:p14="http://schemas.microsoft.com/office/powerpoint/2010/main" val="775156524"/>
                  </p:ext>
                </p:extLst>
              </p:nvPr>
            </p:nvGraphicFramePr>
            <p:xfrm>
              <a:off x="33812902" y="8387661"/>
              <a:ext cx="9149883" cy="6739019"/>
            </p:xfrm>
            <a:graphic>
              <a:graphicData uri="http://schemas.openxmlformats.org/drawingml/2006/table">
                <a:tbl>
                  <a:tblPr firstRow="1" firstCol="1" bandRow="1">
                    <a:tableStyleId>{2D5ABB26-0587-4C30-8999-92F81FD0307C}</a:tableStyleId>
                  </a:tblPr>
                  <a:tblGrid>
                    <a:gridCol w="2763098">
                      <a:extLst>
                        <a:ext uri="{9D8B030D-6E8A-4147-A177-3AD203B41FA5}">
                          <a16:colId xmlns:a16="http://schemas.microsoft.com/office/drawing/2014/main" val="2861906145"/>
                        </a:ext>
                      </a:extLst>
                    </a:gridCol>
                    <a:gridCol w="314590">
                      <a:extLst>
                        <a:ext uri="{9D8B030D-6E8A-4147-A177-3AD203B41FA5}">
                          <a16:colId xmlns:a16="http://schemas.microsoft.com/office/drawing/2014/main" val="3786287316"/>
                        </a:ext>
                      </a:extLst>
                    </a:gridCol>
                    <a:gridCol w="1056884">
                      <a:extLst>
                        <a:ext uri="{9D8B030D-6E8A-4147-A177-3AD203B41FA5}">
                          <a16:colId xmlns:a16="http://schemas.microsoft.com/office/drawing/2014/main" val="890537597"/>
                        </a:ext>
                      </a:extLst>
                    </a:gridCol>
                    <a:gridCol w="1122451">
                      <a:extLst>
                        <a:ext uri="{9D8B030D-6E8A-4147-A177-3AD203B41FA5}">
                          <a16:colId xmlns:a16="http://schemas.microsoft.com/office/drawing/2014/main" val="2356160474"/>
                        </a:ext>
                      </a:extLst>
                    </a:gridCol>
                    <a:gridCol w="1069607">
                      <a:extLst>
                        <a:ext uri="{9D8B030D-6E8A-4147-A177-3AD203B41FA5}">
                          <a16:colId xmlns:a16="http://schemas.microsoft.com/office/drawing/2014/main" val="3470025170"/>
                        </a:ext>
                      </a:extLst>
                    </a:gridCol>
                    <a:gridCol w="1304470">
                      <a:extLst>
                        <a:ext uri="{9D8B030D-6E8A-4147-A177-3AD203B41FA5}">
                          <a16:colId xmlns:a16="http://schemas.microsoft.com/office/drawing/2014/main" val="1758273311"/>
                        </a:ext>
                      </a:extLst>
                    </a:gridCol>
                    <a:gridCol w="1518783">
                      <a:extLst>
                        <a:ext uri="{9D8B030D-6E8A-4147-A177-3AD203B41FA5}">
                          <a16:colId xmlns:a16="http://schemas.microsoft.com/office/drawing/2014/main" val="3290588087"/>
                        </a:ext>
                      </a:extLst>
                    </a:gridCol>
                  </a:tblGrid>
                  <a:tr h="477131">
                    <a:tc gridSpan="5">
                      <a:txBody>
                        <a:bodyPr/>
                        <a:lstStyle/>
                        <a:p>
                          <a:pPr marL="0" marR="0" algn="just">
                            <a:spcBef>
                              <a:spcPts val="0"/>
                            </a:spcBef>
                            <a:spcAft>
                              <a:spcPts val="0"/>
                            </a:spcAft>
                            <a:tabLst>
                              <a:tab pos="1146810" algn="l"/>
                            </a:tabLst>
                          </a:pPr>
                          <a:r>
                            <a:rPr lang="en-US" sz="2400" b="1" dirty="0">
                              <a:solidFill>
                                <a:schemeClr val="accent2">
                                  <a:lumMod val="50000"/>
                                </a:schemeClr>
                              </a:solidFill>
                              <a:effectLst/>
                              <a:latin typeface="Montserrat" pitchFamily="2" charset="77"/>
                            </a:rPr>
                            <a:t>Cooperative Communication</a:t>
                          </a:r>
                        </a:p>
                      </a:txBody>
                      <a:tcPr marL="68580" marR="68580" marT="0" marB="0">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pPr marL="0" marR="0" algn="ctr">
                            <a:spcBef>
                              <a:spcPts val="0"/>
                            </a:spcBef>
                            <a:spcAft>
                              <a:spcPts val="0"/>
                            </a:spcAft>
                            <a:tabLst>
                              <a:tab pos="1146810" algn="l"/>
                            </a:tabLst>
                          </a:pPr>
                          <a:r>
                            <a:rPr lang="en-US" sz="1600" dirty="0">
                              <a:effectLst/>
                              <a:latin typeface="Montserrat" pitchFamily="2" charset="77"/>
                            </a:rPr>
                            <a:t> </a:t>
                          </a:r>
                          <a:endParaRPr lang="en-US" sz="1600" dirty="0">
                            <a:solidFill>
                              <a:srgbClr val="000000"/>
                            </a:solidFill>
                            <a:effectLst/>
                            <a:latin typeface="Montserrat" pitchFamily="2" charset="77"/>
                            <a:ea typeface="Times New Roman" panose="02020603050405020304" pitchFamily="18" charset="0"/>
                          </a:endParaRPr>
                        </a:p>
                      </a:txBody>
                      <a:tcPr marL="68580" marR="68580" marT="0" marB="0"/>
                    </a:tc>
                    <a:tc hMerge="1">
                      <a:txBody>
                        <a:bodyPr/>
                        <a:lstStyle/>
                        <a:p>
                          <a:pPr marL="0" marR="0" algn="ctr">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tc>
                    <a:tc hMerge="1">
                      <a:txBody>
                        <a:bodyPr/>
                        <a:lstStyle/>
                        <a:p>
                          <a:pPr marL="0" marR="0" algn="ctr">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9887016"/>
                      </a:ext>
                    </a:extLst>
                  </a:tr>
                  <a:tr h="365760">
                    <a:tc>
                      <a:txBody>
                        <a:bodyPr/>
                        <a:lstStyle/>
                        <a:p>
                          <a:pPr marL="0" marR="0" algn="ctr">
                            <a:spcBef>
                              <a:spcPts val="0"/>
                            </a:spcBef>
                            <a:spcAft>
                              <a:spcPts val="0"/>
                            </a:spcAft>
                            <a:tabLst>
                              <a:tab pos="1146810" algn="l"/>
                            </a:tabLst>
                          </a:pPr>
                          <a:r>
                            <a:rPr lang="en-US" sz="2400" dirty="0">
                              <a:effectLst/>
                              <a:latin typeface="Montserrat" pitchFamily="2" charset="77"/>
                            </a:rPr>
                            <a:t>Predictor</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endParaRPr lang="en-US"/>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stretch>
                            <a:fillRect l="-201852" t="-158621" r="-366667" b="-1637931"/>
                          </a:stretch>
                        </a:blipFill>
                      </a:tcPr>
                    </a:tc>
                    <a:tc hMerge="1">
                      <a:txBody>
                        <a:bodyPr/>
                        <a:lstStyle/>
                        <a:p>
                          <a:pPr marL="0" marR="0" algn="ctr">
                            <a:spcBef>
                              <a:spcPts val="0"/>
                            </a:spcBef>
                            <a:spcAft>
                              <a:spcPts val="0"/>
                            </a:spcAft>
                            <a:tabLst>
                              <a:tab pos="1146810" algn="l"/>
                            </a:tabLst>
                          </a:pPr>
                          <a14:m xmlns:a14="http://schemas.microsoft.com/office/drawing/2010/main">
                            <m:oMathPara xmlns:m="http://schemas.openxmlformats.org/officeDocument/2006/math">
                              <m:oMathParaPr>
                                <m:jc m:val="centerGroup"/>
                              </m:oMathParaPr>
                              <m:oMath xmlns:m="http://schemas.openxmlformats.org/officeDocument/2006/math">
                                <m:r>
                                  <a:rPr lang="en-US" sz="2400">
                                    <a:effectLst/>
                                    <a:latin typeface="Cambria Math" panose="02040503050406030204" pitchFamily="18" charset="0"/>
                                  </a:rPr>
                                  <m:t>𝑏</m:t>
                                </m:r>
                              </m:oMath>
                            </m:oMathPara>
                          </a14:m>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i="1" dirty="0">
                              <a:effectLst/>
                              <a:latin typeface="Montserrat" pitchFamily="2" charset="77"/>
                            </a:rPr>
                            <a:t>SE</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i="1" dirty="0">
                              <a:effectLst/>
                              <a:latin typeface="Montserrat" pitchFamily="2" charset="77"/>
                            </a:rPr>
                            <a:t>p</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dirty="0">
                              <a:effectLst/>
                              <a:latin typeface="Montserrat" pitchFamily="2" charset="77"/>
                            </a:rPr>
                            <a:t>LLCI</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dirty="0">
                              <a:effectLst/>
                              <a:latin typeface="Montserrat" pitchFamily="2" charset="77"/>
                            </a:rPr>
                            <a:t>ULCI</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17472546"/>
                      </a:ext>
                    </a:extLst>
                  </a:tr>
                  <a:tr h="365760">
                    <a:tc>
                      <a:txBody>
                        <a:bodyPr/>
                        <a:lstStyle/>
                        <a:p>
                          <a:pPr marL="0" marR="0">
                            <a:spcBef>
                              <a:spcPts val="0"/>
                            </a:spcBef>
                            <a:spcAft>
                              <a:spcPts val="0"/>
                            </a:spcAft>
                            <a:tabLst>
                              <a:tab pos="1146810" algn="l"/>
                            </a:tabLst>
                          </a:pPr>
                          <a:r>
                            <a:rPr lang="en-US" sz="2400" i="1" dirty="0">
                              <a:effectLst/>
                              <a:latin typeface="Montserrat" pitchFamily="2" charset="77"/>
                            </a:rPr>
                            <a:t>Actor PI</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gridSpan="2">
                      <a:txBody>
                        <a:bodyPr/>
                        <a:lstStyle/>
                        <a:p>
                          <a:pPr marL="0" marR="0" algn="ctr">
                            <a:spcBef>
                              <a:spcPts val="0"/>
                            </a:spcBef>
                            <a:spcAft>
                              <a:spcPts val="0"/>
                            </a:spcAft>
                            <a:tabLst>
                              <a:tab pos="1146810" algn="l"/>
                            </a:tabLst>
                          </a:pPr>
                          <a:r>
                            <a:rPr lang="en-US" sz="2400" b="1" dirty="0">
                              <a:effectLst/>
                              <a:latin typeface="Montserrat" pitchFamily="2" charset="77"/>
                            </a:rPr>
                            <a:t>0.89**</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hMerge="1">
                      <a:txBody>
                        <a:bodyPr/>
                        <a:lstStyle/>
                        <a:p>
                          <a:pPr marL="0" marR="0" algn="ctr">
                            <a:spcBef>
                              <a:spcPts val="0"/>
                            </a:spcBef>
                            <a:spcAft>
                              <a:spcPts val="0"/>
                            </a:spcAft>
                            <a:tabLst>
                              <a:tab pos="1146810" algn="l"/>
                            </a:tabLst>
                          </a:pPr>
                          <a:r>
                            <a:rPr lang="en-US" sz="2400" b="1" dirty="0">
                              <a:effectLst/>
                              <a:latin typeface="Montserrat" pitchFamily="2" charset="77"/>
                            </a:rPr>
                            <a:t>0.89**</a:t>
                          </a:r>
                          <a:endParaRPr lang="en-US" sz="2400" b="1"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0.29</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0.002</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0.33</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1.45</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676817419"/>
                      </a:ext>
                    </a:extLst>
                  </a:tr>
                  <a:tr h="365760">
                    <a:tc>
                      <a:txBody>
                        <a:bodyPr/>
                        <a:lstStyle/>
                        <a:p>
                          <a:pPr marL="0" marR="0">
                            <a:spcBef>
                              <a:spcPts val="0"/>
                            </a:spcBef>
                            <a:spcAft>
                              <a:spcPts val="0"/>
                            </a:spcAft>
                            <a:tabLst>
                              <a:tab pos="1146810" algn="l"/>
                            </a:tabLst>
                          </a:pPr>
                          <a:r>
                            <a:rPr lang="en-US" sz="2400" i="1" dirty="0">
                              <a:effectLst/>
                              <a:latin typeface="Montserrat" pitchFamily="2" charset="77"/>
                            </a:rPr>
                            <a:t>Partner PI</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tc>
                    <a:tc gridSpan="2">
                      <a:txBody>
                        <a:bodyPr/>
                        <a:lstStyle/>
                        <a:p>
                          <a:pPr marL="0" marR="0" algn="ctr">
                            <a:spcBef>
                              <a:spcPts val="0"/>
                            </a:spcBef>
                            <a:spcAft>
                              <a:spcPts val="0"/>
                            </a:spcAft>
                            <a:tabLst>
                              <a:tab pos="1146810" algn="l"/>
                            </a:tabLst>
                          </a:pPr>
                          <a:r>
                            <a:rPr lang="en-US" sz="2400" dirty="0">
                              <a:effectLst/>
                              <a:latin typeface="Montserrat" pitchFamily="2" charset="77"/>
                            </a:rPr>
                            <a:t>-0.04</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tc>
                    <a:tc hMerge="1">
                      <a:txBody>
                        <a:bodyPr/>
                        <a:lstStyle/>
                        <a:p>
                          <a:pPr marL="0" marR="0" algn="ctr">
                            <a:spcBef>
                              <a:spcPts val="0"/>
                            </a:spcBef>
                            <a:spcAft>
                              <a:spcPts val="0"/>
                            </a:spcAft>
                            <a:tabLst>
                              <a:tab pos="1146810" algn="l"/>
                            </a:tabLst>
                          </a:pPr>
                          <a:r>
                            <a:rPr lang="en-US" sz="2400">
                              <a:effectLst/>
                              <a:latin typeface="Montserrat" pitchFamily="2" charset="77"/>
                            </a:rPr>
                            <a:t>-0.04</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dirty="0">
                              <a:effectLst/>
                              <a:latin typeface="Montserrat" pitchFamily="2" charset="77"/>
                            </a:rPr>
                            <a:t>0.29</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0.88</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-0.61</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0.52</a:t>
                          </a:r>
                          <a:endParaRPr lang="en-US" sz="2400">
                            <a:solidFill>
                              <a:srgbClr val="000000"/>
                            </a:solidFill>
                            <a:effectLst/>
                            <a:latin typeface="Montserrat" pitchFamily="2" charset="77"/>
                            <a:ea typeface="Times New Roman" panose="02020603050405020304" pitchFamily="18" charset="0"/>
                          </a:endParaRPr>
                        </a:p>
                      </a:txBody>
                      <a:tcPr marL="68580" marR="68580" marT="0" marB="0"/>
                    </a:tc>
                    <a:extLst>
                      <a:ext uri="{0D108BD9-81ED-4DB2-BD59-A6C34878D82A}">
                        <a16:rowId xmlns:a16="http://schemas.microsoft.com/office/drawing/2014/main" val="1203812235"/>
                      </a:ext>
                    </a:extLst>
                  </a:tr>
                  <a:tr h="238565">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gridSpan="2">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hMerge="1">
                      <a:txBody>
                        <a:bodyPr/>
                        <a:lstStyle/>
                        <a:p>
                          <a:pPr marL="0" marR="0" algn="just">
                            <a:spcBef>
                              <a:spcPts val="0"/>
                            </a:spcBef>
                            <a:spcAft>
                              <a:spcPts val="0"/>
                            </a:spcAft>
                            <a:tabLst>
                              <a:tab pos="1146810" algn="l"/>
                            </a:tabLs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97847410"/>
                      </a:ext>
                    </a:extLst>
                  </a:tr>
                  <a:tr h="477131">
                    <a:tc gridSpan="4">
                      <a:txBody>
                        <a:bodyPr/>
                        <a:lstStyle/>
                        <a:p>
                          <a:pPr marL="0" marR="0" algn="just">
                            <a:spcBef>
                              <a:spcPts val="0"/>
                            </a:spcBef>
                            <a:spcAft>
                              <a:spcPts val="0"/>
                            </a:spcAft>
                            <a:tabLst>
                              <a:tab pos="1146810" algn="l"/>
                            </a:tabLst>
                          </a:pPr>
                          <a:r>
                            <a:rPr lang="en-US" sz="2400" b="1" dirty="0">
                              <a:solidFill>
                                <a:schemeClr val="accent2">
                                  <a:lumMod val="50000"/>
                                </a:schemeClr>
                              </a:solidFill>
                              <a:effectLst/>
                              <a:latin typeface="Montserrat" pitchFamily="2" charset="77"/>
                            </a:rPr>
                            <a:t>Oppositional Communication</a:t>
                          </a: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pPr marL="0" marR="0" algn="just">
                            <a:spcBef>
                              <a:spcPts val="0"/>
                            </a:spcBef>
                            <a:spcAft>
                              <a:spcPts val="0"/>
                            </a:spcAft>
                            <a:tabLst>
                              <a:tab pos="1146810" algn="l"/>
                            </a:tabLst>
                          </a:pPr>
                          <a:r>
                            <a:rPr lang="en-US" sz="1600" dirty="0">
                              <a:effectLst/>
                              <a:latin typeface="Montserrat" pitchFamily="2" charset="77"/>
                            </a:rPr>
                            <a:t> </a:t>
                          </a:r>
                          <a:endParaRPr lang="en-US" sz="1600" dirty="0">
                            <a:solidFill>
                              <a:srgbClr val="000000"/>
                            </a:solidFill>
                            <a:effectLst/>
                            <a:latin typeface="Montserrat" pitchFamily="2" charset="77"/>
                            <a:ea typeface="Times New Roman" panose="02020603050405020304" pitchFamily="18" charset="0"/>
                          </a:endParaRPr>
                        </a:p>
                      </a:txBody>
                      <a:tcPr marL="68580" marR="68580" marT="0" marB="0"/>
                    </a:tc>
                    <a:tc hMerge="1">
                      <a:txBody>
                        <a:bodyPr/>
                        <a:lstStyle/>
                        <a:p>
                          <a:pPr marL="0" marR="0" algn="just">
                            <a:spcBef>
                              <a:spcPts val="0"/>
                            </a:spcBef>
                            <a:spcAft>
                              <a:spcPts val="0"/>
                            </a:spcAft>
                            <a:tabLst>
                              <a:tab pos="1146810" algn="l"/>
                            </a:tabLst>
                          </a:pPr>
                          <a:r>
                            <a:rPr lang="en-US" sz="1600" dirty="0">
                              <a:effectLst/>
                              <a:latin typeface="Montserrat" pitchFamily="2" charset="77"/>
                            </a:rPr>
                            <a:t> </a:t>
                          </a:r>
                          <a:endParaRPr lang="en-US" sz="1600"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just">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70403508"/>
                      </a:ext>
                    </a:extLst>
                  </a:tr>
                  <a:tr h="365760">
                    <a:tc gridSpan="2">
                      <a:txBody>
                        <a:bodyPr/>
                        <a:lstStyle/>
                        <a:p>
                          <a:pPr marL="0" marR="0" algn="just">
                            <a:spcBef>
                              <a:spcPts val="0"/>
                            </a:spcBef>
                            <a:spcAft>
                              <a:spcPts val="0"/>
                            </a:spcAft>
                            <a:tabLst>
                              <a:tab pos="1146810" algn="l"/>
                            </a:tabLst>
                          </a:pPr>
                          <a:r>
                            <a:rPr lang="en-US" sz="2400" i="1">
                              <a:effectLst/>
                              <a:latin typeface="Montserrat" pitchFamily="2" charset="77"/>
                            </a:rPr>
                            <a:t>Actor PI</a:t>
                          </a:r>
                          <a:endParaRPr lang="en-US" sz="2400" i="1">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hMerge="1">
                      <a:txBody>
                        <a:bodyPr/>
                        <a:lstStyle/>
                        <a:p>
                          <a:pPr marL="0" marR="0" algn="just">
                            <a:spcBef>
                              <a:spcPts val="0"/>
                            </a:spcBef>
                            <a:spcAft>
                              <a:spcPts val="0"/>
                            </a:spcAft>
                            <a:tabLst>
                              <a:tab pos="1146810" algn="l"/>
                            </a:tabLst>
                          </a:pPr>
                          <a:endParaRPr lang="en-US" sz="2400" i="1">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0.28</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0.24</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0.35</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-0.25</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0.70</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976040586"/>
                      </a:ext>
                    </a:extLst>
                  </a:tr>
                  <a:tr h="365760">
                    <a:tc gridSpan="2">
                      <a:txBody>
                        <a:bodyPr/>
                        <a:lstStyle/>
                        <a:p>
                          <a:pPr marL="0" marR="0" algn="just">
                            <a:spcBef>
                              <a:spcPts val="0"/>
                            </a:spcBef>
                            <a:spcAft>
                              <a:spcPts val="0"/>
                            </a:spcAft>
                            <a:tabLst>
                              <a:tab pos="1146810" algn="l"/>
                            </a:tabLst>
                          </a:pPr>
                          <a:r>
                            <a:rPr lang="en-US" sz="2400" i="1" dirty="0">
                              <a:effectLst/>
                              <a:latin typeface="Montserrat" pitchFamily="2" charset="77"/>
                            </a:rPr>
                            <a:t>Partner PI</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tc>
                    <a:tc hMerge="1">
                      <a:txBody>
                        <a:bodyPr/>
                        <a:lstStyle/>
                        <a:p>
                          <a:pPr marL="0" marR="0" algn="just">
                            <a:spcBef>
                              <a:spcPts val="0"/>
                            </a:spcBef>
                            <a:spcAft>
                              <a:spcPts val="0"/>
                            </a:spcAft>
                            <a:tabLst>
                              <a:tab pos="1146810" algn="l"/>
                            </a:tabLst>
                          </a:pP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dirty="0">
                              <a:effectLst/>
                              <a:latin typeface="Montserrat" pitchFamily="2" charset="77"/>
                            </a:rPr>
                            <a:t>-0.31</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0.24</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0.21</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-0.78</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0.17</a:t>
                          </a:r>
                          <a:endParaRPr lang="en-US" sz="2400">
                            <a:solidFill>
                              <a:srgbClr val="000000"/>
                            </a:solidFill>
                            <a:effectLst/>
                            <a:latin typeface="Montserrat" pitchFamily="2" charset="77"/>
                            <a:ea typeface="Times New Roman" panose="02020603050405020304" pitchFamily="18" charset="0"/>
                          </a:endParaRPr>
                        </a:p>
                      </a:txBody>
                      <a:tcPr marL="68580" marR="68580" marT="0" marB="0"/>
                    </a:tc>
                    <a:extLst>
                      <a:ext uri="{0D108BD9-81ED-4DB2-BD59-A6C34878D82A}">
                        <a16:rowId xmlns:a16="http://schemas.microsoft.com/office/drawing/2014/main" val="2369973614"/>
                      </a:ext>
                    </a:extLst>
                  </a:tr>
                  <a:tr h="238565">
                    <a:tc gridSpan="2">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hMerge="1">
                      <a:txBody>
                        <a:bodyPr/>
                        <a:lstStyle/>
                        <a:p>
                          <a:pPr marL="0" marR="0" algn="just">
                            <a:spcBef>
                              <a:spcPts val="0"/>
                            </a:spcBef>
                            <a:spcAft>
                              <a:spcPts val="0"/>
                            </a:spcAft>
                            <a:tabLst>
                              <a:tab pos="1146810" algn="l"/>
                            </a:tabLst>
                          </a:pPr>
                          <a:endParaRPr lang="en-US" sz="240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02904144"/>
                      </a:ext>
                    </a:extLst>
                  </a:tr>
                  <a:tr h="477131">
                    <a:tc gridSpan="4">
                      <a:txBody>
                        <a:bodyPr/>
                        <a:lstStyle/>
                        <a:p>
                          <a:pPr marL="0" marR="0" algn="just">
                            <a:spcBef>
                              <a:spcPts val="0"/>
                            </a:spcBef>
                            <a:spcAft>
                              <a:spcPts val="0"/>
                            </a:spcAft>
                            <a:tabLst>
                              <a:tab pos="1146810" algn="l"/>
                            </a:tabLst>
                          </a:pPr>
                          <a:r>
                            <a:rPr lang="en-US" sz="2400" b="1" dirty="0">
                              <a:solidFill>
                                <a:schemeClr val="accent2">
                                  <a:lumMod val="50000"/>
                                </a:schemeClr>
                              </a:solidFill>
                              <a:effectLst/>
                              <a:latin typeface="Montserrat" pitchFamily="2" charset="77"/>
                            </a:rPr>
                            <a:t>Post-Conflict Satisfaction</a:t>
                          </a: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pPr marL="0" marR="0" algn="just">
                            <a:spcBef>
                              <a:spcPts val="0"/>
                            </a:spcBef>
                            <a:spcAft>
                              <a:spcPts val="0"/>
                            </a:spcAft>
                            <a:tabLst>
                              <a:tab pos="1146810" algn="l"/>
                            </a:tabLst>
                          </a:pPr>
                          <a:r>
                            <a:rPr lang="en-US" sz="1600" dirty="0">
                              <a:effectLst/>
                              <a:latin typeface="Montserrat" pitchFamily="2" charset="77"/>
                            </a:rPr>
                            <a:t> </a:t>
                          </a:r>
                          <a:endParaRPr lang="en-US" sz="1600" dirty="0">
                            <a:solidFill>
                              <a:srgbClr val="000000"/>
                            </a:solidFill>
                            <a:effectLst/>
                            <a:latin typeface="Montserrat" pitchFamily="2" charset="77"/>
                            <a:ea typeface="Times New Roman" panose="02020603050405020304" pitchFamily="18" charset="0"/>
                          </a:endParaRPr>
                        </a:p>
                      </a:txBody>
                      <a:tcPr marL="68580" marR="68580" marT="0" marB="0"/>
                    </a:tc>
                    <a:tc hMerge="1">
                      <a:txBody>
                        <a:bodyPr/>
                        <a:lstStyle/>
                        <a:p>
                          <a:pPr marL="0" marR="0" algn="just">
                            <a:spcBef>
                              <a:spcPts val="0"/>
                            </a:spcBef>
                            <a:spcAft>
                              <a:spcPts val="0"/>
                            </a:spcAft>
                            <a:tabLst>
                              <a:tab pos="1146810" algn="l"/>
                            </a:tabLst>
                          </a:pPr>
                          <a:r>
                            <a:rPr lang="en-US" sz="1600" dirty="0">
                              <a:effectLst/>
                              <a:latin typeface="Montserrat" pitchFamily="2" charset="77"/>
                            </a:rPr>
                            <a:t> </a:t>
                          </a:r>
                          <a:endParaRPr lang="en-US" sz="1600"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just">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49712250"/>
                      </a:ext>
                    </a:extLst>
                  </a:tr>
                  <a:tr h="365760">
                    <a:tc gridSpan="2">
                      <a:txBody>
                        <a:bodyPr/>
                        <a:lstStyle/>
                        <a:p>
                          <a:pPr marL="0" marR="0" algn="just">
                            <a:spcBef>
                              <a:spcPts val="0"/>
                            </a:spcBef>
                            <a:spcAft>
                              <a:spcPts val="0"/>
                            </a:spcAft>
                            <a:tabLst>
                              <a:tab pos="1146810" algn="l"/>
                            </a:tabLst>
                          </a:pPr>
                          <a:r>
                            <a:rPr lang="en-US" sz="2400" i="1">
                              <a:effectLst/>
                              <a:latin typeface="Montserrat" pitchFamily="2" charset="77"/>
                            </a:rPr>
                            <a:t>Actor PI</a:t>
                          </a:r>
                          <a:endParaRPr lang="en-US" sz="2400" i="1">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hMerge="1">
                      <a:txBody>
                        <a:bodyPr/>
                        <a:lstStyle/>
                        <a:p>
                          <a:pPr marL="0" marR="0" algn="just">
                            <a:spcBef>
                              <a:spcPts val="0"/>
                            </a:spcBef>
                            <a:spcAft>
                              <a:spcPts val="0"/>
                            </a:spcAft>
                            <a:tabLst>
                              <a:tab pos="1146810" algn="l"/>
                            </a:tabLst>
                          </a:pPr>
                          <a:endParaRPr lang="en-US" sz="2400" i="1">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0.06</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dirty="0">
                              <a:effectLst/>
                              <a:latin typeface="Montserrat" pitchFamily="2" charset="77"/>
                            </a:rPr>
                            <a:t>0.04</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0.11</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-0.01</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0.13</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202245575"/>
                      </a:ext>
                    </a:extLst>
                  </a:tr>
                  <a:tr h="365760">
                    <a:tc gridSpan="2">
                      <a:txBody>
                        <a:bodyPr/>
                        <a:lstStyle/>
                        <a:p>
                          <a:pPr marL="0" marR="0" algn="just">
                            <a:spcBef>
                              <a:spcPts val="0"/>
                            </a:spcBef>
                            <a:spcAft>
                              <a:spcPts val="0"/>
                            </a:spcAft>
                            <a:tabLst>
                              <a:tab pos="1146810" algn="l"/>
                            </a:tabLst>
                          </a:pPr>
                          <a:r>
                            <a:rPr lang="en-US" sz="2400" i="1" dirty="0">
                              <a:effectLst/>
                              <a:latin typeface="Montserrat" pitchFamily="2" charset="77"/>
                            </a:rPr>
                            <a:t>Partner PI</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tc>
                    <a:tc hMerge="1">
                      <a:txBody>
                        <a:bodyPr/>
                        <a:lstStyle/>
                        <a:p>
                          <a:pPr marL="0" marR="0" algn="just">
                            <a:spcBef>
                              <a:spcPts val="0"/>
                            </a:spcBef>
                            <a:spcAft>
                              <a:spcPts val="0"/>
                            </a:spcAft>
                            <a:tabLst>
                              <a:tab pos="1146810" algn="l"/>
                            </a:tabLst>
                          </a:pP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dirty="0">
                              <a:effectLst/>
                              <a:latin typeface="Montserrat" pitchFamily="2" charset="77"/>
                            </a:rPr>
                            <a:t>0.05</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0.04</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dirty="0">
                              <a:effectLst/>
                              <a:latin typeface="Montserrat" pitchFamily="2" charset="77"/>
                            </a:rPr>
                            <a:t>0.13</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-0.02</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tabLst>
                              <a:tab pos="1146810" algn="l"/>
                            </a:tabLst>
                          </a:pPr>
                          <a:r>
                            <a:rPr lang="en-US" sz="2400">
                              <a:effectLst/>
                              <a:latin typeface="Montserrat" pitchFamily="2" charset="77"/>
                            </a:rPr>
                            <a:t>0.12</a:t>
                          </a:r>
                          <a:endParaRPr lang="en-US" sz="2400">
                            <a:solidFill>
                              <a:srgbClr val="000000"/>
                            </a:solidFill>
                            <a:effectLst/>
                            <a:latin typeface="Montserrat" pitchFamily="2" charset="77"/>
                            <a:ea typeface="Times New Roman" panose="02020603050405020304" pitchFamily="18" charset="0"/>
                          </a:endParaRPr>
                        </a:p>
                      </a:txBody>
                      <a:tcPr marL="68580" marR="68580" marT="0" marB="0"/>
                    </a:tc>
                    <a:extLst>
                      <a:ext uri="{0D108BD9-81ED-4DB2-BD59-A6C34878D82A}">
                        <a16:rowId xmlns:a16="http://schemas.microsoft.com/office/drawing/2014/main" val="3932703801"/>
                      </a:ext>
                    </a:extLst>
                  </a:tr>
                  <a:tr h="238565">
                    <a:tc gridSpan="2">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hMerge="1">
                      <a:txBody>
                        <a:bodyPr/>
                        <a:lstStyle/>
                        <a:p>
                          <a:pPr marL="0" marR="0" algn="just">
                            <a:spcBef>
                              <a:spcPts val="0"/>
                            </a:spcBef>
                            <a:spcAft>
                              <a:spcPts val="0"/>
                            </a:spcAft>
                            <a:tabLst>
                              <a:tab pos="1146810" algn="l"/>
                            </a:tabLst>
                          </a:pPr>
                          <a:endParaRPr lang="en-US" sz="240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1400" dirty="0">
                              <a:effectLst/>
                              <a:latin typeface="Montserrat" pitchFamily="2" charset="77"/>
                            </a:rPr>
                            <a:t> </a:t>
                          </a:r>
                          <a:endParaRPr lang="en-US" sz="1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54013944"/>
                      </a:ext>
                    </a:extLst>
                  </a:tr>
                  <a:tr h="477131">
                    <a:tc gridSpan="4">
                      <a:txBody>
                        <a:bodyPr/>
                        <a:lstStyle/>
                        <a:p>
                          <a:pPr marL="0" marR="0" algn="just">
                            <a:spcBef>
                              <a:spcPts val="0"/>
                            </a:spcBef>
                            <a:spcAft>
                              <a:spcPts val="0"/>
                            </a:spcAft>
                            <a:tabLst>
                              <a:tab pos="1146810" algn="l"/>
                            </a:tabLst>
                          </a:pPr>
                          <a:r>
                            <a:rPr lang="en-US" sz="2400" b="1" dirty="0">
                              <a:solidFill>
                                <a:schemeClr val="accent2">
                                  <a:lumMod val="50000"/>
                                </a:schemeClr>
                              </a:solidFill>
                              <a:effectLst/>
                              <a:latin typeface="Montserrat" pitchFamily="2" charset="77"/>
                            </a:rPr>
                            <a:t>Post-Conflict Satisfaction</a:t>
                          </a: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pPr marL="0" marR="0" algn="just">
                            <a:spcBef>
                              <a:spcPts val="0"/>
                            </a:spcBef>
                            <a:spcAft>
                              <a:spcPts val="0"/>
                            </a:spcAft>
                            <a:tabLst>
                              <a:tab pos="1146810" algn="l"/>
                            </a:tabLst>
                          </a:pPr>
                          <a:r>
                            <a:rPr lang="en-US" sz="1600" dirty="0">
                              <a:effectLst/>
                              <a:latin typeface="Montserrat" pitchFamily="2" charset="77"/>
                            </a:rPr>
                            <a:t> </a:t>
                          </a:r>
                          <a:endParaRPr lang="en-US" sz="1600" dirty="0">
                            <a:solidFill>
                              <a:srgbClr val="000000"/>
                            </a:solidFill>
                            <a:effectLst/>
                            <a:latin typeface="Montserrat" pitchFamily="2" charset="77"/>
                            <a:ea typeface="Times New Roman" panose="02020603050405020304" pitchFamily="18" charset="0"/>
                          </a:endParaRPr>
                        </a:p>
                      </a:txBody>
                      <a:tcPr marL="68580" marR="68580" marT="0" marB="0"/>
                    </a:tc>
                    <a:tc hMerge="1">
                      <a:txBody>
                        <a:bodyPr/>
                        <a:lstStyle/>
                        <a:p>
                          <a:pPr marL="0" marR="0" algn="just">
                            <a:spcBef>
                              <a:spcPts val="0"/>
                            </a:spcBef>
                            <a:spcAft>
                              <a:spcPts val="0"/>
                            </a:spcAft>
                            <a:tabLst>
                              <a:tab pos="1146810" algn="l"/>
                            </a:tabLst>
                          </a:pPr>
                          <a:r>
                            <a:rPr lang="en-US" sz="1600" dirty="0">
                              <a:effectLst/>
                              <a:latin typeface="Montserrat" pitchFamily="2" charset="77"/>
                            </a:rPr>
                            <a:t> </a:t>
                          </a:r>
                          <a:endParaRPr lang="en-US" sz="1600"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just">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spcBef>
                              <a:spcPts val="0"/>
                            </a:spcBef>
                            <a:spcAft>
                              <a:spcPts val="0"/>
                            </a:spcAft>
                            <a:tabLst>
                              <a:tab pos="1146810" algn="l"/>
                            </a:tabLs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36644181"/>
                      </a:ext>
                    </a:extLst>
                  </a:tr>
                  <a:tr h="365760">
                    <a:tc gridSpan="2">
                      <a:txBody>
                        <a:bodyPr/>
                        <a:lstStyle/>
                        <a:p>
                          <a:pPr marL="0" marR="0" algn="just">
                            <a:spcBef>
                              <a:spcPts val="0"/>
                            </a:spcBef>
                            <a:spcAft>
                              <a:spcPts val="0"/>
                            </a:spcAft>
                            <a:tabLst>
                              <a:tab pos="1146810" algn="l"/>
                            </a:tabLst>
                          </a:pPr>
                          <a:r>
                            <a:rPr lang="en-US" sz="2400" i="1">
                              <a:effectLst/>
                              <a:latin typeface="Montserrat" pitchFamily="2" charset="77"/>
                            </a:rPr>
                            <a:t>Actor PI</a:t>
                          </a:r>
                          <a:endParaRPr lang="en-US" sz="2400" i="1">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hMerge="1">
                      <a:txBody>
                        <a:bodyPr/>
                        <a:lstStyle/>
                        <a:p>
                          <a:pPr marL="0" marR="0" algn="just">
                            <a:spcBef>
                              <a:spcPts val="0"/>
                            </a:spcBef>
                            <a:spcAft>
                              <a:spcPts val="0"/>
                            </a:spcAft>
                            <a:tabLst>
                              <a:tab pos="1146810" algn="l"/>
                            </a:tabLst>
                          </a:pPr>
                          <a:endParaRPr lang="en-US" sz="2400" i="1">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0.03</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0.03</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0.28</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a:effectLst/>
                              <a:latin typeface="Montserrat" pitchFamily="2" charset="77"/>
                            </a:rPr>
                            <a:t>-0.03</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tabLst>
                              <a:tab pos="1146810" algn="l"/>
                            </a:tabLst>
                          </a:pPr>
                          <a:r>
                            <a:rPr lang="en-US" sz="2400" dirty="0">
                              <a:effectLst/>
                              <a:latin typeface="Montserrat" pitchFamily="2" charset="77"/>
                            </a:rPr>
                            <a:t>0.10</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53982175"/>
                      </a:ext>
                    </a:extLst>
                  </a:tr>
                  <a:tr h="365760">
                    <a:tc gridSpan="2">
                      <a:txBody>
                        <a:bodyPr/>
                        <a:lstStyle/>
                        <a:p>
                          <a:pPr marL="0" marR="0" algn="just">
                            <a:spcBef>
                              <a:spcPts val="0"/>
                            </a:spcBef>
                            <a:spcAft>
                              <a:spcPts val="0"/>
                            </a:spcAft>
                            <a:tabLst>
                              <a:tab pos="1146810" algn="l"/>
                            </a:tabLst>
                          </a:pPr>
                          <a:r>
                            <a:rPr lang="en-US" sz="2400" i="1" dirty="0">
                              <a:effectLst/>
                              <a:latin typeface="Montserrat" pitchFamily="2" charset="77"/>
                            </a:rPr>
                            <a:t>Partner PI</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hMerge="1">
                      <a:txBody>
                        <a:bodyPr/>
                        <a:lstStyle/>
                        <a:p>
                          <a:pPr marL="0" marR="0" algn="just">
                            <a:spcBef>
                              <a:spcPts val="0"/>
                            </a:spcBef>
                            <a:spcAft>
                              <a:spcPts val="0"/>
                            </a:spcAft>
                            <a:tabLst>
                              <a:tab pos="1146810" algn="l"/>
                            </a:tabLst>
                          </a:pP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b="1" dirty="0">
                              <a:effectLst/>
                              <a:latin typeface="Montserrat" pitchFamily="2" charset="77"/>
                            </a:rPr>
                            <a:t>0.06</a:t>
                          </a:r>
                          <a:r>
                            <a:rPr lang="en-US" sz="2400" b="1" baseline="30000" dirty="0">
                              <a:effectLst/>
                              <a:latin typeface="Montserrat" pitchFamily="2" charset="77"/>
                            </a:rPr>
                            <a:t>†</a:t>
                          </a:r>
                          <a:endParaRPr lang="en-US" sz="2400" b="1"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a:effectLst/>
                              <a:latin typeface="Montserrat" pitchFamily="2" charset="77"/>
                            </a:rPr>
                            <a:t>0.03</a:t>
                          </a:r>
                          <a:endParaRPr lang="en-US" sz="240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dirty="0">
                              <a:effectLst/>
                              <a:latin typeface="Montserrat" pitchFamily="2" charset="77"/>
                            </a:rPr>
                            <a:t>0.09</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dirty="0">
                              <a:effectLst/>
                              <a:latin typeface="Montserrat" pitchFamily="2" charset="77"/>
                            </a:rPr>
                            <a:t>-0.08</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1146810" algn="l"/>
                            </a:tabLst>
                          </a:pPr>
                          <a:r>
                            <a:rPr lang="en-US" sz="2400" dirty="0">
                              <a:effectLst/>
                              <a:latin typeface="Montserrat" pitchFamily="2" charset="77"/>
                            </a:rPr>
                            <a:t>0.12</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01566465"/>
                      </a:ext>
                    </a:extLst>
                  </a:tr>
                  <a:tr h="822960">
                    <a:tc gridSpan="7">
                      <a:txBody>
                        <a:bodyPr/>
                        <a:lstStyle/>
                        <a:p>
                          <a:pPr marL="0" marR="0" algn="just">
                            <a:spcBef>
                              <a:spcPts val="0"/>
                            </a:spcBef>
                            <a:spcAft>
                              <a:spcPts val="0"/>
                            </a:spcAft>
                            <a:tabLst>
                              <a:tab pos="1146810" algn="l"/>
                            </a:tabLst>
                          </a:pPr>
                          <a:r>
                            <a:rPr lang="en-US" sz="1800" i="1" dirty="0">
                              <a:solidFill>
                                <a:srgbClr val="000000"/>
                              </a:solidFill>
                              <a:effectLst/>
                              <a:latin typeface="Montserrat" pitchFamily="2" charset="77"/>
                              <a:ea typeface="Times New Roman" panose="02020603050405020304" pitchFamily="18" charset="0"/>
                            </a:rPr>
                            <a:t>Note. </a:t>
                          </a:r>
                          <a:r>
                            <a:rPr lang="en-US" sz="1800" i="0" dirty="0">
                              <a:solidFill>
                                <a:srgbClr val="000000"/>
                              </a:solidFill>
                              <a:effectLst/>
                              <a:latin typeface="Montserrat" pitchFamily="2" charset="77"/>
                              <a:ea typeface="Times New Roman" panose="02020603050405020304" pitchFamily="18" charset="0"/>
                            </a:rPr>
                            <a:t>Values for b presented as unstandardized coefficients. PI = personal intelligence, LLCI = lower limit confidence interval, ULCI = upper limit confidence interval. </a:t>
                          </a:r>
                          <a:r>
                            <a:rPr lang="en-US" sz="1800" i="0" baseline="30000" dirty="0">
                              <a:solidFill>
                                <a:srgbClr val="000000"/>
                              </a:solidFill>
                              <a:effectLst/>
                              <a:latin typeface="Montserrat" pitchFamily="2" charset="77"/>
                              <a:ea typeface="Times New Roman" panose="02020603050405020304" pitchFamily="18" charset="0"/>
                            </a:rPr>
                            <a:t>†</a:t>
                          </a:r>
                          <a:r>
                            <a:rPr lang="en-US" sz="1800" i="0" dirty="0">
                              <a:solidFill>
                                <a:srgbClr val="000000"/>
                              </a:solidFill>
                              <a:effectLst/>
                              <a:latin typeface="Montserrat" pitchFamily="2" charset="77"/>
                              <a:ea typeface="Times New Roman" panose="02020603050405020304" pitchFamily="18" charset="0"/>
                            </a:rPr>
                            <a:t>p &lt; 0.10, *p &lt; 0.05, **p &lt; .01. </a:t>
                          </a:r>
                        </a:p>
                      </a:txBody>
                      <a:tcPr marL="68580" marR="6858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hMerge="1">
                      <a:txBody>
                        <a:bodyPr/>
                        <a:lstStyle/>
                        <a:p>
                          <a:endParaRPr lang="en-US"/>
                        </a:p>
                      </a:txBody>
                      <a:tcPr/>
                    </a:tc>
                    <a:tc hMerge="1">
                      <a:txBody>
                        <a:bodyPr/>
                        <a:lstStyle/>
                        <a:p>
                          <a:pPr marL="0" marR="0" algn="ctr">
                            <a:spcBef>
                              <a:spcPts val="0"/>
                            </a:spcBef>
                            <a:spcAft>
                              <a:spcPts val="0"/>
                            </a:spcAft>
                            <a:tabLst>
                              <a:tab pos="1146810" algn="l"/>
                            </a:tabLst>
                          </a:pPr>
                          <a:endParaRPr lang="en-US" sz="240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hMerge="1">
                      <a:txBody>
                        <a:bodyPr/>
                        <a:lstStyle/>
                        <a:p>
                          <a:pPr marL="0" marR="0" algn="ctr">
                            <a:spcBef>
                              <a:spcPts val="0"/>
                            </a:spcBef>
                            <a:spcAft>
                              <a:spcPts val="0"/>
                            </a:spcAft>
                            <a:tabLst>
                              <a:tab pos="1146810" algn="l"/>
                            </a:tabLst>
                          </a:pPr>
                          <a:endParaRPr lang="en-US" sz="240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hMerge="1">
                      <a:txBody>
                        <a:bodyPr/>
                        <a:lstStyle/>
                        <a:p>
                          <a:pPr marL="0" marR="0" algn="ctr">
                            <a:spcBef>
                              <a:spcPts val="0"/>
                            </a:spcBef>
                            <a:spcAft>
                              <a:spcPts val="0"/>
                            </a:spcAft>
                            <a:tabLst>
                              <a:tab pos="1146810" algn="l"/>
                            </a:tabLst>
                          </a:pP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hMerge="1">
                      <a:txBody>
                        <a:bodyPr/>
                        <a:lstStyle/>
                        <a:p>
                          <a:pPr marL="0" marR="0" algn="ctr">
                            <a:spcBef>
                              <a:spcPts val="0"/>
                            </a:spcBef>
                            <a:spcAft>
                              <a:spcPts val="0"/>
                            </a:spcAft>
                            <a:tabLst>
                              <a:tab pos="1146810" algn="l"/>
                            </a:tabLst>
                          </a:pP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hMerge="1">
                      <a:txBody>
                        <a:bodyPr/>
                        <a:lstStyle/>
                        <a:p>
                          <a:pPr marL="0" marR="0" algn="ctr">
                            <a:spcBef>
                              <a:spcPts val="0"/>
                            </a:spcBef>
                            <a:spcAft>
                              <a:spcPts val="0"/>
                            </a:spcAft>
                            <a:tabLst>
                              <a:tab pos="1146810" algn="l"/>
                            </a:tabLst>
                          </a:pP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0428469"/>
                      </a:ext>
                    </a:extLst>
                  </a:tr>
                </a:tbl>
              </a:graphicData>
            </a:graphic>
          </p:graphicFrame>
        </mc:Fallback>
      </mc:AlternateContent>
      <p:sp>
        <p:nvSpPr>
          <p:cNvPr id="7" name="TextBox 6">
            <a:extLst>
              <a:ext uri="{FF2B5EF4-FFF2-40B4-BE49-F238E27FC236}">
                <a16:creationId xmlns:a16="http://schemas.microsoft.com/office/drawing/2014/main" id="{55A5C8D4-C69C-4948-B8E1-1416D2BF2F43}"/>
              </a:ext>
            </a:extLst>
          </p:cNvPr>
          <p:cNvSpPr txBox="1"/>
          <p:nvPr/>
        </p:nvSpPr>
        <p:spPr>
          <a:xfrm>
            <a:off x="33736595" y="6882790"/>
            <a:ext cx="9302499" cy="1323439"/>
          </a:xfrm>
          <a:prstGeom prst="rect">
            <a:avLst/>
          </a:prstGeom>
          <a:noFill/>
        </p:spPr>
        <p:txBody>
          <a:bodyPr wrap="square" rtlCol="0">
            <a:spAutoFit/>
          </a:bodyPr>
          <a:lstStyle/>
          <a:p>
            <a:r>
              <a:rPr lang="en-US" sz="2800" b="1" dirty="0">
                <a:solidFill>
                  <a:schemeClr val="accent2">
                    <a:lumMod val="50000"/>
                  </a:schemeClr>
                </a:solidFill>
                <a:latin typeface="Montserrat" pitchFamily="2" charset="77"/>
              </a:rPr>
              <a:t>Table 2. </a:t>
            </a:r>
            <a:r>
              <a:rPr lang="en-US" sz="2600" dirty="0">
                <a:solidFill>
                  <a:schemeClr val="tx2"/>
                </a:solidFill>
                <a:latin typeface="Montserrat" pitchFamily="2" charset="77"/>
              </a:rPr>
              <a:t>Actor and Partner Effects of PI on Observed Communication and Self-Estimated Relationship Satisfaction</a:t>
            </a:r>
          </a:p>
        </p:txBody>
      </p:sp>
      <p:pic>
        <p:nvPicPr>
          <p:cNvPr id="14" name="Picture 13" descr="Diagram&#10;&#10;Description automatically generated">
            <a:extLst>
              <a:ext uri="{FF2B5EF4-FFF2-40B4-BE49-F238E27FC236}">
                <a16:creationId xmlns:a16="http://schemas.microsoft.com/office/drawing/2014/main" id="{0D437C44-9DB4-B343-8296-1475AB01201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486572" y="17642290"/>
            <a:ext cx="10101973" cy="3360792"/>
          </a:xfrm>
          <a:prstGeom prst="rect">
            <a:avLst/>
          </a:prstGeom>
        </p:spPr>
      </p:pic>
      <p:sp>
        <p:nvSpPr>
          <p:cNvPr id="30" name="TextBox 29">
            <a:extLst>
              <a:ext uri="{FF2B5EF4-FFF2-40B4-BE49-F238E27FC236}">
                <a16:creationId xmlns:a16="http://schemas.microsoft.com/office/drawing/2014/main" id="{6C038DB2-AD4E-4A49-8503-21FF16859A74}"/>
              </a:ext>
            </a:extLst>
          </p:cNvPr>
          <p:cNvSpPr txBox="1"/>
          <p:nvPr/>
        </p:nvSpPr>
        <p:spPr>
          <a:xfrm>
            <a:off x="23970639" y="21003082"/>
            <a:ext cx="8867808" cy="923330"/>
          </a:xfrm>
          <a:prstGeom prst="rect">
            <a:avLst/>
          </a:prstGeom>
          <a:noFill/>
        </p:spPr>
        <p:txBody>
          <a:bodyPr wrap="square" rtlCol="0">
            <a:spAutoFit/>
          </a:bodyPr>
          <a:lstStyle/>
          <a:p>
            <a:r>
              <a:rPr lang="en-US" sz="2800" b="1" dirty="0">
                <a:solidFill>
                  <a:schemeClr val="accent2">
                    <a:lumMod val="50000"/>
                  </a:schemeClr>
                </a:solidFill>
                <a:latin typeface="Montserrat" pitchFamily="2" charset="77"/>
              </a:rPr>
              <a:t>Figure 2. </a:t>
            </a:r>
            <a:r>
              <a:rPr lang="en-US" sz="2600" dirty="0">
                <a:solidFill>
                  <a:schemeClr val="tx2"/>
                </a:solidFill>
                <a:latin typeface="Montserrat" pitchFamily="2" charset="77"/>
              </a:rPr>
              <a:t>APIM Predicting Cooperative Communication Ratings from Personal Intelligence</a:t>
            </a:r>
          </a:p>
        </p:txBody>
      </p:sp>
      <p:pic>
        <p:nvPicPr>
          <p:cNvPr id="20" name="Picture 19">
            <a:extLst>
              <a:ext uri="{FF2B5EF4-FFF2-40B4-BE49-F238E27FC236}">
                <a16:creationId xmlns:a16="http://schemas.microsoft.com/office/drawing/2014/main" id="{6CF3E2E5-9F50-D946-9428-70F2BAA41435}"/>
              </a:ext>
            </a:extLst>
          </p:cNvPr>
          <p:cNvPicPr>
            <a:picLocks noChangeAspect="1"/>
          </p:cNvPicPr>
          <p:nvPr/>
        </p:nvPicPr>
        <p:blipFill>
          <a:blip r:embed="rId6"/>
          <a:stretch>
            <a:fillRect/>
          </a:stretch>
        </p:blipFill>
        <p:spPr>
          <a:xfrm>
            <a:off x="35632192" y="747613"/>
            <a:ext cx="5299863" cy="5156624"/>
          </a:xfrm>
          <a:prstGeom prst="rect">
            <a:avLst/>
          </a:prstGeom>
        </p:spPr>
      </p:pic>
      <p:pic>
        <p:nvPicPr>
          <p:cNvPr id="25" name="Picture 2" descr="Animadvert High Res Stock Images | Shutterstock">
            <a:extLst>
              <a:ext uri="{FF2B5EF4-FFF2-40B4-BE49-F238E27FC236}">
                <a16:creationId xmlns:a16="http://schemas.microsoft.com/office/drawing/2014/main" id="{581A3057-C846-7843-934A-98657D1A28B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8098"/>
          <a:stretch/>
        </p:blipFill>
        <p:spPr bwMode="auto">
          <a:xfrm>
            <a:off x="15698399" y="18761549"/>
            <a:ext cx="4424320" cy="328096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F156F286-DAEC-D440-ADB1-A6CD677CCC93}"/>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10000" b="90000" l="10000" r="90000"/>
                    </a14:imgEffect>
                  </a14:imgLayer>
                </a14:imgProps>
              </a:ext>
            </a:extLst>
          </a:blip>
          <a:stretch>
            <a:fillRect/>
          </a:stretch>
        </p:blipFill>
        <p:spPr>
          <a:xfrm>
            <a:off x="18689816" y="17537619"/>
            <a:ext cx="3012829" cy="1822044"/>
          </a:xfrm>
          <a:prstGeom prst="rect">
            <a:avLst/>
          </a:prstGeom>
        </p:spPr>
      </p:pic>
      <p:pic>
        <p:nvPicPr>
          <p:cNvPr id="29" name="Picture 28">
            <a:extLst>
              <a:ext uri="{FF2B5EF4-FFF2-40B4-BE49-F238E27FC236}">
                <a16:creationId xmlns:a16="http://schemas.microsoft.com/office/drawing/2014/main" id="{5D553C4E-603A-084F-9DC1-2891FC80CF52}"/>
              </a:ext>
            </a:extLst>
          </p:cNvPr>
          <p:cNvPicPr>
            <a:picLocks noChangeAspect="1"/>
          </p:cNvPicPr>
          <p:nvPr/>
        </p:nvPicPr>
        <p:blipFill>
          <a:blip r:embed="rId8">
            <a:extLst>
              <a:ext uri="{BEBA8EAE-BF5A-486C-A8C5-ECC9F3942E4B}">
                <a14:imgProps xmlns:a14="http://schemas.microsoft.com/office/drawing/2010/main">
                  <a14:imgLayer r:embed="rId10">
                    <a14:imgEffect>
                      <a14:backgroundRemoval t="10000" b="90000" l="10000" r="90000"/>
                    </a14:imgEffect>
                  </a14:imgLayer>
                </a14:imgProps>
              </a:ext>
            </a:extLst>
          </a:blip>
          <a:stretch>
            <a:fillRect/>
          </a:stretch>
        </p:blipFill>
        <p:spPr>
          <a:xfrm flipH="1">
            <a:off x="14360773" y="18059400"/>
            <a:ext cx="3012827" cy="1822043"/>
          </a:xfrm>
          <a:prstGeom prst="rect">
            <a:avLst/>
          </a:prstGeom>
        </p:spPr>
      </p:pic>
      <p:sp>
        <p:nvSpPr>
          <p:cNvPr id="31" name="TextBox 30">
            <a:extLst>
              <a:ext uri="{FF2B5EF4-FFF2-40B4-BE49-F238E27FC236}">
                <a16:creationId xmlns:a16="http://schemas.microsoft.com/office/drawing/2014/main" id="{CAEB42E0-1B22-8B44-B534-B62B4D124631}"/>
              </a:ext>
            </a:extLst>
          </p:cNvPr>
          <p:cNvSpPr txBox="1"/>
          <p:nvPr/>
        </p:nvSpPr>
        <p:spPr>
          <a:xfrm>
            <a:off x="33588545" y="16693322"/>
            <a:ext cx="9144000" cy="7417415"/>
          </a:xfrm>
          <a:prstGeom prst="rect">
            <a:avLst/>
          </a:prstGeom>
          <a:noFill/>
        </p:spPr>
        <p:txBody>
          <a:bodyPr wrap="square" rtlCol="0">
            <a:spAutoFit/>
          </a:bodyPr>
          <a:lstStyle/>
          <a:p>
            <a:pPr marL="342900" indent="-342900">
              <a:buFont typeface="Wingdings" pitchFamily="2" charset="2"/>
              <a:buChar char="§"/>
            </a:pPr>
            <a:r>
              <a:rPr lang="en-US" sz="2800" dirty="0">
                <a:latin typeface="Montserrat Light" panose="00000400000000000000" pitchFamily="50" charset="0"/>
                <a:cs typeface="Arial" pitchFamily="34" charset="0"/>
              </a:rPr>
              <a:t>Participants scoring high in PI used more cooperative communication strategies, as observed by independent raters. This finding replicates and extends previous research, which suggests participants with high PI self-report using more cooperative communication patterns when resolving conflict (Bryan, 2018). </a:t>
            </a:r>
          </a:p>
          <a:p>
            <a:pPr marL="342900" indent="-342900">
              <a:buFont typeface="Wingdings" pitchFamily="2" charset="2"/>
              <a:buChar char="§"/>
            </a:pPr>
            <a:endParaRPr lang="en-US" sz="2800" dirty="0">
              <a:latin typeface="Montserrat Light" panose="00000400000000000000" pitchFamily="50" charset="0"/>
              <a:cs typeface="Arial" pitchFamily="34" charset="0"/>
            </a:endParaRPr>
          </a:p>
          <a:p>
            <a:pPr marL="342900" indent="-342900">
              <a:buFont typeface="Wingdings" pitchFamily="2" charset="2"/>
              <a:buChar char="§"/>
            </a:pPr>
            <a:r>
              <a:rPr lang="en-US" sz="2800" dirty="0">
                <a:latin typeface="Montserrat Light" panose="00000400000000000000" pitchFamily="50" charset="0"/>
                <a:cs typeface="Arial" pitchFamily="34" charset="0"/>
              </a:rPr>
              <a:t>Interestingly,  participants with partners higher in PI reported higher global relationship satisfaction but not significantly higher post-conflict relationship satisfaction. </a:t>
            </a:r>
          </a:p>
          <a:p>
            <a:pPr marL="342900" indent="-342900">
              <a:buFont typeface="Wingdings" pitchFamily="2" charset="2"/>
              <a:buChar char="§"/>
            </a:pPr>
            <a:endParaRPr lang="en-US" sz="2800" dirty="0">
              <a:latin typeface="Montserrat Light" panose="00000400000000000000" pitchFamily="50" charset="0"/>
              <a:cs typeface="Arial" pitchFamily="34" charset="0"/>
            </a:endParaRPr>
          </a:p>
          <a:p>
            <a:pPr marL="342900" indent="-342900">
              <a:buFont typeface="Wingdings" pitchFamily="2" charset="2"/>
              <a:buChar char="§"/>
            </a:pPr>
            <a:r>
              <a:rPr lang="en-US" sz="2800" dirty="0">
                <a:latin typeface="Montserrat Light" panose="00000400000000000000" pitchFamily="50" charset="0"/>
                <a:cs typeface="Arial" pitchFamily="34" charset="0"/>
              </a:rPr>
              <a:t>The influence of PI on relationship functioning may be cumulative, the result of many constructive and successful interactions over time. </a:t>
            </a:r>
          </a:p>
        </p:txBody>
      </p:sp>
      <p:sp>
        <p:nvSpPr>
          <p:cNvPr id="34" name="TextBox 33">
            <a:extLst>
              <a:ext uri="{FF2B5EF4-FFF2-40B4-BE49-F238E27FC236}">
                <a16:creationId xmlns:a16="http://schemas.microsoft.com/office/drawing/2014/main" id="{29ABEABB-A905-CB49-B8A8-51D2B1DD4971}"/>
              </a:ext>
            </a:extLst>
          </p:cNvPr>
          <p:cNvSpPr txBox="1"/>
          <p:nvPr/>
        </p:nvSpPr>
        <p:spPr>
          <a:xfrm>
            <a:off x="33810126" y="28074235"/>
            <a:ext cx="9302499" cy="4524315"/>
          </a:xfrm>
          <a:prstGeom prst="rect">
            <a:avLst/>
          </a:prstGeom>
          <a:noFill/>
        </p:spPr>
        <p:txBody>
          <a:bodyPr wrap="square" rtlCol="0">
            <a:spAutoFit/>
          </a:bodyPr>
          <a:lstStyle/>
          <a:p>
            <a:r>
              <a:rPr lang="en-US" sz="1200" dirty="0">
                <a:latin typeface="Montserrat Light" panose="00000400000000000000" pitchFamily="50" charset="0"/>
                <a:cs typeface="Arial" pitchFamily="34" charset="0"/>
              </a:rPr>
              <a:t>Antonioni, D. (1999). Relationship between the Big Five personality factors and conflict management styles. </a:t>
            </a:r>
            <a:r>
              <a:rPr lang="en-US" sz="1200" i="1" dirty="0">
                <a:latin typeface="Montserrat Light" panose="00000400000000000000" pitchFamily="50" charset="0"/>
                <a:cs typeface="Arial" pitchFamily="34" charset="0"/>
              </a:rPr>
              <a:t>International Journal of Conflict Management, 9</a:t>
            </a:r>
            <a:r>
              <a:rPr lang="en-US" sz="1200" dirty="0">
                <a:latin typeface="Montserrat Light" panose="00000400000000000000" pitchFamily="50" charset="0"/>
                <a:cs typeface="Arial" pitchFamily="34" charset="0"/>
              </a:rPr>
              <a:t>(4), 336–355.</a:t>
            </a:r>
          </a:p>
          <a:p>
            <a:pPr>
              <a:tabLst>
                <a:tab pos="398463" algn="l"/>
              </a:tabLst>
            </a:pPr>
            <a:endParaRPr lang="en-US" sz="1200" dirty="0">
              <a:latin typeface="Montserrat Light" panose="00000400000000000000" pitchFamily="50" charset="0"/>
              <a:cs typeface="Arial" pitchFamily="34" charset="0"/>
            </a:endParaRPr>
          </a:p>
          <a:p>
            <a:pPr>
              <a:tabLst>
                <a:tab pos="398463" algn="l"/>
              </a:tabLst>
            </a:pPr>
            <a:r>
              <a:rPr lang="en-US" sz="1200" dirty="0">
                <a:latin typeface="Montserrat Light" panose="00000400000000000000" pitchFamily="50" charset="0"/>
                <a:cs typeface="Arial" pitchFamily="34" charset="0"/>
              </a:rPr>
              <a:t>Bono, J.E., Boles, T.L., Judge, T.A., &amp; Lauver, K.J. (2002). The role of personality in task and relationship conflict.</a:t>
            </a:r>
            <a:r>
              <a:rPr lang="en-US" sz="1200" i="1" dirty="0">
                <a:latin typeface="Montserrat Light" panose="00000400000000000000" pitchFamily="50" charset="0"/>
                <a:cs typeface="Arial" pitchFamily="34" charset="0"/>
              </a:rPr>
              <a:t> Journal of Personality, 70</a:t>
            </a:r>
            <a:r>
              <a:rPr lang="en-US" sz="1200" dirty="0">
                <a:latin typeface="Montserrat Light" panose="00000400000000000000" pitchFamily="50" charset="0"/>
                <a:cs typeface="Arial" pitchFamily="34" charset="0"/>
              </a:rPr>
              <a:t>, 311-344. </a:t>
            </a:r>
          </a:p>
          <a:p>
            <a:endParaRPr lang="en-US" sz="1200" dirty="0">
              <a:latin typeface="Montserrat Light" panose="00000400000000000000" pitchFamily="50" charset="0"/>
              <a:cs typeface="Arial" pitchFamily="34" charset="0"/>
            </a:endParaRPr>
          </a:p>
          <a:p>
            <a:r>
              <a:rPr lang="en-US" sz="1200" dirty="0">
                <a:latin typeface="Montserrat Light" panose="00000400000000000000" pitchFamily="50" charset="0"/>
                <a:cs typeface="Arial" pitchFamily="34" charset="0"/>
              </a:rPr>
              <a:t>Bryan, V. M. (2018.). Does personal intelligence promote conflict resolution in romantic relationships? </a:t>
            </a:r>
            <a:r>
              <a:rPr lang="en-US" sz="1200" i="1" dirty="0">
                <a:latin typeface="Montserrat Light" panose="00000400000000000000" pitchFamily="50" charset="0"/>
                <a:cs typeface="Arial" pitchFamily="34" charset="0"/>
              </a:rPr>
              <a:t>Unpublished Master's Thesis. </a:t>
            </a:r>
          </a:p>
          <a:p>
            <a:endParaRPr lang="en-US" sz="1200" dirty="0">
              <a:latin typeface="Montserrat Light" panose="00000400000000000000" pitchFamily="50" charset="0"/>
              <a:cs typeface="Arial" pitchFamily="34" charset="0"/>
            </a:endParaRPr>
          </a:p>
          <a:p>
            <a:r>
              <a:rPr lang="en-US" sz="1200" dirty="0">
                <a:latin typeface="Montserrat Light" panose="00000400000000000000" pitchFamily="50" charset="0"/>
                <a:cs typeface="Arial" pitchFamily="34" charset="0"/>
              </a:rPr>
              <a:t>Hendrick, S.S., Dicke, A., Hendrick, C. (1998). The Relationship Assessment Scale. </a:t>
            </a:r>
            <a:r>
              <a:rPr lang="en-US" sz="1200" i="1" dirty="0">
                <a:latin typeface="Montserrat Light" panose="00000400000000000000" pitchFamily="50" charset="0"/>
                <a:cs typeface="Arial" pitchFamily="34" charset="0"/>
              </a:rPr>
              <a:t>Journal of Social and Personal Relationships, 15</a:t>
            </a:r>
            <a:r>
              <a:rPr lang="en-US" sz="1200" dirty="0">
                <a:latin typeface="Montserrat Light" panose="00000400000000000000" pitchFamily="50" charset="0"/>
                <a:cs typeface="Arial" pitchFamily="34" charset="0"/>
              </a:rPr>
              <a:t>, 137-142.</a:t>
            </a:r>
          </a:p>
          <a:p>
            <a:endParaRPr lang="en-US" sz="1200" dirty="0">
              <a:latin typeface="Montserrat Light" panose="00000400000000000000" pitchFamily="50" charset="0"/>
              <a:cs typeface="Arial" pitchFamily="34" charset="0"/>
            </a:endParaRPr>
          </a:p>
          <a:p>
            <a:r>
              <a:rPr lang="en-US" sz="1200" dirty="0">
                <a:latin typeface="Montserrat Light" panose="00000400000000000000" pitchFamily="50" charset="0"/>
                <a:cs typeface="Arial" pitchFamily="34" charset="0"/>
              </a:rPr>
              <a:t>Mayer, J. D. (2008). Personal Intelligence. Imagination, </a:t>
            </a:r>
            <a:r>
              <a:rPr lang="en-US" sz="1200" i="1" dirty="0">
                <a:latin typeface="Montserrat Light" panose="00000400000000000000" pitchFamily="50" charset="0"/>
                <a:cs typeface="Arial" pitchFamily="34" charset="0"/>
              </a:rPr>
              <a:t>Cognition and Personality, 27(3</a:t>
            </a:r>
            <a:r>
              <a:rPr lang="en-US" sz="1200" dirty="0">
                <a:latin typeface="Montserrat Light" panose="00000400000000000000" pitchFamily="50" charset="0"/>
                <a:cs typeface="Arial" pitchFamily="34" charset="0"/>
              </a:rPr>
              <a:t>), 209–232. </a:t>
            </a:r>
          </a:p>
          <a:p>
            <a:endParaRPr lang="en-US" sz="1200" dirty="0">
              <a:latin typeface="Montserrat Light" panose="00000400000000000000" pitchFamily="50" charset="0"/>
              <a:cs typeface="Arial" pitchFamily="34" charset="0"/>
            </a:endParaRPr>
          </a:p>
          <a:p>
            <a:r>
              <a:rPr lang="en-US" sz="1200" dirty="0">
                <a:latin typeface="Montserrat Light" panose="00000400000000000000" pitchFamily="50" charset="0"/>
                <a:cs typeface="Arial" pitchFamily="34" charset="0"/>
              </a:rPr>
              <a:t>Mayer, J.D., Caruso, D.R., &amp; Panter, A.T. (2019). Advancing the measurement of personal  intelligence with the Test of Personal Intelligence, Version 5 (TOPI 5). </a:t>
            </a:r>
            <a:r>
              <a:rPr lang="en-US" sz="1200" i="1" dirty="0">
                <a:latin typeface="Montserrat Light" panose="00000400000000000000" pitchFamily="50" charset="0"/>
                <a:cs typeface="Arial" pitchFamily="34" charset="0"/>
              </a:rPr>
              <a:t>Journal of Intelligence, 7.</a:t>
            </a:r>
          </a:p>
          <a:p>
            <a:endParaRPr lang="en-US" sz="1200" dirty="0">
              <a:latin typeface="Montserrat Light" panose="00000400000000000000" pitchFamily="50" charset="0"/>
              <a:cs typeface="Arial" pitchFamily="34" charset="0"/>
            </a:endParaRPr>
          </a:p>
          <a:p>
            <a:r>
              <a:rPr lang="en-US" sz="1200" dirty="0">
                <a:latin typeface="Montserrat Light" panose="00000400000000000000" pitchFamily="50" charset="0"/>
                <a:cs typeface="Arial" pitchFamily="34" charset="0"/>
              </a:rPr>
              <a:t>Overall, N. C., &amp; McNulty, J. K. (2017). What type of communication during conflict is beneficial for intimate relationships? </a:t>
            </a:r>
            <a:r>
              <a:rPr lang="en-US" sz="1200" i="1" dirty="0">
                <a:latin typeface="Montserrat Light" panose="00000400000000000000" pitchFamily="50" charset="0"/>
                <a:cs typeface="Arial" pitchFamily="34" charset="0"/>
              </a:rPr>
              <a:t>Current Opinion in Psychology, 13</a:t>
            </a:r>
            <a:r>
              <a:rPr lang="en-US" sz="1200" dirty="0">
                <a:latin typeface="Montserrat Light" panose="00000400000000000000" pitchFamily="50" charset="0"/>
                <a:cs typeface="Arial" pitchFamily="34" charset="0"/>
              </a:rPr>
              <a:t>, 1–5. </a:t>
            </a:r>
          </a:p>
          <a:p>
            <a:endParaRPr lang="en-US" sz="1200" dirty="0">
              <a:latin typeface="Montserrat Light" panose="00000400000000000000" pitchFamily="50" charset="0"/>
              <a:cs typeface="Arial" pitchFamily="34" charset="0"/>
            </a:endParaRPr>
          </a:p>
          <a:p>
            <a:r>
              <a:rPr lang="en-US" sz="1200" dirty="0">
                <a:latin typeface="Montserrat Light" panose="00000400000000000000" pitchFamily="50" charset="0"/>
                <a:cs typeface="Arial" pitchFamily="34" charset="0"/>
              </a:rPr>
              <a:t>Simpson, J.A., Rholes, W.S., &amp; Phillips, D. (1996). Conflict in close relationships: An attachment perspective. </a:t>
            </a:r>
            <a:r>
              <a:rPr lang="en-US" sz="1200" i="1" dirty="0">
                <a:latin typeface="Montserrat Light" panose="00000400000000000000" pitchFamily="50" charset="0"/>
                <a:cs typeface="Arial" pitchFamily="34" charset="0"/>
              </a:rPr>
              <a:t>Journal of Personality and Social Psychology, 71</a:t>
            </a:r>
            <a:r>
              <a:rPr lang="en-US" sz="1200" dirty="0">
                <a:latin typeface="Montserrat Light" panose="00000400000000000000" pitchFamily="50" charset="0"/>
                <a:cs typeface="Arial" pitchFamily="34" charset="0"/>
              </a:rPr>
              <a:t>, 899-914. </a:t>
            </a:r>
          </a:p>
          <a:p>
            <a:endParaRPr lang="en-US" sz="1200" dirty="0">
              <a:latin typeface="Montserrat Light" panose="00000400000000000000" pitchFamily="50" charset="0"/>
              <a:cs typeface="Arial" pitchFamily="34" charset="0"/>
            </a:endParaRPr>
          </a:p>
          <a:p>
            <a:r>
              <a:rPr lang="en-US" sz="1200" dirty="0">
                <a:latin typeface="Montserrat Light" panose="00000400000000000000" pitchFamily="50" charset="0"/>
                <a:cs typeface="Arial" pitchFamily="34" charset="0"/>
              </a:rPr>
              <a:t>Rosseel Y (2012). “lavaan: An R Package for Structural Equation Modeling.” </a:t>
            </a:r>
            <a:r>
              <a:rPr lang="en-US" sz="1200" i="1" dirty="0">
                <a:latin typeface="Montserrat Light" panose="00000400000000000000" pitchFamily="50" charset="0"/>
                <a:cs typeface="Arial" pitchFamily="34" charset="0"/>
              </a:rPr>
              <a:t>Journal of Statistical Software, 48</a:t>
            </a:r>
            <a:r>
              <a:rPr lang="en-US" sz="1200" dirty="0">
                <a:latin typeface="Montserrat Light" panose="00000400000000000000" pitchFamily="50" charset="0"/>
                <a:cs typeface="Arial" pitchFamily="34" charset="0"/>
              </a:rPr>
              <a:t>(2), 1–36. </a:t>
            </a:r>
          </a:p>
        </p:txBody>
      </p:sp>
      <p:pic>
        <p:nvPicPr>
          <p:cNvPr id="11" name="Picture 10" descr="Diagram&#10;&#10;Description automatically generated">
            <a:extLst>
              <a:ext uri="{FF2B5EF4-FFF2-40B4-BE49-F238E27FC236}">
                <a16:creationId xmlns:a16="http://schemas.microsoft.com/office/drawing/2014/main" id="{8164B032-B965-8B40-97E9-227825D9FBEE}"/>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31598" y="11143692"/>
            <a:ext cx="6068337" cy="3715308"/>
          </a:xfrm>
          <a:prstGeom prst="rect">
            <a:avLst/>
          </a:prstGeom>
        </p:spPr>
      </p:pic>
      <p:sp>
        <p:nvSpPr>
          <p:cNvPr id="36" name="TextBox 35">
            <a:extLst>
              <a:ext uri="{FF2B5EF4-FFF2-40B4-BE49-F238E27FC236}">
                <a16:creationId xmlns:a16="http://schemas.microsoft.com/office/drawing/2014/main" id="{07E45115-CCEF-774E-B99F-268CC1134941}"/>
              </a:ext>
            </a:extLst>
          </p:cNvPr>
          <p:cNvSpPr txBox="1"/>
          <p:nvPr/>
        </p:nvSpPr>
        <p:spPr>
          <a:xfrm>
            <a:off x="4333904" y="15054042"/>
            <a:ext cx="9373295" cy="954107"/>
          </a:xfrm>
          <a:prstGeom prst="rect">
            <a:avLst/>
          </a:prstGeom>
          <a:noFill/>
        </p:spPr>
        <p:txBody>
          <a:bodyPr wrap="square" rtlCol="0">
            <a:spAutoFit/>
          </a:bodyPr>
          <a:lstStyle/>
          <a:p>
            <a:r>
              <a:rPr lang="en-US" sz="2800" b="1" dirty="0">
                <a:solidFill>
                  <a:schemeClr val="accent2">
                    <a:lumMod val="50000"/>
                  </a:schemeClr>
                </a:solidFill>
                <a:latin typeface="Montserrat" pitchFamily="2" charset="77"/>
              </a:rPr>
              <a:t>Figure 1.  </a:t>
            </a:r>
            <a:r>
              <a:rPr lang="en-US" sz="2600" dirty="0">
                <a:solidFill>
                  <a:schemeClr val="accent2">
                    <a:lumMod val="50000"/>
                  </a:schemeClr>
                </a:solidFill>
                <a:latin typeface="Montserrat" pitchFamily="2" charset="77"/>
              </a:rPr>
              <a:t>Conflict communication classified across two dimensions</a:t>
            </a:r>
            <a:r>
              <a:rPr lang="en-US" sz="2800" dirty="0">
                <a:solidFill>
                  <a:schemeClr val="accent2">
                    <a:lumMod val="50000"/>
                  </a:schemeClr>
                </a:solidFill>
                <a:latin typeface="Montserrat" pitchFamily="2" charset="77"/>
              </a:rPr>
              <a:t>. </a:t>
            </a:r>
            <a:r>
              <a:rPr lang="en-US" sz="1400" dirty="0">
                <a:solidFill>
                  <a:schemeClr val="accent2">
                    <a:lumMod val="50000"/>
                  </a:schemeClr>
                </a:solidFill>
                <a:latin typeface="Montserrat" pitchFamily="2" charset="77"/>
              </a:rPr>
              <a:t>(</a:t>
            </a:r>
            <a:r>
              <a:rPr lang="en-US" sz="1400" i="1" dirty="0">
                <a:solidFill>
                  <a:schemeClr val="accent2">
                    <a:lumMod val="50000"/>
                  </a:schemeClr>
                </a:solidFill>
                <a:latin typeface="Montserrat" pitchFamily="2" charset="77"/>
              </a:rPr>
              <a:t>adapted from Overall &amp; McNulty (2017). </a:t>
            </a:r>
            <a:endParaRPr lang="en-US" sz="2600" dirty="0">
              <a:solidFill>
                <a:schemeClr val="tx2"/>
              </a:solidFill>
              <a:latin typeface="Montserrat" pitchFamily="2" charset="77"/>
            </a:endParaRPr>
          </a:p>
        </p:txBody>
      </p:sp>
      <p:sp>
        <p:nvSpPr>
          <p:cNvPr id="8" name="TextBox 7">
            <a:extLst>
              <a:ext uri="{FF2B5EF4-FFF2-40B4-BE49-F238E27FC236}">
                <a16:creationId xmlns:a16="http://schemas.microsoft.com/office/drawing/2014/main" id="{6A503267-DBA4-4111-8748-5C7414DE0363}"/>
              </a:ext>
            </a:extLst>
          </p:cNvPr>
          <p:cNvSpPr txBox="1"/>
          <p:nvPr/>
        </p:nvSpPr>
        <p:spPr>
          <a:xfrm>
            <a:off x="13369155" y="7840257"/>
            <a:ext cx="10121482" cy="23298686"/>
          </a:xfrm>
          <a:prstGeom prst="rect">
            <a:avLst/>
          </a:prstGeom>
          <a:noFill/>
        </p:spPr>
        <p:txBody>
          <a:bodyPr wrap="square" rtlCol="0">
            <a:spAutoFit/>
          </a:bodyPr>
          <a:lstStyle/>
          <a:p>
            <a:r>
              <a:rPr lang="en-US" sz="3200" b="1" dirty="0">
                <a:solidFill>
                  <a:schemeClr val="tx2">
                    <a:lumMod val="50000"/>
                  </a:schemeClr>
                </a:solidFill>
                <a:latin typeface="Montserrat Light" panose="00000400000000000000" pitchFamily="50" charset="0"/>
                <a:cs typeface="Arial" pitchFamily="34" charset="0"/>
              </a:rPr>
              <a:t>Participants</a:t>
            </a:r>
          </a:p>
          <a:p>
            <a:endParaRPr lang="en-US" sz="3200" dirty="0">
              <a:latin typeface="Montserrat Light" panose="00000400000000000000" pitchFamily="50" charset="0"/>
              <a:cs typeface="Arial" pitchFamily="34" charset="0"/>
            </a:endParaRPr>
          </a:p>
          <a:p>
            <a:pPr marL="342900" indent="-342900">
              <a:buFont typeface="Wingdings" pitchFamily="2" charset="2"/>
              <a:buChar char="§"/>
            </a:pPr>
            <a:r>
              <a:rPr lang="en-US" sz="2800" dirty="0">
                <a:latin typeface="Montserrat Light" panose="00000400000000000000" pitchFamily="50" charset="0"/>
                <a:cs typeface="Arial" pitchFamily="34" charset="0"/>
              </a:rPr>
              <a:t>The sample consisted of seventy-eight romantic couples (</a:t>
            </a:r>
            <a:r>
              <a:rPr lang="en-US" sz="2800" i="1" dirty="0">
                <a:latin typeface="Montserrat Light" panose="00000400000000000000" pitchFamily="50" charset="0"/>
                <a:cs typeface="Arial" pitchFamily="34" charset="0"/>
              </a:rPr>
              <a:t>N</a:t>
            </a:r>
            <a:r>
              <a:rPr lang="en-US" sz="2800" dirty="0">
                <a:latin typeface="Montserrat Light" panose="00000400000000000000" pitchFamily="50" charset="0"/>
                <a:cs typeface="Arial" pitchFamily="34" charset="0"/>
              </a:rPr>
              <a:t> = 156), recruited from the UNH Psychology Department participant pool, who had been in an exclusive and committed romantic relationship for at least two months. Couples had an average relationship length of 19.89 months (SD = 16.69). The average age of the sample was 19.24 years (SD = 1.58). </a:t>
            </a:r>
          </a:p>
          <a:p>
            <a:endParaRPr lang="en-US" sz="3200" b="1" dirty="0">
              <a:solidFill>
                <a:schemeClr val="tx2">
                  <a:lumMod val="50000"/>
                </a:schemeClr>
              </a:solidFill>
              <a:latin typeface="Montserrat Light" panose="00000400000000000000" pitchFamily="50" charset="0"/>
              <a:cs typeface="Arial" pitchFamily="34" charset="0"/>
            </a:endParaRPr>
          </a:p>
          <a:p>
            <a:r>
              <a:rPr lang="en-US" sz="3200" b="1" dirty="0">
                <a:solidFill>
                  <a:schemeClr val="tx2">
                    <a:lumMod val="50000"/>
                  </a:schemeClr>
                </a:solidFill>
                <a:latin typeface="Montserrat Light" panose="00000400000000000000" pitchFamily="50" charset="0"/>
                <a:cs typeface="Arial" pitchFamily="34" charset="0"/>
              </a:rPr>
              <a:t>Procedure</a:t>
            </a:r>
            <a:endParaRPr lang="en-US" sz="3200" dirty="0">
              <a:latin typeface="Montserrat Light" panose="00000400000000000000" pitchFamily="50" charset="0"/>
              <a:cs typeface="Arial" pitchFamily="34" charset="0"/>
            </a:endParaRPr>
          </a:p>
          <a:p>
            <a:endParaRPr lang="en-US" sz="2800" dirty="0">
              <a:latin typeface="Montserrat Light" panose="00000400000000000000" pitchFamily="50" charset="0"/>
              <a:cs typeface="Arial" pitchFamily="34" charset="0"/>
            </a:endParaRPr>
          </a:p>
          <a:p>
            <a:pPr marL="457200" indent="-457200">
              <a:buFont typeface="Wingdings" pitchFamily="2" charset="2"/>
              <a:buChar char="§"/>
            </a:pPr>
            <a:r>
              <a:rPr lang="en-US" sz="2800" dirty="0">
                <a:latin typeface="Montserrat Light" panose="00000400000000000000" pitchFamily="50" charset="0"/>
                <a:cs typeface="Arial" pitchFamily="34" charset="0"/>
              </a:rPr>
              <a:t>We employed a dyadic interaction paradigm to explore the types of communication strategies used by participants. Partners independently completed a pre-discussion questionnaire on their personalities and relationship. Couples were then brought together and instructed to discuss a conflict in their relationship for approximately 5 to 7 minutes (see Simpson, Rholes &amp; Phillips, 1996). Post-conflict, partners independently completed a post-conflict assessment of relationship satisfaction. </a:t>
            </a: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pPr marL="457200" indent="-457200">
              <a:buFont typeface="Wingdings" pitchFamily="2" charset="2"/>
              <a:buChar char="§"/>
            </a:pPr>
            <a:endParaRPr lang="en-US" sz="2800" dirty="0">
              <a:latin typeface="Montserrat Light" panose="00000400000000000000" pitchFamily="50" charset="0"/>
              <a:cs typeface="Arial" pitchFamily="34" charset="0"/>
            </a:endParaRPr>
          </a:p>
          <a:p>
            <a:endParaRPr lang="en-US" sz="3200" b="1" dirty="0">
              <a:solidFill>
                <a:schemeClr val="tx2">
                  <a:lumMod val="50000"/>
                </a:schemeClr>
              </a:solidFill>
              <a:latin typeface="Montserrat Light" panose="00000400000000000000" pitchFamily="50" charset="0"/>
              <a:cs typeface="Arial" pitchFamily="34" charset="0"/>
            </a:endParaRPr>
          </a:p>
          <a:p>
            <a:r>
              <a:rPr lang="en-US" sz="3200" b="1" dirty="0">
                <a:solidFill>
                  <a:schemeClr val="tx2">
                    <a:lumMod val="50000"/>
                  </a:schemeClr>
                </a:solidFill>
                <a:latin typeface="Montserrat Light" panose="00000400000000000000" pitchFamily="50" charset="0"/>
                <a:cs typeface="Arial" pitchFamily="34" charset="0"/>
              </a:rPr>
              <a:t>Measures</a:t>
            </a:r>
          </a:p>
          <a:p>
            <a:endParaRPr lang="en-US" sz="2800" dirty="0">
              <a:latin typeface="Montserrat Light" panose="00000400000000000000" pitchFamily="50" charset="0"/>
              <a:cs typeface="Arial" pitchFamily="34" charset="0"/>
            </a:endParaRPr>
          </a:p>
          <a:p>
            <a:pPr marL="942975" lvl="1" indent="-357188">
              <a:buFont typeface="Wingdings" pitchFamily="2" charset="2"/>
              <a:buChar char="§"/>
            </a:pPr>
            <a:r>
              <a:rPr lang="en-US" sz="2800" b="1" dirty="0">
                <a:latin typeface="Montserrat Light" panose="00000400000000000000" pitchFamily="50" charset="0"/>
                <a:cs typeface="Arial" pitchFamily="34" charset="0"/>
              </a:rPr>
              <a:t>Test of Personal Intelligence </a:t>
            </a:r>
            <a:r>
              <a:rPr lang="en-US" sz="2800" dirty="0">
                <a:latin typeface="Montserrat Light" panose="00000400000000000000" pitchFamily="50" charset="0"/>
                <a:cs typeface="Arial" pitchFamily="34" charset="0"/>
              </a:rPr>
              <a:t>(TOPI 5G; Mayer, Caruso, &amp; Panter, 2019). A 47-item ability-based measure of people’s capacity to reason about personality (</a:t>
            </a:r>
            <a:r>
              <a:rPr lang="el-GR" sz="2800" dirty="0">
                <a:latin typeface="Montserrat Light" panose="00000400000000000000" pitchFamily="50" charset="0"/>
                <a:cs typeface="Arial" pitchFamily="34" charset="0"/>
              </a:rPr>
              <a:t>α = .90).</a:t>
            </a:r>
            <a:endParaRPr lang="en-US" sz="2800" dirty="0">
              <a:latin typeface="Montserrat Light" panose="00000400000000000000" pitchFamily="50" charset="0"/>
              <a:cs typeface="Arial" pitchFamily="34" charset="0"/>
            </a:endParaRPr>
          </a:p>
          <a:p>
            <a:pPr marL="942975" lvl="1" indent="-357188"/>
            <a:endParaRPr lang="en-US" sz="2800" dirty="0">
              <a:latin typeface="Montserrat Light" panose="00000400000000000000" pitchFamily="50" charset="0"/>
              <a:cs typeface="Arial" pitchFamily="34" charset="0"/>
            </a:endParaRPr>
          </a:p>
          <a:p>
            <a:pPr marL="942975" lvl="1" indent="-357188">
              <a:buFont typeface="Wingdings" pitchFamily="2" charset="2"/>
              <a:buChar char="§"/>
            </a:pPr>
            <a:r>
              <a:rPr lang="en-US" sz="2800" b="1" dirty="0">
                <a:latin typeface="Montserrat Light" panose="00000400000000000000" pitchFamily="50" charset="0"/>
                <a:cs typeface="Arial" pitchFamily="34" charset="0"/>
              </a:rPr>
              <a:t>Relationship Assessment Scale </a:t>
            </a:r>
            <a:r>
              <a:rPr lang="en-US" sz="2800" dirty="0">
                <a:latin typeface="Montserrat Light" panose="00000400000000000000" pitchFamily="50" charset="0"/>
                <a:cs typeface="Arial" pitchFamily="34" charset="0"/>
              </a:rPr>
              <a:t>(RAS; Hendrick et al., 1998). The RAS is a (</a:t>
            </a:r>
            <a:r>
              <a:rPr lang="el-GR" sz="2800" dirty="0">
                <a:latin typeface="Montserrat Light" panose="00000400000000000000" pitchFamily="50" charset="0"/>
                <a:cs typeface="Arial" pitchFamily="34" charset="0"/>
              </a:rPr>
              <a:t>α = .86). 7-</a:t>
            </a:r>
            <a:r>
              <a:rPr lang="en-US" sz="2800" dirty="0">
                <a:latin typeface="Montserrat Light" panose="00000400000000000000" pitchFamily="50" charset="0"/>
                <a:cs typeface="Arial" pitchFamily="34" charset="0"/>
              </a:rPr>
              <a:t>item measure of relationship satisfaction. The scale was employed to assess both baseline and post-conflict relationship satisfaction. </a:t>
            </a:r>
          </a:p>
          <a:p>
            <a:pPr marL="942975" lvl="1" indent="-357188">
              <a:buFont typeface="Wingdings" pitchFamily="2" charset="2"/>
              <a:buChar char="§"/>
            </a:pPr>
            <a:endParaRPr lang="en-US" sz="2800" b="1" dirty="0">
              <a:latin typeface="Montserrat Light" panose="00000400000000000000" pitchFamily="50" charset="0"/>
              <a:cs typeface="Arial" pitchFamily="34" charset="0"/>
            </a:endParaRPr>
          </a:p>
          <a:p>
            <a:pPr marL="942975" lvl="1" indent="-357188">
              <a:buFont typeface="Wingdings" pitchFamily="2" charset="2"/>
              <a:buChar char="§"/>
            </a:pPr>
            <a:r>
              <a:rPr lang="en-US" sz="2800" b="1" dirty="0">
                <a:latin typeface="Montserrat Light" panose="00000400000000000000" pitchFamily="50" charset="0"/>
                <a:cs typeface="Arial" pitchFamily="34" charset="0"/>
              </a:rPr>
              <a:t>Cooperative and Oppositional Communication. </a:t>
            </a:r>
            <a:r>
              <a:rPr lang="en-US" sz="2800" dirty="0">
                <a:latin typeface="Montserrat Light" panose="00000400000000000000" pitchFamily="50" charset="0"/>
                <a:cs typeface="Arial" pitchFamily="34" charset="0"/>
              </a:rPr>
              <a:t>4 undergraduate research assistants rated each partner’s behavior during the conflict across 16 conflict communication items using a scale from 1 (</a:t>
            </a:r>
            <a:r>
              <a:rPr lang="en-US" sz="2800" i="1" dirty="0">
                <a:latin typeface="Montserrat Light" panose="00000400000000000000" pitchFamily="50" charset="0"/>
                <a:cs typeface="Arial" pitchFamily="34" charset="0"/>
              </a:rPr>
              <a:t>not at all</a:t>
            </a:r>
            <a:r>
              <a:rPr lang="en-US" sz="2800" dirty="0">
                <a:latin typeface="Montserrat Light" panose="00000400000000000000" pitchFamily="50" charset="0"/>
                <a:cs typeface="Arial" pitchFamily="34" charset="0"/>
              </a:rPr>
              <a:t>) to 7 (</a:t>
            </a:r>
            <a:r>
              <a:rPr lang="en-US" sz="2800" i="1" dirty="0">
                <a:latin typeface="Montserrat Light" panose="00000400000000000000" pitchFamily="50" charset="0"/>
                <a:cs typeface="Arial" pitchFamily="34" charset="0"/>
              </a:rPr>
              <a:t>very much so</a:t>
            </a:r>
            <a:r>
              <a:rPr lang="en-US" sz="2800" dirty="0">
                <a:latin typeface="Montserrat Light" panose="00000400000000000000" pitchFamily="50" charset="0"/>
                <a:cs typeface="Arial" pitchFamily="34" charset="0"/>
              </a:rPr>
              <a:t>). Ratings were used to create composite Cooperative (</a:t>
            </a:r>
            <a:r>
              <a:rPr lang="el-GR" sz="2800" dirty="0">
                <a:latin typeface="Montserrat Light" panose="00000400000000000000" pitchFamily="50" charset="0"/>
                <a:cs typeface="Arial" pitchFamily="34" charset="0"/>
              </a:rPr>
              <a:t>α</a:t>
            </a:r>
            <a:r>
              <a:rPr lang="en-US" sz="2800" dirty="0">
                <a:latin typeface="Montserrat Light" panose="00000400000000000000" pitchFamily="50" charset="0"/>
                <a:cs typeface="Arial" pitchFamily="34" charset="0"/>
              </a:rPr>
              <a:t> = .72) and Oppositional (</a:t>
            </a:r>
            <a:r>
              <a:rPr lang="el-GR" sz="2800" dirty="0">
                <a:latin typeface="Montserrat Light" panose="00000400000000000000" pitchFamily="50" charset="0"/>
                <a:cs typeface="Arial" pitchFamily="34" charset="0"/>
              </a:rPr>
              <a:t>α </a:t>
            </a:r>
            <a:r>
              <a:rPr lang="en-US" sz="2800" dirty="0">
                <a:latin typeface="Montserrat Light" panose="00000400000000000000" pitchFamily="50" charset="0"/>
                <a:cs typeface="Arial" pitchFamily="34" charset="0"/>
              </a:rPr>
              <a:t>= .77) scores. See </a:t>
            </a:r>
            <a:r>
              <a:rPr lang="en-US" sz="2800" b="1" dirty="0">
                <a:latin typeface="Montserrat Light" panose="00000400000000000000" pitchFamily="50" charset="0"/>
                <a:cs typeface="Arial" pitchFamily="34" charset="0"/>
              </a:rPr>
              <a:t>Table 1 </a:t>
            </a:r>
            <a:r>
              <a:rPr lang="en-US" sz="2800" dirty="0">
                <a:latin typeface="Montserrat Light" panose="00000400000000000000" pitchFamily="50" charset="0"/>
                <a:cs typeface="Arial" pitchFamily="34" charset="0"/>
              </a:rPr>
              <a:t>for details.</a:t>
            </a:r>
            <a:endParaRPr lang="en-US" sz="2400" dirty="0">
              <a:latin typeface="Montserrat Light" panose="00000400000000000000" pitchFamily="50" charset="0"/>
              <a:cs typeface="Arial" pitchFamily="34" charset="0"/>
            </a:endParaRPr>
          </a:p>
        </p:txBody>
      </p:sp>
      <p:sp>
        <p:nvSpPr>
          <p:cNvPr id="37" name="TextBox 36">
            <a:extLst>
              <a:ext uri="{FF2B5EF4-FFF2-40B4-BE49-F238E27FC236}">
                <a16:creationId xmlns:a16="http://schemas.microsoft.com/office/drawing/2014/main" id="{DED2F470-3807-45B5-B39B-901FD8C88B95}"/>
              </a:ext>
            </a:extLst>
          </p:cNvPr>
          <p:cNvSpPr txBox="1"/>
          <p:nvPr/>
        </p:nvSpPr>
        <p:spPr>
          <a:xfrm>
            <a:off x="14028157" y="6881018"/>
            <a:ext cx="8728132" cy="646331"/>
          </a:xfrm>
          <a:prstGeom prst="rect">
            <a:avLst/>
          </a:prstGeom>
          <a:ln>
            <a:noFill/>
          </a:ln>
          <a:effectLst>
            <a:outerShdw dist="317500" dir="10800000" algn="tl" rotWithShape="0">
              <a:srgbClr val="294D6D"/>
            </a:outerShdw>
          </a:effectLst>
        </p:spPr>
        <p:style>
          <a:lnRef idx="2">
            <a:schemeClr val="dk1"/>
          </a:lnRef>
          <a:fillRef idx="1">
            <a:schemeClr val="lt1"/>
          </a:fillRef>
          <a:effectRef idx="0">
            <a:schemeClr val="dk1"/>
          </a:effectRef>
          <a:fontRef idx="minor">
            <a:schemeClr val="dk1"/>
          </a:fontRef>
        </p:style>
        <p:txBody>
          <a:bodyPr wrap="square" lIns="182880" rtlCol="0">
            <a:spAutoFit/>
          </a:bodyPr>
          <a:lstStyle/>
          <a:p>
            <a:pPr defTabSz="4702588">
              <a:defRPr/>
            </a:pPr>
            <a:r>
              <a:rPr lang="en-US" sz="3600" dirty="0">
                <a:solidFill>
                  <a:srgbClr val="6FB747"/>
                </a:solidFill>
                <a:latin typeface="Libre Baskerville" panose="02000000000000000000" pitchFamily="2" charset="0"/>
              </a:rPr>
              <a:t>METHODS</a:t>
            </a:r>
          </a:p>
        </p:txBody>
      </p:sp>
      <p:graphicFrame>
        <p:nvGraphicFramePr>
          <p:cNvPr id="42" name="Table 41">
            <a:extLst>
              <a:ext uri="{FF2B5EF4-FFF2-40B4-BE49-F238E27FC236}">
                <a16:creationId xmlns:a16="http://schemas.microsoft.com/office/drawing/2014/main" id="{A097F417-8F11-4393-827B-46943D34ADAC}"/>
              </a:ext>
            </a:extLst>
          </p:cNvPr>
          <p:cNvGraphicFramePr>
            <a:graphicFrameLocks noGrp="1"/>
          </p:cNvGraphicFramePr>
          <p:nvPr>
            <p:extLst>
              <p:ext uri="{D42A27DB-BD31-4B8C-83A1-F6EECF244321}">
                <p14:modId xmlns:p14="http://schemas.microsoft.com/office/powerpoint/2010/main" val="1898959716"/>
              </p:ext>
            </p:extLst>
          </p:nvPr>
        </p:nvGraphicFramePr>
        <p:xfrm>
          <a:off x="3616914" y="26697001"/>
          <a:ext cx="9775958" cy="5901549"/>
        </p:xfrm>
        <a:graphic>
          <a:graphicData uri="http://schemas.openxmlformats.org/drawingml/2006/table">
            <a:tbl>
              <a:tblPr firstRow="1" firstCol="1" bandRow="1">
                <a:tableStyleId>{2D5ABB26-0587-4C30-8999-92F81FD0307C}</a:tableStyleId>
              </a:tblPr>
              <a:tblGrid>
                <a:gridCol w="341243">
                  <a:extLst>
                    <a:ext uri="{9D8B030D-6E8A-4147-A177-3AD203B41FA5}">
                      <a16:colId xmlns:a16="http://schemas.microsoft.com/office/drawing/2014/main" val="1023245882"/>
                    </a:ext>
                  </a:extLst>
                </a:gridCol>
                <a:gridCol w="7955999">
                  <a:extLst>
                    <a:ext uri="{9D8B030D-6E8A-4147-A177-3AD203B41FA5}">
                      <a16:colId xmlns:a16="http://schemas.microsoft.com/office/drawing/2014/main" val="3690825891"/>
                    </a:ext>
                  </a:extLst>
                </a:gridCol>
                <a:gridCol w="1478716">
                  <a:extLst>
                    <a:ext uri="{9D8B030D-6E8A-4147-A177-3AD203B41FA5}">
                      <a16:colId xmlns:a16="http://schemas.microsoft.com/office/drawing/2014/main" val="3509861930"/>
                    </a:ext>
                  </a:extLst>
                </a:gridCol>
              </a:tblGrid>
              <a:tr h="358680">
                <a:tc gridSpan="2">
                  <a:txBody>
                    <a:bodyPr/>
                    <a:lstStyle/>
                    <a:p>
                      <a:pPr marL="0" marR="0" algn="ctr">
                        <a:spcBef>
                          <a:spcPts val="0"/>
                        </a:spcBef>
                        <a:spcAft>
                          <a:spcPts val="0"/>
                        </a:spcAft>
                      </a:pPr>
                      <a:r>
                        <a:rPr lang="en-US" sz="2400" b="0" dirty="0">
                          <a:effectLst/>
                          <a:latin typeface="Montserrat" pitchFamily="2" charset="77"/>
                        </a:rPr>
                        <a:t>Item</a:t>
                      </a:r>
                      <a:endParaRPr lang="en-US" sz="2400" b="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a:txBody>
                    <a:bodyPr/>
                    <a:lstStyle/>
                    <a:p>
                      <a:pPr marL="0" marR="0" algn="ctr">
                        <a:spcBef>
                          <a:spcPts val="0"/>
                        </a:spcBef>
                        <a:spcAft>
                          <a:spcPts val="0"/>
                        </a:spcAft>
                      </a:pPr>
                      <a:r>
                        <a:rPr lang="en-US" sz="2400" b="0" dirty="0">
                          <a:effectLst/>
                          <a:latin typeface="Montserrat" pitchFamily="2" charset="77"/>
                        </a:rPr>
                        <a:t>ICC </a:t>
                      </a:r>
                      <a:endParaRPr lang="en-US" sz="2400" b="0" dirty="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40506715"/>
                  </a:ext>
                </a:extLst>
              </a:tr>
              <a:tr h="358680">
                <a:tc gridSpan="2">
                  <a:txBody>
                    <a:bodyPr/>
                    <a:lstStyle/>
                    <a:p>
                      <a:pPr marL="0" marR="0">
                        <a:spcBef>
                          <a:spcPts val="0"/>
                        </a:spcBef>
                        <a:spcAft>
                          <a:spcPts val="0"/>
                        </a:spcAft>
                      </a:pPr>
                      <a:r>
                        <a:rPr lang="en-US" sz="2400" b="1" dirty="0">
                          <a:solidFill>
                            <a:schemeClr val="tx2">
                              <a:lumMod val="50000"/>
                            </a:schemeClr>
                          </a:solidFill>
                          <a:effectLst/>
                          <a:latin typeface="Montserrat" pitchFamily="2" charset="77"/>
                        </a:rPr>
                        <a:t>Cooperative</a:t>
                      </a:r>
                      <a:endParaRPr lang="en-US" sz="2400" b="1" dirty="0">
                        <a:solidFill>
                          <a:schemeClr val="tx2">
                            <a:lumMod val="50000"/>
                          </a:schemeClr>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hMerge="1">
                  <a:txBody>
                    <a:bodyPr/>
                    <a:lstStyle/>
                    <a:p>
                      <a:endParaRPr lang="en-US"/>
                    </a:p>
                  </a:txBody>
                  <a:tcPr/>
                </a:tc>
                <a:tc>
                  <a:txBody>
                    <a:bodyPr/>
                    <a:lstStyle/>
                    <a:p>
                      <a:pPr marL="0" marR="0">
                        <a:spcBef>
                          <a:spcPts val="0"/>
                        </a:spcBef>
                        <a:spcAft>
                          <a:spcPts val="0"/>
                        </a:spcAf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488826125"/>
                  </a:ext>
                </a:extLst>
              </a:tr>
              <a:tr h="358680">
                <a:tc>
                  <a:txBody>
                    <a:bodyPr/>
                    <a:lstStyle/>
                    <a:p>
                      <a:pPr marL="0" marR="0">
                        <a:spcBef>
                          <a:spcPts val="0"/>
                        </a:spcBef>
                        <a:spcAft>
                          <a:spcPts val="0"/>
                        </a:spcAf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spcBef>
                          <a:spcPts val="0"/>
                        </a:spcBef>
                        <a:spcAft>
                          <a:spcPts val="0"/>
                        </a:spcAft>
                      </a:pPr>
                      <a:r>
                        <a:rPr lang="en-US" sz="2400" i="1" dirty="0">
                          <a:effectLst/>
                          <a:latin typeface="Montserrat" pitchFamily="2" charset="77"/>
                        </a:rPr>
                        <a:t>… offer potential solutions to the conflict?</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a:effectLst/>
                          <a:latin typeface="Montserrat" pitchFamily="2" charset="77"/>
                        </a:rPr>
                        <a:t>.80</a:t>
                      </a:r>
                      <a:endParaRPr lang="en-US" sz="2400">
                        <a:solidFill>
                          <a:srgbClr val="000000"/>
                        </a:solidFill>
                        <a:effectLst/>
                        <a:latin typeface="Montserrat" pitchFamily="2" charset="77"/>
                        <a:ea typeface="Times New Roman" panose="02020603050405020304" pitchFamily="18" charset="0"/>
                      </a:endParaRPr>
                    </a:p>
                  </a:txBody>
                  <a:tcPr marL="68580" marR="68580" marT="0" marB="0"/>
                </a:tc>
                <a:extLst>
                  <a:ext uri="{0D108BD9-81ED-4DB2-BD59-A6C34878D82A}">
                    <a16:rowId xmlns:a16="http://schemas.microsoft.com/office/drawing/2014/main" val="2468500424"/>
                  </a:ext>
                </a:extLst>
              </a:tr>
              <a:tr h="358680">
                <a:tc>
                  <a:txBody>
                    <a:bodyPr/>
                    <a:lstStyle/>
                    <a:p>
                      <a:pPr marL="0" marR="0">
                        <a:spcBef>
                          <a:spcPts val="0"/>
                        </a:spcBef>
                        <a:spcAft>
                          <a:spcPts val="0"/>
                        </a:spcAf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spcBef>
                          <a:spcPts val="0"/>
                        </a:spcBef>
                        <a:spcAft>
                          <a:spcPts val="0"/>
                        </a:spcAft>
                      </a:pPr>
                      <a:r>
                        <a:rPr lang="en-US" sz="2400" i="1" dirty="0">
                          <a:effectLst/>
                          <a:latin typeface="Montserrat" pitchFamily="2" charset="77"/>
                        </a:rPr>
                        <a:t>… mention factors that led to disagreement?</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a:effectLst/>
                          <a:latin typeface="Montserrat" pitchFamily="2" charset="77"/>
                        </a:rPr>
                        <a:t>.83</a:t>
                      </a:r>
                      <a:endParaRPr lang="en-US" sz="2400">
                        <a:solidFill>
                          <a:srgbClr val="000000"/>
                        </a:solidFill>
                        <a:effectLst/>
                        <a:latin typeface="Montserrat" pitchFamily="2" charset="77"/>
                        <a:ea typeface="Times New Roman" panose="02020603050405020304" pitchFamily="18" charset="0"/>
                      </a:endParaRPr>
                    </a:p>
                  </a:txBody>
                  <a:tcPr marL="68580" marR="68580" marT="0" marB="0"/>
                </a:tc>
                <a:extLst>
                  <a:ext uri="{0D108BD9-81ED-4DB2-BD59-A6C34878D82A}">
                    <a16:rowId xmlns:a16="http://schemas.microsoft.com/office/drawing/2014/main" val="3510993495"/>
                  </a:ext>
                </a:extLst>
              </a:tr>
              <a:tr h="358680">
                <a:tc>
                  <a:txBody>
                    <a:bodyPr/>
                    <a:lstStyle/>
                    <a:p>
                      <a:pPr marL="0" marR="0">
                        <a:spcBef>
                          <a:spcPts val="0"/>
                        </a:spcBef>
                        <a:spcAft>
                          <a:spcPts val="0"/>
                        </a:spcAf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spcBef>
                          <a:spcPts val="0"/>
                        </a:spcBef>
                        <a:spcAft>
                          <a:spcPts val="0"/>
                        </a:spcAft>
                      </a:pPr>
                      <a:r>
                        <a:rPr lang="en-US" sz="2400" i="1" dirty="0">
                          <a:effectLst/>
                          <a:latin typeface="Montserrat" pitchFamily="2" charset="77"/>
                        </a:rPr>
                        <a:t>… negotiate or compromise with their partner?</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latin typeface="Montserrat" pitchFamily="2" charset="77"/>
                        </a:rPr>
                        <a:t>.76</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tc>
                <a:extLst>
                  <a:ext uri="{0D108BD9-81ED-4DB2-BD59-A6C34878D82A}">
                    <a16:rowId xmlns:a16="http://schemas.microsoft.com/office/drawing/2014/main" val="3866347462"/>
                  </a:ext>
                </a:extLst>
              </a:tr>
              <a:tr h="358680">
                <a:tc>
                  <a:txBody>
                    <a:bodyPr/>
                    <a:lstStyle/>
                    <a:p>
                      <a:pPr marL="0" marR="0">
                        <a:spcBef>
                          <a:spcPts val="0"/>
                        </a:spcBef>
                        <a:spcAft>
                          <a:spcPts val="0"/>
                        </a:spcAf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spcBef>
                          <a:spcPts val="0"/>
                        </a:spcBef>
                        <a:spcAft>
                          <a:spcPts val="0"/>
                        </a:spcAft>
                      </a:pPr>
                      <a:r>
                        <a:rPr lang="en-US" sz="2400" i="1" dirty="0">
                          <a:effectLst/>
                          <a:latin typeface="Montserrat" pitchFamily="2" charset="77"/>
                        </a:rPr>
                        <a:t>… minimize or downplay the issues?</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a:effectLst/>
                          <a:latin typeface="Montserrat" pitchFamily="2" charset="77"/>
                        </a:rPr>
                        <a:t>.77</a:t>
                      </a:r>
                      <a:endParaRPr lang="en-US" sz="2400">
                        <a:solidFill>
                          <a:srgbClr val="000000"/>
                        </a:solidFill>
                        <a:effectLst/>
                        <a:latin typeface="Montserrat" pitchFamily="2" charset="77"/>
                        <a:ea typeface="Times New Roman" panose="02020603050405020304" pitchFamily="18" charset="0"/>
                      </a:endParaRPr>
                    </a:p>
                  </a:txBody>
                  <a:tcPr marL="68580" marR="68580" marT="0" marB="0"/>
                </a:tc>
                <a:extLst>
                  <a:ext uri="{0D108BD9-81ED-4DB2-BD59-A6C34878D82A}">
                    <a16:rowId xmlns:a16="http://schemas.microsoft.com/office/drawing/2014/main" val="1506422785"/>
                  </a:ext>
                </a:extLst>
              </a:tr>
              <a:tr h="358680">
                <a:tc>
                  <a:txBody>
                    <a:bodyPr/>
                    <a:lstStyle/>
                    <a:p>
                      <a:pPr marL="0" marR="0">
                        <a:spcBef>
                          <a:spcPts val="0"/>
                        </a:spcBef>
                        <a:spcAft>
                          <a:spcPts val="0"/>
                        </a:spcAf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spcBef>
                          <a:spcPts val="0"/>
                        </a:spcBef>
                        <a:spcAft>
                          <a:spcPts val="0"/>
                        </a:spcAft>
                      </a:pPr>
                      <a:r>
                        <a:rPr lang="en-US" sz="2400" i="1" dirty="0">
                          <a:effectLst/>
                          <a:latin typeface="Montserrat" pitchFamily="2" charset="77"/>
                        </a:rPr>
                        <a:t>… use humor when discussing conflict?</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a:effectLst/>
                          <a:latin typeface="Montserrat" pitchFamily="2" charset="77"/>
                        </a:rPr>
                        <a:t>.78</a:t>
                      </a:r>
                      <a:endParaRPr lang="en-US" sz="2400">
                        <a:solidFill>
                          <a:srgbClr val="000000"/>
                        </a:solidFill>
                        <a:effectLst/>
                        <a:latin typeface="Montserrat" pitchFamily="2" charset="77"/>
                        <a:ea typeface="Times New Roman" panose="02020603050405020304" pitchFamily="18" charset="0"/>
                      </a:endParaRPr>
                    </a:p>
                  </a:txBody>
                  <a:tcPr marL="68580" marR="68580" marT="0" marB="0"/>
                </a:tc>
                <a:extLst>
                  <a:ext uri="{0D108BD9-81ED-4DB2-BD59-A6C34878D82A}">
                    <a16:rowId xmlns:a16="http://schemas.microsoft.com/office/drawing/2014/main" val="3327201927"/>
                  </a:ext>
                </a:extLst>
              </a:tr>
              <a:tr h="358680">
                <a:tc>
                  <a:txBody>
                    <a:bodyPr/>
                    <a:lstStyle/>
                    <a:p>
                      <a:pPr marL="0" marR="0">
                        <a:spcBef>
                          <a:spcPts val="0"/>
                        </a:spcBef>
                        <a:spcAft>
                          <a:spcPts val="0"/>
                        </a:spcAf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spcBef>
                          <a:spcPts val="0"/>
                        </a:spcBef>
                        <a:spcAft>
                          <a:spcPts val="0"/>
                        </a:spcAft>
                      </a:pPr>
                      <a:r>
                        <a:rPr lang="en-US" sz="2400" dirty="0">
                          <a:effectLst/>
                          <a:latin typeface="Montserrat" pitchFamily="2" charset="77"/>
                        </a:rPr>
                        <a:t> </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tc>
                <a:extLst>
                  <a:ext uri="{0D108BD9-81ED-4DB2-BD59-A6C34878D82A}">
                    <a16:rowId xmlns:a16="http://schemas.microsoft.com/office/drawing/2014/main" val="2086551373"/>
                  </a:ext>
                </a:extLst>
              </a:tr>
              <a:tr h="358680">
                <a:tc gridSpan="2">
                  <a:txBody>
                    <a:bodyPr/>
                    <a:lstStyle/>
                    <a:p>
                      <a:pPr marL="0" marR="0">
                        <a:spcBef>
                          <a:spcPts val="0"/>
                        </a:spcBef>
                        <a:spcAft>
                          <a:spcPts val="0"/>
                        </a:spcAft>
                      </a:pPr>
                      <a:r>
                        <a:rPr lang="en-US" sz="2400" b="1" dirty="0">
                          <a:solidFill>
                            <a:schemeClr val="tx2">
                              <a:lumMod val="50000"/>
                            </a:schemeClr>
                          </a:solidFill>
                          <a:effectLst/>
                          <a:latin typeface="Montserrat" pitchFamily="2" charset="77"/>
                        </a:rPr>
                        <a:t>Oppositional</a:t>
                      </a:r>
                      <a:endParaRPr lang="en-US" sz="2400" b="1" dirty="0">
                        <a:solidFill>
                          <a:schemeClr val="tx2">
                            <a:lumMod val="50000"/>
                          </a:schemeClr>
                        </a:solidFill>
                        <a:effectLst/>
                        <a:latin typeface="Montserrat" pitchFamily="2" charset="77"/>
                        <a:ea typeface="Times New Roman" panose="02020603050405020304" pitchFamily="18" charset="0"/>
                      </a:endParaRPr>
                    </a:p>
                  </a:txBody>
                  <a:tcPr marL="68580" marR="68580" marT="0" marB="0"/>
                </a:tc>
                <a:tc hMerge="1">
                  <a:txBody>
                    <a:bodyPr/>
                    <a:lstStyle/>
                    <a:p>
                      <a:endParaRPr lang="en-US"/>
                    </a:p>
                  </a:txBody>
                  <a:tcPr/>
                </a:tc>
                <a:tc>
                  <a:txBody>
                    <a:bodyPr/>
                    <a:lstStyle/>
                    <a:p>
                      <a:pPr marL="0" marR="0" algn="ctr">
                        <a:spcBef>
                          <a:spcPts val="0"/>
                        </a:spcBef>
                        <a:spcAft>
                          <a:spcPts val="0"/>
                        </a:spcAf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tc>
                <a:extLst>
                  <a:ext uri="{0D108BD9-81ED-4DB2-BD59-A6C34878D82A}">
                    <a16:rowId xmlns:a16="http://schemas.microsoft.com/office/drawing/2014/main" val="1061270997"/>
                  </a:ext>
                </a:extLst>
              </a:tr>
              <a:tr h="358680">
                <a:tc>
                  <a:txBody>
                    <a:bodyPr/>
                    <a:lstStyle/>
                    <a:p>
                      <a:pPr marL="0" marR="0">
                        <a:spcBef>
                          <a:spcPts val="0"/>
                        </a:spcBef>
                        <a:spcAft>
                          <a:spcPts val="0"/>
                        </a:spcAf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spcBef>
                          <a:spcPts val="0"/>
                        </a:spcBef>
                        <a:spcAft>
                          <a:spcPts val="0"/>
                        </a:spcAft>
                      </a:pPr>
                      <a:r>
                        <a:rPr lang="en-US" sz="2400" i="1">
                          <a:effectLst/>
                          <a:latin typeface="Montserrat" pitchFamily="2" charset="77"/>
                        </a:rPr>
                        <a:t>… seem to blame their partner?</a:t>
                      </a:r>
                      <a:endParaRPr lang="en-US" sz="2400" i="1">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a:effectLst/>
                          <a:latin typeface="Montserrat" pitchFamily="2" charset="77"/>
                        </a:rPr>
                        <a:t>.77</a:t>
                      </a:r>
                      <a:endParaRPr lang="en-US" sz="2400">
                        <a:solidFill>
                          <a:srgbClr val="000000"/>
                        </a:solidFill>
                        <a:effectLst/>
                        <a:latin typeface="Montserrat" pitchFamily="2" charset="77"/>
                        <a:ea typeface="Times New Roman" panose="02020603050405020304" pitchFamily="18" charset="0"/>
                      </a:endParaRPr>
                    </a:p>
                  </a:txBody>
                  <a:tcPr marL="68580" marR="68580" marT="0" marB="0"/>
                </a:tc>
                <a:extLst>
                  <a:ext uri="{0D108BD9-81ED-4DB2-BD59-A6C34878D82A}">
                    <a16:rowId xmlns:a16="http://schemas.microsoft.com/office/drawing/2014/main" val="682273046"/>
                  </a:ext>
                </a:extLst>
              </a:tr>
              <a:tr h="358680">
                <a:tc>
                  <a:txBody>
                    <a:bodyPr/>
                    <a:lstStyle/>
                    <a:p>
                      <a:pPr marL="0" marR="0">
                        <a:spcBef>
                          <a:spcPts val="0"/>
                        </a:spcBef>
                        <a:spcAft>
                          <a:spcPts val="0"/>
                        </a:spcAf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spcBef>
                          <a:spcPts val="0"/>
                        </a:spcBef>
                        <a:spcAft>
                          <a:spcPts val="0"/>
                        </a:spcAft>
                      </a:pPr>
                      <a:r>
                        <a:rPr lang="en-US" sz="2400" i="1">
                          <a:effectLst/>
                          <a:latin typeface="Montserrat" pitchFamily="2" charset="77"/>
                        </a:rPr>
                        <a:t>… make demands of their partner?</a:t>
                      </a:r>
                      <a:endParaRPr lang="en-US" sz="2400" i="1">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a:effectLst/>
                          <a:latin typeface="Montserrat" pitchFamily="2" charset="77"/>
                        </a:rPr>
                        <a:t>.66</a:t>
                      </a:r>
                      <a:endParaRPr lang="en-US" sz="2400">
                        <a:solidFill>
                          <a:srgbClr val="000000"/>
                        </a:solidFill>
                        <a:effectLst/>
                        <a:latin typeface="Montserrat" pitchFamily="2" charset="77"/>
                        <a:ea typeface="Times New Roman" panose="02020603050405020304" pitchFamily="18" charset="0"/>
                      </a:endParaRPr>
                    </a:p>
                  </a:txBody>
                  <a:tcPr marL="68580" marR="68580" marT="0" marB="0"/>
                </a:tc>
                <a:extLst>
                  <a:ext uri="{0D108BD9-81ED-4DB2-BD59-A6C34878D82A}">
                    <a16:rowId xmlns:a16="http://schemas.microsoft.com/office/drawing/2014/main" val="3016227051"/>
                  </a:ext>
                </a:extLst>
              </a:tr>
              <a:tr h="358680">
                <a:tc>
                  <a:txBody>
                    <a:bodyPr/>
                    <a:lstStyle/>
                    <a:p>
                      <a:pPr marL="0" marR="0">
                        <a:spcBef>
                          <a:spcPts val="0"/>
                        </a:spcBef>
                        <a:spcAft>
                          <a:spcPts val="0"/>
                        </a:spcAf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spcBef>
                          <a:spcPts val="0"/>
                        </a:spcBef>
                        <a:spcAft>
                          <a:spcPts val="0"/>
                        </a:spcAft>
                      </a:pPr>
                      <a:r>
                        <a:rPr lang="en-US" sz="2400" i="1" dirty="0">
                          <a:effectLst/>
                          <a:latin typeface="Montserrat" pitchFamily="2" charset="77"/>
                        </a:rPr>
                        <a:t>… express anger, frustration, or annoyance?</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a:effectLst/>
                          <a:latin typeface="Montserrat" pitchFamily="2" charset="77"/>
                        </a:rPr>
                        <a:t>.87</a:t>
                      </a:r>
                      <a:endParaRPr lang="en-US" sz="2400">
                        <a:solidFill>
                          <a:srgbClr val="000000"/>
                        </a:solidFill>
                        <a:effectLst/>
                        <a:latin typeface="Montserrat" pitchFamily="2" charset="77"/>
                        <a:ea typeface="Times New Roman" panose="02020603050405020304" pitchFamily="18" charset="0"/>
                      </a:endParaRPr>
                    </a:p>
                  </a:txBody>
                  <a:tcPr marL="68580" marR="68580" marT="0" marB="0"/>
                </a:tc>
                <a:extLst>
                  <a:ext uri="{0D108BD9-81ED-4DB2-BD59-A6C34878D82A}">
                    <a16:rowId xmlns:a16="http://schemas.microsoft.com/office/drawing/2014/main" val="1433245561"/>
                  </a:ext>
                </a:extLst>
              </a:tr>
              <a:tr h="425931">
                <a:tc>
                  <a:txBody>
                    <a:bodyPr/>
                    <a:lstStyle/>
                    <a:p>
                      <a:pPr marL="0" marR="0">
                        <a:spcBef>
                          <a:spcPts val="0"/>
                        </a:spcBef>
                        <a:spcAft>
                          <a:spcPts val="0"/>
                        </a:spcAf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spcBef>
                          <a:spcPts val="0"/>
                        </a:spcBef>
                        <a:spcAft>
                          <a:spcPts val="0"/>
                        </a:spcAft>
                      </a:pPr>
                      <a:r>
                        <a:rPr lang="en-US" sz="2400" i="1">
                          <a:effectLst/>
                          <a:latin typeface="Montserrat" pitchFamily="2" charset="77"/>
                        </a:rPr>
                        <a:t>… make partner feel guilty or bad?*</a:t>
                      </a:r>
                      <a:endParaRPr lang="en-US" sz="2400" i="1">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a:effectLst/>
                          <a:latin typeface="Montserrat" pitchFamily="2" charset="77"/>
                        </a:rPr>
                        <a:t>.60</a:t>
                      </a:r>
                      <a:endParaRPr lang="en-US" sz="2400">
                        <a:solidFill>
                          <a:srgbClr val="000000"/>
                        </a:solidFill>
                        <a:effectLst/>
                        <a:latin typeface="Montserrat" pitchFamily="2" charset="77"/>
                        <a:ea typeface="Times New Roman" panose="02020603050405020304" pitchFamily="18" charset="0"/>
                      </a:endParaRPr>
                    </a:p>
                  </a:txBody>
                  <a:tcPr marL="68580" marR="68580" marT="0" marB="0"/>
                </a:tc>
                <a:extLst>
                  <a:ext uri="{0D108BD9-81ED-4DB2-BD59-A6C34878D82A}">
                    <a16:rowId xmlns:a16="http://schemas.microsoft.com/office/drawing/2014/main" val="336359580"/>
                  </a:ext>
                </a:extLst>
              </a:tr>
              <a:tr h="537858">
                <a:tc>
                  <a:txBody>
                    <a:bodyPr/>
                    <a:lstStyle/>
                    <a:p>
                      <a:pPr marL="0" marR="0">
                        <a:spcBef>
                          <a:spcPts val="0"/>
                        </a:spcBef>
                        <a:spcAft>
                          <a:spcPts val="0"/>
                        </a:spcAft>
                      </a:pPr>
                      <a:r>
                        <a:rPr lang="en-US" sz="2400">
                          <a:effectLst/>
                          <a:latin typeface="Montserrat" pitchFamily="2" charset="77"/>
                        </a:rPr>
                        <a:t> </a:t>
                      </a:r>
                      <a:endParaRPr lang="en-US" sz="2400">
                        <a:solidFill>
                          <a:srgbClr val="000000"/>
                        </a:solidFill>
                        <a:effectLst/>
                        <a:latin typeface="Montserrat" pitchFamily="2" charset="77"/>
                        <a:ea typeface="Times New Roman" panose="02020603050405020304" pitchFamily="18" charset="0"/>
                      </a:endParaRPr>
                    </a:p>
                  </a:txBody>
                  <a:tcPr marL="68580" marR="68580" marT="0" marB="0"/>
                </a:tc>
                <a:tc>
                  <a:txBody>
                    <a:bodyPr/>
                    <a:lstStyle/>
                    <a:p>
                      <a:pPr marL="0" marR="0">
                        <a:spcBef>
                          <a:spcPts val="0"/>
                        </a:spcBef>
                        <a:spcAft>
                          <a:spcPts val="0"/>
                        </a:spcAft>
                      </a:pPr>
                      <a:r>
                        <a:rPr lang="en-US" sz="2400" i="1" dirty="0">
                          <a:effectLst/>
                          <a:latin typeface="Montserrat" pitchFamily="2" charset="77"/>
                        </a:rPr>
                        <a:t>… emphasize hurt feelings?*</a:t>
                      </a:r>
                      <a:endParaRPr lang="en-US" sz="2400" i="1"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400" dirty="0">
                          <a:effectLst/>
                          <a:latin typeface="Montserrat" pitchFamily="2" charset="77"/>
                        </a:rPr>
                        <a:t>.79</a:t>
                      </a:r>
                      <a:endParaRPr lang="en-US" sz="2400" dirty="0">
                        <a:solidFill>
                          <a:srgbClr val="000000"/>
                        </a:solidFill>
                        <a:effectLst/>
                        <a:latin typeface="Montserrat" pitchFamily="2" charset="77"/>
                        <a:ea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11112107"/>
                  </a:ext>
                </a:extLst>
              </a:tr>
              <a:tr h="358680">
                <a:tc>
                  <a:txBody>
                    <a:bodyPr/>
                    <a:lstStyle/>
                    <a:p>
                      <a:pPr marL="0" marR="0">
                        <a:spcBef>
                          <a:spcPts val="0"/>
                        </a:spcBef>
                        <a:spcAft>
                          <a:spcPts val="0"/>
                        </a:spcAft>
                      </a:pPr>
                      <a:endParaRPr lang="en-US" sz="1800">
                        <a:solidFill>
                          <a:srgbClr val="000000"/>
                        </a:solidFill>
                        <a:effectLst/>
                        <a:latin typeface="Montserrat" pitchFamily="2" charset="77"/>
                        <a:ea typeface="Times New Roman" panose="02020603050405020304" pitchFamily="18" charset="0"/>
                      </a:endParaRPr>
                    </a:p>
                  </a:txBody>
                  <a:tcPr marL="68580" marR="68580" marT="0" marB="0">
                    <a:lnR>
                      <a:noFill/>
                    </a:lnR>
                  </a:tcPr>
                </a:tc>
                <a:tc gridSpan="2">
                  <a:txBody>
                    <a:bodyPr/>
                    <a:lstStyle/>
                    <a:p>
                      <a:pPr marL="0" marR="0">
                        <a:spcBef>
                          <a:spcPts val="0"/>
                        </a:spcBef>
                        <a:spcAft>
                          <a:spcPts val="0"/>
                        </a:spcAft>
                      </a:pPr>
                      <a:r>
                        <a:rPr lang="en-US" sz="1800" i="1" dirty="0">
                          <a:solidFill>
                            <a:srgbClr val="000000"/>
                          </a:solidFill>
                          <a:effectLst/>
                          <a:latin typeface="Montserrat" pitchFamily="2" charset="77"/>
                          <a:ea typeface="Times New Roman" panose="02020603050405020304" pitchFamily="18" charset="0"/>
                        </a:rPr>
                        <a:t>Note. </a:t>
                      </a:r>
                      <a:r>
                        <a:rPr lang="en-US" sz="1800" i="0" dirty="0">
                          <a:solidFill>
                            <a:srgbClr val="000000"/>
                          </a:solidFill>
                          <a:effectLst/>
                          <a:latin typeface="Montserrat" pitchFamily="2" charset="77"/>
                          <a:ea typeface="Times New Roman" panose="02020603050405020304" pitchFamily="18" charset="0"/>
                        </a:rPr>
                        <a:t>Two-way random, consistency intraclass correlation coefficients. * indicates items are reversed keyed. </a:t>
                      </a:r>
                      <a:r>
                        <a:rPr lang="en-US" sz="1800" i="1" dirty="0">
                          <a:solidFill>
                            <a:srgbClr val="000000"/>
                          </a:solidFill>
                          <a:effectLst/>
                          <a:latin typeface="Montserrat" pitchFamily="2" charset="77"/>
                          <a:ea typeface="Times New Roman" panose="02020603050405020304" pitchFamily="18" charset="0"/>
                        </a:rPr>
                        <a:t>N = </a:t>
                      </a:r>
                      <a:r>
                        <a:rPr lang="en-US" sz="1800" i="0" dirty="0">
                          <a:solidFill>
                            <a:srgbClr val="000000"/>
                          </a:solidFill>
                          <a:effectLst/>
                          <a:latin typeface="Montserrat" pitchFamily="2" charset="77"/>
                          <a:ea typeface="Times New Roman" panose="02020603050405020304" pitchFamily="18" charset="0"/>
                        </a:rPr>
                        <a:t>40. </a:t>
                      </a:r>
                    </a:p>
                  </a:txBody>
                  <a:tcPr marL="68580" marR="68580" marT="0" marB="0">
                    <a:lnL>
                      <a:noFill/>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marL="0" marR="0" algn="ctr">
                        <a:spcBef>
                          <a:spcPts val="0"/>
                        </a:spcBef>
                        <a:spcAft>
                          <a:spcPts val="0"/>
                        </a:spcAft>
                      </a:pPr>
                      <a:endParaRPr lang="en-US" sz="2000" dirty="0">
                        <a:solidFill>
                          <a:srgbClr val="000000"/>
                        </a:solidFill>
                        <a:effectLst/>
                        <a:latin typeface="Montserrat" pitchFamily="2" charset="77"/>
                        <a:ea typeface="Times New Roman" panose="02020603050405020304" pitchFamily="18" charset="0"/>
                      </a:endParaRPr>
                    </a:p>
                  </a:txBody>
                  <a:tcPr marL="68580" marR="68580" marT="0" marB="0">
                    <a:lnL>
                      <a:noFill/>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06448783"/>
                  </a:ext>
                </a:extLst>
              </a:tr>
            </a:tbl>
          </a:graphicData>
        </a:graphic>
      </p:graphicFrame>
      <p:sp>
        <p:nvSpPr>
          <p:cNvPr id="43" name="TextBox 42">
            <a:extLst>
              <a:ext uri="{FF2B5EF4-FFF2-40B4-BE49-F238E27FC236}">
                <a16:creationId xmlns:a16="http://schemas.microsoft.com/office/drawing/2014/main" id="{B4E33536-CFB0-4455-8B8A-AED819C143C5}"/>
              </a:ext>
            </a:extLst>
          </p:cNvPr>
          <p:cNvSpPr txBox="1"/>
          <p:nvPr/>
        </p:nvSpPr>
        <p:spPr>
          <a:xfrm>
            <a:off x="3415321" y="25830581"/>
            <a:ext cx="9900892" cy="923330"/>
          </a:xfrm>
          <a:prstGeom prst="rect">
            <a:avLst/>
          </a:prstGeom>
          <a:noFill/>
        </p:spPr>
        <p:txBody>
          <a:bodyPr wrap="square" rtlCol="0">
            <a:spAutoFit/>
          </a:bodyPr>
          <a:lstStyle/>
          <a:p>
            <a:r>
              <a:rPr lang="en-US" sz="2800" b="1" dirty="0">
                <a:solidFill>
                  <a:schemeClr val="accent2">
                    <a:lumMod val="50000"/>
                  </a:schemeClr>
                </a:solidFill>
                <a:latin typeface="Montserrat" pitchFamily="2" charset="77"/>
              </a:rPr>
              <a:t>Table 1</a:t>
            </a:r>
            <a:r>
              <a:rPr lang="en-US" sz="2800" b="1" dirty="0">
                <a:solidFill>
                  <a:schemeClr val="tx2"/>
                </a:solidFill>
                <a:latin typeface="Montserrat" pitchFamily="2" charset="77"/>
              </a:rPr>
              <a:t>. </a:t>
            </a:r>
            <a:r>
              <a:rPr lang="en-US" sz="2600" dirty="0">
                <a:solidFill>
                  <a:schemeClr val="tx2"/>
                </a:solidFill>
                <a:latin typeface="Montserrat" pitchFamily="2" charset="77"/>
              </a:rPr>
              <a:t>Conflict Communication Ratings and Interrater Reliabilities</a:t>
            </a:r>
          </a:p>
        </p:txBody>
      </p:sp>
    </p:spTree>
    <p:extLst>
      <p:ext uri="{BB962C8B-B14F-4D97-AF65-F5344CB8AC3E}">
        <p14:creationId xmlns:p14="http://schemas.microsoft.com/office/powerpoint/2010/main" val="417837965"/>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2.9200.0"/>
  <p:tag name="AS_RELEASE_DATE" val="2020.08.14"/>
  <p:tag name="AS_TITLE" val="Aspose.Slides for .NET 4.0 Client Profile"/>
  <p:tag name="AS_VERSION" val="20.8"/>
  <p:tag name="MAKESIGNSTEMPLATE" val="speculativestone|09-2018"/>
</p:tagLst>
</file>

<file path=ppt/theme/theme1.xml><?xml version="1.0" encoding="utf-8"?>
<a:theme xmlns:a="http://schemas.openxmlformats.org/drawingml/2006/main" name="Office Theme">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8879</TotalTime>
  <Words>1509</Words>
  <Application>Microsoft Macintosh PowerPoint</Application>
  <PresentationFormat>Custom</PresentationFormat>
  <Paragraphs>239</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Calibri</vt:lpstr>
      <vt:lpstr>Cambria Math</vt:lpstr>
      <vt:lpstr>Montserrat Light</vt:lpstr>
      <vt:lpstr>Arial</vt:lpstr>
      <vt:lpstr>Montserrat</vt:lpstr>
      <vt:lpstr>Wingdings</vt:lpstr>
      <vt:lpstr>Libre Baskerville</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jessie</dc:creator>
  <cp:lastModifiedBy>Victoria Bryan</cp:lastModifiedBy>
  <cp:revision>79</cp:revision>
  <dcterms:created xsi:type="dcterms:W3CDTF">2013-10-23T18:28:44Z</dcterms:created>
  <dcterms:modified xsi:type="dcterms:W3CDTF">2022-04-08T18:28:01Z</dcterms:modified>
</cp:coreProperties>
</file>