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DE3617A-DCC6-6A5C-3552-D4BCF2107F72}" name="Alissa Reitter" initials="AR" userId="S::akr1019@usnh.edu::b406194d-abe2-4f9e-b0c1-3037a6f7ca02" providerId="AD"/>
  <p188:author id="{62251184-3788-6380-CAD5-AEB881C09CB5}" name="Will Conley" initials="WC" userId="S::wec1008@usnh.edu::79cb5c57-981c-4342-80f4-97fb43c49cc5" providerId="AD"/>
  <p188:author id="{86B027EB-06F0-42E4-929A-85420E272422}" name="Maya Norris" initials="MN" userId="S::min1001@usnh.edu::2e3a06fe-9e3d-4093-bf6d-758d2309b35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181515-53EE-4AE0-8B5F-458F0621E608}" v="4744" dt="2022-04-12T15:38:56.373"/>
    <p1510:client id="{08C7D788-F5A5-FFE5-392F-F8596FB92C0E}" v="1" dt="2022-04-11T21:03:38.488"/>
    <p1510:client id="{18290E26-DC07-C7F3-61D6-4C17543AA2D9}" v="676" dt="2022-04-11T19:01:28.638"/>
    <p1510:client id="{42DC6858-332B-6970-6EE6-E573588AF729}" v="156" dt="2022-04-11T20:56:44.046"/>
    <p1510:client id="{52CE27E4-4525-B670-114A-A4CCB4FB2BA0}" v="253" dt="2022-04-11T20:50:41.726"/>
    <p1510:client id="{5EACC57C-23E3-2F47-DAD6-4902ACBF8155}" v="163" dt="2022-04-11T19:23:31.643"/>
    <p1510:client id="{64E6DDDE-EA7C-F9D6-FBA3-FD18424DE4D8}" v="33" dt="2022-04-12T01:38:07.923"/>
    <p1510:client id="{A522FCFE-A4EE-4E20-1FC1-5FA6DD9BE344}" v="103" dt="2022-04-12T03:44:54.217"/>
    <p1510:client id="{B0FD6BBB-643B-0F49-87CC-24CC428FE62A}" v="246" dt="2022-04-12T01:04:31.209"/>
    <p1510:client id="{DD3069D9-9D62-B5C6-3C34-48CE5ACF6E42}" v="42" dt="2022-04-11T18:23:07.842"/>
    <p1510:client id="{E1ADB51C-35EF-4EA9-8C98-C8104572EBF5}" v="9" dt="2022-04-11T21:01:42.127"/>
    <p1510:client id="{F8607915-948B-9AE1-D4BC-F380C990F27F}" v="92" dt="2022-04-11T19:26:35.371"/>
    <p1510:client id="{F8D2A671-286C-0682-E4BC-D0CFD79E4984}" v="24" dt="2022-04-12T01:30:17.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41" d="100"/>
          <a:sy n="41" d="100"/>
        </p:scale>
        <p:origin x="-2332" y="-146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11" Type="http://schemas.microsoft.com/office/2018/10/relationships/authors" Target="author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sa Reitter" userId="b406194d-abe2-4f9e-b0c1-3037a6f7ca02" providerId="ADAL" clId="{E084FE9C-2D3C-48A6-93CD-2A6052D1DF8C}"/>
    <pc:docChg chg="modSld">
      <pc:chgData name="Alissa Reitter" userId="b406194d-abe2-4f9e-b0c1-3037a6f7ca02" providerId="ADAL" clId="{E084FE9C-2D3C-48A6-93CD-2A6052D1DF8C}" dt="2022-04-12T16:56:28.871" v="0" actId="1076"/>
      <pc:docMkLst>
        <pc:docMk/>
      </pc:docMkLst>
      <pc:sldChg chg="modSp mod">
        <pc:chgData name="Alissa Reitter" userId="b406194d-abe2-4f9e-b0c1-3037a6f7ca02" providerId="ADAL" clId="{E084FE9C-2D3C-48A6-93CD-2A6052D1DF8C}" dt="2022-04-12T16:56:28.871" v="0" actId="1076"/>
        <pc:sldMkLst>
          <pc:docMk/>
          <pc:sldMk cId="376030445" sldId="256"/>
        </pc:sldMkLst>
        <pc:spChg chg="mod">
          <ac:chgData name="Alissa Reitter" userId="b406194d-abe2-4f9e-b0c1-3037a6f7ca02" providerId="ADAL" clId="{E084FE9C-2D3C-48A6-93CD-2A6052D1DF8C}" dt="2022-04-12T16:56:28.871" v="0" actId="1076"/>
          <ac:spMkLst>
            <pc:docMk/>
            <pc:sldMk cId="376030445" sldId="256"/>
            <ac:spMk id="60"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E81BC7-D5A5-445F-BF4D-797F02B50EB4}" type="datetimeFigureOut">
              <a:rPr lang="en-US" smtClean="0"/>
              <a:t>4/12/2022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E81BC7-D5A5-445F-BF4D-797F02B50EB4}" type="datetimeFigureOut">
              <a:rPr lang="en-US" smtClean="0"/>
              <a:t>4/12/2022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E81BC7-D5A5-445F-BF4D-797F02B50EB4}" type="datetimeFigureOut">
              <a:rPr lang="en-US" smtClean="0"/>
              <a:t>4/12/2022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4/12/2022</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jpeg"/><Relationship Id="rId2" Type="http://schemas.openxmlformats.org/officeDocument/2006/relationships/image" Target="../media/image1.jpe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19" Type="http://schemas.openxmlformats.org/officeDocument/2006/relationships/image" Target="../media/image18.jpe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5" descr="A picture containing diagram&#10;&#10;Description automatically generated">
            <a:extLst>
              <a:ext uri="{FF2B5EF4-FFF2-40B4-BE49-F238E27FC236}">
                <a16:creationId xmlns:a16="http://schemas.microsoft.com/office/drawing/2014/main" id="{8F853DD3-44D4-4897-4915-1B9A28E936F8}"/>
              </a:ext>
            </a:extLst>
          </p:cNvPr>
          <p:cNvPicPr>
            <a:picLocks noChangeAspect="1"/>
          </p:cNvPicPr>
          <p:nvPr/>
        </p:nvPicPr>
        <p:blipFill rotWithShape="1">
          <a:blip r:embed="rId2"/>
          <a:srcRect l="8081" t="4703" r="7071" b="4847"/>
          <a:stretch/>
        </p:blipFill>
        <p:spPr>
          <a:xfrm>
            <a:off x="27428494" y="23652329"/>
            <a:ext cx="4146016" cy="3911081"/>
          </a:xfrm>
          <a:prstGeom prst="rect">
            <a:avLst/>
          </a:prstGeom>
        </p:spPr>
      </p:pic>
      <p:sp>
        <p:nvSpPr>
          <p:cNvPr id="2" name="Title 1"/>
          <p:cNvSpPr>
            <a:spLocks noGrp="1"/>
          </p:cNvSpPr>
          <p:nvPr>
            <p:ph type="ctrTitle"/>
          </p:nvPr>
        </p:nvSpPr>
        <p:spPr>
          <a:xfrm>
            <a:off x="307766" y="712005"/>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600" b="1" dirty="0">
                <a:solidFill>
                  <a:schemeClr val="bg1"/>
                </a:solidFill>
                <a:latin typeface="Cambria"/>
                <a:ea typeface="Cambria"/>
                <a:cs typeface="Arial"/>
              </a:rPr>
              <a:t>Self-Sinking Caisson Failure Investigation</a:t>
            </a:r>
            <a:br>
              <a:rPr lang="en-US" sz="8400" dirty="0">
                <a:latin typeface="Cambria" panose="02040503050406030204" pitchFamily="18" charset="0"/>
                <a:cs typeface="Arial" panose="020B0604020202020204" pitchFamily="34" charset="0"/>
              </a:rPr>
            </a:br>
            <a:r>
              <a:rPr lang="en-US" sz="7000" dirty="0">
                <a:solidFill>
                  <a:schemeClr val="bg1"/>
                </a:solidFill>
                <a:latin typeface="Cambria"/>
                <a:ea typeface="Cambria"/>
                <a:cs typeface="Arial"/>
              </a:rPr>
              <a:t>Alissa Reitter, Will Conley, Rita </a:t>
            </a:r>
            <a:r>
              <a:rPr lang="en-US" sz="7000" dirty="0" err="1">
                <a:solidFill>
                  <a:schemeClr val="bg1"/>
                </a:solidFill>
                <a:latin typeface="Cambria"/>
                <a:ea typeface="Cambria"/>
                <a:cs typeface="Arial"/>
              </a:rPr>
              <a:t>Masouras</a:t>
            </a:r>
            <a:r>
              <a:rPr lang="en-US" sz="7000" dirty="0">
                <a:solidFill>
                  <a:schemeClr val="bg1"/>
                </a:solidFill>
                <a:latin typeface="Cambria"/>
                <a:ea typeface="Cambria"/>
                <a:cs typeface="Arial"/>
              </a:rPr>
              <a:t>, Maya Norris</a:t>
            </a:r>
            <a:br>
              <a:rPr lang="en-US" sz="5600" dirty="0">
                <a:latin typeface="Cambria" panose="02040503050406030204" pitchFamily="18" charset="0"/>
                <a:cs typeface="Arial" panose="020B0604020202020204" pitchFamily="34" charset="0"/>
              </a:rPr>
            </a:br>
            <a:r>
              <a:rPr lang="en-US" sz="5000" i="1" dirty="0">
                <a:solidFill>
                  <a:schemeClr val="bg1"/>
                </a:solidFill>
                <a:latin typeface="Cambria"/>
                <a:ea typeface="Cambria"/>
                <a:cs typeface="Arial"/>
              </a:rPr>
              <a:t>Civil Engineering, University of New Hampshire, Durham, NH 03824</a:t>
            </a:r>
          </a:p>
        </p:txBody>
      </p:sp>
      <p:sp>
        <p:nvSpPr>
          <p:cNvPr id="6" name="Subtitle 2"/>
          <p:cNvSpPr txBox="1">
            <a:spLocks/>
          </p:cNvSpPr>
          <p:nvPr/>
        </p:nvSpPr>
        <p:spPr>
          <a:xfrm>
            <a:off x="369597" y="6174042"/>
            <a:ext cx="10914743" cy="6991779"/>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600"/>
              </a:spcBef>
            </a:pPr>
            <a:r>
              <a:rPr lang="en-US" sz="3400" b="0" i="0" u="sng" dirty="0">
                <a:solidFill>
                  <a:srgbClr val="000000"/>
                </a:solidFill>
                <a:effectLst/>
                <a:latin typeface="Cambria"/>
                <a:ea typeface="Cambria"/>
              </a:rPr>
              <a:t>Overview:</a:t>
            </a:r>
          </a:p>
          <a:p>
            <a:pPr algn="just">
              <a:spcBef>
                <a:spcPts val="600"/>
              </a:spcBef>
            </a:pPr>
            <a:r>
              <a:rPr lang="en-US" sz="2600" dirty="0">
                <a:latin typeface="Cambria"/>
                <a:ea typeface="Cambria"/>
                <a:cs typeface="Calibri"/>
              </a:rPr>
              <a:t>In December 2006, a self-sinking caisson, referred to as Contract 3 or Combined Sewer Overflow Unit 14 (CSO 14), shown in Figure 2, experienced a delamination failure in the thick concrete walls of the caisson. The timeline of construction and failure of the caisson is shown in Figure 1.</a:t>
            </a:r>
          </a:p>
          <a:p>
            <a:pPr algn="l">
              <a:spcBef>
                <a:spcPts val="600"/>
              </a:spcBef>
            </a:pPr>
            <a:endParaRPr lang="en-US" sz="1000" u="sng" dirty="0">
              <a:latin typeface="Cambria"/>
              <a:ea typeface="Cambria"/>
              <a:cs typeface="Calibri"/>
            </a:endParaRPr>
          </a:p>
          <a:p>
            <a:pPr algn="l">
              <a:spcBef>
                <a:spcPts val="600"/>
              </a:spcBef>
            </a:pPr>
            <a:r>
              <a:rPr lang="en-US" sz="3400" u="sng" dirty="0">
                <a:latin typeface="Cambria"/>
                <a:ea typeface="Cambria"/>
                <a:cs typeface="Calibri"/>
              </a:rPr>
              <a:t>Purpose:</a:t>
            </a:r>
          </a:p>
          <a:p>
            <a:pPr algn="just">
              <a:spcBef>
                <a:spcPts val="600"/>
              </a:spcBef>
            </a:pPr>
            <a:r>
              <a:rPr lang="en-US" sz="2600" dirty="0">
                <a:latin typeface="Cambria"/>
                <a:ea typeface="Cambria"/>
                <a:cs typeface="Calibri"/>
              </a:rPr>
              <a:t>A caisson is</a:t>
            </a:r>
            <a:r>
              <a:rPr lang="en-US" sz="2600" b="0" i="0" dirty="0">
                <a:solidFill>
                  <a:srgbClr val="000000"/>
                </a:solidFill>
                <a:effectLst/>
                <a:latin typeface="Cambria"/>
                <a:ea typeface="Cambria"/>
              </a:rPr>
              <a:t> an underground structure designed to contain water or liquids. The caisson analyzed in our project was designed to retain combined sewage overflows in wait of treatment in Dearborn, MI, shown in Figures 3 and 4, and </a:t>
            </a:r>
            <a:r>
              <a:rPr lang="en-US" sz="2600" dirty="0">
                <a:solidFill>
                  <a:srgbClr val="000000"/>
                </a:solidFill>
                <a:latin typeface="Cambria"/>
                <a:ea typeface="Cambria"/>
              </a:rPr>
              <a:t>was planned to</a:t>
            </a:r>
            <a:r>
              <a:rPr lang="en-US" sz="2600" b="0" i="0" dirty="0">
                <a:solidFill>
                  <a:srgbClr val="000000"/>
                </a:solidFill>
                <a:effectLst/>
                <a:latin typeface="Cambria"/>
                <a:ea typeface="Cambria"/>
              </a:rPr>
              <a:t> hold approximately 10.5 million gallons.</a:t>
            </a:r>
            <a:r>
              <a:rPr lang="en-US" sz="2600" dirty="0">
                <a:solidFill>
                  <a:srgbClr val="000000"/>
                </a:solidFill>
                <a:latin typeface="Cambria"/>
                <a:ea typeface="Cambria"/>
              </a:rPr>
              <a:t> </a:t>
            </a:r>
            <a:endParaRPr lang="en-US" sz="2600" b="0" i="0" dirty="0">
              <a:solidFill>
                <a:srgbClr val="000000"/>
              </a:solidFill>
              <a:effectLst/>
              <a:latin typeface="Cambria" panose="02040503050406030204" pitchFamily="18" charset="0"/>
              <a:ea typeface="Cambria" panose="02040503050406030204" pitchFamily="18" charset="0"/>
            </a:endParaRPr>
          </a:p>
          <a:p>
            <a:pPr algn="l">
              <a:spcBef>
                <a:spcPts val="600"/>
              </a:spcBef>
            </a:pPr>
            <a:endParaRPr lang="en-US" sz="1000" dirty="0">
              <a:latin typeface="Cambria"/>
              <a:ea typeface="Cambria"/>
              <a:cs typeface="Calibri"/>
            </a:endParaRPr>
          </a:p>
          <a:p>
            <a:pPr algn="l">
              <a:spcBef>
                <a:spcPts val="600"/>
              </a:spcBef>
            </a:pPr>
            <a:r>
              <a:rPr lang="en-US" sz="3400" u="sng" dirty="0">
                <a:latin typeface="Cambria"/>
                <a:ea typeface="Cambria"/>
                <a:cs typeface="Calibri"/>
              </a:rPr>
              <a:t>Hypotheses:</a:t>
            </a:r>
          </a:p>
          <a:p>
            <a:pPr algn="just">
              <a:spcBef>
                <a:spcPts val="600"/>
              </a:spcBef>
            </a:pPr>
            <a:r>
              <a:rPr lang="en-US" sz="2600" dirty="0">
                <a:latin typeface="Cambria"/>
                <a:ea typeface="Cambria"/>
                <a:cs typeface="Calibri"/>
              </a:rPr>
              <a:t>The team researched and formulated hypotheses to figure out why the caisson may have failed. See Table 1 below for the specific hypotheses. Moving forward, the team performed calculations to validate the hypotheses. </a:t>
            </a:r>
            <a:endParaRPr lang="en-US" sz="2600" dirty="0">
              <a:latin typeface="Cambria" panose="02040503050406030204" pitchFamily="18" charset="0"/>
              <a:ea typeface="Cambria" panose="02040503050406030204" pitchFamily="18" charset="0"/>
            </a:endParaRPr>
          </a:p>
        </p:txBody>
      </p:sp>
      <p:sp>
        <p:nvSpPr>
          <p:cNvPr id="7" name="Subtitle 2"/>
          <p:cNvSpPr txBox="1">
            <a:spLocks/>
          </p:cNvSpPr>
          <p:nvPr/>
        </p:nvSpPr>
        <p:spPr>
          <a:xfrm>
            <a:off x="369597" y="13777877"/>
            <a:ext cx="10914743"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a:solidFill>
                  <a:schemeClr val="bg1"/>
                </a:solidFill>
                <a:latin typeface="Cambria" panose="02040503050406030204" pitchFamily="18" charset="0"/>
              </a:rPr>
              <a:t> </a:t>
            </a:r>
            <a:r>
              <a:rPr lang="en-US" sz="5800">
                <a:solidFill>
                  <a:schemeClr val="bg1"/>
                </a:solidFill>
                <a:latin typeface="Cambria" panose="02040503050406030204" pitchFamily="18" charset="0"/>
              </a:rPr>
              <a:t>Key Hypotheses</a:t>
            </a:r>
          </a:p>
        </p:txBody>
      </p:sp>
      <p:sp>
        <p:nvSpPr>
          <p:cNvPr id="8" name="Subtitle 2"/>
          <p:cNvSpPr txBox="1">
            <a:spLocks/>
          </p:cNvSpPr>
          <p:nvPr/>
        </p:nvSpPr>
        <p:spPr>
          <a:xfrm>
            <a:off x="369597" y="23688043"/>
            <a:ext cx="10914743" cy="8432836"/>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900">
              <a:latin typeface="Cambria"/>
              <a:ea typeface="Cambria"/>
            </a:endParaRPr>
          </a:p>
          <a:p>
            <a:pPr algn="just">
              <a:spcBef>
                <a:spcPts val="0"/>
              </a:spcBef>
            </a:pPr>
            <a:endParaRPr lang="en-US" sz="2900">
              <a:latin typeface="Cambria" panose="02040503050406030204" pitchFamily="18" charset="0"/>
              <a:ea typeface="Cambria" panose="02040503050406030204" pitchFamily="18" charset="0"/>
            </a:endParaRPr>
          </a:p>
          <a:p>
            <a:pPr algn="just">
              <a:spcBef>
                <a:spcPts val="0"/>
              </a:spcBef>
            </a:pPr>
            <a:endParaRPr lang="en-US" sz="2900">
              <a:latin typeface="Cambria" panose="02040503050406030204" pitchFamily="18" charset="0"/>
            </a:endParaRPr>
          </a:p>
          <a:p>
            <a:pPr algn="just">
              <a:spcBef>
                <a:spcPts val="0"/>
              </a:spcBef>
            </a:pPr>
            <a:endParaRPr lang="en-US" sz="2900">
              <a:latin typeface="Cambria" panose="02040503050406030204" pitchFamily="18" charset="0"/>
            </a:endParaRPr>
          </a:p>
          <a:p>
            <a:pPr marL="399415" indent="-399415" algn="just">
              <a:spcBef>
                <a:spcPts val="0"/>
              </a:spcBef>
              <a:buChar char="•"/>
            </a:pPr>
            <a:endParaRPr lang="en-US" sz="2900">
              <a:latin typeface="Cambria" panose="02040503050406030204" pitchFamily="18" charset="0"/>
              <a:ea typeface="Cambria" panose="02040503050406030204" pitchFamily="18" charset="0"/>
            </a:endParaRPr>
          </a:p>
          <a:p>
            <a:pPr algn="just">
              <a:spcBef>
                <a:spcPts val="0"/>
              </a:spcBef>
            </a:pPr>
            <a:endParaRPr lang="en-US" sz="2900">
              <a:latin typeface="Cambria" panose="02040503050406030204" pitchFamily="18" charset="0"/>
              <a:ea typeface="Cambria" panose="02040503050406030204" pitchFamily="18" charset="0"/>
            </a:endParaRPr>
          </a:p>
          <a:p>
            <a:pPr marL="399415" indent="-399415" algn="just">
              <a:spcBef>
                <a:spcPts val="0"/>
              </a:spcBef>
              <a:buChar char="•"/>
            </a:pPr>
            <a:endParaRPr lang="en-US" sz="2900">
              <a:latin typeface="Cambria" panose="02040503050406030204" pitchFamily="18" charset="0"/>
              <a:ea typeface="Cambria" panose="02040503050406030204" pitchFamily="18" charset="0"/>
            </a:endParaRPr>
          </a:p>
          <a:p>
            <a:pPr marL="399415" indent="-399415" algn="just">
              <a:spcBef>
                <a:spcPts val="0"/>
              </a:spcBef>
              <a:buFont typeface="Arial" panose="020B0604020202020204" pitchFamily="34" charset="0"/>
              <a:buChar char="•"/>
            </a:pPr>
            <a:endParaRPr lang="en-US" sz="2900">
              <a:latin typeface="Cambria" panose="02040503050406030204" pitchFamily="18" charset="0"/>
              <a:ea typeface="Cambria" panose="02040503050406030204" pitchFamily="18" charset="0"/>
            </a:endParaRPr>
          </a:p>
          <a:p>
            <a:pPr marL="399415" indent="-399415" algn="just">
              <a:spcBef>
                <a:spcPts val="0"/>
              </a:spcBef>
              <a:buFont typeface="Arial" panose="020B0604020202020204" pitchFamily="34" charset="0"/>
              <a:buChar char="•"/>
            </a:pPr>
            <a:endParaRPr lang="en-US" sz="2900">
              <a:latin typeface="Cambria" panose="02040503050406030204" pitchFamily="18" charset="0"/>
              <a:ea typeface="Cambria" panose="02040503050406030204" pitchFamily="18" charset="0"/>
            </a:endParaRPr>
          </a:p>
          <a:p>
            <a:pPr algn="l">
              <a:spcBef>
                <a:spcPts val="0"/>
              </a:spcBef>
            </a:pPr>
            <a:endParaRPr lang="en-US" sz="2900">
              <a:latin typeface="Cambria" panose="02040503050406030204" pitchFamily="18" charset="0"/>
              <a:ea typeface="Cambria" panose="02040503050406030204" pitchFamily="18" charset="0"/>
            </a:endParaRPr>
          </a:p>
          <a:p>
            <a:pPr algn="just">
              <a:spcBef>
                <a:spcPts val="0"/>
              </a:spcBef>
            </a:pPr>
            <a:endParaRPr lang="en-US" sz="2900">
              <a:latin typeface="Cambria" panose="02040503050406030204" pitchFamily="18" charset="0"/>
              <a:ea typeface="Cambria" panose="02040503050406030204" pitchFamily="18" charset="0"/>
            </a:endParaRPr>
          </a:p>
          <a:p>
            <a:pPr algn="l">
              <a:spcBef>
                <a:spcPts val="0"/>
              </a:spcBef>
            </a:pPr>
            <a:endParaRPr lang="en-US" sz="2900">
              <a:latin typeface="Cambria" panose="02040503050406030204" pitchFamily="18" charset="0"/>
              <a:ea typeface="Cambria" panose="02040503050406030204" pitchFamily="18" charset="0"/>
            </a:endParaRPr>
          </a:p>
          <a:p>
            <a:pPr algn="l">
              <a:spcBef>
                <a:spcPts val="0"/>
              </a:spcBef>
            </a:pPr>
            <a:endParaRPr lang="en-US" sz="2900">
              <a:latin typeface="Cambria" panose="02040503050406030204" pitchFamily="18" charset="0"/>
            </a:endParaRPr>
          </a:p>
          <a:p>
            <a:pPr algn="l">
              <a:spcBef>
                <a:spcPts val="0"/>
              </a:spcBef>
            </a:pPr>
            <a:endParaRPr lang="en-US" sz="2900">
              <a:latin typeface="Cambria" panose="02040503050406030204" pitchFamily="18" charset="0"/>
            </a:endParaRPr>
          </a:p>
        </p:txBody>
      </p:sp>
      <p:sp>
        <p:nvSpPr>
          <p:cNvPr id="9" name="Subtitle 2"/>
          <p:cNvSpPr txBox="1">
            <a:spLocks/>
          </p:cNvSpPr>
          <p:nvPr/>
        </p:nvSpPr>
        <p:spPr>
          <a:xfrm>
            <a:off x="12314092" y="4937912"/>
            <a:ext cx="19641782" cy="700889"/>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a:solidFill>
                  <a:schemeClr val="bg1"/>
                </a:solidFill>
                <a:latin typeface="Cambria" panose="02040503050406030204" pitchFamily="18" charset="0"/>
              </a:rPr>
              <a:t>Caisson Location</a:t>
            </a:r>
          </a:p>
        </p:txBody>
      </p:sp>
      <p:sp>
        <p:nvSpPr>
          <p:cNvPr id="12" name="Subtitle 2"/>
          <p:cNvSpPr txBox="1">
            <a:spLocks/>
          </p:cNvSpPr>
          <p:nvPr/>
        </p:nvSpPr>
        <p:spPr>
          <a:xfrm>
            <a:off x="32606860" y="23669760"/>
            <a:ext cx="10914743" cy="4665627"/>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just">
              <a:spcBef>
                <a:spcPts val="0"/>
              </a:spcBef>
              <a:spcAft>
                <a:spcPts val="1200"/>
              </a:spcAft>
              <a:buFont typeface="Arial" panose="020B0604020202020204" pitchFamily="34" charset="0"/>
              <a:buChar char="•"/>
            </a:pPr>
            <a:r>
              <a:rPr lang="en-US" sz="3400" dirty="0">
                <a:latin typeface="Cambria"/>
                <a:ea typeface="Cambria"/>
              </a:rPr>
              <a:t>The soil around the perimeter of the caisson varied in strength, causing the caisson to sink unevenly. </a:t>
            </a:r>
          </a:p>
          <a:p>
            <a:pPr marL="457200" indent="-457200" algn="just">
              <a:spcBef>
                <a:spcPts val="0"/>
              </a:spcBef>
              <a:spcAft>
                <a:spcPts val="1200"/>
              </a:spcAft>
              <a:buFont typeface="Arial" panose="020B0604020202020204" pitchFamily="34" charset="0"/>
              <a:buChar char="•"/>
            </a:pPr>
            <a:r>
              <a:rPr lang="en-US" sz="3400" dirty="0">
                <a:latin typeface="Cambria"/>
                <a:ea typeface="Cambria"/>
              </a:rPr>
              <a:t>There was uneven lateral earth pressure acting around the caisson, causing </a:t>
            </a:r>
            <a:r>
              <a:rPr lang="en-US" sz="3400" dirty="0" err="1">
                <a:latin typeface="Cambria"/>
                <a:ea typeface="Cambria"/>
              </a:rPr>
              <a:t>ovaling</a:t>
            </a:r>
            <a:r>
              <a:rPr lang="en-US" sz="3400" dirty="0">
                <a:latin typeface="Cambria"/>
                <a:ea typeface="Cambria"/>
              </a:rPr>
              <a:t>. Finite element analysis resulted in moments that correspond to the cracking patterns seen.</a:t>
            </a:r>
          </a:p>
          <a:p>
            <a:pPr marL="457200" indent="-457200" algn="just">
              <a:spcBef>
                <a:spcPts val="0"/>
              </a:spcBef>
              <a:spcAft>
                <a:spcPts val="1200"/>
              </a:spcAft>
              <a:buFont typeface="Arial" panose="020B0604020202020204" pitchFamily="34" charset="0"/>
              <a:buChar char="•"/>
            </a:pPr>
            <a:r>
              <a:rPr lang="en-US" sz="3400" dirty="0">
                <a:latin typeface="Cambria"/>
                <a:ea typeface="Cambria"/>
              </a:rPr>
              <a:t>The major delamination cracks occurred in the plane of the rebar grid, which corresponds to stress concentrations estimated herein.</a:t>
            </a:r>
          </a:p>
        </p:txBody>
      </p:sp>
      <p:sp>
        <p:nvSpPr>
          <p:cNvPr id="13" name="Subtitle 2"/>
          <p:cNvSpPr txBox="1">
            <a:spLocks/>
          </p:cNvSpPr>
          <p:nvPr/>
        </p:nvSpPr>
        <p:spPr>
          <a:xfrm>
            <a:off x="369597"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a:solidFill>
                  <a:schemeClr val="bg1"/>
                </a:solidFill>
                <a:latin typeface="Cambria" panose="02040503050406030204" pitchFamily="18" charset="0"/>
              </a:rPr>
              <a:t>Introduction</a:t>
            </a:r>
          </a:p>
        </p:txBody>
      </p:sp>
      <p:sp>
        <p:nvSpPr>
          <p:cNvPr id="15" name="Subtitle 2"/>
          <p:cNvSpPr txBox="1">
            <a:spLocks/>
          </p:cNvSpPr>
          <p:nvPr/>
        </p:nvSpPr>
        <p:spPr>
          <a:xfrm>
            <a:off x="32591449"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a:solidFill>
                  <a:schemeClr val="bg1"/>
                </a:solidFill>
                <a:latin typeface="Cambria" panose="02040503050406030204" pitchFamily="18" charset="0"/>
              </a:rPr>
              <a:t>Analysis</a:t>
            </a:r>
          </a:p>
        </p:txBody>
      </p:sp>
      <p:sp>
        <p:nvSpPr>
          <p:cNvPr id="16" name="Subtitle 2"/>
          <p:cNvSpPr txBox="1">
            <a:spLocks/>
          </p:cNvSpPr>
          <p:nvPr/>
        </p:nvSpPr>
        <p:spPr>
          <a:xfrm>
            <a:off x="12300593" y="6000072"/>
            <a:ext cx="19641782" cy="7182962"/>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a:latin typeface="Cambria" panose="02040503050406030204" pitchFamily="18" charset="0"/>
            </a:endParaRPr>
          </a:p>
        </p:txBody>
      </p:sp>
      <p:sp>
        <p:nvSpPr>
          <p:cNvPr id="17" name="Subtitle 2"/>
          <p:cNvSpPr txBox="1">
            <a:spLocks/>
          </p:cNvSpPr>
          <p:nvPr/>
        </p:nvSpPr>
        <p:spPr>
          <a:xfrm>
            <a:off x="32572096" y="2245730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a:solidFill>
                  <a:schemeClr val="bg1"/>
                </a:solidFill>
                <a:latin typeface="Cambria" panose="02040503050406030204" pitchFamily="18" charset="0"/>
              </a:rPr>
              <a:t>Conclusions</a:t>
            </a:r>
          </a:p>
        </p:txBody>
      </p:sp>
      <p:sp>
        <p:nvSpPr>
          <p:cNvPr id="18" name="Subtitle 2"/>
          <p:cNvSpPr txBox="1">
            <a:spLocks/>
          </p:cNvSpPr>
          <p:nvPr/>
        </p:nvSpPr>
        <p:spPr>
          <a:xfrm>
            <a:off x="32606860" y="28520502"/>
            <a:ext cx="10914743" cy="633625"/>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a:solidFill>
                  <a:schemeClr val="bg1"/>
                </a:solidFill>
                <a:latin typeface="Cambria" panose="02040503050406030204" pitchFamily="18" charset="0"/>
              </a:rPr>
              <a:t>Acknowledgements</a:t>
            </a:r>
          </a:p>
        </p:txBody>
      </p:sp>
      <p:sp>
        <p:nvSpPr>
          <p:cNvPr id="19" name="Subtitle 2"/>
          <p:cNvSpPr txBox="1">
            <a:spLocks/>
          </p:cNvSpPr>
          <p:nvPr/>
        </p:nvSpPr>
        <p:spPr>
          <a:xfrm>
            <a:off x="32572096" y="6139265"/>
            <a:ext cx="10914743" cy="16051121"/>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400" u="sng" dirty="0">
                <a:latin typeface="Cambria"/>
                <a:ea typeface="Cambria"/>
              </a:rPr>
              <a:t>Variable Soil Properties:</a:t>
            </a:r>
          </a:p>
          <a:p>
            <a:pPr algn="just">
              <a:spcBef>
                <a:spcPts val="0"/>
              </a:spcBef>
            </a:pPr>
            <a:r>
              <a:rPr lang="en-US" sz="2600" dirty="0">
                <a:latin typeface="Cambria"/>
                <a:ea typeface="Cambria"/>
              </a:rPr>
              <a:t>The Boring logs were taken around the caisson at the “clock times” 12:00, 2:00, 2:30, 4:20, 6:00, 8:00, and 10:00. This data demonstrated that the borings 1, 2, 3, and 6 taken at the clock times 12:00, 2:00, and 6:00 portrayed a spike in the number of blows per foot. Using the boring logs, the shaft resistance and base resistance around the caisson were determined.</a:t>
            </a:r>
          </a:p>
          <a:p>
            <a:pPr algn="l">
              <a:spcBef>
                <a:spcPts val="0"/>
              </a:spcBef>
            </a:pPr>
            <a:endParaRPr lang="en-US" sz="2600" dirty="0">
              <a:latin typeface="Cambria"/>
              <a:ea typeface="Cambria"/>
            </a:endParaRPr>
          </a:p>
          <a:p>
            <a:pPr algn="l">
              <a:spcBef>
                <a:spcPts val="0"/>
              </a:spcBef>
            </a:pPr>
            <a:r>
              <a:rPr lang="en-US" sz="3400" u="sng" dirty="0">
                <a:latin typeface="Cambria"/>
                <a:ea typeface="Cambria"/>
              </a:rPr>
              <a:t>Radial Reinforcement</a:t>
            </a:r>
            <a:endParaRPr lang="en-US" sz="2600" dirty="0">
              <a:latin typeface="Cambria"/>
              <a:ea typeface="Cambria"/>
            </a:endParaRPr>
          </a:p>
          <a:p>
            <a:pPr algn="l">
              <a:spcBef>
                <a:spcPts val="0"/>
              </a:spcBef>
            </a:pPr>
            <a:endParaRPr lang="en-US" sz="2600" dirty="0">
              <a:latin typeface="Cambria"/>
              <a:ea typeface="Cambria"/>
            </a:endParaRPr>
          </a:p>
          <a:p>
            <a:pPr algn="l">
              <a:spcBef>
                <a:spcPts val="0"/>
              </a:spcBef>
            </a:pPr>
            <a:endParaRPr lang="en-US" sz="2600" dirty="0">
              <a:latin typeface="Cambria"/>
              <a:ea typeface="Cambria"/>
            </a:endParaRPr>
          </a:p>
          <a:p>
            <a:pPr algn="l">
              <a:spcBef>
                <a:spcPts val="0"/>
              </a:spcBef>
            </a:pPr>
            <a:endParaRPr lang="en-US" sz="2600" dirty="0">
              <a:latin typeface="Cambria"/>
              <a:ea typeface="Cambria"/>
            </a:endParaRPr>
          </a:p>
          <a:p>
            <a:pPr algn="l">
              <a:spcBef>
                <a:spcPts val="0"/>
              </a:spcBef>
            </a:pPr>
            <a:endParaRPr lang="en-US" sz="2600" dirty="0">
              <a:latin typeface="Cambria"/>
              <a:ea typeface="Cambria"/>
            </a:endParaRPr>
          </a:p>
          <a:p>
            <a:pPr algn="l">
              <a:spcBef>
                <a:spcPts val="0"/>
              </a:spcBef>
            </a:pPr>
            <a:endParaRPr lang="en-US" sz="2600" dirty="0">
              <a:latin typeface="Cambria"/>
              <a:ea typeface="Cambria"/>
              <a:cs typeface="Calibri" panose="020F0502020204030204"/>
            </a:endParaRPr>
          </a:p>
          <a:p>
            <a:pPr algn="l">
              <a:spcBef>
                <a:spcPts val="0"/>
              </a:spcBef>
            </a:pPr>
            <a:endParaRPr lang="en-US" sz="2000" u="sng" dirty="0">
              <a:latin typeface="Cambria" panose="02040503050406030204" pitchFamily="18" charset="0"/>
              <a:ea typeface="Cambria"/>
            </a:endParaRPr>
          </a:p>
          <a:p>
            <a:pPr algn="l">
              <a:spcBef>
                <a:spcPts val="0"/>
              </a:spcBef>
            </a:pPr>
            <a:endParaRPr lang="en-US" sz="3400" u="sng" dirty="0">
              <a:latin typeface="Cambria"/>
              <a:ea typeface="Cambria"/>
            </a:endParaRPr>
          </a:p>
          <a:p>
            <a:pPr algn="l">
              <a:spcBef>
                <a:spcPts val="0"/>
              </a:spcBef>
            </a:pPr>
            <a:endParaRPr lang="en-US" sz="3400" u="sng" dirty="0">
              <a:latin typeface="Cambria"/>
              <a:ea typeface="Cambria"/>
            </a:endParaRPr>
          </a:p>
          <a:p>
            <a:pPr algn="l">
              <a:spcBef>
                <a:spcPts val="0"/>
              </a:spcBef>
            </a:pPr>
            <a:endParaRPr lang="en-US" sz="3400" u="sng" dirty="0">
              <a:latin typeface="Cambria"/>
              <a:ea typeface="Cambria"/>
            </a:endParaRPr>
          </a:p>
          <a:p>
            <a:pPr algn="l">
              <a:spcBef>
                <a:spcPts val="0"/>
              </a:spcBef>
            </a:pPr>
            <a:endParaRPr lang="en-US" sz="3400" u="sng" dirty="0">
              <a:latin typeface="Cambria"/>
              <a:ea typeface="Cambria"/>
            </a:endParaRPr>
          </a:p>
          <a:p>
            <a:pPr algn="l">
              <a:spcBef>
                <a:spcPts val="0"/>
              </a:spcBef>
            </a:pPr>
            <a:endParaRPr lang="en-US" sz="3400" u="sng" dirty="0">
              <a:latin typeface="Cambria"/>
              <a:ea typeface="Cambria"/>
            </a:endParaRPr>
          </a:p>
          <a:p>
            <a:pPr algn="l">
              <a:spcBef>
                <a:spcPts val="0"/>
              </a:spcBef>
            </a:pPr>
            <a:endParaRPr lang="en-US" sz="3400" u="sng" dirty="0">
              <a:latin typeface="Cambria"/>
              <a:ea typeface="Cambria"/>
            </a:endParaRPr>
          </a:p>
          <a:p>
            <a:pPr algn="l">
              <a:spcBef>
                <a:spcPts val="0"/>
              </a:spcBef>
            </a:pPr>
            <a:endParaRPr lang="en-US" sz="3400" u="sng" dirty="0">
              <a:latin typeface="Cambria"/>
              <a:ea typeface="Cambria"/>
            </a:endParaRPr>
          </a:p>
          <a:p>
            <a:pPr algn="l">
              <a:spcBef>
                <a:spcPts val="0"/>
              </a:spcBef>
            </a:pPr>
            <a:r>
              <a:rPr lang="en-US" sz="3400" dirty="0">
                <a:latin typeface="Cambria"/>
                <a:ea typeface="Cambria"/>
              </a:rPr>
              <a:t>	</a:t>
            </a:r>
            <a:r>
              <a:rPr lang="en-US" sz="3400" u="sng" dirty="0">
                <a:latin typeface="Cambria"/>
                <a:ea typeface="Cambria"/>
              </a:rPr>
              <a:t>Thermal Differential:</a:t>
            </a:r>
          </a:p>
          <a:p>
            <a:pPr algn="l">
              <a:spcBef>
                <a:spcPts val="0"/>
              </a:spcBef>
            </a:pPr>
            <a:endParaRPr lang="en-US" sz="3400" u="sng" dirty="0">
              <a:latin typeface="Cambria" panose="02040503050406030204" pitchFamily="18" charset="0"/>
              <a:ea typeface="Cambria"/>
            </a:endParaRPr>
          </a:p>
          <a:p>
            <a:pPr algn="l">
              <a:spcBef>
                <a:spcPts val="0"/>
              </a:spcBef>
            </a:pPr>
            <a:endParaRPr lang="en-US" sz="3400" u="sng" dirty="0">
              <a:latin typeface="Cambria" panose="02040503050406030204" pitchFamily="18" charset="0"/>
              <a:ea typeface="Cambria"/>
            </a:endParaRPr>
          </a:p>
          <a:p>
            <a:pPr algn="l">
              <a:spcBef>
                <a:spcPts val="0"/>
              </a:spcBef>
            </a:pPr>
            <a:endParaRPr lang="en-US" sz="3400" u="sng" dirty="0">
              <a:latin typeface="Cambria" panose="02040503050406030204" pitchFamily="18" charset="0"/>
              <a:ea typeface="Cambria"/>
            </a:endParaRPr>
          </a:p>
          <a:p>
            <a:pPr algn="l">
              <a:spcBef>
                <a:spcPts val="0"/>
              </a:spcBef>
            </a:pPr>
            <a:endParaRPr lang="en-US" sz="3400" u="sng" dirty="0">
              <a:latin typeface="Cambria" panose="02040503050406030204" pitchFamily="18" charset="0"/>
              <a:ea typeface="Cambria"/>
            </a:endParaRPr>
          </a:p>
          <a:p>
            <a:pPr algn="l">
              <a:spcBef>
                <a:spcPts val="0"/>
              </a:spcBef>
            </a:pPr>
            <a:endParaRPr lang="en-US" sz="3400" u="sng" dirty="0">
              <a:latin typeface="Cambria" panose="02040503050406030204" pitchFamily="18" charset="0"/>
              <a:ea typeface="Cambria"/>
            </a:endParaRPr>
          </a:p>
          <a:p>
            <a:pPr algn="l">
              <a:spcBef>
                <a:spcPts val="0"/>
              </a:spcBef>
            </a:pPr>
            <a:endParaRPr lang="en-US" sz="2500" u="sng" dirty="0">
              <a:latin typeface="Cambria" panose="02040503050406030204" pitchFamily="18" charset="0"/>
              <a:ea typeface="Cambria"/>
            </a:endParaRPr>
          </a:p>
          <a:p>
            <a:pPr algn="l">
              <a:spcBef>
                <a:spcPts val="0"/>
              </a:spcBef>
            </a:pPr>
            <a:endParaRPr lang="en-US" sz="3400" u="sng" dirty="0">
              <a:latin typeface="Cambria"/>
              <a:ea typeface="Cambria"/>
            </a:endParaRPr>
          </a:p>
          <a:p>
            <a:pPr algn="l">
              <a:spcBef>
                <a:spcPts val="0"/>
              </a:spcBef>
            </a:pPr>
            <a:r>
              <a:rPr lang="en-US" sz="3400" u="sng" dirty="0">
                <a:latin typeface="Cambria"/>
                <a:ea typeface="Cambria"/>
              </a:rPr>
              <a:t>Reduced Concrete Area:</a:t>
            </a:r>
          </a:p>
          <a:p>
            <a:pPr algn="l">
              <a:spcBef>
                <a:spcPts val="0"/>
              </a:spcBef>
            </a:pPr>
            <a:endParaRPr lang="en-US" sz="2600" dirty="0">
              <a:latin typeface="Cambria"/>
              <a:ea typeface="Cambria"/>
            </a:endParaRPr>
          </a:p>
        </p:txBody>
      </p:sp>
      <p:sp>
        <p:nvSpPr>
          <p:cNvPr id="30" name="Subtitle 2"/>
          <p:cNvSpPr txBox="1">
            <a:spLocks/>
          </p:cNvSpPr>
          <p:nvPr/>
        </p:nvSpPr>
        <p:spPr>
          <a:xfrm>
            <a:off x="12267574" y="13777876"/>
            <a:ext cx="19641782" cy="86832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a:solidFill>
                  <a:schemeClr val="bg1"/>
                </a:solidFill>
                <a:latin typeface="Cambria" panose="02040503050406030204" pitchFamily="18" charset="0"/>
              </a:rPr>
              <a:t> Failure Photos and Crack Map</a:t>
            </a:r>
          </a:p>
        </p:txBody>
      </p:sp>
      <p:sp>
        <p:nvSpPr>
          <p:cNvPr id="33" name="Subtitle 2"/>
          <p:cNvSpPr txBox="1">
            <a:spLocks/>
          </p:cNvSpPr>
          <p:nvPr/>
        </p:nvSpPr>
        <p:spPr>
          <a:xfrm>
            <a:off x="12314092" y="23688042"/>
            <a:ext cx="19641782" cy="8445150"/>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a:latin typeface="Cambria" panose="02040503050406030204" pitchFamily="18" charset="0"/>
            </a:endParaRPr>
          </a:p>
        </p:txBody>
      </p:sp>
      <p:sp>
        <p:nvSpPr>
          <p:cNvPr id="60" name="TextBox 59"/>
          <p:cNvSpPr txBox="1"/>
          <p:nvPr/>
        </p:nvSpPr>
        <p:spPr>
          <a:xfrm>
            <a:off x="12754912" y="12046992"/>
            <a:ext cx="6034425" cy="846379"/>
          </a:xfrm>
          <a:prstGeom prst="rect">
            <a:avLst/>
          </a:prstGeom>
          <a:noFill/>
        </p:spPr>
        <p:txBody>
          <a:bodyPr wrap="square" lIns="106674" tIns="53337" rIns="106674" bIns="53337" rtlCol="0">
            <a:spAutoFit/>
          </a:bodyPr>
          <a:lstStyle/>
          <a:p>
            <a:r>
              <a:rPr lang="en-US" sz="2400" dirty="0">
                <a:latin typeface="Cambria" panose="02040503050406030204" pitchFamily="18" charset="0"/>
              </a:rPr>
              <a:t>Figure 2: CSO 14, 151’ in diameter with 7.5’ thick reinforced concrete walls. </a:t>
            </a:r>
          </a:p>
        </p:txBody>
      </p:sp>
      <p:cxnSp>
        <p:nvCxnSpPr>
          <p:cNvPr id="75" name="Straight Connector 74"/>
          <p:cNvCxnSpPr/>
          <p:nvPr/>
        </p:nvCxnSpPr>
        <p:spPr>
          <a:xfrm>
            <a:off x="21946330" y="24594277"/>
            <a:ext cx="0" cy="6616265"/>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149" name="Subtitle 2"/>
          <p:cNvSpPr txBox="1">
            <a:spLocks/>
          </p:cNvSpPr>
          <p:nvPr/>
        </p:nvSpPr>
        <p:spPr>
          <a:xfrm>
            <a:off x="12300593" y="22622658"/>
            <a:ext cx="19641782" cy="80677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a:solidFill>
                  <a:schemeClr val="bg1"/>
                </a:solidFill>
                <a:latin typeface="Cambria" panose="02040503050406030204" pitchFamily="18" charset="0"/>
              </a:rPr>
              <a:t>Caisson Modeling</a:t>
            </a:r>
          </a:p>
        </p:txBody>
      </p:sp>
      <p:sp>
        <p:nvSpPr>
          <p:cNvPr id="31" name="Subtitle 2"/>
          <p:cNvSpPr txBox="1">
            <a:spLocks/>
          </p:cNvSpPr>
          <p:nvPr/>
        </p:nvSpPr>
        <p:spPr>
          <a:xfrm>
            <a:off x="12333504" y="14930937"/>
            <a:ext cx="19641782" cy="7225889"/>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a:latin typeface="Cambria" panose="02040503050406030204" pitchFamily="18" charset="0"/>
            </a:endParaRPr>
          </a:p>
        </p:txBody>
      </p:sp>
      <p:pic>
        <p:nvPicPr>
          <p:cNvPr id="161" name="Picture 1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27" name="Rectangle 26"/>
          <p:cNvSpPr/>
          <p:nvPr/>
        </p:nvSpPr>
        <p:spPr>
          <a:xfrm>
            <a:off x="54728999" y="-13229763"/>
            <a:ext cx="4762433" cy="34982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endParaRPr lang="en-US" sz="4700">
              <a:solidFill>
                <a:schemeClr val="tx1"/>
              </a:solidFill>
            </a:endParaRPr>
          </a:p>
        </p:txBody>
      </p:sp>
      <p:sp>
        <p:nvSpPr>
          <p:cNvPr id="98" name="Subtitle 2"/>
          <p:cNvSpPr txBox="1">
            <a:spLocks/>
          </p:cNvSpPr>
          <p:nvPr/>
        </p:nvSpPr>
        <p:spPr>
          <a:xfrm>
            <a:off x="369597" y="22457303"/>
            <a:ext cx="10914743"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a:solidFill>
                  <a:schemeClr val="bg1"/>
                </a:solidFill>
                <a:latin typeface="Cambria" panose="02040503050406030204" pitchFamily="18" charset="0"/>
              </a:rPr>
              <a:t> What Went Wrong - Timeline</a:t>
            </a:r>
            <a:endParaRPr lang="en-US" sz="5800">
              <a:solidFill>
                <a:schemeClr val="bg1"/>
              </a:solidFill>
              <a:latin typeface="Cambria" panose="02040503050406030204" pitchFamily="18" charset="0"/>
            </a:endParaRPr>
          </a:p>
        </p:txBody>
      </p:sp>
      <p:sp>
        <p:nvSpPr>
          <p:cNvPr id="99" name="Subtitle 2"/>
          <p:cNvSpPr txBox="1">
            <a:spLocks/>
          </p:cNvSpPr>
          <p:nvPr/>
        </p:nvSpPr>
        <p:spPr>
          <a:xfrm>
            <a:off x="369597" y="14897897"/>
            <a:ext cx="10914743" cy="7287260"/>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900">
              <a:latin typeface="Cambria" panose="02040503050406030204" pitchFamily="18" charset="0"/>
            </a:endParaRPr>
          </a:p>
          <a:p>
            <a:pPr marL="399415" indent="-399415" algn="just">
              <a:spcBef>
                <a:spcPts val="0"/>
              </a:spcBef>
              <a:buChar char="•"/>
            </a:pPr>
            <a:endParaRPr lang="en-US" sz="2900">
              <a:latin typeface="Cambria" panose="02040503050406030204" pitchFamily="18" charset="0"/>
              <a:ea typeface="Cambria" panose="02040503050406030204" pitchFamily="18" charset="0"/>
            </a:endParaRPr>
          </a:p>
          <a:p>
            <a:pPr algn="just">
              <a:spcBef>
                <a:spcPts val="0"/>
              </a:spcBef>
            </a:pPr>
            <a:endParaRPr lang="en-US" sz="2900">
              <a:latin typeface="Cambria" panose="02040503050406030204" pitchFamily="18" charset="0"/>
              <a:ea typeface="Cambria" panose="02040503050406030204" pitchFamily="18" charset="0"/>
            </a:endParaRPr>
          </a:p>
          <a:p>
            <a:pPr marL="399415" indent="-399415" algn="just">
              <a:spcBef>
                <a:spcPts val="0"/>
              </a:spcBef>
              <a:buChar char="•"/>
            </a:pPr>
            <a:endParaRPr lang="en-US" sz="2900">
              <a:latin typeface="Cambria" panose="02040503050406030204" pitchFamily="18" charset="0"/>
              <a:ea typeface="Cambria" panose="02040503050406030204" pitchFamily="18" charset="0"/>
            </a:endParaRPr>
          </a:p>
          <a:p>
            <a:pPr marL="399415" indent="-399415" algn="just">
              <a:spcBef>
                <a:spcPts val="0"/>
              </a:spcBef>
              <a:buChar char="•"/>
            </a:pPr>
            <a:endParaRPr lang="en-US" sz="2900">
              <a:latin typeface="Cambria" panose="02040503050406030204" pitchFamily="18" charset="0"/>
              <a:ea typeface="Cambria" panose="02040503050406030204" pitchFamily="18" charset="0"/>
            </a:endParaRPr>
          </a:p>
          <a:p>
            <a:pPr marL="399415" indent="-399415" algn="just">
              <a:spcBef>
                <a:spcPts val="0"/>
              </a:spcBef>
              <a:buFont typeface="Arial" panose="020B0604020202020204" pitchFamily="34" charset="0"/>
              <a:buChar char="•"/>
            </a:pPr>
            <a:endParaRPr lang="en-US" sz="2900">
              <a:latin typeface="Cambria" panose="02040503050406030204" pitchFamily="18" charset="0"/>
              <a:ea typeface="Cambria" panose="02040503050406030204" pitchFamily="18" charset="0"/>
            </a:endParaRPr>
          </a:p>
          <a:p>
            <a:pPr algn="l">
              <a:spcBef>
                <a:spcPts val="0"/>
              </a:spcBef>
            </a:pPr>
            <a:endParaRPr lang="en-US" sz="2900">
              <a:latin typeface="Cambria" panose="02040503050406030204" pitchFamily="18" charset="0"/>
              <a:ea typeface="Cambria" panose="02040503050406030204" pitchFamily="18" charset="0"/>
            </a:endParaRPr>
          </a:p>
          <a:p>
            <a:pPr algn="just">
              <a:spcBef>
                <a:spcPts val="0"/>
              </a:spcBef>
            </a:pPr>
            <a:endParaRPr lang="en-US" sz="2900">
              <a:latin typeface="Cambria" panose="02040503050406030204" pitchFamily="18" charset="0"/>
              <a:ea typeface="Cambria" panose="02040503050406030204" pitchFamily="18" charset="0"/>
            </a:endParaRPr>
          </a:p>
          <a:p>
            <a:pPr algn="l">
              <a:spcBef>
                <a:spcPts val="0"/>
              </a:spcBef>
            </a:pPr>
            <a:endParaRPr lang="en-US" sz="2900">
              <a:latin typeface="Cambria" panose="02040503050406030204" pitchFamily="18" charset="0"/>
              <a:ea typeface="Cambria" panose="02040503050406030204" pitchFamily="18" charset="0"/>
            </a:endParaRPr>
          </a:p>
          <a:p>
            <a:pPr algn="l">
              <a:spcBef>
                <a:spcPts val="0"/>
              </a:spcBef>
            </a:pPr>
            <a:endParaRPr lang="en-US" sz="2900">
              <a:latin typeface="Cambria" panose="02040503050406030204" pitchFamily="18" charset="0"/>
              <a:ea typeface="Cambria" panose="02040503050406030204" pitchFamily="18" charset="0"/>
            </a:endParaRPr>
          </a:p>
        </p:txBody>
      </p:sp>
      <p:sp>
        <p:nvSpPr>
          <p:cNvPr id="103" name="TextBox 102"/>
          <p:cNvSpPr txBox="1"/>
          <p:nvPr/>
        </p:nvSpPr>
        <p:spPr>
          <a:xfrm>
            <a:off x="26703003" y="21561641"/>
            <a:ext cx="5114342" cy="477048"/>
          </a:xfrm>
          <a:prstGeom prst="rect">
            <a:avLst/>
          </a:prstGeom>
          <a:noFill/>
        </p:spPr>
        <p:txBody>
          <a:bodyPr wrap="square" lIns="106674" tIns="53337" rIns="106674" bIns="53337" rtlCol="0" anchor="t">
            <a:spAutoFit/>
          </a:bodyPr>
          <a:lstStyle/>
          <a:p>
            <a:pPr algn="ctr"/>
            <a:r>
              <a:rPr lang="en-US" sz="2400">
                <a:latin typeface="Cambria"/>
                <a:ea typeface="Cambria"/>
              </a:rPr>
              <a:t>Figure 10: Detail 1:00.</a:t>
            </a:r>
          </a:p>
        </p:txBody>
      </p:sp>
      <p:sp>
        <p:nvSpPr>
          <p:cNvPr id="108" name="Subtitle 2"/>
          <p:cNvSpPr txBox="1">
            <a:spLocks/>
          </p:cNvSpPr>
          <p:nvPr/>
        </p:nvSpPr>
        <p:spPr>
          <a:xfrm>
            <a:off x="32606862" y="29339242"/>
            <a:ext cx="10914743" cy="2769366"/>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spcAft>
                <a:spcPts val="1200"/>
              </a:spcAft>
            </a:pPr>
            <a:r>
              <a:rPr lang="en-US" sz="3400">
                <a:latin typeface="Cambria"/>
                <a:ea typeface="Cambria"/>
              </a:rPr>
              <a:t>Thank you!</a:t>
            </a:r>
          </a:p>
          <a:p>
            <a:pPr algn="l">
              <a:spcBef>
                <a:spcPts val="0"/>
              </a:spcBef>
              <a:spcAft>
                <a:spcPts val="1200"/>
              </a:spcAft>
            </a:pPr>
            <a:r>
              <a:rPr lang="en-US" sz="3400">
                <a:latin typeface="Cambria"/>
                <a:ea typeface="Cambria"/>
              </a:rPr>
              <a:t>Project Sponsor: Zack Chabot </a:t>
            </a:r>
          </a:p>
          <a:p>
            <a:pPr algn="l">
              <a:spcBef>
                <a:spcPts val="0"/>
              </a:spcBef>
              <a:spcAft>
                <a:spcPts val="1200"/>
              </a:spcAft>
            </a:pPr>
            <a:r>
              <a:rPr lang="en-US" sz="3400">
                <a:latin typeface="Cambria"/>
                <a:ea typeface="Cambria"/>
              </a:rPr>
              <a:t>UNH Faculty Advisor: Dr. Ray Cook</a:t>
            </a:r>
          </a:p>
          <a:p>
            <a:pPr algn="l">
              <a:spcBef>
                <a:spcPts val="0"/>
              </a:spcBef>
              <a:spcAft>
                <a:spcPts val="1200"/>
              </a:spcAft>
            </a:pPr>
            <a:r>
              <a:rPr lang="en-US" sz="3400">
                <a:latin typeface="Cambria"/>
                <a:ea typeface="Cambria"/>
              </a:rPr>
              <a:t>Additional help from: Dr. Fei Han</a:t>
            </a:r>
          </a:p>
          <a:p>
            <a:pPr algn="l"/>
            <a:endParaRPr lang="en-US" sz="3700">
              <a:latin typeface="Cambria" panose="02040503050406030204" pitchFamily="18" charset="0"/>
              <a:ea typeface="Cambria" panose="02040503050406030204" pitchFamily="18" charset="0"/>
            </a:endParaRPr>
          </a:p>
        </p:txBody>
      </p:sp>
      <p:pic>
        <p:nvPicPr>
          <p:cNvPr id="1026" name="Picture 2">
            <a:extLst>
              <a:ext uri="{FF2B5EF4-FFF2-40B4-BE49-F238E27FC236}">
                <a16:creationId xmlns:a16="http://schemas.microsoft.com/office/drawing/2014/main" id="{E7460B28-4A48-47CD-B649-EE0DBBB1F2D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642" r="7853" b="3135"/>
          <a:stretch/>
        </p:blipFill>
        <p:spPr bwMode="auto">
          <a:xfrm>
            <a:off x="25409381" y="6063136"/>
            <a:ext cx="6080754" cy="59414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7D08B1C-F4DC-4504-AF49-01345F60094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7324" b="2382"/>
          <a:stretch/>
        </p:blipFill>
        <p:spPr bwMode="auto">
          <a:xfrm>
            <a:off x="20048773" y="6139265"/>
            <a:ext cx="3654579" cy="337475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p&#10;&#10;Description automatically generated">
            <a:extLst>
              <a:ext uri="{FF2B5EF4-FFF2-40B4-BE49-F238E27FC236}">
                <a16:creationId xmlns:a16="http://schemas.microsoft.com/office/drawing/2014/main" id="{1A71737F-A405-46F5-9314-3D50DCCEB0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30785" y="10065669"/>
            <a:ext cx="4194867" cy="262842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B438F068-AB1C-4955-A46E-986BC725BB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219672" y="880591"/>
            <a:ext cx="4194705" cy="3231057"/>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2E99E45E-56FE-4D7D-932A-0B70159BEB1C}"/>
              </a:ext>
            </a:extLst>
          </p:cNvPr>
          <p:cNvSpPr txBox="1"/>
          <p:nvPr/>
        </p:nvSpPr>
        <p:spPr>
          <a:xfrm>
            <a:off x="37177226" y="2810848"/>
            <a:ext cx="4279596" cy="1400383"/>
          </a:xfrm>
          <a:prstGeom prst="rect">
            <a:avLst/>
          </a:prstGeom>
          <a:noFill/>
        </p:spPr>
        <p:txBody>
          <a:bodyPr wrap="square" rtlCol="0">
            <a:spAutoFit/>
          </a:bodyPr>
          <a:lstStyle/>
          <a:p>
            <a:r>
              <a:rPr lang="en-US">
                <a:solidFill>
                  <a:schemeClr val="bg1"/>
                </a:solidFill>
                <a:latin typeface="Cambria" panose="02040503050406030204" pitchFamily="18" charset="0"/>
                <a:ea typeface="Cambria" panose="02040503050406030204" pitchFamily="18" charset="0"/>
              </a:rPr>
              <a:t>Team #1</a:t>
            </a:r>
          </a:p>
        </p:txBody>
      </p:sp>
      <p:sp>
        <p:nvSpPr>
          <p:cNvPr id="26" name="TextBox 25">
            <a:extLst>
              <a:ext uri="{FF2B5EF4-FFF2-40B4-BE49-F238E27FC236}">
                <a16:creationId xmlns:a16="http://schemas.microsoft.com/office/drawing/2014/main" id="{5906E438-6061-4602-804B-88DCE361433D}"/>
              </a:ext>
            </a:extLst>
          </p:cNvPr>
          <p:cNvSpPr txBox="1"/>
          <p:nvPr/>
        </p:nvSpPr>
        <p:spPr>
          <a:xfrm>
            <a:off x="25951998" y="12034375"/>
            <a:ext cx="5812273" cy="830997"/>
          </a:xfrm>
          <a:prstGeom prst="rect">
            <a:avLst/>
          </a:prstGeom>
          <a:noFill/>
        </p:spPr>
        <p:txBody>
          <a:bodyPr wrap="square" lIns="91440" tIns="45720" rIns="91440" bIns="45720" rtlCol="0" anchor="t">
            <a:spAutoFit/>
          </a:bodyPr>
          <a:lstStyle/>
          <a:p>
            <a:r>
              <a:rPr lang="en-US" sz="2400" dirty="0">
                <a:latin typeface="Cambria"/>
                <a:ea typeface="Cambria"/>
              </a:rPr>
              <a:t>Figure 5: Location designations (labeled like a clock).</a:t>
            </a:r>
          </a:p>
        </p:txBody>
      </p:sp>
      <p:pic>
        <p:nvPicPr>
          <p:cNvPr id="29" name="Picture 28">
            <a:extLst>
              <a:ext uri="{FF2B5EF4-FFF2-40B4-BE49-F238E27FC236}">
                <a16:creationId xmlns:a16="http://schemas.microsoft.com/office/drawing/2014/main" id="{47ECE155-E66C-4B7A-89FA-DB34D3B47D99}"/>
              </a:ext>
            </a:extLst>
          </p:cNvPr>
          <p:cNvPicPr>
            <a:picLocks noChangeAspect="1"/>
          </p:cNvPicPr>
          <p:nvPr/>
        </p:nvPicPr>
        <p:blipFill rotWithShape="1">
          <a:blip r:embed="rId8"/>
          <a:srcRect t="257"/>
          <a:stretch/>
        </p:blipFill>
        <p:spPr>
          <a:xfrm>
            <a:off x="687973" y="23889504"/>
            <a:ext cx="10282769" cy="7157643"/>
          </a:xfrm>
          <a:prstGeom prst="rect">
            <a:avLst/>
          </a:prstGeom>
        </p:spPr>
      </p:pic>
      <p:sp>
        <p:nvSpPr>
          <p:cNvPr id="34" name="TextBox 33">
            <a:extLst>
              <a:ext uri="{FF2B5EF4-FFF2-40B4-BE49-F238E27FC236}">
                <a16:creationId xmlns:a16="http://schemas.microsoft.com/office/drawing/2014/main" id="{A7BBB743-CF37-46D3-99ED-D89202C61482}"/>
              </a:ext>
            </a:extLst>
          </p:cNvPr>
          <p:cNvSpPr txBox="1"/>
          <p:nvPr/>
        </p:nvSpPr>
        <p:spPr>
          <a:xfrm>
            <a:off x="19463193" y="12662539"/>
            <a:ext cx="6579317" cy="461665"/>
          </a:xfrm>
          <a:prstGeom prst="rect">
            <a:avLst/>
          </a:prstGeom>
          <a:noFill/>
        </p:spPr>
        <p:txBody>
          <a:bodyPr wrap="square" rtlCol="0">
            <a:spAutoFit/>
          </a:bodyPr>
          <a:lstStyle/>
          <a:p>
            <a:r>
              <a:rPr lang="en-US" sz="2400" dirty="0">
                <a:latin typeface="Cambria" panose="02040503050406030204" pitchFamily="18" charset="0"/>
                <a:ea typeface="Cambria" panose="02040503050406030204" pitchFamily="18" charset="0"/>
              </a:rPr>
              <a:t>Figure 4: Area surrounding CSO 14.</a:t>
            </a:r>
          </a:p>
        </p:txBody>
      </p:sp>
      <p:pic>
        <p:nvPicPr>
          <p:cNvPr id="3" name="Picture 4">
            <a:extLst>
              <a:ext uri="{FF2B5EF4-FFF2-40B4-BE49-F238E27FC236}">
                <a16:creationId xmlns:a16="http://schemas.microsoft.com/office/drawing/2014/main" id="{C0D75430-4011-55BA-4D4D-31F89C602731}"/>
              </a:ext>
            </a:extLst>
          </p:cNvPr>
          <p:cNvPicPr>
            <a:picLocks noChangeAspect="1"/>
          </p:cNvPicPr>
          <p:nvPr/>
        </p:nvPicPr>
        <p:blipFill rotWithShape="1">
          <a:blip r:embed="rId9"/>
          <a:srcRect l="11581" t="7116" r="15367" b="12882"/>
          <a:stretch/>
        </p:blipFill>
        <p:spPr>
          <a:xfrm>
            <a:off x="18471119" y="15009872"/>
            <a:ext cx="7355084" cy="7044153"/>
          </a:xfrm>
          <a:prstGeom prst="rect">
            <a:avLst/>
          </a:prstGeom>
        </p:spPr>
      </p:pic>
      <p:pic>
        <p:nvPicPr>
          <p:cNvPr id="1038" name="Picture 14">
            <a:extLst>
              <a:ext uri="{FF2B5EF4-FFF2-40B4-BE49-F238E27FC236}">
                <a16:creationId xmlns:a16="http://schemas.microsoft.com/office/drawing/2014/main" id="{E86D0337-2A6D-4C93-8815-9E6934F5CAB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829452" y="29709472"/>
            <a:ext cx="2290959" cy="1346264"/>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8">
            <a:extLst>
              <a:ext uri="{FF2B5EF4-FFF2-40B4-BE49-F238E27FC236}">
                <a16:creationId xmlns:a16="http://schemas.microsoft.com/office/drawing/2014/main" id="{3D483549-718C-4280-B872-DDDB8AA9DED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20965" y="6581237"/>
            <a:ext cx="6247263" cy="4812082"/>
          </a:xfrm>
          <a:prstGeom prst="rect">
            <a:avLst/>
          </a:prstGeom>
          <a:noFill/>
          <a:extLst>
            <a:ext uri="{909E8E84-426E-40DD-AFC4-6F175D3DCCD1}">
              <a14:hiddenFill xmlns:a14="http://schemas.microsoft.com/office/drawing/2010/main">
                <a:solidFill>
                  <a:srgbClr val="FFFFFF"/>
                </a:solidFill>
              </a14:hiddenFill>
            </a:ext>
          </a:extLst>
        </p:spPr>
      </p:pic>
      <p:sp>
        <p:nvSpPr>
          <p:cNvPr id="48" name="TextBox 47">
            <a:extLst>
              <a:ext uri="{FF2B5EF4-FFF2-40B4-BE49-F238E27FC236}">
                <a16:creationId xmlns:a16="http://schemas.microsoft.com/office/drawing/2014/main" id="{1ED98B4B-854C-4AB7-8DA5-DB89584DF155}"/>
              </a:ext>
            </a:extLst>
          </p:cNvPr>
          <p:cNvSpPr txBox="1"/>
          <p:nvPr/>
        </p:nvSpPr>
        <p:spPr>
          <a:xfrm>
            <a:off x="19497949" y="9521396"/>
            <a:ext cx="4897417" cy="461665"/>
          </a:xfrm>
          <a:prstGeom prst="rect">
            <a:avLst/>
          </a:prstGeom>
          <a:noFill/>
        </p:spPr>
        <p:txBody>
          <a:bodyPr wrap="square" rtlCol="0">
            <a:spAutoFit/>
          </a:bodyPr>
          <a:lstStyle/>
          <a:p>
            <a:pPr algn="ctr"/>
            <a:r>
              <a:rPr lang="en-US" sz="2400" dirty="0">
                <a:latin typeface="Cambria" panose="02040503050406030204" pitchFamily="18" charset="0"/>
                <a:ea typeface="Cambria" panose="02040503050406030204" pitchFamily="18" charset="0"/>
              </a:rPr>
              <a:t>Figure 3: Location of Dearborn, MI.</a:t>
            </a:r>
          </a:p>
        </p:txBody>
      </p:sp>
      <p:sp>
        <p:nvSpPr>
          <p:cNvPr id="5" name="TextBox 4">
            <a:extLst>
              <a:ext uri="{FF2B5EF4-FFF2-40B4-BE49-F238E27FC236}">
                <a16:creationId xmlns:a16="http://schemas.microsoft.com/office/drawing/2014/main" id="{953DE8F1-FB6E-4A17-ABDB-5FDCF25134D9}"/>
              </a:ext>
            </a:extLst>
          </p:cNvPr>
          <p:cNvSpPr txBox="1"/>
          <p:nvPr/>
        </p:nvSpPr>
        <p:spPr>
          <a:xfrm>
            <a:off x="17041302" y="21542982"/>
            <a:ext cx="9051460" cy="461665"/>
          </a:xfrm>
          <a:prstGeom prst="rect">
            <a:avLst/>
          </a:prstGeom>
          <a:noFill/>
        </p:spPr>
        <p:txBody>
          <a:bodyPr wrap="square" rtlCol="0">
            <a:spAutoFit/>
          </a:bodyPr>
          <a:lstStyle/>
          <a:p>
            <a:pPr algn="ctr"/>
            <a:r>
              <a:rPr lang="en-US" sz="2400">
                <a:latin typeface="Cambria" panose="02040503050406030204" pitchFamily="18" charset="0"/>
                <a:ea typeface="Cambria" panose="02040503050406030204" pitchFamily="18" charset="0"/>
              </a:rPr>
              <a:t>Figure 8: Cracking patterns.</a:t>
            </a:r>
          </a:p>
        </p:txBody>
      </p:sp>
      <p:sp>
        <p:nvSpPr>
          <p:cNvPr id="20" name="TextBox 19">
            <a:extLst>
              <a:ext uri="{FF2B5EF4-FFF2-40B4-BE49-F238E27FC236}">
                <a16:creationId xmlns:a16="http://schemas.microsoft.com/office/drawing/2014/main" id="{16741C28-E231-4674-B5C0-93A64DF70CF3}"/>
              </a:ext>
            </a:extLst>
          </p:cNvPr>
          <p:cNvSpPr txBox="1"/>
          <p:nvPr/>
        </p:nvSpPr>
        <p:spPr>
          <a:xfrm>
            <a:off x="677572" y="31210217"/>
            <a:ext cx="10282768" cy="461665"/>
          </a:xfrm>
          <a:prstGeom prst="rect">
            <a:avLst/>
          </a:prstGeom>
          <a:noFill/>
        </p:spPr>
        <p:txBody>
          <a:bodyPr wrap="square" rtlCol="0">
            <a:spAutoFit/>
          </a:bodyPr>
          <a:lstStyle/>
          <a:p>
            <a:pPr algn="ctr"/>
            <a:r>
              <a:rPr lang="en-US" sz="2400">
                <a:latin typeface="Cambria" panose="02040503050406030204" pitchFamily="18" charset="0"/>
                <a:ea typeface="Cambria" panose="02040503050406030204" pitchFamily="18" charset="0"/>
              </a:rPr>
              <a:t>Figure 1: Timeline of events.</a:t>
            </a:r>
          </a:p>
        </p:txBody>
      </p:sp>
      <p:pic>
        <p:nvPicPr>
          <p:cNvPr id="21" name="Picture 2">
            <a:extLst>
              <a:ext uri="{FF2B5EF4-FFF2-40B4-BE49-F238E27FC236}">
                <a16:creationId xmlns:a16="http://schemas.microsoft.com/office/drawing/2014/main" id="{B4F9AFE0-F308-47B9-8DB3-9BB12795C26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469140" y="18720584"/>
            <a:ext cx="3604146" cy="2709211"/>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a:extLst>
              <a:ext uri="{FF2B5EF4-FFF2-40B4-BE49-F238E27FC236}">
                <a16:creationId xmlns:a16="http://schemas.microsoft.com/office/drawing/2014/main" id="{D396BE2C-27C0-48C3-9BE8-52ABE50A87D4}"/>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7452829" y="15215893"/>
            <a:ext cx="3636767" cy="2683736"/>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a:extLst>
              <a:ext uri="{FF2B5EF4-FFF2-40B4-BE49-F238E27FC236}">
                <a16:creationId xmlns:a16="http://schemas.microsoft.com/office/drawing/2014/main" id="{EB676E7D-9255-4ADB-A872-66B766C499F6}"/>
              </a:ext>
            </a:extLst>
          </p:cNvPr>
          <p:cNvSpPr txBox="1"/>
          <p:nvPr/>
        </p:nvSpPr>
        <p:spPr>
          <a:xfrm>
            <a:off x="27746410" y="18053264"/>
            <a:ext cx="3604146" cy="477048"/>
          </a:xfrm>
          <a:prstGeom prst="rect">
            <a:avLst/>
          </a:prstGeom>
          <a:noFill/>
        </p:spPr>
        <p:txBody>
          <a:bodyPr wrap="square" lIns="106674" tIns="53337" rIns="106674" bIns="53337" rtlCol="0" anchor="t">
            <a:spAutoFit/>
          </a:bodyPr>
          <a:lstStyle/>
          <a:p>
            <a:r>
              <a:rPr lang="en-US" sz="2400" dirty="0">
                <a:latin typeface="Cambria"/>
                <a:ea typeface="Cambria"/>
              </a:rPr>
              <a:t>Figure 9: Detail 1:00.</a:t>
            </a:r>
          </a:p>
        </p:txBody>
      </p:sp>
      <p:pic>
        <p:nvPicPr>
          <p:cNvPr id="40" name="Picture 14" descr="Logo&#10;&#10;Description automatically generated">
            <a:extLst>
              <a:ext uri="{FF2B5EF4-FFF2-40B4-BE49-F238E27FC236}">
                <a16:creationId xmlns:a16="http://schemas.microsoft.com/office/drawing/2014/main" id="{779AB931-C655-4415-9670-A066D9F5FF0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2761048" y="13994587"/>
            <a:ext cx="3027179" cy="2588562"/>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a16="http://schemas.microsoft.com/office/drawing/2014/main" id="{0DF0E7A5-60DD-4999-B4EF-B884734716F0}"/>
              </a:ext>
            </a:extLst>
          </p:cNvPr>
          <p:cNvSpPr txBox="1"/>
          <p:nvPr/>
        </p:nvSpPr>
        <p:spPr>
          <a:xfrm>
            <a:off x="32698379" y="16584543"/>
            <a:ext cx="3225013" cy="1200329"/>
          </a:xfrm>
          <a:prstGeom prst="rect">
            <a:avLst/>
          </a:prstGeom>
          <a:noFill/>
        </p:spPr>
        <p:txBody>
          <a:bodyPr wrap="square" rtlCol="0">
            <a:spAutoFit/>
          </a:bodyPr>
          <a:lstStyle/>
          <a:p>
            <a:pPr algn="just"/>
            <a:r>
              <a:rPr lang="en-US" sz="2400" dirty="0">
                <a:latin typeface="Cambria" panose="02040503050406030204" pitchFamily="18" charset="0"/>
                <a:ea typeface="Cambria" panose="02040503050406030204" pitchFamily="18" charset="0"/>
              </a:rPr>
              <a:t>Figure 16: The three rings analyzed for thermal differential.</a:t>
            </a:r>
          </a:p>
        </p:txBody>
      </p:sp>
      <p:pic>
        <p:nvPicPr>
          <p:cNvPr id="14" name="Picture 21">
            <a:extLst>
              <a:ext uri="{FF2B5EF4-FFF2-40B4-BE49-F238E27FC236}">
                <a16:creationId xmlns:a16="http://schemas.microsoft.com/office/drawing/2014/main" id="{71638348-1BD9-C1A8-720C-390EFC78CE04}"/>
              </a:ext>
            </a:extLst>
          </p:cNvPr>
          <p:cNvPicPr>
            <a:picLocks noChangeAspect="1"/>
          </p:cNvPicPr>
          <p:nvPr/>
        </p:nvPicPr>
        <p:blipFill>
          <a:blip r:embed="rId14"/>
          <a:stretch>
            <a:fillRect/>
          </a:stretch>
        </p:blipFill>
        <p:spPr>
          <a:xfrm rot="5400000">
            <a:off x="39984056" y="18745140"/>
            <a:ext cx="3543300" cy="2152650"/>
          </a:xfrm>
          <a:prstGeom prst="rect">
            <a:avLst/>
          </a:prstGeom>
        </p:spPr>
      </p:pic>
      <p:pic>
        <p:nvPicPr>
          <p:cNvPr id="22" name="Picture 23" descr="A picture containing dirty&#10;&#10;Description automatically generated">
            <a:extLst>
              <a:ext uri="{FF2B5EF4-FFF2-40B4-BE49-F238E27FC236}">
                <a16:creationId xmlns:a16="http://schemas.microsoft.com/office/drawing/2014/main" id="{639D1604-0016-A743-E2D7-2D5D3E3F914D}"/>
              </a:ext>
            </a:extLst>
          </p:cNvPr>
          <p:cNvPicPr>
            <a:picLocks noChangeAspect="1"/>
          </p:cNvPicPr>
          <p:nvPr/>
        </p:nvPicPr>
        <p:blipFill rotWithShape="1">
          <a:blip r:embed="rId15"/>
          <a:srcRect t="20246"/>
          <a:stretch/>
        </p:blipFill>
        <p:spPr>
          <a:xfrm>
            <a:off x="13275255" y="18618565"/>
            <a:ext cx="3766047" cy="2721572"/>
          </a:xfrm>
          <a:prstGeom prst="rect">
            <a:avLst/>
          </a:prstGeom>
        </p:spPr>
      </p:pic>
      <p:sp>
        <p:nvSpPr>
          <p:cNvPr id="57" name="TextBox 56">
            <a:extLst>
              <a:ext uri="{FF2B5EF4-FFF2-40B4-BE49-F238E27FC236}">
                <a16:creationId xmlns:a16="http://schemas.microsoft.com/office/drawing/2014/main" id="{453CD67C-2FB3-8199-F32F-3B1593A4CD90}"/>
              </a:ext>
            </a:extLst>
          </p:cNvPr>
          <p:cNvSpPr txBox="1"/>
          <p:nvPr/>
        </p:nvSpPr>
        <p:spPr>
          <a:xfrm>
            <a:off x="12371282" y="21429795"/>
            <a:ext cx="5593506" cy="477048"/>
          </a:xfrm>
          <a:prstGeom prst="rect">
            <a:avLst/>
          </a:prstGeom>
          <a:noFill/>
        </p:spPr>
        <p:txBody>
          <a:bodyPr wrap="square" lIns="106674" tIns="53337" rIns="106674" bIns="53337" rtlCol="0" anchor="t">
            <a:spAutoFit/>
          </a:bodyPr>
          <a:lstStyle/>
          <a:p>
            <a:pPr algn="ctr"/>
            <a:r>
              <a:rPr lang="en-US" sz="2400" dirty="0">
                <a:latin typeface="Cambria"/>
                <a:ea typeface="Cambria"/>
              </a:rPr>
              <a:t>Figure 7: Detail 6:30.</a:t>
            </a:r>
          </a:p>
        </p:txBody>
      </p:sp>
      <p:pic>
        <p:nvPicPr>
          <p:cNvPr id="24" name="Picture 27">
            <a:extLst>
              <a:ext uri="{FF2B5EF4-FFF2-40B4-BE49-F238E27FC236}">
                <a16:creationId xmlns:a16="http://schemas.microsoft.com/office/drawing/2014/main" id="{F10DF15E-1AD0-DEDD-5153-955B2C58732E}"/>
              </a:ext>
            </a:extLst>
          </p:cNvPr>
          <p:cNvPicPr>
            <a:picLocks noChangeAspect="1"/>
          </p:cNvPicPr>
          <p:nvPr/>
        </p:nvPicPr>
        <p:blipFill rotWithShape="1">
          <a:blip r:embed="rId16"/>
          <a:srcRect l="2137" t="49763" r="877" b="1051"/>
          <a:stretch/>
        </p:blipFill>
        <p:spPr>
          <a:xfrm>
            <a:off x="13482140" y="15022408"/>
            <a:ext cx="3012503" cy="2980672"/>
          </a:xfrm>
          <a:prstGeom prst="rect">
            <a:avLst/>
          </a:prstGeom>
        </p:spPr>
      </p:pic>
      <p:sp>
        <p:nvSpPr>
          <p:cNvPr id="59" name="TextBox 58">
            <a:extLst>
              <a:ext uri="{FF2B5EF4-FFF2-40B4-BE49-F238E27FC236}">
                <a16:creationId xmlns:a16="http://schemas.microsoft.com/office/drawing/2014/main" id="{D95BB217-CA49-87A3-35A7-7A31227381D6}"/>
              </a:ext>
            </a:extLst>
          </p:cNvPr>
          <p:cNvSpPr txBox="1"/>
          <p:nvPr/>
        </p:nvSpPr>
        <p:spPr>
          <a:xfrm>
            <a:off x="12354773" y="18003080"/>
            <a:ext cx="5323628" cy="477048"/>
          </a:xfrm>
          <a:prstGeom prst="rect">
            <a:avLst/>
          </a:prstGeom>
          <a:noFill/>
        </p:spPr>
        <p:txBody>
          <a:bodyPr wrap="square" lIns="106674" tIns="53337" rIns="106674" bIns="53337" rtlCol="0" anchor="t">
            <a:spAutoFit/>
          </a:bodyPr>
          <a:lstStyle/>
          <a:p>
            <a:pPr algn="ctr"/>
            <a:r>
              <a:rPr lang="en-US" sz="2400" dirty="0">
                <a:latin typeface="Cambria"/>
                <a:ea typeface="Cambria"/>
              </a:rPr>
              <a:t>Figure 6: Detail 7:00.</a:t>
            </a:r>
          </a:p>
        </p:txBody>
      </p:sp>
      <p:pic>
        <p:nvPicPr>
          <p:cNvPr id="28" name="Picture 34" descr="A picture containing circle&#10;&#10;Description automatically generated">
            <a:extLst>
              <a:ext uri="{FF2B5EF4-FFF2-40B4-BE49-F238E27FC236}">
                <a16:creationId xmlns:a16="http://schemas.microsoft.com/office/drawing/2014/main" id="{98AD08DF-F36E-AF07-71AB-C69478EB9790}"/>
              </a:ext>
            </a:extLst>
          </p:cNvPr>
          <p:cNvPicPr>
            <a:picLocks noChangeAspect="1"/>
          </p:cNvPicPr>
          <p:nvPr/>
        </p:nvPicPr>
        <p:blipFill rotWithShape="1">
          <a:blip r:embed="rId17"/>
          <a:srcRect l="9574" t="8682" r="11170" b="6896"/>
          <a:stretch/>
        </p:blipFill>
        <p:spPr>
          <a:xfrm>
            <a:off x="22597317" y="23750223"/>
            <a:ext cx="4008770" cy="3868851"/>
          </a:xfrm>
          <a:prstGeom prst="rect">
            <a:avLst/>
          </a:prstGeom>
        </p:spPr>
      </p:pic>
      <p:sp>
        <p:nvSpPr>
          <p:cNvPr id="36" name="TextBox 35">
            <a:extLst>
              <a:ext uri="{FF2B5EF4-FFF2-40B4-BE49-F238E27FC236}">
                <a16:creationId xmlns:a16="http://schemas.microsoft.com/office/drawing/2014/main" id="{C5D8BCB7-3B3C-302F-2547-D0F69D25E05A}"/>
              </a:ext>
            </a:extLst>
          </p:cNvPr>
          <p:cNvSpPr txBox="1"/>
          <p:nvPr/>
        </p:nvSpPr>
        <p:spPr>
          <a:xfrm>
            <a:off x="22487525" y="27530963"/>
            <a:ext cx="460503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mbria" panose="02040503050406030204" pitchFamily="18" charset="0"/>
                <a:ea typeface="Cambria" panose="02040503050406030204" pitchFamily="18" charset="0"/>
              </a:rPr>
              <a:t>Figure 13: V3 at a depth of 58.5’.</a:t>
            </a:r>
          </a:p>
        </p:txBody>
      </p:sp>
      <p:sp>
        <p:nvSpPr>
          <p:cNvPr id="62" name="TextBox 61">
            <a:extLst>
              <a:ext uri="{FF2B5EF4-FFF2-40B4-BE49-F238E27FC236}">
                <a16:creationId xmlns:a16="http://schemas.microsoft.com/office/drawing/2014/main" id="{ABF9FF98-AFA3-13C4-4DB4-8BF56A79B886}"/>
              </a:ext>
            </a:extLst>
          </p:cNvPr>
          <p:cNvSpPr txBox="1"/>
          <p:nvPr/>
        </p:nvSpPr>
        <p:spPr>
          <a:xfrm>
            <a:off x="27332695" y="27550413"/>
            <a:ext cx="443157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mbria" panose="02040503050406030204" pitchFamily="18" charset="0"/>
                <a:ea typeface="Cambria" panose="02040503050406030204" pitchFamily="18" charset="0"/>
              </a:rPr>
              <a:t>Figure 14: M2 at a depth of 58.5’.</a:t>
            </a:r>
          </a:p>
        </p:txBody>
      </p:sp>
      <p:sp>
        <p:nvSpPr>
          <p:cNvPr id="63" name="TextBox 62">
            <a:extLst>
              <a:ext uri="{FF2B5EF4-FFF2-40B4-BE49-F238E27FC236}">
                <a16:creationId xmlns:a16="http://schemas.microsoft.com/office/drawing/2014/main" id="{F6945D3B-EBC0-FBEB-EE78-62AE51293578}"/>
              </a:ext>
            </a:extLst>
          </p:cNvPr>
          <p:cNvSpPr txBox="1"/>
          <p:nvPr/>
        </p:nvSpPr>
        <p:spPr>
          <a:xfrm>
            <a:off x="12878964" y="31658954"/>
            <a:ext cx="836082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mbria" panose="02040503050406030204" pitchFamily="18" charset="0"/>
                <a:ea typeface="Cambria" panose="02040503050406030204" pitchFamily="18" charset="0"/>
              </a:rPr>
              <a:t>Figure 12: Lateral Soil Force on Caisson vs Location on Caisson.</a:t>
            </a:r>
            <a:endParaRPr lang="en-US" sz="2400" dirty="0">
              <a:latin typeface="Cambria" panose="02040503050406030204" pitchFamily="18" charset="0"/>
              <a:ea typeface="Cambria" panose="02040503050406030204" pitchFamily="18" charset="0"/>
              <a:cs typeface="Calibri"/>
            </a:endParaRPr>
          </a:p>
        </p:txBody>
      </p:sp>
      <p:sp>
        <p:nvSpPr>
          <p:cNvPr id="41" name="TextBox 40">
            <a:extLst>
              <a:ext uri="{FF2B5EF4-FFF2-40B4-BE49-F238E27FC236}">
                <a16:creationId xmlns:a16="http://schemas.microsoft.com/office/drawing/2014/main" id="{73E99693-2182-4278-1C97-01B66F465946}"/>
              </a:ext>
            </a:extLst>
          </p:cNvPr>
          <p:cNvSpPr txBox="1"/>
          <p:nvPr/>
        </p:nvSpPr>
        <p:spPr>
          <a:xfrm>
            <a:off x="21943830" y="28041840"/>
            <a:ext cx="9998545"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buFont typeface="Arial"/>
              <a:buChar char="•"/>
            </a:pPr>
            <a:r>
              <a:rPr lang="en-US" sz="2600" dirty="0">
                <a:latin typeface="Cambria" panose="02040503050406030204" pitchFamily="18" charset="0"/>
                <a:ea typeface="Cambria" panose="02040503050406030204" pitchFamily="18" charset="0"/>
              </a:rPr>
              <a:t>The lateral soil force was modeled in SAP2000 using point loads that represent the lateral soil pressure.</a:t>
            </a:r>
            <a:endParaRPr lang="en-US" sz="2600" dirty="0">
              <a:latin typeface="Cambria" panose="02040503050406030204" pitchFamily="18" charset="0"/>
              <a:ea typeface="Cambria" panose="02040503050406030204" pitchFamily="18" charset="0"/>
              <a:cs typeface="Calibri" panose="020F0502020204030204"/>
            </a:endParaRPr>
          </a:p>
          <a:p>
            <a:pPr marL="342900" indent="-342900" algn="just">
              <a:buFont typeface="Arial"/>
              <a:buChar char="•"/>
            </a:pPr>
            <a:r>
              <a:rPr lang="en-US" sz="2600" dirty="0">
                <a:latin typeface="Cambria" panose="02040503050406030204" pitchFamily="18" charset="0"/>
                <a:ea typeface="Cambria" panose="02040503050406030204" pitchFamily="18" charset="0"/>
                <a:cs typeface="Calibri" panose="020F0502020204030204"/>
              </a:rPr>
              <a:t>Figures 13 and 14 display the resultant shear and moment respectively for the 2D model of the caisson at a depth of 58.5 ft.</a:t>
            </a:r>
          </a:p>
          <a:p>
            <a:pPr marL="342900" indent="-342900" algn="just">
              <a:buFont typeface="Arial"/>
              <a:buChar char="•"/>
            </a:pPr>
            <a:r>
              <a:rPr lang="en-US" sz="2600" dirty="0">
                <a:latin typeface="Cambria" panose="02040503050406030204" pitchFamily="18" charset="0"/>
                <a:ea typeface="Cambria" panose="02040503050406030204" pitchFamily="18" charset="0"/>
                <a:cs typeface="+mn-lt"/>
              </a:rPr>
              <a:t>The maximum shear at a depth of 58.5 ft is 704 kips in compression.</a:t>
            </a:r>
          </a:p>
          <a:p>
            <a:pPr marL="342900" indent="-342900" algn="just">
              <a:buFont typeface="Arial"/>
              <a:buChar char="•"/>
            </a:pPr>
            <a:r>
              <a:rPr lang="en-US" sz="2600" dirty="0">
                <a:latin typeface="Cambria" panose="02040503050406030204" pitchFamily="18" charset="0"/>
                <a:ea typeface="Cambria" panose="02040503050406030204" pitchFamily="18" charset="0"/>
                <a:cs typeface="+mn-lt"/>
              </a:rPr>
              <a:t>The maximum moment at a depth of 58.5 ft is 130,600 kip-in in positive bending.</a:t>
            </a:r>
          </a:p>
          <a:p>
            <a:pPr marL="342900" indent="-342900" algn="just">
              <a:buFont typeface="Arial"/>
              <a:buChar char="•"/>
            </a:pPr>
            <a:r>
              <a:rPr lang="en-US" sz="2600" dirty="0">
                <a:latin typeface="Cambria" panose="02040503050406030204" pitchFamily="18" charset="0"/>
                <a:ea typeface="Cambria" panose="02040503050406030204" pitchFamily="18" charset="0"/>
                <a:cs typeface="+mn-lt"/>
              </a:rPr>
              <a:t>Figure 13 shows that the lateral soil force on the caisson peaked at 5, 6, 7:00 at a depth of 58.5 ft and 12 and  1:00 at a depth of 49.5 ft.</a:t>
            </a:r>
            <a:endParaRPr lang="en-US" sz="2600" dirty="0">
              <a:latin typeface="Cambria" panose="02040503050406030204" pitchFamily="18" charset="0"/>
              <a:ea typeface="Cambria" panose="02040503050406030204" pitchFamily="18" charset="0"/>
              <a:cs typeface="Calibri"/>
            </a:endParaRPr>
          </a:p>
          <a:p>
            <a:pPr marL="342900" indent="-342900">
              <a:buFont typeface="Arial"/>
              <a:buChar char="•"/>
            </a:pPr>
            <a:endParaRPr lang="en-US" sz="2400" dirty="0">
              <a:cs typeface="Calibri"/>
            </a:endParaRPr>
          </a:p>
          <a:p>
            <a:pPr marL="342900" indent="-342900">
              <a:buFont typeface="Arial"/>
              <a:buChar char="•"/>
            </a:pPr>
            <a:endParaRPr lang="en-US" sz="2400" dirty="0">
              <a:cs typeface="Calibri"/>
            </a:endParaRPr>
          </a:p>
        </p:txBody>
      </p:sp>
      <p:pic>
        <p:nvPicPr>
          <p:cNvPr id="42" name="Picture 44" descr="Chart, line chart&#10;&#10;Description automatically generated">
            <a:extLst>
              <a:ext uri="{FF2B5EF4-FFF2-40B4-BE49-F238E27FC236}">
                <a16:creationId xmlns:a16="http://schemas.microsoft.com/office/drawing/2014/main" id="{64F12759-64EC-5080-4552-84CB883A1445}"/>
              </a:ext>
            </a:extLst>
          </p:cNvPr>
          <p:cNvPicPr>
            <a:picLocks noChangeAspect="1"/>
          </p:cNvPicPr>
          <p:nvPr/>
        </p:nvPicPr>
        <p:blipFill>
          <a:blip r:embed="rId18"/>
          <a:stretch>
            <a:fillRect/>
          </a:stretch>
        </p:blipFill>
        <p:spPr>
          <a:xfrm>
            <a:off x="12806776" y="26405129"/>
            <a:ext cx="8486068" cy="5198019"/>
          </a:xfrm>
          <a:prstGeom prst="rect">
            <a:avLst/>
          </a:prstGeom>
        </p:spPr>
      </p:pic>
      <p:sp>
        <p:nvSpPr>
          <p:cNvPr id="37" name="TextBox 36">
            <a:extLst>
              <a:ext uri="{FF2B5EF4-FFF2-40B4-BE49-F238E27FC236}">
                <a16:creationId xmlns:a16="http://schemas.microsoft.com/office/drawing/2014/main" id="{229FDD96-2DA4-8C95-79FC-007A68162AF3}"/>
              </a:ext>
            </a:extLst>
          </p:cNvPr>
          <p:cNvSpPr txBox="1"/>
          <p:nvPr/>
        </p:nvSpPr>
        <p:spPr>
          <a:xfrm>
            <a:off x="32638026" y="18636753"/>
            <a:ext cx="7641814"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600" dirty="0">
                <a:latin typeface="Cambria"/>
                <a:ea typeface="Cambria"/>
                <a:cs typeface="Calibri"/>
              </a:rPr>
              <a:t>The  dense rebar grid, shown in Figure 17, resulted in a significantly reduced concrete area between the bars (down to 17%).  Furthermore, the rebars, representing a void in the concrete would have caused a stress concentration alongside the bars (strength of materials </a:t>
            </a:r>
            <a:r>
              <a:rPr lang="en-US" sz="2600" dirty="0" err="1">
                <a:latin typeface="Cambria"/>
                <a:ea typeface="Cambria"/>
                <a:cs typeface="Calibri"/>
              </a:rPr>
              <a:t>Hibbeler</a:t>
            </a:r>
            <a:r>
              <a:rPr lang="en-US" sz="2600" dirty="0">
                <a:latin typeface="Cambria"/>
                <a:ea typeface="Cambria"/>
                <a:cs typeface="Calibri"/>
              </a:rPr>
              <a:t>, Mechanics of Materials, 10</a:t>
            </a:r>
            <a:r>
              <a:rPr lang="en-US" sz="2600" baseline="30000" dirty="0">
                <a:latin typeface="Cambria"/>
                <a:ea typeface="Cambria"/>
                <a:cs typeface="Calibri"/>
              </a:rPr>
              <a:t>th</a:t>
            </a:r>
            <a:r>
              <a:rPr lang="en-US" sz="2600" dirty="0">
                <a:latin typeface="Cambria"/>
                <a:ea typeface="Cambria"/>
                <a:cs typeface="Calibri"/>
              </a:rPr>
              <a:t> ed). As a result, tension stresses may have been as much as 10 times higher than average. </a:t>
            </a:r>
            <a:endParaRPr lang="en-US" sz="2600" dirty="0"/>
          </a:p>
        </p:txBody>
      </p:sp>
      <p:sp>
        <p:nvSpPr>
          <p:cNvPr id="39" name="TextBox 38">
            <a:extLst>
              <a:ext uri="{FF2B5EF4-FFF2-40B4-BE49-F238E27FC236}">
                <a16:creationId xmlns:a16="http://schemas.microsoft.com/office/drawing/2014/main" id="{FD3D92F7-A2FD-6916-A7C8-AA4F4DB07F10}"/>
              </a:ext>
            </a:extLst>
          </p:cNvPr>
          <p:cNvSpPr txBox="1"/>
          <p:nvPr/>
        </p:nvSpPr>
        <p:spPr>
          <a:xfrm>
            <a:off x="36335326" y="15134616"/>
            <a:ext cx="7109034" cy="24929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600" dirty="0">
                <a:latin typeface="Cambria"/>
                <a:cs typeface="Segoe UI"/>
              </a:rPr>
              <a:t>The caisson was analyzed as three separate rings as shown in Figure 16. Preliminary analysis shows that the stresses developed by thermal differential would not have been large enough to cause the caisson to crack, but it could have contributed to the ultimate failure.</a:t>
            </a:r>
            <a:endParaRPr lang="en-US" dirty="0"/>
          </a:p>
        </p:txBody>
      </p:sp>
      <p:sp>
        <p:nvSpPr>
          <p:cNvPr id="66" name="TextBox 65">
            <a:extLst>
              <a:ext uri="{FF2B5EF4-FFF2-40B4-BE49-F238E27FC236}">
                <a16:creationId xmlns:a16="http://schemas.microsoft.com/office/drawing/2014/main" id="{FDCC3AB1-97B3-0E22-7372-67296ADE2E9E}"/>
              </a:ext>
            </a:extLst>
          </p:cNvPr>
          <p:cNvSpPr txBox="1"/>
          <p:nvPr/>
        </p:nvSpPr>
        <p:spPr>
          <a:xfrm>
            <a:off x="40485426" y="21639826"/>
            <a:ext cx="4042861" cy="461665"/>
          </a:xfrm>
          <a:prstGeom prst="rect">
            <a:avLst/>
          </a:prstGeom>
          <a:noFill/>
        </p:spPr>
        <p:txBody>
          <a:bodyPr wrap="square" lIns="91440" tIns="45720" rIns="91440" bIns="45720" rtlCol="0" anchor="t">
            <a:spAutoFit/>
          </a:bodyPr>
          <a:lstStyle/>
          <a:p>
            <a:r>
              <a:rPr lang="en-US" sz="2400" dirty="0">
                <a:latin typeface="Cambria"/>
                <a:ea typeface="Cambria"/>
              </a:rPr>
              <a:t>Figure 17: Rebar grid.</a:t>
            </a:r>
            <a:endParaRPr lang="en-US" sz="2400" dirty="0">
              <a:latin typeface="Cambria" panose="02040503050406030204" pitchFamily="18" charset="0"/>
              <a:ea typeface="Cambria" panose="02040503050406030204" pitchFamily="18" charset="0"/>
            </a:endParaRPr>
          </a:p>
        </p:txBody>
      </p:sp>
      <p:pic>
        <p:nvPicPr>
          <p:cNvPr id="4" name="Picture 9">
            <a:extLst>
              <a:ext uri="{FF2B5EF4-FFF2-40B4-BE49-F238E27FC236}">
                <a16:creationId xmlns:a16="http://schemas.microsoft.com/office/drawing/2014/main" id="{91774DD9-C7DB-A8C0-E2F5-67D80706E5BF}"/>
              </a:ext>
            </a:extLst>
          </p:cNvPr>
          <p:cNvPicPr>
            <a:picLocks noChangeAspect="1"/>
          </p:cNvPicPr>
          <p:nvPr/>
        </p:nvPicPr>
        <p:blipFill rotWithShape="1">
          <a:blip r:embed="rId19"/>
          <a:srcRect l="168" t="23246" r="-2455" b="5882"/>
          <a:stretch/>
        </p:blipFill>
        <p:spPr>
          <a:xfrm>
            <a:off x="13129582" y="23893098"/>
            <a:ext cx="8599621" cy="1942365"/>
          </a:xfrm>
          <a:prstGeom prst="rect">
            <a:avLst/>
          </a:prstGeom>
        </p:spPr>
      </p:pic>
      <p:sp>
        <p:nvSpPr>
          <p:cNvPr id="64" name="TextBox 63">
            <a:extLst>
              <a:ext uri="{FF2B5EF4-FFF2-40B4-BE49-F238E27FC236}">
                <a16:creationId xmlns:a16="http://schemas.microsoft.com/office/drawing/2014/main" id="{1D9BEEEE-D536-B34B-E822-8193EBAF5FC6}"/>
              </a:ext>
            </a:extLst>
          </p:cNvPr>
          <p:cNvSpPr txBox="1"/>
          <p:nvPr/>
        </p:nvSpPr>
        <p:spPr>
          <a:xfrm>
            <a:off x="12799193" y="25601401"/>
            <a:ext cx="909224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mbria" panose="02040503050406030204" pitchFamily="18" charset="0"/>
                <a:ea typeface="Cambria" panose="02040503050406030204" pitchFamily="18" charset="0"/>
              </a:rPr>
              <a:t>Figure 11: Local Axis for Model Frame (Red – 1, Green – 2,  Blue – 3).</a:t>
            </a:r>
            <a:endParaRPr lang="en-US" sz="2400" dirty="0">
              <a:latin typeface="Cambria" panose="02040503050406030204" pitchFamily="18" charset="0"/>
              <a:ea typeface="Cambria" panose="02040503050406030204" pitchFamily="18" charset="0"/>
              <a:cs typeface="Calibri"/>
            </a:endParaRPr>
          </a:p>
        </p:txBody>
      </p:sp>
      <p:graphicFrame>
        <p:nvGraphicFramePr>
          <p:cNvPr id="51" name="Table 50">
            <a:extLst>
              <a:ext uri="{FF2B5EF4-FFF2-40B4-BE49-F238E27FC236}">
                <a16:creationId xmlns:a16="http://schemas.microsoft.com/office/drawing/2014/main" id="{71B0ECF0-227C-495A-AF27-88B934A2146D}"/>
              </a:ext>
            </a:extLst>
          </p:cNvPr>
          <p:cNvGraphicFramePr>
            <a:graphicFrameLocks noGrp="1"/>
          </p:cNvGraphicFramePr>
          <p:nvPr>
            <p:extLst>
              <p:ext uri="{D42A27DB-BD31-4B8C-83A1-F6EECF244321}">
                <p14:modId xmlns:p14="http://schemas.microsoft.com/office/powerpoint/2010/main" val="396020614"/>
              </p:ext>
            </p:extLst>
          </p:nvPr>
        </p:nvGraphicFramePr>
        <p:xfrm>
          <a:off x="408924" y="15311941"/>
          <a:ext cx="10845277" cy="6835303"/>
        </p:xfrm>
        <a:graphic>
          <a:graphicData uri="http://schemas.openxmlformats.org/drawingml/2006/table">
            <a:tbl>
              <a:tblPr/>
              <a:tblGrid>
                <a:gridCol w="2782953">
                  <a:extLst>
                    <a:ext uri="{9D8B030D-6E8A-4147-A177-3AD203B41FA5}">
                      <a16:colId xmlns:a16="http://schemas.microsoft.com/office/drawing/2014/main" val="638287616"/>
                    </a:ext>
                  </a:extLst>
                </a:gridCol>
                <a:gridCol w="8062324">
                  <a:extLst>
                    <a:ext uri="{9D8B030D-6E8A-4147-A177-3AD203B41FA5}">
                      <a16:colId xmlns:a16="http://schemas.microsoft.com/office/drawing/2014/main" val="2910489821"/>
                    </a:ext>
                  </a:extLst>
                </a:gridCol>
              </a:tblGrid>
              <a:tr h="796339">
                <a:tc>
                  <a:txBody>
                    <a:bodyPr/>
                    <a:lstStyle/>
                    <a:p>
                      <a:pPr algn="l" rtl="0" fontAlgn="base"/>
                      <a:r>
                        <a:rPr lang="en-US" sz="2600" b="0" i="0" u="none">
                          <a:effectLst/>
                          <a:latin typeface="Cambria"/>
                          <a:ea typeface="Cambria"/>
                        </a:rPr>
                        <a:t>Soil Profile and Properties: </a:t>
                      </a: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tc>
                  <a:txBody>
                    <a:bodyPr/>
                    <a:lstStyle/>
                    <a:p>
                      <a:pPr algn="just" rtl="0" fontAlgn="base"/>
                      <a:r>
                        <a:rPr lang="en-US" sz="2600" b="0" i="0">
                          <a:solidFill>
                            <a:srgbClr val="000000"/>
                          </a:solidFill>
                          <a:effectLst/>
                          <a:latin typeface="Cambria"/>
                          <a:ea typeface="Cambria"/>
                        </a:rPr>
                        <a:t>The soil layers around the caisson are not uniform which may have led to uneven settling. </a:t>
                      </a:r>
                      <a:endParaRPr lang="en-US" sz="2600" b="0" i="0">
                        <a:effectLst/>
                        <a:latin typeface="Cambria"/>
                        <a:ea typeface="Cambria"/>
                      </a:endParaRP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21949435"/>
                  </a:ext>
                </a:extLst>
              </a:tr>
              <a:tr h="1119859">
                <a:tc>
                  <a:txBody>
                    <a:bodyPr/>
                    <a:lstStyle/>
                    <a:p>
                      <a:pPr algn="l" rtl="0" fontAlgn="base"/>
                      <a:r>
                        <a:rPr lang="en-US" sz="2600" b="0" i="0" u="none">
                          <a:solidFill>
                            <a:srgbClr val="000000"/>
                          </a:solidFill>
                          <a:effectLst/>
                          <a:latin typeface="Cambria"/>
                          <a:ea typeface="Cambria"/>
                        </a:rPr>
                        <a:t>Lack of radial reinforcement:   </a:t>
                      </a:r>
                      <a:endParaRPr lang="en-US" sz="2600" b="0" i="0" u="none">
                        <a:effectLst/>
                        <a:latin typeface="Cambria"/>
                        <a:ea typeface="Cambria"/>
                      </a:endParaRP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tc>
                  <a:txBody>
                    <a:bodyPr/>
                    <a:lstStyle/>
                    <a:p>
                      <a:pPr algn="just" rtl="0" fontAlgn="base"/>
                      <a:r>
                        <a:rPr lang="en-US" sz="2600" b="0" i="0" dirty="0">
                          <a:solidFill>
                            <a:srgbClr val="000000"/>
                          </a:solidFill>
                          <a:effectLst/>
                          <a:latin typeface="Cambria"/>
                          <a:ea typeface="Cambria"/>
                        </a:rPr>
                        <a:t>Potentially insufficient amount of radial reinforcement in the caisson wall contributed to the delamination failure. </a:t>
                      </a:r>
                      <a:endParaRPr lang="en-US" sz="2600" b="0" i="0" dirty="0">
                        <a:effectLst/>
                        <a:latin typeface="Cambria"/>
                        <a:ea typeface="Cambria"/>
                      </a:endParaRP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59678578"/>
                  </a:ext>
                </a:extLst>
              </a:tr>
              <a:tr h="1813105">
                <a:tc>
                  <a:txBody>
                    <a:bodyPr/>
                    <a:lstStyle/>
                    <a:p>
                      <a:pPr algn="l" rtl="0" fontAlgn="base"/>
                      <a:r>
                        <a:rPr lang="en-US" sz="2600" b="0" i="0" u="none">
                          <a:solidFill>
                            <a:srgbClr val="000000"/>
                          </a:solidFill>
                          <a:effectLst/>
                          <a:latin typeface="Cambria"/>
                          <a:ea typeface="Cambria"/>
                        </a:rPr>
                        <a:t>Thermal differential: </a:t>
                      </a:r>
                      <a:endParaRPr lang="en-US" sz="2600" b="0" i="0" u="none">
                        <a:effectLst/>
                        <a:latin typeface="Cambria"/>
                        <a:ea typeface="Cambria"/>
                      </a:endParaRP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tc>
                  <a:txBody>
                    <a:bodyPr/>
                    <a:lstStyle/>
                    <a:p>
                      <a:pPr algn="just" rtl="0" fontAlgn="base"/>
                      <a:r>
                        <a:rPr lang="en-US" sz="2600" b="0" i="0" dirty="0">
                          <a:solidFill>
                            <a:srgbClr val="000000"/>
                          </a:solidFill>
                          <a:effectLst/>
                          <a:latin typeface="Cambria"/>
                          <a:ea typeface="Cambria"/>
                        </a:rPr>
                        <a:t>With a wall 7.5’ thick, the internal temperatures during curing could have reached extreme highs, while the exterior of the caisson was exposed to ambient temperatures. This differential could cause stress within the caisson walls. </a:t>
                      </a:r>
                      <a:endParaRPr lang="en-US" sz="2600" b="0" i="0" dirty="0">
                        <a:effectLst/>
                        <a:latin typeface="Cambria"/>
                        <a:ea typeface="Cambria"/>
                      </a:endParaRP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09629912"/>
                  </a:ext>
                </a:extLst>
              </a:tr>
              <a:tr h="1676505">
                <a:tc>
                  <a:txBody>
                    <a:bodyPr/>
                    <a:lstStyle/>
                    <a:p>
                      <a:pPr algn="l" rtl="0" fontAlgn="base"/>
                      <a:r>
                        <a:rPr lang="en-US" sz="2600" b="0" i="0" u="none" dirty="0">
                          <a:solidFill>
                            <a:srgbClr val="000000"/>
                          </a:solidFill>
                          <a:effectLst/>
                          <a:latin typeface="Cambria"/>
                          <a:ea typeface="Cambria"/>
                        </a:rPr>
                        <a:t>Rebar Spacing &amp; Splicing: </a:t>
                      </a:r>
                    </a:p>
                    <a:p>
                      <a:pPr algn="l" rtl="0" fontAlgn="base"/>
                      <a:endParaRPr lang="en-US" sz="2600" b="0" i="0" dirty="0">
                        <a:solidFill>
                          <a:srgbClr val="000000"/>
                        </a:solidFill>
                        <a:effectLst/>
                        <a:latin typeface="Cambria"/>
                        <a:ea typeface="Cambria"/>
                      </a:endParaRP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tc>
                  <a:txBody>
                    <a:bodyPr/>
                    <a:lstStyle/>
                    <a:p>
                      <a:pPr algn="just" rtl="0" fontAlgn="base"/>
                      <a:r>
                        <a:rPr lang="en-US" sz="2600" b="0" i="0" dirty="0">
                          <a:solidFill>
                            <a:srgbClr val="000000"/>
                          </a:solidFill>
                          <a:effectLst/>
                          <a:latin typeface="Cambria"/>
                          <a:ea typeface="Cambria"/>
                        </a:rPr>
                        <a:t>Reinforcement was specified at #11 at 6”OC for both horizontal and vertical bars, which created a cylindrical plane of weakness. Additionally, the splices further decreased the space between the reinforcement.</a:t>
                      </a:r>
                    </a:p>
                  </a:txBody>
                  <a:tcP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23448218"/>
                  </a:ext>
                </a:extLst>
              </a:tr>
              <a:tr h="922078">
                <a:tc>
                  <a:txBody>
                    <a:bodyPr/>
                    <a:lstStyle/>
                    <a:p>
                      <a:pPr lvl="0" algn="l">
                        <a:buNone/>
                      </a:pPr>
                      <a:r>
                        <a:rPr lang="en-US" sz="2600" b="0" i="0" u="none" strike="noStrike" noProof="0" dirty="0" err="1">
                          <a:effectLst/>
                          <a:latin typeface="Cambria" panose="02040503050406030204" pitchFamily="18" charset="0"/>
                          <a:ea typeface="Cambria" panose="02040503050406030204" pitchFamily="18" charset="0"/>
                        </a:rPr>
                        <a:t>Ovaling</a:t>
                      </a:r>
                      <a:r>
                        <a:rPr lang="en-US" sz="2600" b="0" i="0" u="none" strike="noStrike" noProof="0" dirty="0">
                          <a:effectLst/>
                          <a:latin typeface="Cambria" panose="02040503050406030204" pitchFamily="18" charset="0"/>
                          <a:ea typeface="Cambria" panose="02040503050406030204" pitchFamily="18" charset="0"/>
                        </a:rPr>
                        <a:t>:</a:t>
                      </a:r>
                      <a:endParaRPr lang="en-US" sz="2600" dirty="0">
                        <a:latin typeface="Cambria" panose="02040503050406030204" pitchFamily="18" charset="0"/>
                        <a:ea typeface="Cambria" panose="02040503050406030204" pitchFamily="18" charset="0"/>
                      </a:endParaRPr>
                    </a:p>
                  </a:txBody>
                  <a:tcPr>
                    <a:lnL w="6350">
                      <a:solidFill>
                        <a:schemeClr val="bg1"/>
                      </a:solidFill>
                    </a:lnL>
                    <a:lnR w="6350">
                      <a:solidFill>
                        <a:schemeClr val="bg1"/>
                      </a:solidFill>
                    </a:lnR>
                    <a:lnT w="6350">
                      <a:solidFill>
                        <a:schemeClr val="bg1"/>
                      </a:solidFill>
                    </a:lnT>
                    <a:lnB w="6350">
                      <a:solidFill>
                        <a:schemeClr val="bg1"/>
                      </a:solidFill>
                    </a:lnB>
                  </a:tcPr>
                </a:tc>
                <a:tc>
                  <a:txBody>
                    <a:bodyPr/>
                    <a:lstStyle/>
                    <a:p>
                      <a:pPr lvl="0" algn="just">
                        <a:buNone/>
                      </a:pPr>
                      <a:r>
                        <a:rPr lang="en-US" sz="2600" b="0" i="0" u="none" strike="noStrike" kern="1200" noProof="0" dirty="0">
                          <a:solidFill>
                            <a:schemeClr val="tx1"/>
                          </a:solidFill>
                          <a:effectLst/>
                          <a:latin typeface="Cambria"/>
                        </a:rPr>
                        <a:t>Uneven soil pressures on the caisson, forcing it to deform into a rough oval shape. </a:t>
                      </a:r>
                      <a:endParaRPr lang="en-US" sz="2600" dirty="0"/>
                    </a:p>
                  </a:txBody>
                  <a:tcPr>
                    <a:lnL w="6350">
                      <a:solidFill>
                        <a:schemeClr val="bg1"/>
                      </a:solidFill>
                    </a:lnL>
                    <a:lnR w="6350">
                      <a:solidFill>
                        <a:schemeClr val="bg1"/>
                      </a:solidFill>
                    </a:lnR>
                    <a:lnT w="6350">
                      <a:solidFill>
                        <a:schemeClr val="bg1"/>
                      </a:solidFill>
                    </a:lnT>
                    <a:lnB w="6350">
                      <a:solidFill>
                        <a:schemeClr val="bg1"/>
                      </a:solidFill>
                    </a:lnB>
                  </a:tcPr>
                </a:tc>
                <a:extLst>
                  <a:ext uri="{0D108BD9-81ED-4DB2-BD59-A6C34878D82A}">
                    <a16:rowId xmlns:a16="http://schemas.microsoft.com/office/drawing/2014/main" val="2408474910"/>
                  </a:ext>
                </a:extLst>
              </a:tr>
            </a:tbl>
          </a:graphicData>
        </a:graphic>
      </p:graphicFrame>
      <p:sp>
        <p:nvSpPr>
          <p:cNvPr id="10" name="TextBox 9">
            <a:extLst>
              <a:ext uri="{FF2B5EF4-FFF2-40B4-BE49-F238E27FC236}">
                <a16:creationId xmlns:a16="http://schemas.microsoft.com/office/drawing/2014/main" id="{44C2EC5C-703E-4D99-AAD0-E59E677C112A}"/>
              </a:ext>
            </a:extLst>
          </p:cNvPr>
          <p:cNvSpPr txBox="1"/>
          <p:nvPr/>
        </p:nvSpPr>
        <p:spPr>
          <a:xfrm>
            <a:off x="378785" y="14922317"/>
            <a:ext cx="9565608" cy="461665"/>
          </a:xfrm>
          <a:prstGeom prst="rect">
            <a:avLst/>
          </a:prstGeom>
          <a:noFill/>
        </p:spPr>
        <p:txBody>
          <a:bodyPr wrap="square" rtlCol="0">
            <a:spAutoFit/>
          </a:bodyPr>
          <a:lstStyle/>
          <a:p>
            <a:r>
              <a:rPr lang="en-US" sz="2400" dirty="0">
                <a:latin typeface="Cambria" panose="02040503050406030204" pitchFamily="18" charset="0"/>
                <a:ea typeface="Cambria" panose="02040503050406030204" pitchFamily="18" charset="0"/>
              </a:rPr>
              <a:t>Table 1: Primary hypotheses to explain the caisson failure.</a:t>
            </a:r>
          </a:p>
        </p:txBody>
      </p:sp>
      <p:pic>
        <p:nvPicPr>
          <p:cNvPr id="11" name="Picture 22">
            <a:extLst>
              <a:ext uri="{FF2B5EF4-FFF2-40B4-BE49-F238E27FC236}">
                <a16:creationId xmlns:a16="http://schemas.microsoft.com/office/drawing/2014/main" id="{AA170588-6DC7-AE3E-64B6-AB0BBB6D7ABD}"/>
              </a:ext>
            </a:extLst>
          </p:cNvPr>
          <p:cNvPicPr>
            <a:picLocks noChangeAspect="1"/>
          </p:cNvPicPr>
          <p:nvPr/>
        </p:nvPicPr>
        <p:blipFill>
          <a:blip r:embed="rId20"/>
          <a:stretch>
            <a:fillRect/>
          </a:stretch>
        </p:blipFill>
        <p:spPr>
          <a:xfrm>
            <a:off x="39358465" y="8638542"/>
            <a:ext cx="3771793" cy="5102254"/>
          </a:xfrm>
          <a:prstGeom prst="rect">
            <a:avLst/>
          </a:prstGeom>
        </p:spPr>
      </p:pic>
      <p:sp>
        <p:nvSpPr>
          <p:cNvPr id="45" name="TextBox 44">
            <a:extLst>
              <a:ext uri="{FF2B5EF4-FFF2-40B4-BE49-F238E27FC236}">
                <a16:creationId xmlns:a16="http://schemas.microsoft.com/office/drawing/2014/main" id="{D50D607E-5D33-401E-8204-565319CC5DAF}"/>
              </a:ext>
            </a:extLst>
          </p:cNvPr>
          <p:cNvSpPr txBox="1"/>
          <p:nvPr/>
        </p:nvSpPr>
        <p:spPr>
          <a:xfrm>
            <a:off x="32661225" y="9286448"/>
            <a:ext cx="6374679" cy="4093428"/>
          </a:xfrm>
          <a:prstGeom prst="rect">
            <a:avLst/>
          </a:prstGeom>
          <a:noFill/>
        </p:spPr>
        <p:txBody>
          <a:bodyPr wrap="square" rtlCol="0">
            <a:spAutoFit/>
          </a:bodyPr>
          <a:lstStyle/>
          <a:p>
            <a:pPr algn="just"/>
            <a:r>
              <a:rPr lang="en-US" sz="2600">
                <a:latin typeface="Cambria" panose="02040503050406030204" pitchFamily="18" charset="0"/>
                <a:ea typeface="Cambria" panose="02040503050406030204" pitchFamily="18" charset="0"/>
                <a:cs typeface="+mn-lt"/>
              </a:rPr>
              <a:t>The caisson design specifies no stirrups to be used as structural reinforcement against shear failure, as shown in Figure 15. Based on the </a:t>
            </a:r>
            <a:r>
              <a:rPr lang="en-US" sz="2600" i="1">
                <a:latin typeface="Cambria" panose="02040503050406030204" pitchFamily="18" charset="0"/>
                <a:ea typeface="Cambria" panose="02040503050406030204" pitchFamily="18" charset="0"/>
                <a:cs typeface="+mn-lt"/>
              </a:rPr>
              <a:t>Design Method for Reinforced Concrete Box and Pipe Sections</a:t>
            </a:r>
            <a:r>
              <a:rPr lang="en-US" sz="2600">
                <a:latin typeface="Cambria" panose="02040503050406030204" pitchFamily="18" charset="0"/>
                <a:ea typeface="Cambria" panose="02040503050406030204" pitchFamily="18" charset="0"/>
                <a:cs typeface="+mn-lt"/>
              </a:rPr>
              <a:t> the ultimate shear resistance without stirrups is 120 kips. The shear force in the radial direction developed in the caisson at depths up to 29.5 ft are greater than the allowable 120 kips.</a:t>
            </a:r>
            <a:endParaRPr lang="en-US" sz="2600">
              <a:latin typeface="Cambria" panose="02040503050406030204" pitchFamily="18" charset="0"/>
              <a:ea typeface="Cambria" panose="02040503050406030204" pitchFamily="18" charset="0"/>
              <a:cs typeface="Calibri"/>
            </a:endParaRPr>
          </a:p>
        </p:txBody>
      </p:sp>
      <p:sp>
        <p:nvSpPr>
          <p:cNvPr id="46" name="TextBox 45">
            <a:extLst>
              <a:ext uri="{FF2B5EF4-FFF2-40B4-BE49-F238E27FC236}">
                <a16:creationId xmlns:a16="http://schemas.microsoft.com/office/drawing/2014/main" id="{07428FCC-93BA-4664-BDB5-D529757BA4D0}"/>
              </a:ext>
            </a:extLst>
          </p:cNvPr>
          <p:cNvSpPr txBox="1"/>
          <p:nvPr/>
        </p:nvSpPr>
        <p:spPr>
          <a:xfrm>
            <a:off x="39358465" y="13666245"/>
            <a:ext cx="4418653" cy="830997"/>
          </a:xfrm>
          <a:prstGeom prst="rect">
            <a:avLst/>
          </a:prstGeom>
          <a:noFill/>
        </p:spPr>
        <p:txBody>
          <a:bodyPr wrap="square" rtlCol="0">
            <a:spAutoFit/>
          </a:bodyPr>
          <a:lstStyle/>
          <a:p>
            <a:r>
              <a:rPr lang="en-US" sz="2400" dirty="0">
                <a:latin typeface="Cambria" panose="02040503050406030204" pitchFamily="18" charset="0"/>
                <a:ea typeface="Cambria" panose="02040503050406030204" pitchFamily="18" charset="0"/>
              </a:rPr>
              <a:t>Figure 15: Existing radial reinforcement. </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1014</Words>
  <Application>Microsoft Office PowerPoint</Application>
  <PresentationFormat>Custom</PresentationFormat>
  <Paragraphs>108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Self-Sinking Caisson Failure Investigation Alissa Reitter, Will Conley, Rita Masouras, Maya Norris Civil Engineering,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Alissa Reitter</cp:lastModifiedBy>
  <cp:revision>2</cp:revision>
  <dcterms:created xsi:type="dcterms:W3CDTF">2016-03-05T16:55:12Z</dcterms:created>
  <dcterms:modified xsi:type="dcterms:W3CDTF">2022-04-12T16:56:35Z</dcterms:modified>
</cp:coreProperties>
</file>