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3"/>
  </p:sldMasterIdLst>
  <p:notesMasterIdLst>
    <p:notesMasterId r:id="rId5"/>
  </p:notesMasterIdLst>
  <p:sldIdLst>
    <p:sldId id="256" r:id="rId4"/>
  </p:sldIdLst>
  <p:sldSz cx="43891200" cy="32918400"/>
  <p:notesSz cx="9144000" cy="6858000"/>
  <p:defaultTextStyle>
    <a:defPPr>
      <a:defRPr lang="en-US"/>
    </a:defPPr>
    <a:lvl1pPr marL="0" algn="l" defTabSz="4301092" rtl="0" eaLnBrk="1" latinLnBrk="0" hangingPunct="1">
      <a:defRPr sz="8500" kern="1200">
        <a:solidFill>
          <a:schemeClr val="tx1"/>
        </a:solidFill>
        <a:latin typeface="+mn-lt"/>
        <a:ea typeface="+mn-ea"/>
        <a:cs typeface="+mn-cs"/>
      </a:defRPr>
    </a:lvl1pPr>
    <a:lvl2pPr marL="2150545" algn="l" defTabSz="4301092" rtl="0" eaLnBrk="1" latinLnBrk="0" hangingPunct="1">
      <a:defRPr sz="8500" kern="1200">
        <a:solidFill>
          <a:schemeClr val="tx1"/>
        </a:solidFill>
        <a:latin typeface="+mn-lt"/>
        <a:ea typeface="+mn-ea"/>
        <a:cs typeface="+mn-cs"/>
      </a:defRPr>
    </a:lvl2pPr>
    <a:lvl3pPr marL="4301092" algn="l" defTabSz="4301092" rtl="0" eaLnBrk="1" latinLnBrk="0" hangingPunct="1">
      <a:defRPr sz="8500" kern="1200">
        <a:solidFill>
          <a:schemeClr val="tx1"/>
        </a:solidFill>
        <a:latin typeface="+mn-lt"/>
        <a:ea typeface="+mn-ea"/>
        <a:cs typeface="+mn-cs"/>
      </a:defRPr>
    </a:lvl3pPr>
    <a:lvl4pPr marL="6451637" algn="l" defTabSz="4301092" rtl="0" eaLnBrk="1" latinLnBrk="0" hangingPunct="1">
      <a:defRPr sz="8500" kern="1200">
        <a:solidFill>
          <a:schemeClr val="tx1"/>
        </a:solidFill>
        <a:latin typeface="+mn-lt"/>
        <a:ea typeface="+mn-ea"/>
        <a:cs typeface="+mn-cs"/>
      </a:defRPr>
    </a:lvl4pPr>
    <a:lvl5pPr marL="8602184" algn="l" defTabSz="4301092" rtl="0" eaLnBrk="1" latinLnBrk="0" hangingPunct="1">
      <a:defRPr sz="8500" kern="1200">
        <a:solidFill>
          <a:schemeClr val="tx1"/>
        </a:solidFill>
        <a:latin typeface="+mn-lt"/>
        <a:ea typeface="+mn-ea"/>
        <a:cs typeface="+mn-cs"/>
      </a:defRPr>
    </a:lvl5pPr>
    <a:lvl6pPr marL="10752730" algn="l" defTabSz="4301092" rtl="0" eaLnBrk="1" latinLnBrk="0" hangingPunct="1">
      <a:defRPr sz="8500" kern="1200">
        <a:solidFill>
          <a:schemeClr val="tx1"/>
        </a:solidFill>
        <a:latin typeface="+mn-lt"/>
        <a:ea typeface="+mn-ea"/>
        <a:cs typeface="+mn-cs"/>
      </a:defRPr>
    </a:lvl6pPr>
    <a:lvl7pPr marL="12903275" algn="l" defTabSz="4301092" rtl="0" eaLnBrk="1" latinLnBrk="0" hangingPunct="1">
      <a:defRPr sz="8500" kern="1200">
        <a:solidFill>
          <a:schemeClr val="tx1"/>
        </a:solidFill>
        <a:latin typeface="+mn-lt"/>
        <a:ea typeface="+mn-ea"/>
        <a:cs typeface="+mn-cs"/>
      </a:defRPr>
    </a:lvl7pPr>
    <a:lvl8pPr marL="15053822" algn="l" defTabSz="4301092" rtl="0" eaLnBrk="1" latinLnBrk="0" hangingPunct="1">
      <a:defRPr sz="8500" kern="1200">
        <a:solidFill>
          <a:schemeClr val="tx1"/>
        </a:solidFill>
        <a:latin typeface="+mn-lt"/>
        <a:ea typeface="+mn-ea"/>
        <a:cs typeface="+mn-cs"/>
      </a:defRPr>
    </a:lvl8pPr>
    <a:lvl9pPr marL="17204367" algn="l" defTabSz="4301092" rtl="0" eaLnBrk="1" latinLnBrk="0" hangingPunct="1">
      <a:defRPr sz="8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9D34BFE0-5ABC-5417-7C1D-CCE059839F0C}" name="Guest User" initials="GU" userId="S::urn:spo:anon#db3ed172ad8b513e1e6f757c17757a276e8ac144135bdb6f71cbd0f35d3b066b::" providerId="AD"/>
</p188: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3F10A91F-D91B-974F-AA86-AF45895B5BC3}" v="117" dt="2022-04-13T20:46:03.892"/>
    <p1510:client id="{A70833C9-2E1B-AC40-A66B-369E700AC767}" v="580" dt="2022-04-13T19:09:41.00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10"/>
    <p:restoredTop sz="94681"/>
  </p:normalViewPr>
  <p:slideViewPr>
    <p:cSldViewPr snapToGrid="0" snapToObjects="1">
      <p:cViewPr>
        <p:scale>
          <a:sx n="30" d="100"/>
          <a:sy n="30" d="100"/>
        </p:scale>
        <p:origin x="712" y="144"/>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heme" Target="theme/theme1.xml"/><Relationship Id="rId3" Type="http://schemas.openxmlformats.org/officeDocument/2006/relationships/slideMaster" Target="slideMasters/slideMaster1.xml"/><Relationship Id="rId7" Type="http://schemas.openxmlformats.org/officeDocument/2006/relationships/viewProps" Target="view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presProps" Target="presProps.xml"/><Relationship Id="rId11" Type="http://schemas.microsoft.com/office/2018/10/relationships/authors" Target="authors.xml"/><Relationship Id="rId5" Type="http://schemas.openxmlformats.org/officeDocument/2006/relationships/notesMaster" Target="notesMasters/notesMaster1.xml"/><Relationship Id="rId10" Type="http://schemas.microsoft.com/office/2015/10/relationships/revisionInfo" Target="revisionInfo.xml"/><Relationship Id="rId4" Type="http://schemas.openxmlformats.org/officeDocument/2006/relationships/slide" Target="slides/slide1.xml"/><Relationship Id="rId9"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962400" cy="3444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5180013" y="0"/>
            <a:ext cx="3962400" cy="344488"/>
          </a:xfrm>
          <a:prstGeom prst="rect">
            <a:avLst/>
          </a:prstGeom>
        </p:spPr>
        <p:txBody>
          <a:bodyPr vert="horz" lIns="91440" tIns="45720" rIns="91440" bIns="45720" rtlCol="0"/>
          <a:lstStyle>
            <a:lvl1pPr algn="r">
              <a:defRPr sz="1200"/>
            </a:lvl1pPr>
          </a:lstStyle>
          <a:p>
            <a:fld id="{42BEB8AB-2383-0645-88DC-8797235BC5BE}" type="datetimeFigureOut">
              <a:rPr lang="en-US" smtClean="0"/>
              <a:t>4/13/22</a:t>
            </a:fld>
            <a:endParaRPr lang="en-US"/>
          </a:p>
        </p:txBody>
      </p:sp>
      <p:sp>
        <p:nvSpPr>
          <p:cNvPr id="4" name="Slide Image Placeholder 3"/>
          <p:cNvSpPr>
            <a:spLocks noGrp="1" noRot="1" noChangeAspect="1"/>
          </p:cNvSpPr>
          <p:nvPr>
            <p:ph type="sldImg" idx="2"/>
          </p:nvPr>
        </p:nvSpPr>
        <p:spPr>
          <a:xfrm>
            <a:off x="3028950" y="857250"/>
            <a:ext cx="3086100" cy="2314575"/>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914400" y="3300413"/>
            <a:ext cx="731520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6513513"/>
            <a:ext cx="3962400" cy="3444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5180013" y="6513513"/>
            <a:ext cx="3962400" cy="344487"/>
          </a:xfrm>
          <a:prstGeom prst="rect">
            <a:avLst/>
          </a:prstGeom>
        </p:spPr>
        <p:txBody>
          <a:bodyPr vert="horz" lIns="91440" tIns="45720" rIns="91440" bIns="45720" rtlCol="0" anchor="b"/>
          <a:lstStyle>
            <a:lvl1pPr algn="r">
              <a:defRPr sz="1200"/>
            </a:lvl1pPr>
          </a:lstStyle>
          <a:p>
            <a:fld id="{0ECF36BA-5348-5945-8C73-BE5AD3D44476}" type="slidenum">
              <a:rPr lang="en-US" smtClean="0"/>
              <a:t>‹#›</a:t>
            </a:fld>
            <a:endParaRPr lang="en-US"/>
          </a:p>
        </p:txBody>
      </p:sp>
    </p:spTree>
    <p:extLst>
      <p:ext uri="{BB962C8B-B14F-4D97-AF65-F5344CB8AC3E}">
        <p14:creationId xmlns:p14="http://schemas.microsoft.com/office/powerpoint/2010/main" val="71976926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a:t>In situ testing, underwater testing, frequency analysis of a generator to get a frequency spectrum</a:t>
            </a:r>
          </a:p>
          <a:p>
            <a:endParaRPr lang="en-US" sz="1200"/>
          </a:p>
          <a:p>
            <a:r>
              <a:rPr lang="en-US" sz="1200"/>
              <a:t>Notes from 7 </a:t>
            </a:r>
            <a:r>
              <a:rPr lang="en-US" sz="1200" err="1"/>
              <a:t>april</a:t>
            </a:r>
            <a:r>
              <a:rPr lang="en-US" sz="1200"/>
              <a:t>: </a:t>
            </a:r>
          </a:p>
          <a:p>
            <a:r>
              <a:rPr lang="en-US" sz="1200"/>
              <a:t>Include a photo of a floating turbine, nacelle, human scale photo</a:t>
            </a:r>
          </a:p>
          <a:p>
            <a:r>
              <a:rPr lang="en-US" sz="1200"/>
              <a:t>Trying to simulate the mechanical and electromechanical processes in the lab environment that occur on floating wind turbines </a:t>
            </a:r>
          </a:p>
          <a:p>
            <a:r>
              <a:rPr lang="en-US" sz="1200"/>
              <a:t>Annotate turbine photo in motivations</a:t>
            </a:r>
          </a:p>
          <a:p>
            <a:endParaRPr lang="en-US" sz="1200"/>
          </a:p>
          <a:p>
            <a:endParaRPr lang="en-US" sz="1200">
              <a:latin typeface="Times New Roman" panose="02020603050405020304" pitchFamily="18" charset="0"/>
              <a:cs typeface="Times New Roman" panose="02020603050405020304" pitchFamily="18" charset="0"/>
            </a:endParaRPr>
          </a:p>
          <a:p>
            <a:r>
              <a:rPr lang="en-US" sz="1200">
                <a:latin typeface="Times New Roman" panose="02020603050405020304" pitchFamily="18" charset="0"/>
                <a:cs typeface="Times New Roman" panose="02020603050405020304" pitchFamily="18" charset="0"/>
              </a:rPr>
              <a:t>No full sentences </a:t>
            </a:r>
          </a:p>
          <a:p>
            <a:r>
              <a:rPr lang="en-US" sz="1200">
                <a:latin typeface="Times New Roman" panose="02020603050405020304" pitchFamily="18" charset="0"/>
                <a:cs typeface="Times New Roman" panose="02020603050405020304" pitchFamily="18" charset="0"/>
              </a:rPr>
              <a:t>Quick summaries </a:t>
            </a:r>
          </a:p>
          <a:p>
            <a:r>
              <a:rPr lang="en-US" sz="1200">
                <a:latin typeface="Times New Roman" panose="02020603050405020304" pitchFamily="18" charset="0"/>
                <a:cs typeface="Times New Roman" panose="02020603050405020304" pitchFamily="18" charset="0"/>
              </a:rPr>
              <a:t>Annotate images </a:t>
            </a:r>
          </a:p>
          <a:p>
            <a:r>
              <a:rPr lang="en-US" sz="1200">
                <a:latin typeface="Times New Roman" panose="02020603050405020304" pitchFamily="18" charset="0"/>
                <a:cs typeface="Times New Roman" panose="02020603050405020304" pitchFamily="18" charset="0"/>
              </a:rPr>
              <a:t>Add axes to all plots </a:t>
            </a:r>
          </a:p>
          <a:p>
            <a:endParaRPr lang="en-US" sz="1200"/>
          </a:p>
        </p:txBody>
      </p:sp>
      <p:sp>
        <p:nvSpPr>
          <p:cNvPr id="4" name="Slide Number Placeholder 3"/>
          <p:cNvSpPr>
            <a:spLocks noGrp="1"/>
          </p:cNvSpPr>
          <p:nvPr>
            <p:ph type="sldNum" sz="quarter" idx="5"/>
          </p:nvPr>
        </p:nvSpPr>
        <p:spPr/>
        <p:txBody>
          <a:bodyPr/>
          <a:lstStyle/>
          <a:p>
            <a:fld id="{0ECF36BA-5348-5945-8C73-BE5AD3D44476}" type="slidenum">
              <a:rPr lang="en-US" smtClean="0"/>
              <a:t>1</a:t>
            </a:fld>
            <a:endParaRPr lang="en-US"/>
          </a:p>
        </p:txBody>
      </p:sp>
    </p:spTree>
    <p:extLst>
      <p:ext uri="{BB962C8B-B14F-4D97-AF65-F5344CB8AC3E}">
        <p14:creationId xmlns:p14="http://schemas.microsoft.com/office/powerpoint/2010/main" val="29382666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3"/>
            <a:ext cx="37307520" cy="11460480"/>
          </a:xfrm>
        </p:spPr>
        <p:txBody>
          <a:bodyPr anchor="b"/>
          <a:lstStyle>
            <a:lvl1pPr algn="ctr">
              <a:defRPr sz="29400"/>
            </a:lvl1pPr>
          </a:lstStyle>
          <a:p>
            <a:r>
              <a:rPr lang="en-US"/>
              <a:t>Click to edit Master title style</a:t>
            </a:r>
          </a:p>
        </p:txBody>
      </p:sp>
      <p:sp>
        <p:nvSpPr>
          <p:cNvPr id="3" name="Subtitle 2"/>
          <p:cNvSpPr>
            <a:spLocks noGrp="1"/>
          </p:cNvSpPr>
          <p:nvPr>
            <p:ph type="subTitle" idx="1"/>
          </p:nvPr>
        </p:nvSpPr>
        <p:spPr>
          <a:xfrm>
            <a:off x="5486400" y="17289783"/>
            <a:ext cx="32918400" cy="7947657"/>
          </a:xfrm>
        </p:spPr>
        <p:txBody>
          <a:bodyPr/>
          <a:lstStyle>
            <a:lvl1pPr marL="0" indent="0" algn="ctr">
              <a:buNone/>
              <a:defRPr sz="11800"/>
            </a:lvl1pPr>
            <a:lvl2pPr marL="2240152" indent="0" algn="ctr">
              <a:buNone/>
              <a:defRPr sz="9800"/>
            </a:lvl2pPr>
            <a:lvl3pPr marL="4480304" indent="0" algn="ctr">
              <a:buNone/>
              <a:defRPr sz="8800"/>
            </a:lvl3pPr>
            <a:lvl4pPr marL="6720456" indent="0" algn="ctr">
              <a:buNone/>
              <a:defRPr sz="7800"/>
            </a:lvl4pPr>
            <a:lvl5pPr marL="8960608" indent="0" algn="ctr">
              <a:buNone/>
              <a:defRPr sz="7800"/>
            </a:lvl5pPr>
            <a:lvl6pPr marL="11200760" indent="0" algn="ctr">
              <a:buNone/>
              <a:defRPr sz="7800"/>
            </a:lvl6pPr>
            <a:lvl7pPr marL="13440912" indent="0" algn="ctr">
              <a:buNone/>
              <a:defRPr sz="7800"/>
            </a:lvl7pPr>
            <a:lvl8pPr marL="15681064" indent="0" algn="ctr">
              <a:buNone/>
              <a:defRPr sz="7800"/>
            </a:lvl8pPr>
            <a:lvl9pPr marL="17921216" indent="0" algn="ctr">
              <a:buNone/>
              <a:defRPr sz="7800"/>
            </a:lvl9pPr>
          </a:lstStyle>
          <a:p>
            <a:r>
              <a:rPr lang="en-US"/>
              <a:t>Click to edit Master subtitle style</a:t>
            </a:r>
          </a:p>
        </p:txBody>
      </p:sp>
      <p:sp>
        <p:nvSpPr>
          <p:cNvPr id="4" name="Date Placeholder 3"/>
          <p:cNvSpPr>
            <a:spLocks noGrp="1"/>
          </p:cNvSpPr>
          <p:nvPr>
            <p:ph type="dt" sz="half" idx="10"/>
          </p:nvPr>
        </p:nvSpPr>
        <p:spPr/>
        <p:txBody>
          <a:bodyPr/>
          <a:lstStyle/>
          <a:p>
            <a:fld id="{08E81BC7-D5A5-445F-BF4D-797F02B50EB4}" type="datetimeFigureOut">
              <a:rPr lang="en-US" smtClean="0"/>
              <a:t>4/13/22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5523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8E81BC7-D5A5-445F-BF4D-797F02B50EB4}" type="datetimeFigureOut">
              <a:rPr lang="en-US" smtClean="0"/>
              <a:t>4/13/22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377049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51"/>
            <a:ext cx="37856160" cy="13693137"/>
          </a:xfrm>
        </p:spPr>
        <p:txBody>
          <a:bodyPr anchor="b"/>
          <a:lstStyle>
            <a:lvl1pPr>
              <a:defRPr sz="29400"/>
            </a:lvl1pPr>
          </a:lstStyle>
          <a:p>
            <a:r>
              <a:rPr lang="en-US"/>
              <a:t>Click to edit Master title style</a:t>
            </a:r>
          </a:p>
        </p:txBody>
      </p:sp>
      <p:sp>
        <p:nvSpPr>
          <p:cNvPr id="3" name="Text Placeholder 2"/>
          <p:cNvSpPr>
            <a:spLocks noGrp="1"/>
          </p:cNvSpPr>
          <p:nvPr>
            <p:ph type="body" idx="1"/>
          </p:nvPr>
        </p:nvSpPr>
        <p:spPr>
          <a:xfrm>
            <a:off x="2994662" y="22029431"/>
            <a:ext cx="37856160" cy="7200897"/>
          </a:xfrm>
        </p:spPr>
        <p:txBody>
          <a:bodyPr/>
          <a:lstStyle>
            <a:lvl1pPr marL="0" indent="0">
              <a:buNone/>
              <a:defRPr sz="11800">
                <a:solidFill>
                  <a:schemeClr val="tx1"/>
                </a:solidFill>
              </a:defRPr>
            </a:lvl1pPr>
            <a:lvl2pPr marL="2240152" indent="0">
              <a:buNone/>
              <a:defRPr sz="9800">
                <a:solidFill>
                  <a:schemeClr val="tx1">
                    <a:tint val="75000"/>
                  </a:schemeClr>
                </a:solidFill>
              </a:defRPr>
            </a:lvl2pPr>
            <a:lvl3pPr marL="4480304" indent="0">
              <a:buNone/>
              <a:defRPr sz="8800">
                <a:solidFill>
                  <a:schemeClr val="tx1">
                    <a:tint val="75000"/>
                  </a:schemeClr>
                </a:solidFill>
              </a:defRPr>
            </a:lvl3pPr>
            <a:lvl4pPr marL="6720456" indent="0">
              <a:buNone/>
              <a:defRPr sz="7800">
                <a:solidFill>
                  <a:schemeClr val="tx1">
                    <a:tint val="75000"/>
                  </a:schemeClr>
                </a:solidFill>
              </a:defRPr>
            </a:lvl4pPr>
            <a:lvl5pPr marL="8960608" indent="0">
              <a:buNone/>
              <a:defRPr sz="7800">
                <a:solidFill>
                  <a:schemeClr val="tx1">
                    <a:tint val="75000"/>
                  </a:schemeClr>
                </a:solidFill>
              </a:defRPr>
            </a:lvl5pPr>
            <a:lvl6pPr marL="11200760" indent="0">
              <a:buNone/>
              <a:defRPr sz="7800">
                <a:solidFill>
                  <a:schemeClr val="tx1">
                    <a:tint val="75000"/>
                  </a:schemeClr>
                </a:solidFill>
              </a:defRPr>
            </a:lvl6pPr>
            <a:lvl7pPr marL="13440912" indent="0">
              <a:buNone/>
              <a:defRPr sz="7800">
                <a:solidFill>
                  <a:schemeClr val="tx1">
                    <a:tint val="75000"/>
                  </a:schemeClr>
                </a:solidFill>
              </a:defRPr>
            </a:lvl7pPr>
            <a:lvl8pPr marL="15681064" indent="0">
              <a:buNone/>
              <a:defRPr sz="7800">
                <a:solidFill>
                  <a:schemeClr val="tx1">
                    <a:tint val="75000"/>
                  </a:schemeClr>
                </a:solidFill>
              </a:defRPr>
            </a:lvl8pPr>
            <a:lvl9pPr marL="17921216" indent="0">
              <a:buNone/>
              <a:defRPr sz="78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4/13/22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264123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30175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222199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08E81BC7-D5A5-445F-BF4D-797F02B50EB4}" type="datetimeFigureOut">
              <a:rPr lang="en-US" smtClean="0"/>
              <a:t>4/13/22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99890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3"/>
          </a:xfrm>
        </p:spPr>
        <p:txBody>
          <a:bodyPr/>
          <a:lstStyle/>
          <a:p>
            <a:r>
              <a:rPr lang="en-US"/>
              <a:t>Click to edit Master title style</a:t>
            </a:r>
          </a:p>
        </p:txBody>
      </p:sp>
      <p:sp>
        <p:nvSpPr>
          <p:cNvPr id="3" name="Text Placeholder 2"/>
          <p:cNvSpPr>
            <a:spLocks noGrp="1"/>
          </p:cNvSpPr>
          <p:nvPr>
            <p:ph type="body" idx="1"/>
          </p:nvPr>
        </p:nvSpPr>
        <p:spPr>
          <a:xfrm>
            <a:off x="3023242" y="8069584"/>
            <a:ext cx="18568032"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22219922" y="8069584"/>
            <a:ext cx="18659477"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08E81BC7-D5A5-445F-BF4D-797F02B50EB4}" type="datetimeFigureOut">
              <a:rPr lang="en-US" smtClean="0"/>
              <a:t>4/13/22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87450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08E81BC7-D5A5-445F-BF4D-797F02B50EB4}" type="datetimeFigureOut">
              <a:rPr lang="en-US" smtClean="0"/>
              <a:t>4/13/22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370348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4/13/22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39455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p>
        </p:txBody>
      </p:sp>
      <p:sp>
        <p:nvSpPr>
          <p:cNvPr id="3" name="Content Placeholder 2"/>
          <p:cNvSpPr>
            <a:spLocks noGrp="1"/>
          </p:cNvSpPr>
          <p:nvPr>
            <p:ph idx="1"/>
          </p:nvPr>
        </p:nvSpPr>
        <p:spPr>
          <a:xfrm>
            <a:off x="18659477" y="4739648"/>
            <a:ext cx="22219920" cy="23393400"/>
          </a:xfrm>
        </p:spPr>
        <p:txBody>
          <a:bodyPr/>
          <a:lstStyle>
            <a:lvl1pPr>
              <a:defRPr sz="15700"/>
            </a:lvl1pPr>
            <a:lvl2pPr>
              <a:defRPr sz="13700"/>
            </a:lvl2pPr>
            <a:lvl3pPr>
              <a:defRPr sz="11800"/>
            </a:lvl3pPr>
            <a:lvl4pPr>
              <a:defRPr sz="9800"/>
            </a:lvl4pPr>
            <a:lvl5pPr>
              <a:defRPr sz="9800"/>
            </a:lvl5pPr>
            <a:lvl6pPr>
              <a:defRPr sz="9800"/>
            </a:lvl6pPr>
            <a:lvl7pPr>
              <a:defRPr sz="9800"/>
            </a:lvl7pPr>
            <a:lvl8pPr>
              <a:defRPr sz="9800"/>
            </a:lvl8pPr>
            <a:lvl9pPr>
              <a:defRPr sz="9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4/13/22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613618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p>
        </p:txBody>
      </p:sp>
      <p:sp>
        <p:nvSpPr>
          <p:cNvPr id="3" name="Picture Placeholder 2"/>
          <p:cNvSpPr>
            <a:spLocks noGrp="1" noChangeAspect="1"/>
          </p:cNvSpPr>
          <p:nvPr>
            <p:ph type="pic" idx="1"/>
          </p:nvPr>
        </p:nvSpPr>
        <p:spPr>
          <a:xfrm>
            <a:off x="18659477" y="4739648"/>
            <a:ext cx="22219920" cy="23393400"/>
          </a:xfrm>
        </p:spPr>
        <p:txBody>
          <a:bodyPr anchor="t"/>
          <a:lstStyle>
            <a:lvl1pPr marL="0" indent="0">
              <a:buNone/>
              <a:defRPr sz="15700"/>
            </a:lvl1pPr>
            <a:lvl2pPr marL="2240152" indent="0">
              <a:buNone/>
              <a:defRPr sz="13700"/>
            </a:lvl2pPr>
            <a:lvl3pPr marL="4480304" indent="0">
              <a:buNone/>
              <a:defRPr sz="11800"/>
            </a:lvl3pPr>
            <a:lvl4pPr marL="6720456" indent="0">
              <a:buNone/>
              <a:defRPr sz="9800"/>
            </a:lvl4pPr>
            <a:lvl5pPr marL="8960608" indent="0">
              <a:buNone/>
              <a:defRPr sz="9800"/>
            </a:lvl5pPr>
            <a:lvl6pPr marL="11200760" indent="0">
              <a:buNone/>
              <a:defRPr sz="9800"/>
            </a:lvl6pPr>
            <a:lvl7pPr marL="13440912" indent="0">
              <a:buNone/>
              <a:defRPr sz="9800"/>
            </a:lvl7pPr>
            <a:lvl8pPr marL="15681064" indent="0">
              <a:buNone/>
              <a:defRPr sz="9800"/>
            </a:lvl8pPr>
            <a:lvl9pPr marL="17921216" indent="0">
              <a:buNone/>
              <a:defRPr sz="9800"/>
            </a:lvl9pPr>
          </a:lstStyle>
          <a:p>
            <a:r>
              <a:rPr lang="en-US"/>
              <a:t>Click icon to add picture</a:t>
            </a:r>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4/13/22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414468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8E81BC7-D5A5-445F-BF4D-797F02B50EB4}" type="datetimeFigureOut">
              <a:rPr lang="en-US" smtClean="0"/>
              <a:t>4/13/22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1547499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3"/>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3017522" y="1752600"/>
            <a:ext cx="27843480" cy="2789682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8E81BC7-D5A5-445F-BF4D-797F02B50EB4}" type="datetimeFigureOut">
              <a:rPr lang="en-US" smtClean="0"/>
              <a:t>4/13/22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a:p>
        </p:txBody>
      </p:sp>
    </p:spTree>
    <p:extLst>
      <p:ext uri="{BB962C8B-B14F-4D97-AF65-F5344CB8AC3E}">
        <p14:creationId xmlns:p14="http://schemas.microsoft.com/office/powerpoint/2010/main" val="76796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3"/>
          </a:xfrm>
          <a:prstGeom prst="rect">
            <a:avLst/>
          </a:prstGeom>
        </p:spPr>
        <p:txBody>
          <a:bodyPr vert="horz" lIns="106674" tIns="53337" rIns="106674" bIns="53337" rtlCol="0" anchor="ctr">
            <a:normAutofit/>
          </a:bodyPr>
          <a:lstStyle/>
          <a:p>
            <a:r>
              <a:rPr lang="en-US"/>
              <a:t>Click to edit Master title style</a:t>
            </a:r>
          </a:p>
        </p:txBody>
      </p:sp>
      <p:sp>
        <p:nvSpPr>
          <p:cNvPr id="3" name="Text Placeholder 2"/>
          <p:cNvSpPr>
            <a:spLocks noGrp="1"/>
          </p:cNvSpPr>
          <p:nvPr>
            <p:ph type="body" idx="1"/>
          </p:nvPr>
        </p:nvSpPr>
        <p:spPr>
          <a:xfrm>
            <a:off x="3017520" y="8763000"/>
            <a:ext cx="37856160" cy="20886423"/>
          </a:xfrm>
          <a:prstGeom prst="rect">
            <a:avLst/>
          </a:prstGeom>
        </p:spPr>
        <p:txBody>
          <a:bodyPr vert="horz" lIns="106674" tIns="53337" rIns="106674" bIns="53337"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3017520" y="30510488"/>
            <a:ext cx="9875520" cy="1752600"/>
          </a:xfrm>
          <a:prstGeom prst="rect">
            <a:avLst/>
          </a:prstGeom>
        </p:spPr>
        <p:txBody>
          <a:bodyPr vert="horz" lIns="106674" tIns="53337" rIns="106674" bIns="53337" rtlCol="0" anchor="ctr"/>
          <a:lstStyle>
            <a:lvl1pPr algn="l">
              <a:defRPr sz="5900">
                <a:solidFill>
                  <a:schemeClr val="tx1">
                    <a:tint val="75000"/>
                  </a:schemeClr>
                </a:solidFill>
              </a:defRPr>
            </a:lvl1pPr>
          </a:lstStyle>
          <a:p>
            <a:fld id="{08E81BC7-D5A5-445F-BF4D-797F02B50EB4}" type="datetimeFigureOut">
              <a:rPr lang="en-US" smtClean="0"/>
              <a:t>4/13/22</a:t>
            </a:fld>
            <a:endParaRPr lang="en-US"/>
          </a:p>
        </p:txBody>
      </p:sp>
      <p:sp>
        <p:nvSpPr>
          <p:cNvPr id="5" name="Footer Placeholder 4"/>
          <p:cNvSpPr>
            <a:spLocks noGrp="1"/>
          </p:cNvSpPr>
          <p:nvPr>
            <p:ph type="ftr" sz="quarter" idx="3"/>
          </p:nvPr>
        </p:nvSpPr>
        <p:spPr>
          <a:xfrm>
            <a:off x="14538960" y="30510488"/>
            <a:ext cx="14813280" cy="1752600"/>
          </a:xfrm>
          <a:prstGeom prst="rect">
            <a:avLst/>
          </a:prstGeom>
        </p:spPr>
        <p:txBody>
          <a:bodyPr vert="horz" lIns="106674" tIns="53337" rIns="106674" bIns="53337" rtlCol="0" anchor="ctr"/>
          <a:lstStyle>
            <a:lvl1pPr algn="ctr">
              <a:defRPr sz="59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30998160" y="30510488"/>
            <a:ext cx="9875520" cy="1752600"/>
          </a:xfrm>
          <a:prstGeom prst="rect">
            <a:avLst/>
          </a:prstGeom>
        </p:spPr>
        <p:txBody>
          <a:bodyPr vert="horz" lIns="106674" tIns="53337" rIns="106674" bIns="53337" rtlCol="0" anchor="ctr"/>
          <a:lstStyle>
            <a:lvl1pPr algn="r">
              <a:defRPr sz="5900">
                <a:solidFill>
                  <a:schemeClr val="tx1">
                    <a:tint val="75000"/>
                  </a:schemeClr>
                </a:solidFill>
              </a:defRPr>
            </a:lvl1pPr>
          </a:lstStyle>
          <a:p>
            <a:fld id="{59152990-41B8-4C7F-B873-1D5366E1EAB8}" type="slidenum">
              <a:rPr lang="en-US" smtClean="0"/>
              <a:t>‹#›</a:t>
            </a:fld>
            <a:endParaRPr lang="en-US"/>
          </a:p>
        </p:txBody>
      </p:sp>
    </p:spTree>
    <p:extLst>
      <p:ext uri="{BB962C8B-B14F-4D97-AF65-F5344CB8AC3E}">
        <p14:creationId xmlns:p14="http://schemas.microsoft.com/office/powerpoint/2010/main" val="411317299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4480304" rtl="0" eaLnBrk="1" latinLnBrk="0" hangingPunct="1">
        <a:lnSpc>
          <a:spcPct val="90000"/>
        </a:lnSpc>
        <a:spcBef>
          <a:spcPct val="0"/>
        </a:spcBef>
        <a:buNone/>
        <a:defRPr sz="21600" kern="1200">
          <a:solidFill>
            <a:schemeClr val="tx1"/>
          </a:solidFill>
          <a:latin typeface="+mj-lt"/>
          <a:ea typeface="+mj-ea"/>
          <a:cs typeface="+mj-cs"/>
        </a:defRPr>
      </a:lvl1pPr>
    </p:titleStyle>
    <p:bodyStyle>
      <a:lvl1pPr marL="1120076" indent="-1120076" algn="l" defTabSz="4480304" rtl="0" eaLnBrk="1" latinLnBrk="0" hangingPunct="1">
        <a:lnSpc>
          <a:spcPct val="90000"/>
        </a:lnSpc>
        <a:spcBef>
          <a:spcPts val="4900"/>
        </a:spcBef>
        <a:buFont typeface="Arial" panose="020B0604020202020204" pitchFamily="34" charset="0"/>
        <a:buChar char="•"/>
        <a:defRPr sz="13700" kern="1200">
          <a:solidFill>
            <a:schemeClr val="tx1"/>
          </a:solidFill>
          <a:latin typeface="+mn-lt"/>
          <a:ea typeface="+mn-ea"/>
          <a:cs typeface="+mn-cs"/>
        </a:defRPr>
      </a:lvl1pPr>
      <a:lvl2pPr marL="3360228" indent="-1120076" algn="l" defTabSz="4480304" rtl="0" eaLnBrk="1" latinLnBrk="0" hangingPunct="1">
        <a:lnSpc>
          <a:spcPct val="90000"/>
        </a:lnSpc>
        <a:spcBef>
          <a:spcPts val="2450"/>
        </a:spcBef>
        <a:buFont typeface="Arial" panose="020B0604020202020204" pitchFamily="34" charset="0"/>
        <a:buChar char="•"/>
        <a:defRPr sz="11800" kern="1200">
          <a:solidFill>
            <a:schemeClr val="tx1"/>
          </a:solidFill>
          <a:latin typeface="+mn-lt"/>
          <a:ea typeface="+mn-ea"/>
          <a:cs typeface="+mn-cs"/>
        </a:defRPr>
      </a:lvl2pPr>
      <a:lvl3pPr marL="5600380" indent="-1120076" algn="l" defTabSz="4480304" rtl="0" eaLnBrk="1" latinLnBrk="0" hangingPunct="1">
        <a:lnSpc>
          <a:spcPct val="90000"/>
        </a:lnSpc>
        <a:spcBef>
          <a:spcPts val="2450"/>
        </a:spcBef>
        <a:buFont typeface="Arial" panose="020B0604020202020204" pitchFamily="34" charset="0"/>
        <a:buChar char="•"/>
        <a:defRPr sz="9800" kern="1200">
          <a:solidFill>
            <a:schemeClr val="tx1"/>
          </a:solidFill>
          <a:latin typeface="+mn-lt"/>
          <a:ea typeface="+mn-ea"/>
          <a:cs typeface="+mn-cs"/>
        </a:defRPr>
      </a:lvl3pPr>
      <a:lvl4pPr marL="784053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4pPr>
      <a:lvl5pPr marL="10080684"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5pPr>
      <a:lvl6pPr marL="12320836"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6pPr>
      <a:lvl7pPr marL="14560988"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7pPr>
      <a:lvl8pPr marL="16801140"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8pPr>
      <a:lvl9pPr marL="1904129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9pPr>
    </p:bodyStyle>
    <p:otherStyle>
      <a:defPPr>
        <a:defRPr lang="en-US"/>
      </a:defPPr>
      <a:lvl1pPr marL="0" algn="l" defTabSz="4480304" rtl="0" eaLnBrk="1" latinLnBrk="0" hangingPunct="1">
        <a:defRPr sz="8800" kern="1200">
          <a:solidFill>
            <a:schemeClr val="tx1"/>
          </a:solidFill>
          <a:latin typeface="+mn-lt"/>
          <a:ea typeface="+mn-ea"/>
          <a:cs typeface="+mn-cs"/>
        </a:defRPr>
      </a:lvl1pPr>
      <a:lvl2pPr marL="2240152" algn="l" defTabSz="4480304" rtl="0" eaLnBrk="1" latinLnBrk="0" hangingPunct="1">
        <a:defRPr sz="8800" kern="1200">
          <a:solidFill>
            <a:schemeClr val="tx1"/>
          </a:solidFill>
          <a:latin typeface="+mn-lt"/>
          <a:ea typeface="+mn-ea"/>
          <a:cs typeface="+mn-cs"/>
        </a:defRPr>
      </a:lvl2pPr>
      <a:lvl3pPr marL="4480304" algn="l" defTabSz="4480304" rtl="0" eaLnBrk="1" latinLnBrk="0" hangingPunct="1">
        <a:defRPr sz="8800" kern="1200">
          <a:solidFill>
            <a:schemeClr val="tx1"/>
          </a:solidFill>
          <a:latin typeface="+mn-lt"/>
          <a:ea typeface="+mn-ea"/>
          <a:cs typeface="+mn-cs"/>
        </a:defRPr>
      </a:lvl3pPr>
      <a:lvl4pPr marL="6720456" algn="l" defTabSz="4480304" rtl="0" eaLnBrk="1" latinLnBrk="0" hangingPunct="1">
        <a:defRPr sz="8800" kern="1200">
          <a:solidFill>
            <a:schemeClr val="tx1"/>
          </a:solidFill>
          <a:latin typeface="+mn-lt"/>
          <a:ea typeface="+mn-ea"/>
          <a:cs typeface="+mn-cs"/>
        </a:defRPr>
      </a:lvl4pPr>
      <a:lvl5pPr marL="8960608" algn="l" defTabSz="4480304" rtl="0" eaLnBrk="1" latinLnBrk="0" hangingPunct="1">
        <a:defRPr sz="8800" kern="1200">
          <a:solidFill>
            <a:schemeClr val="tx1"/>
          </a:solidFill>
          <a:latin typeface="+mn-lt"/>
          <a:ea typeface="+mn-ea"/>
          <a:cs typeface="+mn-cs"/>
        </a:defRPr>
      </a:lvl5pPr>
      <a:lvl6pPr marL="11200760" algn="l" defTabSz="4480304" rtl="0" eaLnBrk="1" latinLnBrk="0" hangingPunct="1">
        <a:defRPr sz="8800" kern="1200">
          <a:solidFill>
            <a:schemeClr val="tx1"/>
          </a:solidFill>
          <a:latin typeface="+mn-lt"/>
          <a:ea typeface="+mn-ea"/>
          <a:cs typeface="+mn-cs"/>
        </a:defRPr>
      </a:lvl6pPr>
      <a:lvl7pPr marL="13440912" algn="l" defTabSz="4480304" rtl="0" eaLnBrk="1" latinLnBrk="0" hangingPunct="1">
        <a:defRPr sz="8800" kern="1200">
          <a:solidFill>
            <a:schemeClr val="tx1"/>
          </a:solidFill>
          <a:latin typeface="+mn-lt"/>
          <a:ea typeface="+mn-ea"/>
          <a:cs typeface="+mn-cs"/>
        </a:defRPr>
      </a:lvl7pPr>
      <a:lvl8pPr marL="15681064" algn="l" defTabSz="4480304" rtl="0" eaLnBrk="1" latinLnBrk="0" hangingPunct="1">
        <a:defRPr sz="8800" kern="1200">
          <a:solidFill>
            <a:schemeClr val="tx1"/>
          </a:solidFill>
          <a:latin typeface="+mn-lt"/>
          <a:ea typeface="+mn-ea"/>
          <a:cs typeface="+mn-cs"/>
        </a:defRPr>
      </a:lvl8pPr>
      <a:lvl9pPr marL="17921216" algn="l" defTabSz="4480304" rtl="0" eaLnBrk="1" latinLnBrk="0" hangingPunct="1">
        <a:defRPr sz="8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13" Type="http://schemas.openxmlformats.org/officeDocument/2006/relationships/image" Target="../media/image11.png"/><Relationship Id="rId3" Type="http://schemas.openxmlformats.org/officeDocument/2006/relationships/image" Target="../media/image1.png"/><Relationship Id="rId7" Type="http://schemas.openxmlformats.org/officeDocument/2006/relationships/image" Target="../media/image5.jpeg"/><Relationship Id="rId12"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11" Type="http://schemas.openxmlformats.org/officeDocument/2006/relationships/image" Target="../media/image9.emf"/><Relationship Id="rId5" Type="http://schemas.openxmlformats.org/officeDocument/2006/relationships/image" Target="../media/image3.jpeg"/><Relationship Id="rId15" Type="http://schemas.openxmlformats.org/officeDocument/2006/relationships/image" Target="../media/image13.png"/><Relationship Id="rId10" Type="http://schemas.openxmlformats.org/officeDocument/2006/relationships/image" Target="../media/image8.emf"/><Relationship Id="rId4" Type="http://schemas.openxmlformats.org/officeDocument/2006/relationships/image" Target="../media/image2.png"/><Relationship Id="rId9" Type="http://schemas.openxmlformats.org/officeDocument/2006/relationships/image" Target="../media/image7.emf"/><Relationship Id="rId14" Type="http://schemas.openxmlformats.org/officeDocument/2006/relationships/image" Target="../media/image12.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9597" y="522514"/>
            <a:ext cx="43136594" cy="3947886"/>
          </a:xfrm>
          <a:solidFill>
            <a:srgbClr val="002060"/>
          </a:solidFill>
          <a:ln w="101600">
            <a:solidFill>
              <a:srgbClr val="002060"/>
            </a:solidFill>
          </a:ln>
        </p:spPr>
        <p:style>
          <a:lnRef idx="2">
            <a:schemeClr val="dk1"/>
          </a:lnRef>
          <a:fillRef idx="1">
            <a:schemeClr val="lt1"/>
          </a:fillRef>
          <a:effectRef idx="0">
            <a:schemeClr val="dk1"/>
          </a:effectRef>
          <a:fontRef idx="minor">
            <a:schemeClr val="dk1"/>
          </a:fontRef>
        </p:style>
        <p:txBody>
          <a:bodyPr anchor="ctr">
            <a:normAutofit/>
          </a:bodyPr>
          <a:lstStyle/>
          <a:p>
            <a:r>
              <a:rPr lang="en-US" sz="8400" b="1">
                <a:solidFill>
                  <a:schemeClr val="bg1"/>
                </a:solidFill>
                <a:latin typeface="Calibri" panose="020F0502020204030204" pitchFamily="34" charset="0"/>
                <a:ea typeface="Cambria"/>
                <a:cs typeface="Calibri" panose="020F0502020204030204" pitchFamily="34" charset="0"/>
              </a:rPr>
              <a:t>Acoustic Monitoring of Floating Offshore Wind Turbines</a:t>
            </a:r>
            <a:br>
              <a:rPr lang="en-US" sz="8400" b="1">
                <a:solidFill>
                  <a:schemeClr val="bg1"/>
                </a:solidFill>
                <a:latin typeface="Calibri" panose="020F0502020204030204" pitchFamily="34" charset="0"/>
                <a:cs typeface="Calibri" panose="020F0502020204030204" pitchFamily="34" charset="0"/>
              </a:rPr>
            </a:br>
            <a:r>
              <a:rPr lang="en-US" sz="5600">
                <a:solidFill>
                  <a:schemeClr val="bg1"/>
                </a:solidFill>
                <a:latin typeface="Calibri" panose="020F0502020204030204" pitchFamily="34" charset="0"/>
                <a:ea typeface="Cambria"/>
                <a:cs typeface="Calibri" panose="020F0502020204030204" pitchFamily="34" charset="0"/>
              </a:rPr>
              <a:t>Elizabeth </a:t>
            </a:r>
            <a:r>
              <a:rPr lang="en-US" sz="5600" err="1">
                <a:solidFill>
                  <a:schemeClr val="bg1"/>
                </a:solidFill>
                <a:latin typeface="Calibri" panose="020F0502020204030204" pitchFamily="34" charset="0"/>
                <a:ea typeface="Cambria"/>
                <a:cs typeface="Calibri" panose="020F0502020204030204" pitchFamily="34" charset="0"/>
              </a:rPr>
              <a:t>Hauschild</a:t>
            </a:r>
            <a:r>
              <a:rPr lang="en-US" sz="5600">
                <a:solidFill>
                  <a:schemeClr val="bg1"/>
                </a:solidFill>
                <a:latin typeface="Calibri" panose="020F0502020204030204" pitchFamily="34" charset="0"/>
                <a:ea typeface="Cambria"/>
                <a:cs typeface="Calibri" panose="020F0502020204030204" pitchFamily="34" charset="0"/>
              </a:rPr>
              <a:t> and Rose Walker </a:t>
            </a:r>
            <a:br>
              <a:rPr lang="en-US" sz="5600">
                <a:latin typeface="Calibri" panose="020F0502020204030204" pitchFamily="34" charset="0"/>
                <a:ea typeface="Cambria"/>
                <a:cs typeface="Calibri" panose="020F0502020204030204" pitchFamily="34" charset="0"/>
              </a:rPr>
            </a:br>
            <a:r>
              <a:rPr lang="en-US" sz="5600">
                <a:solidFill>
                  <a:schemeClr val="bg1"/>
                </a:solidFill>
                <a:latin typeface="Calibri" panose="020F0502020204030204" pitchFamily="34" charset="0"/>
                <a:ea typeface="Cambria"/>
                <a:cs typeface="Calibri" panose="020F0502020204030204" pitchFamily="34" charset="0"/>
              </a:rPr>
              <a:t>Advisors: Martin </a:t>
            </a:r>
            <a:r>
              <a:rPr lang="en-US" sz="5600" err="1">
                <a:solidFill>
                  <a:schemeClr val="bg1"/>
                </a:solidFill>
                <a:latin typeface="Calibri" panose="020F0502020204030204" pitchFamily="34" charset="0"/>
                <a:ea typeface="Cambria"/>
                <a:cs typeface="Calibri" panose="020F0502020204030204" pitchFamily="34" charset="0"/>
              </a:rPr>
              <a:t>Wosnik</a:t>
            </a:r>
            <a:r>
              <a:rPr lang="en-US" sz="5600">
                <a:solidFill>
                  <a:schemeClr val="bg1"/>
                </a:solidFill>
                <a:latin typeface="Calibri" panose="020F0502020204030204" pitchFamily="34" charset="0"/>
                <a:ea typeface="Cambria"/>
                <a:cs typeface="Calibri" panose="020F0502020204030204" pitchFamily="34" charset="0"/>
              </a:rPr>
              <a:t>, Tom Weber, and Jerica Nolte (Attentive Energy)</a:t>
            </a:r>
            <a:br>
              <a:rPr lang="en-US" sz="5600">
                <a:solidFill>
                  <a:schemeClr val="bg1"/>
                </a:solidFill>
                <a:latin typeface="Calibri" panose="020F0502020204030204" pitchFamily="34" charset="0"/>
                <a:cs typeface="Calibri" panose="020F0502020204030204" pitchFamily="34" charset="0"/>
              </a:rPr>
            </a:br>
            <a:r>
              <a:rPr lang="en-US" sz="5600" i="1">
                <a:solidFill>
                  <a:schemeClr val="bg1"/>
                </a:solidFill>
                <a:latin typeface="Calibri" panose="020F0502020204030204" pitchFamily="34" charset="0"/>
                <a:ea typeface="Cambria"/>
                <a:cs typeface="Calibri" panose="020F0502020204030204" pitchFamily="34" charset="0"/>
              </a:rPr>
              <a:t>Department of Ocean Engineering, University of New Hampshire, Durham, NH 03824</a:t>
            </a:r>
            <a:endParaRPr lang="en-US" sz="9300" i="1">
              <a:solidFill>
                <a:schemeClr val="bg1"/>
              </a:solidFill>
              <a:latin typeface="Calibri" panose="020F0502020204030204" pitchFamily="34" charset="0"/>
              <a:ea typeface="Cambria"/>
              <a:cs typeface="Calibri" panose="020F0502020204030204" pitchFamily="34" charset="0"/>
            </a:endParaRPr>
          </a:p>
        </p:txBody>
      </p:sp>
      <p:sp>
        <p:nvSpPr>
          <p:cNvPr id="7" name="Subtitle 2"/>
          <p:cNvSpPr txBox="1">
            <a:spLocks/>
          </p:cNvSpPr>
          <p:nvPr/>
        </p:nvSpPr>
        <p:spPr>
          <a:xfrm>
            <a:off x="390698" y="16000928"/>
            <a:ext cx="10972800" cy="1005840"/>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6300">
                <a:solidFill>
                  <a:schemeClr val="bg1"/>
                </a:solidFill>
                <a:latin typeface="Cambria" panose="02040503050406030204" pitchFamily="18" charset="0"/>
              </a:rPr>
              <a:t> </a:t>
            </a:r>
            <a:r>
              <a:rPr lang="en-US" sz="5800" b="1">
                <a:solidFill>
                  <a:schemeClr val="bg1"/>
                </a:solidFill>
                <a:latin typeface="Calibri" panose="020F0502020204030204" pitchFamily="34" charset="0"/>
                <a:cs typeface="Calibri" panose="020F0502020204030204" pitchFamily="34" charset="0"/>
              </a:rPr>
              <a:t>Methods</a:t>
            </a:r>
          </a:p>
        </p:txBody>
      </p:sp>
      <p:sp>
        <p:nvSpPr>
          <p:cNvPr id="9" name="Subtitle 2"/>
          <p:cNvSpPr txBox="1">
            <a:spLocks/>
          </p:cNvSpPr>
          <p:nvPr/>
        </p:nvSpPr>
        <p:spPr>
          <a:xfrm>
            <a:off x="353679" y="4878662"/>
            <a:ext cx="43152511" cy="1003657"/>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b="1">
                <a:solidFill>
                  <a:schemeClr val="bg1"/>
                </a:solidFill>
                <a:latin typeface="Calibri" panose="020F0502020204030204" pitchFamily="34" charset="0"/>
                <a:ea typeface="Cambria"/>
                <a:cs typeface="Calibri" panose="020F0502020204030204" pitchFamily="34" charset="0"/>
              </a:rPr>
              <a:t>Introduction</a:t>
            </a:r>
          </a:p>
        </p:txBody>
      </p:sp>
      <p:sp>
        <p:nvSpPr>
          <p:cNvPr id="12" name="Subtitle 2"/>
          <p:cNvSpPr txBox="1">
            <a:spLocks/>
          </p:cNvSpPr>
          <p:nvPr/>
        </p:nvSpPr>
        <p:spPr>
          <a:xfrm>
            <a:off x="32527702" y="24782456"/>
            <a:ext cx="10972800" cy="3976313"/>
          </a:xfrm>
          <a:prstGeom prst="rect">
            <a:avLst/>
          </a:prstGeom>
          <a:noFill/>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spcBef>
                <a:spcPts val="0"/>
              </a:spcBef>
            </a:pPr>
            <a:endParaRPr lang="en-US" sz="4000">
              <a:latin typeface="Times New Roman" panose="02020603050405020304" pitchFamily="18" charset="0"/>
              <a:cs typeface="Times New Roman" panose="02020603050405020304" pitchFamily="18" charset="0"/>
            </a:endParaRPr>
          </a:p>
        </p:txBody>
      </p:sp>
      <p:sp>
        <p:nvSpPr>
          <p:cNvPr id="15" name="Subtitle 2"/>
          <p:cNvSpPr txBox="1">
            <a:spLocks/>
          </p:cNvSpPr>
          <p:nvPr/>
        </p:nvSpPr>
        <p:spPr>
          <a:xfrm>
            <a:off x="32527702" y="15998862"/>
            <a:ext cx="10972800" cy="1005840"/>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b="1">
                <a:solidFill>
                  <a:schemeClr val="bg1"/>
                </a:solidFill>
                <a:latin typeface="Calibri" panose="020F0502020204030204" pitchFamily="34" charset="0"/>
                <a:cs typeface="Calibri" panose="020F0502020204030204" pitchFamily="34" charset="0"/>
              </a:rPr>
              <a:t>Conclusions</a:t>
            </a:r>
          </a:p>
        </p:txBody>
      </p:sp>
      <p:sp>
        <p:nvSpPr>
          <p:cNvPr id="16" name="Subtitle 2"/>
          <p:cNvSpPr txBox="1">
            <a:spLocks/>
          </p:cNvSpPr>
          <p:nvPr/>
        </p:nvSpPr>
        <p:spPr>
          <a:xfrm>
            <a:off x="11577253" y="17220987"/>
            <a:ext cx="20704677" cy="15265717"/>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a:latin typeface="Cambria" panose="02040503050406030204" pitchFamily="18" charset="0"/>
            </a:endParaRPr>
          </a:p>
        </p:txBody>
      </p:sp>
      <p:sp>
        <p:nvSpPr>
          <p:cNvPr id="17" name="Subtitle 2"/>
          <p:cNvSpPr txBox="1">
            <a:spLocks/>
          </p:cNvSpPr>
          <p:nvPr/>
        </p:nvSpPr>
        <p:spPr>
          <a:xfrm>
            <a:off x="32563580" y="23623778"/>
            <a:ext cx="10972800" cy="1005840"/>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b="1">
                <a:solidFill>
                  <a:schemeClr val="bg1"/>
                </a:solidFill>
                <a:latin typeface="Calibri" panose="020F0502020204030204" pitchFamily="34" charset="0"/>
                <a:cs typeface="Calibri" panose="020F0502020204030204" pitchFamily="34" charset="0"/>
              </a:rPr>
              <a:t>Next Steps</a:t>
            </a:r>
          </a:p>
        </p:txBody>
      </p:sp>
      <p:sp>
        <p:nvSpPr>
          <p:cNvPr id="19" name="Subtitle 2"/>
          <p:cNvSpPr txBox="1">
            <a:spLocks/>
          </p:cNvSpPr>
          <p:nvPr/>
        </p:nvSpPr>
        <p:spPr>
          <a:xfrm>
            <a:off x="32537277" y="17220987"/>
            <a:ext cx="10968913" cy="6257578"/>
          </a:xfrm>
          <a:prstGeom prst="rect">
            <a:avLst/>
          </a:prstGeom>
          <a:noFill/>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fontAlgn="base">
              <a:lnSpc>
                <a:spcPct val="120000"/>
              </a:lnSpc>
              <a:spcBef>
                <a:spcPts val="3000"/>
              </a:spcBef>
            </a:pPr>
            <a:endParaRPr lang="en-US" sz="4000">
              <a:latin typeface="Times New Roman" panose="02020603050405020304" pitchFamily="18" charset="0"/>
              <a:cs typeface="Times New Roman" panose="02020603050405020304" pitchFamily="18" charset="0"/>
            </a:endParaRPr>
          </a:p>
        </p:txBody>
      </p:sp>
      <p:pic>
        <p:nvPicPr>
          <p:cNvPr id="161" name="Picture 160"/>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656639" y="1168998"/>
            <a:ext cx="2298576" cy="3042233"/>
          </a:xfrm>
          <a:prstGeom prst="rect">
            <a:avLst/>
          </a:prstGeom>
        </p:spPr>
      </p:pic>
      <p:sp>
        <p:nvSpPr>
          <p:cNvPr id="99" name="Subtitle 2"/>
          <p:cNvSpPr txBox="1">
            <a:spLocks/>
          </p:cNvSpPr>
          <p:nvPr/>
        </p:nvSpPr>
        <p:spPr>
          <a:xfrm>
            <a:off x="404361" y="17220987"/>
            <a:ext cx="10972800" cy="15265717"/>
          </a:xfrm>
          <a:prstGeom prst="rect">
            <a:avLst/>
          </a:prstGeom>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just">
              <a:spcBef>
                <a:spcPts val="0"/>
              </a:spcBef>
            </a:pPr>
            <a:endParaRPr lang="en-US" sz="2600">
              <a:latin typeface="Times New Roman" panose="02020603050405020304" pitchFamily="18" charset="0"/>
              <a:cs typeface="Times New Roman" panose="02020603050405020304" pitchFamily="18" charset="0"/>
            </a:endParaRPr>
          </a:p>
          <a:p>
            <a:pPr algn="just">
              <a:spcBef>
                <a:spcPts val="0"/>
              </a:spcBef>
            </a:pPr>
            <a:endParaRPr lang="en-US" sz="2600">
              <a:latin typeface="Times New Roman" panose="02020603050405020304" pitchFamily="18" charset="0"/>
              <a:cs typeface="Times New Roman" panose="02020603050405020304" pitchFamily="18" charset="0"/>
            </a:endParaRPr>
          </a:p>
          <a:p>
            <a:pPr marL="400027" indent="-400027" algn="just">
              <a:spcBef>
                <a:spcPts val="0"/>
              </a:spcBef>
              <a:buFont typeface="Arial" panose="020B0604020202020204" pitchFamily="34" charset="0"/>
              <a:buChar char="•"/>
            </a:pPr>
            <a:endParaRPr lang="en-US" sz="2600">
              <a:latin typeface="Times New Roman" panose="02020603050405020304" pitchFamily="18" charset="0"/>
              <a:cs typeface="Times New Roman" panose="02020603050405020304" pitchFamily="18" charset="0"/>
            </a:endParaRPr>
          </a:p>
          <a:p>
            <a:pPr algn="just">
              <a:spcBef>
                <a:spcPts val="0"/>
              </a:spcBef>
            </a:pPr>
            <a:endParaRPr lang="en-US" sz="2600">
              <a:latin typeface="Times New Roman" panose="02020603050405020304" pitchFamily="18" charset="0"/>
              <a:cs typeface="Times New Roman" panose="02020603050405020304" pitchFamily="18" charset="0"/>
            </a:endParaRPr>
          </a:p>
          <a:p>
            <a:pPr marL="400027" indent="-400027" algn="just">
              <a:spcBef>
                <a:spcPts val="0"/>
              </a:spcBef>
              <a:buFont typeface="Arial" panose="020B0604020202020204" pitchFamily="34" charset="0"/>
              <a:buChar char="•"/>
            </a:pPr>
            <a:endParaRPr lang="en-US" sz="2600">
              <a:latin typeface="Times New Roman" panose="02020603050405020304" pitchFamily="18" charset="0"/>
              <a:cs typeface="Times New Roman" panose="02020603050405020304" pitchFamily="18" charset="0"/>
            </a:endParaRPr>
          </a:p>
          <a:p>
            <a:pPr marL="400027" indent="-400027" algn="just">
              <a:spcBef>
                <a:spcPts val="0"/>
              </a:spcBef>
              <a:buFont typeface="Arial" panose="020B0604020202020204" pitchFamily="34" charset="0"/>
              <a:buChar char="•"/>
            </a:pPr>
            <a:endParaRPr lang="en-US" sz="2600">
              <a:latin typeface="Times New Roman" panose="02020603050405020304" pitchFamily="18" charset="0"/>
              <a:cs typeface="Times New Roman" panose="02020603050405020304" pitchFamily="18" charset="0"/>
            </a:endParaRPr>
          </a:p>
          <a:p>
            <a:pPr marL="400027" indent="-400027" algn="just">
              <a:spcBef>
                <a:spcPts val="0"/>
              </a:spcBef>
              <a:buFont typeface="Arial" panose="020B0604020202020204" pitchFamily="34" charset="0"/>
              <a:buChar char="•"/>
            </a:pPr>
            <a:endParaRPr lang="en-US" sz="2600">
              <a:latin typeface="Times New Roman" panose="02020603050405020304" pitchFamily="18" charset="0"/>
              <a:cs typeface="Times New Roman" panose="02020603050405020304" pitchFamily="18" charset="0"/>
            </a:endParaRPr>
          </a:p>
          <a:p>
            <a:pPr algn="l">
              <a:spcBef>
                <a:spcPts val="0"/>
              </a:spcBef>
            </a:pPr>
            <a:endParaRPr lang="en-US" sz="2600">
              <a:latin typeface="Times New Roman" panose="02020603050405020304" pitchFamily="18" charset="0"/>
              <a:cs typeface="Times New Roman" panose="02020603050405020304" pitchFamily="18" charset="0"/>
            </a:endParaRPr>
          </a:p>
          <a:p>
            <a:pPr algn="just">
              <a:spcBef>
                <a:spcPts val="0"/>
              </a:spcBef>
            </a:pPr>
            <a:endParaRPr lang="en-US" sz="2600">
              <a:latin typeface="Times New Roman" panose="02020603050405020304" pitchFamily="18" charset="0"/>
              <a:cs typeface="Times New Roman" panose="02020603050405020304" pitchFamily="18" charset="0"/>
            </a:endParaRPr>
          </a:p>
          <a:p>
            <a:pPr algn="l">
              <a:spcBef>
                <a:spcPts val="0"/>
              </a:spcBef>
            </a:pPr>
            <a:endParaRPr lang="en-US" sz="2600">
              <a:latin typeface="Times New Roman" panose="02020603050405020304" pitchFamily="18" charset="0"/>
              <a:cs typeface="Times New Roman" panose="02020603050405020304" pitchFamily="18" charset="0"/>
            </a:endParaRPr>
          </a:p>
          <a:p>
            <a:pPr algn="l">
              <a:spcBef>
                <a:spcPts val="0"/>
              </a:spcBef>
            </a:pPr>
            <a:endParaRPr lang="en-US" sz="2600">
              <a:latin typeface="Times New Roman" panose="02020603050405020304" pitchFamily="18" charset="0"/>
              <a:cs typeface="Times New Roman" panose="02020603050405020304" pitchFamily="18" charset="0"/>
            </a:endParaRPr>
          </a:p>
          <a:p>
            <a:pPr algn="l">
              <a:spcBef>
                <a:spcPts val="0"/>
              </a:spcBef>
            </a:pPr>
            <a:endParaRPr lang="en-US" sz="2600">
              <a:latin typeface="Times New Roman" panose="02020603050405020304" pitchFamily="18" charset="0"/>
              <a:cs typeface="Times New Roman" panose="02020603050405020304" pitchFamily="18" charset="0"/>
            </a:endParaRPr>
          </a:p>
        </p:txBody>
      </p:sp>
      <p:pic>
        <p:nvPicPr>
          <p:cNvPr id="10" name="Picture 9">
            <a:extLst>
              <a:ext uri="{FF2B5EF4-FFF2-40B4-BE49-F238E27FC236}">
                <a16:creationId xmlns:a16="http://schemas.microsoft.com/office/drawing/2014/main" id="{90DB5E4E-2AA8-864E-96AD-760F8AB42F20}"/>
              </a:ext>
            </a:extLst>
          </p:cNvPr>
          <p:cNvPicPr>
            <a:picLocks noChangeAspect="1"/>
          </p:cNvPicPr>
          <p:nvPr/>
        </p:nvPicPr>
        <p:blipFill rotWithShape="1">
          <a:blip r:embed="rId4">
            <a:extLst>
              <a:ext uri="{28A0092B-C50C-407E-A947-70E740481C1C}">
                <a14:useLocalDpi xmlns:a14="http://schemas.microsoft.com/office/drawing/2010/main" val="0"/>
              </a:ext>
            </a:extLst>
          </a:blip>
          <a:srcRect t="15010" b="-1"/>
          <a:stretch/>
        </p:blipFill>
        <p:spPr>
          <a:xfrm>
            <a:off x="4199664" y="24190916"/>
            <a:ext cx="3383280" cy="3879898"/>
          </a:xfrm>
          <a:prstGeom prst="rect">
            <a:avLst/>
          </a:prstGeom>
        </p:spPr>
      </p:pic>
      <p:sp>
        <p:nvSpPr>
          <p:cNvPr id="23" name="TextBox 22">
            <a:extLst>
              <a:ext uri="{FF2B5EF4-FFF2-40B4-BE49-F238E27FC236}">
                <a16:creationId xmlns:a16="http://schemas.microsoft.com/office/drawing/2014/main" id="{2EDDD847-D8C2-F548-8644-CBA47DEBEB35}"/>
              </a:ext>
            </a:extLst>
          </p:cNvPr>
          <p:cNvSpPr txBox="1"/>
          <p:nvPr/>
        </p:nvSpPr>
        <p:spPr>
          <a:xfrm>
            <a:off x="4206319" y="28116076"/>
            <a:ext cx="3383279" cy="707886"/>
          </a:xfrm>
          <a:prstGeom prst="rect">
            <a:avLst/>
          </a:prstGeom>
          <a:noFill/>
        </p:spPr>
        <p:txBody>
          <a:bodyPr wrap="square" rtlCol="0">
            <a:spAutoFit/>
          </a:bodyPr>
          <a:lstStyle/>
          <a:p>
            <a:pPr algn="ctr"/>
            <a:r>
              <a:rPr lang="en-US" sz="2000">
                <a:latin typeface="Times New Roman" panose="02020603050405020304" pitchFamily="18" charset="0"/>
                <a:cs typeface="Times New Roman" panose="02020603050405020304" pitchFamily="18" charset="0"/>
              </a:rPr>
              <a:t>Weighted chain experimental setup in the acoustics lab.</a:t>
            </a:r>
          </a:p>
        </p:txBody>
      </p:sp>
      <p:pic>
        <p:nvPicPr>
          <p:cNvPr id="1036" name="Picture 12">
            <a:extLst>
              <a:ext uri="{FF2B5EF4-FFF2-40B4-BE49-F238E27FC236}">
                <a16:creationId xmlns:a16="http://schemas.microsoft.com/office/drawing/2014/main" id="{A47BC944-630A-E149-BB6C-E87626FADE84}"/>
              </a:ext>
            </a:extLst>
          </p:cNvPr>
          <p:cNvPicPr>
            <a:picLocks noChangeAspect="1" noChangeArrowheads="1"/>
          </p:cNvPicPr>
          <p:nvPr/>
        </p:nvPicPr>
        <p:blipFill>
          <a:blip r:embed="rId5">
            <a:alphaModFix/>
            <a:extLst>
              <a:ext uri="{28A0092B-C50C-407E-A947-70E740481C1C}">
                <a14:useLocalDpi xmlns:a14="http://schemas.microsoft.com/office/drawing/2010/main" val="0"/>
              </a:ext>
            </a:extLst>
          </a:blip>
          <a:srcRect/>
          <a:stretch>
            <a:fillRect/>
          </a:stretch>
        </p:blipFill>
        <p:spPr bwMode="auto">
          <a:xfrm>
            <a:off x="37101431" y="1468229"/>
            <a:ext cx="5616222" cy="1872075"/>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descr="A picture containing person, indoor&#10;&#10;Description automatically generated">
            <a:extLst>
              <a:ext uri="{FF2B5EF4-FFF2-40B4-BE49-F238E27FC236}">
                <a16:creationId xmlns:a16="http://schemas.microsoft.com/office/drawing/2014/main" id="{E9CEDFF8-2F2B-9A40-AABC-35C3B7A6371A}"/>
              </a:ext>
            </a:extLst>
          </p:cNvPr>
          <p:cNvPicPr>
            <a:picLocks noChangeAspect="1"/>
          </p:cNvPicPr>
          <p:nvPr/>
        </p:nvPicPr>
        <p:blipFill rotWithShape="1">
          <a:blip r:embed="rId6">
            <a:extLst>
              <a:ext uri="{28A0092B-C50C-407E-A947-70E740481C1C}">
                <a14:useLocalDpi xmlns:a14="http://schemas.microsoft.com/office/drawing/2010/main" val="0"/>
              </a:ext>
            </a:extLst>
          </a:blip>
          <a:srcRect t="7886" r="2087" b="6574"/>
          <a:stretch/>
        </p:blipFill>
        <p:spPr>
          <a:xfrm>
            <a:off x="7712484" y="24190916"/>
            <a:ext cx="3566160" cy="3896113"/>
          </a:xfrm>
          <a:prstGeom prst="rect">
            <a:avLst/>
          </a:prstGeom>
        </p:spPr>
      </p:pic>
      <p:pic>
        <p:nvPicPr>
          <p:cNvPr id="26" name="Picture 25" descr="A picture containing text, indoor, blue, metalware&#10;&#10;Description automatically generated">
            <a:extLst>
              <a:ext uri="{FF2B5EF4-FFF2-40B4-BE49-F238E27FC236}">
                <a16:creationId xmlns:a16="http://schemas.microsoft.com/office/drawing/2014/main" id="{8CF52126-538F-9242-A0E3-34C469D8A4BA}"/>
              </a:ext>
            </a:extLst>
          </p:cNvPr>
          <p:cNvPicPr>
            <a:picLocks noChangeAspect="1"/>
          </p:cNvPicPr>
          <p:nvPr/>
        </p:nvPicPr>
        <p:blipFill rotWithShape="1">
          <a:blip r:embed="rId7">
            <a:extLst>
              <a:ext uri="{28A0092B-C50C-407E-A947-70E740481C1C}">
                <a14:useLocalDpi xmlns:a14="http://schemas.microsoft.com/office/drawing/2010/main" val="0"/>
              </a:ext>
            </a:extLst>
          </a:blip>
          <a:srcRect l="603" r="2996"/>
          <a:stretch/>
        </p:blipFill>
        <p:spPr>
          <a:xfrm>
            <a:off x="482524" y="24202170"/>
            <a:ext cx="3566160" cy="3885141"/>
          </a:xfrm>
          <a:prstGeom prst="rect">
            <a:avLst/>
          </a:prstGeom>
        </p:spPr>
      </p:pic>
      <p:pic>
        <p:nvPicPr>
          <p:cNvPr id="46" name="Picture 45" descr="Bathymetry of United States. &#10;&#10;Musial, Walt, Donna Heimiller, Philipp Beiter, George Scott, and Caroline Draxl. 2016. 2016 Offshore Wind Energy Resource Assessment for the United States. Golden, CO: National Renewable Energy Laboratory. NREL/TP-5000-66599. September 2016. http://www.nrel.gov/docs/fy16osti/66599.pdf.">
            <a:extLst>
              <a:ext uri="{FF2B5EF4-FFF2-40B4-BE49-F238E27FC236}">
                <a16:creationId xmlns:a16="http://schemas.microsoft.com/office/drawing/2014/main" id="{61204699-231E-0F4B-9936-8EE1BDB47394}"/>
              </a:ext>
            </a:extLst>
          </p:cNvPr>
          <p:cNvPicPr>
            <a:picLocks noChangeAspect="1"/>
          </p:cNvPicPr>
          <p:nvPr/>
        </p:nvPicPr>
        <p:blipFill rotWithShape="1">
          <a:blip r:embed="rId8">
            <a:extLst>
              <a:ext uri="{28A0092B-C50C-407E-A947-70E740481C1C}">
                <a14:useLocalDpi xmlns:a14="http://schemas.microsoft.com/office/drawing/2010/main" val="0"/>
              </a:ext>
            </a:extLst>
          </a:blip>
          <a:srcRect l="4944" t="5403" r="5822" b="2459"/>
          <a:stretch/>
        </p:blipFill>
        <p:spPr>
          <a:xfrm>
            <a:off x="709663" y="9341110"/>
            <a:ext cx="11949640" cy="5982371"/>
          </a:xfrm>
          <a:prstGeom prst="rect">
            <a:avLst/>
          </a:prstGeom>
        </p:spPr>
      </p:pic>
      <p:sp>
        <p:nvSpPr>
          <p:cNvPr id="30" name="TextBox 29">
            <a:extLst>
              <a:ext uri="{FF2B5EF4-FFF2-40B4-BE49-F238E27FC236}">
                <a16:creationId xmlns:a16="http://schemas.microsoft.com/office/drawing/2014/main" id="{8D214849-D671-674F-BFA9-063D4DD71CF4}"/>
              </a:ext>
            </a:extLst>
          </p:cNvPr>
          <p:cNvSpPr txBox="1"/>
          <p:nvPr/>
        </p:nvSpPr>
        <p:spPr>
          <a:xfrm>
            <a:off x="446817" y="6248373"/>
            <a:ext cx="12401433" cy="3139321"/>
          </a:xfrm>
          <a:prstGeom prst="rect">
            <a:avLst/>
          </a:prstGeom>
          <a:noFill/>
        </p:spPr>
        <p:txBody>
          <a:bodyPr wrap="square" rtlCol="0">
            <a:spAutoFit/>
          </a:bodyPr>
          <a:lstStyle/>
          <a:p>
            <a:pPr algn="just" fontAlgn="base">
              <a:spcBef>
                <a:spcPts val="3000"/>
              </a:spcBef>
            </a:pPr>
            <a:r>
              <a:rPr lang="en-US" sz="4000" b="1" dirty="0">
                <a:latin typeface="Times New Roman" panose="02020603050405020304" pitchFamily="18" charset="0"/>
                <a:cs typeface="Times New Roman" panose="02020603050405020304" pitchFamily="18" charset="0"/>
              </a:rPr>
              <a:t>Motivation for </a:t>
            </a:r>
            <a:r>
              <a:rPr lang="en-US" sz="4000" b="1">
                <a:latin typeface="Times New Roman" panose="02020603050405020304" pitchFamily="18" charset="0"/>
                <a:cs typeface="Times New Roman" panose="02020603050405020304" pitchFamily="18" charset="0"/>
              </a:rPr>
              <a:t>Floating Offshore Wind</a:t>
            </a:r>
          </a:p>
          <a:p>
            <a:pPr algn="just" fontAlgn="base">
              <a:spcBef>
                <a:spcPts val="600"/>
              </a:spcBef>
            </a:pPr>
            <a:r>
              <a:rPr lang="en-US" sz="4000">
                <a:latin typeface="Times New Roman" panose="02020603050405020304" pitchFamily="18" charset="0"/>
                <a:cs typeface="Times New Roman" panose="02020603050405020304" pitchFamily="18" charset="0"/>
              </a:rPr>
              <a:t>Turbines can only be fixed to the seafloor in water depths of 0-60 meters. 80% of offshore wind resources are in waters greater than 60 meters [1,2].</a:t>
            </a:r>
          </a:p>
          <a:p>
            <a:pPr algn="just">
              <a:spcBef>
                <a:spcPts val="600"/>
              </a:spcBef>
            </a:pPr>
            <a:r>
              <a:rPr lang="en-US" sz="2800">
                <a:latin typeface="Times New Roman" panose="02020603050405020304" pitchFamily="18" charset="0"/>
                <a:cs typeface="Times New Roman" panose="02020603050405020304" pitchFamily="18" charset="0"/>
              </a:rPr>
              <a:t> </a:t>
            </a:r>
          </a:p>
        </p:txBody>
      </p:sp>
      <p:sp>
        <p:nvSpPr>
          <p:cNvPr id="32" name="TextBox 31">
            <a:extLst>
              <a:ext uri="{FF2B5EF4-FFF2-40B4-BE49-F238E27FC236}">
                <a16:creationId xmlns:a16="http://schemas.microsoft.com/office/drawing/2014/main" id="{7B46523F-2F53-414B-B435-9D8B18282724}"/>
              </a:ext>
            </a:extLst>
          </p:cNvPr>
          <p:cNvSpPr txBox="1"/>
          <p:nvPr/>
        </p:nvSpPr>
        <p:spPr>
          <a:xfrm>
            <a:off x="30882951" y="6386833"/>
            <a:ext cx="12401433" cy="8940909"/>
          </a:xfrm>
          <a:prstGeom prst="rect">
            <a:avLst/>
          </a:prstGeom>
          <a:noFill/>
        </p:spPr>
        <p:txBody>
          <a:bodyPr wrap="square" rtlCol="0">
            <a:spAutoFit/>
          </a:bodyPr>
          <a:lstStyle/>
          <a:p>
            <a:r>
              <a:rPr lang="en-US" sz="4000">
                <a:latin typeface="Times New Roman" panose="02020603050405020304" pitchFamily="18" charset="0"/>
                <a:cs typeface="Times New Roman" panose="02020603050405020304" pitchFamily="18" charset="0"/>
              </a:rPr>
              <a:t> </a:t>
            </a:r>
            <a:r>
              <a:rPr lang="en-US" sz="4000" b="1">
                <a:latin typeface="Times New Roman"/>
                <a:cs typeface="Times New Roman"/>
              </a:rPr>
              <a:t>Problem Statement</a:t>
            </a:r>
          </a:p>
          <a:p>
            <a:pPr marL="457200" indent="-457200" algn="just">
              <a:spcBef>
                <a:spcPts val="600"/>
              </a:spcBef>
              <a:buFont typeface="Arial" panose="020B0604020202020204" pitchFamily="34" charset="0"/>
              <a:buChar char="•"/>
            </a:pPr>
            <a:r>
              <a:rPr lang="en-US" sz="4000">
                <a:latin typeface="Times New Roman"/>
                <a:cs typeface="Times New Roman"/>
              </a:rPr>
              <a:t>One of the many challenges of floating offshore wind farms is determining when to conduct cost and time sensitive maintenance and inspections. </a:t>
            </a:r>
            <a:endParaRPr lang="en-US" sz="4000">
              <a:latin typeface="Times New Roman" panose="02020603050405020304" pitchFamily="18" charset="0"/>
              <a:cs typeface="Times New Roman" panose="02020603050405020304" pitchFamily="18" charset="0"/>
            </a:endParaRPr>
          </a:p>
          <a:p>
            <a:pPr marL="457200" indent="-457200" algn="just">
              <a:buFont typeface="Arial" panose="020B0604020202020204" pitchFamily="34" charset="0"/>
              <a:buChar char="•"/>
            </a:pPr>
            <a:r>
              <a:rPr lang="en-US" sz="4000">
                <a:latin typeface="Times New Roman" panose="02020603050405020304" pitchFamily="18" charset="0"/>
                <a:cs typeface="Times New Roman" panose="02020603050405020304" pitchFamily="18" charset="0"/>
              </a:rPr>
              <a:t>With the help of industry partner, Attentive Energy, tests were performed to investigate the feasibility of using acoustics for structural health monitoring of mooring chains and for turbine generators of floating wind turbines (FWTs). </a:t>
            </a:r>
          </a:p>
          <a:p>
            <a:pPr algn="just">
              <a:spcBef>
                <a:spcPts val="1200"/>
              </a:spcBef>
            </a:pPr>
            <a:r>
              <a:rPr lang="en-US" sz="4000" b="1">
                <a:latin typeface="Times New Roman" panose="02020603050405020304" pitchFamily="18" charset="0"/>
                <a:cs typeface="Times New Roman" panose="02020603050405020304" pitchFamily="18" charset="0"/>
              </a:rPr>
              <a:t>Acoustic Emission Technology</a:t>
            </a:r>
          </a:p>
          <a:p>
            <a:pPr algn="just"/>
            <a:r>
              <a:rPr lang="en-US" sz="4000">
                <a:latin typeface="Times New Roman" panose="02020603050405020304" pitchFamily="18" charset="0"/>
                <a:cs typeface="Times New Roman" panose="02020603050405020304" pitchFamily="18" charset="0"/>
              </a:rPr>
              <a:t>Acoustic emission (AE) monitoring is a passive structural health monitoring (SHM) technique that uses the analysis of sound intensity and frequency to identify failure in a structure [3,4].</a:t>
            </a:r>
          </a:p>
        </p:txBody>
      </p:sp>
      <p:sp>
        <p:nvSpPr>
          <p:cNvPr id="33" name="TextBox 32">
            <a:extLst>
              <a:ext uri="{FF2B5EF4-FFF2-40B4-BE49-F238E27FC236}">
                <a16:creationId xmlns:a16="http://schemas.microsoft.com/office/drawing/2014/main" id="{BCD2B6F1-5475-874F-B35E-2D760A7960D7}"/>
              </a:ext>
            </a:extLst>
          </p:cNvPr>
          <p:cNvSpPr txBox="1"/>
          <p:nvPr/>
        </p:nvSpPr>
        <p:spPr>
          <a:xfrm>
            <a:off x="482523" y="17275015"/>
            <a:ext cx="10796121" cy="6494085"/>
          </a:xfrm>
          <a:prstGeom prst="rect">
            <a:avLst/>
          </a:prstGeom>
          <a:noFill/>
        </p:spPr>
        <p:txBody>
          <a:bodyPr wrap="square" rtlCol="0">
            <a:spAutoFit/>
          </a:bodyPr>
          <a:lstStyle/>
          <a:p>
            <a:pPr algn="just">
              <a:spcBef>
                <a:spcPts val="0"/>
              </a:spcBef>
            </a:pPr>
            <a:r>
              <a:rPr lang="en-US" sz="3200" b="1">
                <a:latin typeface="Times New Roman" panose="02020603050405020304" pitchFamily="18" charset="0"/>
                <a:cs typeface="Times New Roman" panose="02020603050405020304" pitchFamily="18" charset="0"/>
              </a:rPr>
              <a:t>Experimental Setup</a:t>
            </a:r>
          </a:p>
          <a:p>
            <a:pPr algn="just">
              <a:spcBef>
                <a:spcPts val="0"/>
              </a:spcBef>
            </a:pPr>
            <a:r>
              <a:rPr lang="en-US" sz="3200">
                <a:latin typeface="Times New Roman" panose="02020603050405020304" pitchFamily="18" charset="0"/>
                <a:cs typeface="Times New Roman" panose="02020603050405020304" pitchFamily="18" charset="0"/>
              </a:rPr>
              <a:t>A series of tests were performed in air and recorded using a Blue Yeti Stereo Microphone, sampling at 22,050 Hz and 48,000 Hz. The time series were transformed to the frequency domain, processed, and analyzed using MATLAB.</a:t>
            </a:r>
          </a:p>
          <a:p>
            <a:r>
              <a:rPr lang="en-US" sz="3200" b="1">
                <a:latin typeface="Times New Roman" panose="02020603050405020304" pitchFamily="18" charset="0"/>
                <a:cs typeface="Times New Roman" panose="02020603050405020304" pitchFamily="18" charset="0"/>
              </a:rPr>
              <a:t>Mooring Chain Experiments</a:t>
            </a:r>
          </a:p>
          <a:p>
            <a:r>
              <a:rPr lang="en-US" sz="3200">
                <a:latin typeface="Times New Roman" panose="02020603050405020304" pitchFamily="18" charset="0"/>
                <a:cs typeface="Times New Roman" panose="02020603050405020304" pitchFamily="18" charset="0"/>
              </a:rPr>
              <a:t>A small length of steel chain </a:t>
            </a:r>
            <a:r>
              <a:rPr lang="en-US" sz="3200" dirty="0">
                <a:latin typeface="Times New Roman" panose="02020603050405020304" pitchFamily="18" charset="0"/>
                <a:cs typeface="Times New Roman" panose="02020603050405020304" pitchFamily="18" charset="0"/>
              </a:rPr>
              <a:t>was </a:t>
            </a:r>
            <a:r>
              <a:rPr lang="en-US" sz="3200">
                <a:latin typeface="Times New Roman" panose="02020603050405020304" pitchFamily="18" charset="0"/>
                <a:cs typeface="Times New Roman" panose="02020603050405020304" pitchFamily="18" charset="0"/>
              </a:rPr>
              <a:t>used to represent a FWT mooring chain</a:t>
            </a:r>
            <a:r>
              <a:rPr lang="en-US" sz="3200" dirty="0">
                <a:latin typeface="Times New Roman" panose="02020603050405020304" pitchFamily="18" charset="0"/>
                <a:cs typeface="Times New Roman" panose="02020603050405020304" pitchFamily="18" charset="0"/>
              </a:rPr>
              <a:t>. It </a:t>
            </a:r>
            <a:r>
              <a:rPr lang="en-US" sz="3200">
                <a:latin typeface="Times New Roman" panose="02020603050405020304" pitchFamily="18" charset="0"/>
                <a:cs typeface="Times New Roman" panose="02020603050405020304" pitchFamily="18" charset="0"/>
              </a:rPr>
              <a:t>was fixed in a vice grip</a:t>
            </a:r>
            <a:r>
              <a:rPr lang="en-US" sz="3200" dirty="0">
                <a:latin typeface="Times New Roman" panose="02020603050405020304" pitchFamily="18" charset="0"/>
                <a:cs typeface="Times New Roman" panose="02020603050405020304" pitchFamily="18" charset="0"/>
              </a:rPr>
              <a:t>,</a:t>
            </a:r>
            <a:r>
              <a:rPr lang="en-US" sz="3200">
                <a:latin typeface="Times New Roman" panose="02020603050405020304" pitchFamily="18" charset="0"/>
                <a:cs typeface="Times New Roman" panose="02020603050405020304" pitchFamily="18" charset="0"/>
              </a:rPr>
              <a:t> loaded with weight to induce tension, </a:t>
            </a:r>
            <a:r>
              <a:rPr lang="en-US" sz="3200" dirty="0">
                <a:latin typeface="Times New Roman" panose="02020603050405020304" pitchFamily="18" charset="0"/>
                <a:cs typeface="Times New Roman" panose="02020603050405020304" pitchFamily="18" charset="0"/>
              </a:rPr>
              <a:t>and </a:t>
            </a:r>
            <a:r>
              <a:rPr lang="en-US" sz="3200">
                <a:latin typeface="Times New Roman" panose="02020603050405020304" pitchFamily="18" charset="0"/>
                <a:cs typeface="Times New Roman" panose="02020603050405020304" pitchFamily="18" charset="0"/>
              </a:rPr>
              <a:t>acoustically excited by swinging. The </a:t>
            </a:r>
            <a:r>
              <a:rPr lang="en-US" sz="3200" dirty="0">
                <a:latin typeface="Times New Roman" panose="02020603050405020304" pitchFamily="18" charset="0"/>
                <a:cs typeface="Times New Roman" panose="02020603050405020304" pitchFamily="18" charset="0"/>
              </a:rPr>
              <a:t>chain emissions </a:t>
            </a:r>
            <a:r>
              <a:rPr lang="en-US" sz="3200">
                <a:latin typeface="Times New Roman" panose="02020603050405020304" pitchFamily="18" charset="0"/>
                <a:cs typeface="Times New Roman" panose="02020603050405020304" pitchFamily="18" charset="0"/>
              </a:rPr>
              <a:t>for the </a:t>
            </a:r>
            <a:r>
              <a:rPr lang="en-US" sz="3200" dirty="0">
                <a:latin typeface="Times New Roman" panose="02020603050405020304" pitchFamily="18" charset="0"/>
                <a:cs typeface="Times New Roman" panose="02020603050405020304" pitchFamily="18" charset="0"/>
              </a:rPr>
              <a:t>following conditions were recorded</a:t>
            </a:r>
            <a:r>
              <a:rPr lang="en-US" sz="3200">
                <a:latin typeface="Times New Roman" panose="02020603050405020304" pitchFamily="18" charset="0"/>
                <a:cs typeface="Times New Roman" panose="02020603050405020304" pitchFamily="18" charset="0"/>
              </a:rPr>
              <a:t>:</a:t>
            </a:r>
          </a:p>
          <a:p>
            <a:pPr marL="457200" indent="-457200">
              <a:spcBef>
                <a:spcPts val="0"/>
              </a:spcBef>
              <a:buFont typeface="Arial" panose="020B0604020202020204" pitchFamily="34" charset="0"/>
              <a:buChar char="•"/>
            </a:pPr>
            <a:r>
              <a:rPr lang="en-US" sz="3200">
                <a:latin typeface="Times New Roman" panose="02020603050405020304" pitchFamily="18" charset="0"/>
                <a:cs typeface="Times New Roman" panose="02020603050405020304" pitchFamily="18" charset="0"/>
              </a:rPr>
              <a:t>Varying chain length (two links, five links, ten links)</a:t>
            </a:r>
          </a:p>
          <a:p>
            <a:pPr marL="457200" indent="-457200">
              <a:spcBef>
                <a:spcPts val="0"/>
              </a:spcBef>
              <a:buFont typeface="Arial" panose="020B0604020202020204" pitchFamily="34" charset="0"/>
              <a:buChar char="•"/>
            </a:pPr>
            <a:r>
              <a:rPr lang="en-US" sz="3200">
                <a:latin typeface="Times New Roman" panose="02020603050405020304" pitchFamily="18" charset="0"/>
                <a:cs typeface="Times New Roman" panose="02020603050405020304" pitchFamily="18" charset="0"/>
              </a:rPr>
              <a:t>Varying chain load (2.27 kg, 4.53 kg, 15.88 kg)</a:t>
            </a:r>
          </a:p>
          <a:p>
            <a:pPr marL="457200" indent="-457200">
              <a:spcBef>
                <a:spcPts val="0"/>
              </a:spcBef>
              <a:buFont typeface="Arial" panose="020B0604020202020204" pitchFamily="34" charset="0"/>
              <a:buChar char="•"/>
            </a:pPr>
            <a:r>
              <a:rPr lang="en-US" sz="3200">
                <a:latin typeface="Times New Roman" panose="02020603050405020304" pitchFamily="18" charset="0"/>
                <a:cs typeface="Times New Roman" panose="02020603050405020304" pitchFamily="18" charset="0"/>
              </a:rPr>
              <a:t>Introducing a notch cut (defect) into the chain </a:t>
            </a:r>
          </a:p>
        </p:txBody>
      </p:sp>
      <p:sp>
        <p:nvSpPr>
          <p:cNvPr id="38" name="TextBox 37">
            <a:extLst>
              <a:ext uri="{FF2B5EF4-FFF2-40B4-BE49-F238E27FC236}">
                <a16:creationId xmlns:a16="http://schemas.microsoft.com/office/drawing/2014/main" id="{3CB517D8-EB29-D04A-9B38-99035DDEE7D9}"/>
              </a:ext>
            </a:extLst>
          </p:cNvPr>
          <p:cNvSpPr txBox="1"/>
          <p:nvPr/>
        </p:nvSpPr>
        <p:spPr>
          <a:xfrm>
            <a:off x="482522" y="29305553"/>
            <a:ext cx="10937095" cy="3046988"/>
          </a:xfrm>
          <a:prstGeom prst="rect">
            <a:avLst/>
          </a:prstGeom>
          <a:noFill/>
        </p:spPr>
        <p:txBody>
          <a:bodyPr wrap="square" rtlCol="0">
            <a:spAutoFit/>
          </a:bodyPr>
          <a:lstStyle/>
          <a:p>
            <a:r>
              <a:rPr lang="en-US" sz="3200" b="1">
                <a:latin typeface="Times New Roman" panose="02020603050405020304" pitchFamily="18" charset="0"/>
                <a:cs typeface="Times New Roman" panose="02020603050405020304" pitchFamily="18" charset="0"/>
              </a:rPr>
              <a:t>Wind Turbine Generator Experiments</a:t>
            </a:r>
          </a:p>
          <a:p>
            <a:r>
              <a:rPr lang="en-US" sz="3200">
                <a:latin typeface="Times New Roman" panose="02020603050405020304" pitchFamily="18" charset="0"/>
                <a:cs typeface="Times New Roman" panose="02020603050405020304" pitchFamily="18" charset="0"/>
              </a:rPr>
              <a:t>A fan was used to represent a </a:t>
            </a:r>
            <a:r>
              <a:rPr lang="en-US" sz="3200" dirty="0">
                <a:latin typeface="Times New Roman" panose="02020603050405020304" pitchFamily="18" charset="0"/>
                <a:cs typeface="Times New Roman" panose="02020603050405020304" pitchFamily="18" charset="0"/>
              </a:rPr>
              <a:t>turbine </a:t>
            </a:r>
            <a:r>
              <a:rPr lang="en-US" sz="3200">
                <a:latin typeface="Times New Roman" panose="02020603050405020304" pitchFamily="18" charset="0"/>
                <a:cs typeface="Times New Roman" panose="02020603050405020304" pitchFamily="18" charset="0"/>
              </a:rPr>
              <a:t>generator. </a:t>
            </a:r>
            <a:r>
              <a:rPr lang="en-US" sz="3200" dirty="0">
                <a:latin typeface="Times New Roman" panose="02020603050405020304" pitchFamily="18" charset="0"/>
                <a:cs typeface="Times New Roman" panose="02020603050405020304" pitchFamily="18" charset="0"/>
              </a:rPr>
              <a:t>The </a:t>
            </a:r>
            <a:r>
              <a:rPr lang="en-US" sz="3200">
                <a:latin typeface="Times New Roman" panose="02020603050405020304" pitchFamily="18" charset="0"/>
                <a:cs typeface="Times New Roman" panose="02020603050405020304" pitchFamily="18" charset="0"/>
              </a:rPr>
              <a:t>fan emissions for the </a:t>
            </a:r>
            <a:r>
              <a:rPr lang="en-US" sz="3200" dirty="0">
                <a:latin typeface="Times New Roman" panose="02020603050405020304" pitchFamily="18" charset="0"/>
                <a:cs typeface="Times New Roman" panose="02020603050405020304" pitchFamily="18" charset="0"/>
              </a:rPr>
              <a:t>following conditions were recorded</a:t>
            </a:r>
            <a:r>
              <a:rPr lang="en-US" sz="3200">
                <a:latin typeface="Times New Roman" panose="02020603050405020304" pitchFamily="18" charset="0"/>
                <a:cs typeface="Times New Roman" panose="02020603050405020304" pitchFamily="18" charset="0"/>
              </a:rPr>
              <a:t>:</a:t>
            </a:r>
            <a:r>
              <a:rPr lang="en-US" sz="3200" dirty="0">
                <a:latin typeface="Times New Roman" panose="02020603050405020304" pitchFamily="18" charset="0"/>
                <a:cs typeface="Times New Roman" panose="02020603050405020304" pitchFamily="18" charset="0"/>
              </a:rPr>
              <a:t> </a:t>
            </a:r>
            <a:endParaRPr lang="en-US" sz="320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200">
                <a:latin typeface="Times New Roman" panose="02020603050405020304" pitchFamily="18" charset="0"/>
                <a:cs typeface="Times New Roman" panose="02020603050405020304" pitchFamily="18" charset="0"/>
              </a:rPr>
              <a:t>Healthy fan </a:t>
            </a:r>
            <a:endParaRPr lang="en-US" sz="3200" dirty="0">
              <a:latin typeface="Times New Roman" panose="02020603050405020304" pitchFamily="18" charset="0"/>
              <a:cs typeface="Times New Roman" panose="02020603050405020304" pitchFamily="18" charset="0"/>
            </a:endParaRPr>
          </a:p>
          <a:p>
            <a:pPr marL="457200" indent="-457200" algn="just">
              <a:spcBef>
                <a:spcPts val="0"/>
              </a:spcBef>
              <a:buFont typeface="Arial" panose="020B0604020202020204" pitchFamily="34" charset="0"/>
              <a:buChar char="•"/>
            </a:pPr>
            <a:r>
              <a:rPr lang="en-US" sz="3200">
                <a:latin typeface="Times New Roman" panose="02020603050405020304" pitchFamily="18" charset="0"/>
                <a:cs typeface="Times New Roman" panose="02020603050405020304" pitchFamily="18" charset="0"/>
              </a:rPr>
              <a:t>Uneven loading on one fan blade</a:t>
            </a:r>
          </a:p>
          <a:p>
            <a:pPr marL="457200" indent="-457200" algn="just">
              <a:spcBef>
                <a:spcPts val="0"/>
              </a:spcBef>
              <a:buFont typeface="Arial" panose="020B0604020202020204" pitchFamily="34" charset="0"/>
              <a:buChar char="•"/>
            </a:pPr>
            <a:r>
              <a:rPr lang="en-US" sz="3200">
                <a:latin typeface="Times New Roman" panose="02020603050405020304" pitchFamily="18" charset="0"/>
                <a:cs typeface="Times New Roman" panose="02020603050405020304" pitchFamily="18" charset="0"/>
              </a:rPr>
              <a:t>Damaged ball bearings using salt</a:t>
            </a:r>
          </a:p>
        </p:txBody>
      </p:sp>
      <p:sp>
        <p:nvSpPr>
          <p:cNvPr id="39" name="TextBox 38">
            <a:extLst>
              <a:ext uri="{FF2B5EF4-FFF2-40B4-BE49-F238E27FC236}">
                <a16:creationId xmlns:a16="http://schemas.microsoft.com/office/drawing/2014/main" id="{AD367100-B23E-9440-A899-774BB978F849}"/>
              </a:ext>
            </a:extLst>
          </p:cNvPr>
          <p:cNvSpPr txBox="1"/>
          <p:nvPr/>
        </p:nvSpPr>
        <p:spPr>
          <a:xfrm>
            <a:off x="482523" y="28141551"/>
            <a:ext cx="3566160" cy="1015663"/>
          </a:xfrm>
          <a:prstGeom prst="rect">
            <a:avLst/>
          </a:prstGeom>
          <a:noFill/>
        </p:spPr>
        <p:txBody>
          <a:bodyPr wrap="square" rtlCol="0">
            <a:spAutoFit/>
          </a:bodyPr>
          <a:lstStyle/>
          <a:p>
            <a:pPr algn="ctr"/>
            <a:r>
              <a:rPr lang="en-US" sz="2000">
                <a:latin typeface="Times New Roman" panose="02020603050405020304" pitchFamily="18" charset="0"/>
                <a:cs typeface="Times New Roman" panose="02020603050405020304" pitchFamily="18" charset="0"/>
              </a:rPr>
              <a:t>Healthy two and five link chain (left) next to notched two and five link chain. </a:t>
            </a:r>
          </a:p>
        </p:txBody>
      </p:sp>
      <p:sp>
        <p:nvSpPr>
          <p:cNvPr id="58" name="TextBox 57">
            <a:extLst>
              <a:ext uri="{FF2B5EF4-FFF2-40B4-BE49-F238E27FC236}">
                <a16:creationId xmlns:a16="http://schemas.microsoft.com/office/drawing/2014/main" id="{B05B1ACE-D8ED-FF43-885C-258C8BA92B79}"/>
              </a:ext>
            </a:extLst>
          </p:cNvPr>
          <p:cNvSpPr txBox="1"/>
          <p:nvPr/>
        </p:nvSpPr>
        <p:spPr>
          <a:xfrm>
            <a:off x="7712484" y="28129982"/>
            <a:ext cx="3566160" cy="1015663"/>
          </a:xfrm>
          <a:prstGeom prst="rect">
            <a:avLst/>
          </a:prstGeom>
          <a:noFill/>
        </p:spPr>
        <p:txBody>
          <a:bodyPr wrap="square" rtlCol="0">
            <a:spAutoFit/>
          </a:bodyPr>
          <a:lstStyle/>
          <a:p>
            <a:pPr algn="ctr"/>
            <a:r>
              <a:rPr lang="en-US" sz="2000">
                <a:latin typeface="Times New Roman" panose="02020603050405020304" pitchFamily="18" charset="0"/>
                <a:cs typeface="Times New Roman" panose="02020603050405020304" pitchFamily="18" charset="0"/>
              </a:rPr>
              <a:t>Group member, Rose Walker, removing and inspecting fan bearings. </a:t>
            </a:r>
          </a:p>
        </p:txBody>
      </p:sp>
      <p:sp>
        <p:nvSpPr>
          <p:cNvPr id="3" name="TextBox 2">
            <a:extLst>
              <a:ext uri="{FF2B5EF4-FFF2-40B4-BE49-F238E27FC236}">
                <a16:creationId xmlns:a16="http://schemas.microsoft.com/office/drawing/2014/main" id="{938FC18C-842C-1A46-9279-BB6A774FE56E}"/>
              </a:ext>
            </a:extLst>
          </p:cNvPr>
          <p:cNvSpPr txBox="1"/>
          <p:nvPr/>
        </p:nvSpPr>
        <p:spPr>
          <a:xfrm>
            <a:off x="6981728" y="14794356"/>
            <a:ext cx="5709818" cy="307777"/>
          </a:xfrm>
          <a:prstGeom prst="rect">
            <a:avLst/>
          </a:prstGeom>
          <a:noFill/>
        </p:spPr>
        <p:txBody>
          <a:bodyPr wrap="square" rtlCol="0">
            <a:spAutoFit/>
          </a:bodyPr>
          <a:lstStyle/>
          <a:p>
            <a:pPr algn="r"/>
            <a:r>
              <a:rPr lang="en-US" sz="1400" i="1">
                <a:latin typeface="Times New Roman" panose="02020603050405020304" pitchFamily="18" charset="0"/>
                <a:cs typeface="Times New Roman" panose="02020603050405020304" pitchFamily="18" charset="0"/>
              </a:rPr>
              <a:t>Walt Musial, NREL</a:t>
            </a:r>
          </a:p>
        </p:txBody>
      </p:sp>
      <p:sp>
        <p:nvSpPr>
          <p:cNvPr id="18" name="TextBox 17">
            <a:extLst>
              <a:ext uri="{FF2B5EF4-FFF2-40B4-BE49-F238E27FC236}">
                <a16:creationId xmlns:a16="http://schemas.microsoft.com/office/drawing/2014/main" id="{D0C6E900-097F-7149-9CE3-B26A1478B34A}"/>
              </a:ext>
            </a:extLst>
          </p:cNvPr>
          <p:cNvSpPr txBox="1"/>
          <p:nvPr/>
        </p:nvSpPr>
        <p:spPr>
          <a:xfrm>
            <a:off x="32563580" y="17273069"/>
            <a:ext cx="10845096" cy="6001643"/>
          </a:xfrm>
          <a:prstGeom prst="rect">
            <a:avLst/>
          </a:prstGeom>
          <a:noFill/>
        </p:spPr>
        <p:txBody>
          <a:bodyPr wrap="square" rtlCol="0">
            <a:spAutoFit/>
          </a:bodyPr>
          <a:lstStyle/>
          <a:p>
            <a:r>
              <a:rPr lang="en-US" sz="3200" b="1">
                <a:latin typeface="Times New Roman" panose="02020603050405020304" pitchFamily="18" charset="0"/>
                <a:cs typeface="Times New Roman" panose="02020603050405020304" pitchFamily="18" charset="0"/>
              </a:rPr>
              <a:t>Mooring Chain Experiments</a:t>
            </a:r>
          </a:p>
          <a:p>
            <a:pPr marL="457200" indent="-457200" fontAlgn="base">
              <a:buFont typeface="Arial" panose="020B0604020202020204" pitchFamily="34" charset="0"/>
              <a:buChar char="•"/>
            </a:pPr>
            <a:r>
              <a:rPr lang="en-US" sz="3200">
                <a:latin typeface="Times New Roman" panose="02020603050405020304" pitchFamily="18" charset="0"/>
                <a:cs typeface="Times New Roman" panose="02020603050405020304" pitchFamily="18" charset="0"/>
              </a:rPr>
              <a:t>Chain length and the load impact the amplitude of acoustic emissions</a:t>
            </a:r>
          </a:p>
          <a:p>
            <a:pPr marL="457200" indent="-457200" fontAlgn="base">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Introducing </a:t>
            </a:r>
            <a:r>
              <a:rPr lang="en-US" sz="3200">
                <a:latin typeface="Times New Roman" panose="02020603050405020304" pitchFamily="18" charset="0"/>
                <a:cs typeface="Times New Roman" panose="02020603050405020304" pitchFamily="18" charset="0"/>
              </a:rPr>
              <a:t>a defect into the chain results in changes to the frequency spectra</a:t>
            </a:r>
          </a:p>
          <a:p>
            <a:pPr fontAlgn="base"/>
            <a:r>
              <a:rPr lang="en-US" sz="3200" b="1">
                <a:latin typeface="Times New Roman" panose="02020603050405020304" pitchFamily="18" charset="0"/>
                <a:cs typeface="Times New Roman" panose="02020603050405020304" pitchFamily="18" charset="0"/>
              </a:rPr>
              <a:t>Wind Turbine Generator Experiments </a:t>
            </a:r>
          </a:p>
          <a:p>
            <a:pPr marL="457200" indent="-457200" fontAlgn="base">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The </a:t>
            </a:r>
            <a:r>
              <a:rPr lang="en-US" sz="3200">
                <a:latin typeface="Times New Roman" panose="02020603050405020304" pitchFamily="18" charset="0"/>
                <a:cs typeface="Times New Roman" panose="02020603050405020304" pitchFamily="18" charset="0"/>
              </a:rPr>
              <a:t>healthy fan </a:t>
            </a:r>
            <a:r>
              <a:rPr lang="en-US" sz="3200" dirty="0">
                <a:latin typeface="Times New Roman" panose="02020603050405020304" pitchFamily="18" charset="0"/>
                <a:cs typeface="Times New Roman" panose="02020603050405020304" pitchFamily="18" charset="0"/>
              </a:rPr>
              <a:t>used </a:t>
            </a:r>
            <a:r>
              <a:rPr lang="en-US" sz="3200">
                <a:latin typeface="Times New Roman" panose="02020603050405020304" pitchFamily="18" charset="0"/>
                <a:cs typeface="Times New Roman" panose="02020603050405020304" pitchFamily="18" charset="0"/>
              </a:rPr>
              <a:t>emits a predictable spikes in frequency at 120 Hz​ and subsequent harmonics</a:t>
            </a:r>
          </a:p>
          <a:p>
            <a:pPr marL="457200" indent="-457200" fontAlgn="base">
              <a:buFont typeface="Arial" panose="020B0604020202020204" pitchFamily="34" charset="0"/>
              <a:buChar char="•"/>
            </a:pPr>
            <a:r>
              <a:rPr lang="en-US" sz="3200">
                <a:latin typeface="Times New Roman" panose="02020603050405020304" pitchFamily="18" charset="0"/>
                <a:cs typeface="Times New Roman" panose="02020603050405020304" pitchFamily="18" charset="0"/>
              </a:rPr>
              <a:t>Damaging the ball bearings of a fan </a:t>
            </a:r>
            <a:r>
              <a:rPr lang="en-US" sz="3200" dirty="0">
                <a:latin typeface="Times New Roman" panose="02020603050405020304" pitchFamily="18" charset="0"/>
                <a:cs typeface="Times New Roman" panose="02020603050405020304" pitchFamily="18" charset="0"/>
              </a:rPr>
              <a:t>impacts </a:t>
            </a:r>
            <a:r>
              <a:rPr lang="en-US" sz="3200">
                <a:latin typeface="Times New Roman" panose="02020603050405020304" pitchFamily="18" charset="0"/>
                <a:cs typeface="Times New Roman" panose="02020603050405020304" pitchFamily="18" charset="0"/>
              </a:rPr>
              <a:t>the amplitude of acoustic emissions</a:t>
            </a:r>
          </a:p>
          <a:p>
            <a:pPr marL="457200" indent="-457200" fontAlgn="base">
              <a:buFont typeface="Arial" panose="020B0604020202020204" pitchFamily="34" charset="0"/>
              <a:buChar char="•"/>
            </a:pPr>
            <a:r>
              <a:rPr lang="en-US" sz="3200">
                <a:latin typeface="Times New Roman" panose="02020603050405020304" pitchFamily="18" charset="0"/>
                <a:cs typeface="Times New Roman" panose="02020603050405020304" pitchFamily="18" charset="0"/>
              </a:rPr>
              <a:t>Uneven loading results in observable changes of amplitude and </a:t>
            </a:r>
            <a:r>
              <a:rPr lang="en-US" sz="3200" dirty="0">
                <a:latin typeface="Times New Roman" panose="02020603050405020304" pitchFamily="18" charset="0"/>
                <a:cs typeface="Times New Roman" panose="02020603050405020304" pitchFamily="18" charset="0"/>
              </a:rPr>
              <a:t>shifts</a:t>
            </a:r>
            <a:r>
              <a:rPr lang="en-US" sz="3200">
                <a:latin typeface="Times New Roman" panose="02020603050405020304" pitchFamily="18" charset="0"/>
                <a:cs typeface="Times New Roman" panose="02020603050405020304" pitchFamily="18" charset="0"/>
              </a:rPr>
              <a:t> in the frequency plot</a:t>
            </a:r>
          </a:p>
        </p:txBody>
      </p:sp>
      <p:sp>
        <p:nvSpPr>
          <p:cNvPr id="48" name="Subtitle 2">
            <a:extLst>
              <a:ext uri="{FF2B5EF4-FFF2-40B4-BE49-F238E27FC236}">
                <a16:creationId xmlns:a16="http://schemas.microsoft.com/office/drawing/2014/main" id="{01DA6A99-AA93-CA47-AE40-7C87D873DE7E}"/>
              </a:ext>
            </a:extLst>
          </p:cNvPr>
          <p:cNvSpPr txBox="1">
            <a:spLocks/>
          </p:cNvSpPr>
          <p:nvPr/>
        </p:nvSpPr>
        <p:spPr>
          <a:xfrm>
            <a:off x="353681" y="6152121"/>
            <a:ext cx="43146821" cy="9593041"/>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a:latin typeface="Cambria" panose="02040503050406030204" pitchFamily="18" charset="0"/>
            </a:endParaRPr>
          </a:p>
        </p:txBody>
      </p:sp>
      <p:sp>
        <p:nvSpPr>
          <p:cNvPr id="49" name="Subtitle 2">
            <a:extLst>
              <a:ext uri="{FF2B5EF4-FFF2-40B4-BE49-F238E27FC236}">
                <a16:creationId xmlns:a16="http://schemas.microsoft.com/office/drawing/2014/main" id="{DF2B6E65-5AA9-174D-8973-DDA034A6C585}"/>
              </a:ext>
            </a:extLst>
          </p:cNvPr>
          <p:cNvSpPr txBox="1">
            <a:spLocks/>
          </p:cNvSpPr>
          <p:nvPr/>
        </p:nvSpPr>
        <p:spPr>
          <a:xfrm>
            <a:off x="11577253" y="15998862"/>
            <a:ext cx="20704677" cy="1005840"/>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b="1">
                <a:solidFill>
                  <a:schemeClr val="bg1"/>
                </a:solidFill>
                <a:latin typeface="Calibri" panose="020F0502020204030204" pitchFamily="34" charset="0"/>
                <a:ea typeface="Cambria"/>
                <a:cs typeface="Calibri" panose="020F0502020204030204" pitchFamily="34" charset="0"/>
              </a:rPr>
              <a:t>Results</a:t>
            </a:r>
          </a:p>
        </p:txBody>
      </p:sp>
      <p:pic>
        <p:nvPicPr>
          <p:cNvPr id="8" name="Picture 7">
            <a:extLst>
              <a:ext uri="{FF2B5EF4-FFF2-40B4-BE49-F238E27FC236}">
                <a16:creationId xmlns:a16="http://schemas.microsoft.com/office/drawing/2014/main" id="{AC30BE8D-1DA4-8B4D-925A-28B1F8468CE5}"/>
              </a:ext>
            </a:extLst>
          </p:cNvPr>
          <p:cNvPicPr>
            <a:picLocks noChangeAspect="1"/>
          </p:cNvPicPr>
          <p:nvPr/>
        </p:nvPicPr>
        <p:blipFill>
          <a:blip r:embed="rId9"/>
          <a:stretch>
            <a:fillRect/>
          </a:stretch>
        </p:blipFill>
        <p:spPr>
          <a:xfrm>
            <a:off x="15183860" y="17661300"/>
            <a:ext cx="13622140" cy="6614218"/>
          </a:xfrm>
          <a:prstGeom prst="rect">
            <a:avLst/>
          </a:prstGeom>
        </p:spPr>
      </p:pic>
      <p:pic>
        <p:nvPicPr>
          <p:cNvPr id="43" name="Picture 42">
            <a:extLst>
              <a:ext uri="{FF2B5EF4-FFF2-40B4-BE49-F238E27FC236}">
                <a16:creationId xmlns:a16="http://schemas.microsoft.com/office/drawing/2014/main" id="{93DEA8E5-0E31-B743-A10E-60AD99EE212C}"/>
              </a:ext>
            </a:extLst>
          </p:cNvPr>
          <p:cNvPicPr>
            <a:picLocks noChangeAspect="1"/>
          </p:cNvPicPr>
          <p:nvPr/>
        </p:nvPicPr>
        <p:blipFill>
          <a:blip r:embed="rId10"/>
          <a:stretch>
            <a:fillRect/>
          </a:stretch>
        </p:blipFill>
        <p:spPr>
          <a:xfrm>
            <a:off x="21426616" y="24262557"/>
            <a:ext cx="10070137" cy="6675120"/>
          </a:xfrm>
          <a:prstGeom prst="rect">
            <a:avLst/>
          </a:prstGeom>
        </p:spPr>
      </p:pic>
      <p:pic>
        <p:nvPicPr>
          <p:cNvPr id="44" name="Picture 43">
            <a:extLst>
              <a:ext uri="{FF2B5EF4-FFF2-40B4-BE49-F238E27FC236}">
                <a16:creationId xmlns:a16="http://schemas.microsoft.com/office/drawing/2014/main" id="{78412897-5473-2F45-B9E2-E06C2192BCD4}"/>
              </a:ext>
            </a:extLst>
          </p:cNvPr>
          <p:cNvPicPr>
            <a:picLocks noChangeAspect="1"/>
          </p:cNvPicPr>
          <p:nvPr/>
        </p:nvPicPr>
        <p:blipFill>
          <a:blip r:embed="rId11"/>
          <a:stretch>
            <a:fillRect/>
          </a:stretch>
        </p:blipFill>
        <p:spPr>
          <a:xfrm>
            <a:off x="11936530" y="24262705"/>
            <a:ext cx="10058400" cy="6674264"/>
          </a:xfrm>
          <a:prstGeom prst="rect">
            <a:avLst/>
          </a:prstGeom>
        </p:spPr>
      </p:pic>
      <p:sp>
        <p:nvSpPr>
          <p:cNvPr id="53" name="TextBox 52">
            <a:extLst>
              <a:ext uri="{FF2B5EF4-FFF2-40B4-BE49-F238E27FC236}">
                <a16:creationId xmlns:a16="http://schemas.microsoft.com/office/drawing/2014/main" id="{5DA8A8B7-2573-8843-883B-E722C4151571}"/>
              </a:ext>
            </a:extLst>
          </p:cNvPr>
          <p:cNvSpPr txBox="1"/>
          <p:nvPr/>
        </p:nvSpPr>
        <p:spPr>
          <a:xfrm>
            <a:off x="32527702" y="24750733"/>
            <a:ext cx="5709818" cy="4031873"/>
          </a:xfrm>
          <a:prstGeom prst="rect">
            <a:avLst/>
          </a:prstGeom>
          <a:noFill/>
        </p:spPr>
        <p:txBody>
          <a:bodyPr wrap="square" rtlCol="0">
            <a:spAutoFit/>
          </a:bodyPr>
          <a:lstStyle/>
          <a:p>
            <a:pPr marL="457200" indent="-457200">
              <a:buFont typeface="Arial" panose="020B0604020202020204" pitchFamily="34" charset="0"/>
              <a:buChar char="•"/>
            </a:pPr>
            <a:r>
              <a:rPr lang="en-US" sz="3200" dirty="0">
                <a:latin typeface="Times New Roman" panose="02020603050405020304" pitchFamily="18" charset="0"/>
                <a:cs typeface="Times New Roman" panose="02020603050405020304" pitchFamily="18" charset="0"/>
              </a:rPr>
              <a:t>Scale the test chain link and test </a:t>
            </a:r>
            <a:r>
              <a:rPr lang="en-US" sz="3200">
                <a:latin typeface="Times New Roman" panose="02020603050405020304" pitchFamily="18" charset="0"/>
                <a:cs typeface="Times New Roman" panose="02020603050405020304" pitchFamily="18" charset="0"/>
              </a:rPr>
              <a:t>for alternative chain breaking cases by varying location and severity of the </a:t>
            </a:r>
            <a:r>
              <a:rPr lang="en-US" sz="3200" dirty="0">
                <a:latin typeface="Times New Roman" panose="02020603050405020304" pitchFamily="18" charset="0"/>
                <a:cs typeface="Times New Roman" panose="02020603050405020304" pitchFamily="18" charset="0"/>
              </a:rPr>
              <a:t>defect</a:t>
            </a:r>
            <a:endParaRPr lang="en-US" sz="3200">
              <a:latin typeface="Times New Roman" panose="02020603050405020304" pitchFamily="18" charset="0"/>
              <a:cs typeface="Times New Roman" panose="02020603050405020304" pitchFamily="18" charset="0"/>
            </a:endParaRPr>
          </a:p>
          <a:p>
            <a:pPr marL="457200" indent="-457200">
              <a:buFont typeface="Arial" panose="020B0604020202020204" pitchFamily="34" charset="0"/>
              <a:buChar char="•"/>
            </a:pPr>
            <a:r>
              <a:rPr lang="en-US" sz="3200">
                <a:latin typeface="Times New Roman" panose="02020603050405020304" pitchFamily="18" charset="0"/>
                <a:cs typeface="Times New Roman" panose="02020603050405020304" pitchFamily="18" charset="0"/>
              </a:rPr>
              <a:t>Perform underwater </a:t>
            </a:r>
            <a:r>
              <a:rPr lang="en-US" sz="3200" dirty="0">
                <a:latin typeface="Times New Roman" panose="02020603050405020304" pitchFamily="18" charset="0"/>
                <a:cs typeface="Times New Roman" panose="02020603050405020304" pitchFamily="18" charset="0"/>
              </a:rPr>
              <a:t>AE </a:t>
            </a:r>
            <a:r>
              <a:rPr lang="en-US" sz="3200">
                <a:latin typeface="Times New Roman" panose="02020603050405020304" pitchFamily="18" charset="0"/>
                <a:cs typeface="Times New Roman" panose="02020603050405020304" pitchFamily="18" charset="0"/>
              </a:rPr>
              <a:t>tests for the mooring chain and </a:t>
            </a:r>
            <a:r>
              <a:rPr lang="en-US" sz="3200" dirty="0">
                <a:latin typeface="Times New Roman" panose="02020603050405020304" pitchFamily="18" charset="0"/>
                <a:cs typeface="Times New Roman" panose="02020603050405020304" pitchFamily="18" charset="0"/>
              </a:rPr>
              <a:t>in situ AE tests for the generator</a:t>
            </a:r>
            <a:endParaRPr lang="en-US" sz="3200">
              <a:latin typeface="Times New Roman" panose="02020603050405020304" pitchFamily="18" charset="0"/>
              <a:cs typeface="Times New Roman" panose="02020603050405020304" pitchFamily="18" charset="0"/>
            </a:endParaRPr>
          </a:p>
        </p:txBody>
      </p:sp>
      <p:grpSp>
        <p:nvGrpSpPr>
          <p:cNvPr id="51" name="Group 50">
            <a:extLst>
              <a:ext uri="{FF2B5EF4-FFF2-40B4-BE49-F238E27FC236}">
                <a16:creationId xmlns:a16="http://schemas.microsoft.com/office/drawing/2014/main" id="{EA5E753B-8B08-2A47-8CC6-F6BADA035549}"/>
              </a:ext>
            </a:extLst>
          </p:cNvPr>
          <p:cNvGrpSpPr/>
          <p:nvPr/>
        </p:nvGrpSpPr>
        <p:grpSpPr>
          <a:xfrm>
            <a:off x="13383452" y="6290581"/>
            <a:ext cx="17134508" cy="9299660"/>
            <a:chOff x="13383452" y="6290581"/>
            <a:chExt cx="17134508" cy="9299660"/>
          </a:xfrm>
        </p:grpSpPr>
        <p:grpSp>
          <p:nvGrpSpPr>
            <p:cNvPr id="45" name="Group 44">
              <a:extLst>
                <a:ext uri="{FF2B5EF4-FFF2-40B4-BE49-F238E27FC236}">
                  <a16:creationId xmlns:a16="http://schemas.microsoft.com/office/drawing/2014/main" id="{F6C73902-503E-074C-84C9-70C5671BD914}"/>
                </a:ext>
              </a:extLst>
            </p:cNvPr>
            <p:cNvGrpSpPr/>
            <p:nvPr/>
          </p:nvGrpSpPr>
          <p:grpSpPr>
            <a:xfrm>
              <a:off x="13383452" y="6290581"/>
              <a:ext cx="17134508" cy="9299660"/>
              <a:chOff x="12706374" y="6290581"/>
              <a:chExt cx="17134508" cy="9299660"/>
            </a:xfrm>
          </p:grpSpPr>
          <p:sp>
            <p:nvSpPr>
              <p:cNvPr id="4" name="Rectangle 3">
                <a:extLst>
                  <a:ext uri="{FF2B5EF4-FFF2-40B4-BE49-F238E27FC236}">
                    <a16:creationId xmlns:a16="http://schemas.microsoft.com/office/drawing/2014/main" id="{A21D3543-2B47-B042-998A-603A9C241CAD}"/>
                  </a:ext>
                </a:extLst>
              </p:cNvPr>
              <p:cNvSpPr/>
              <p:nvPr/>
            </p:nvSpPr>
            <p:spPr>
              <a:xfrm>
                <a:off x="12706374" y="6290581"/>
                <a:ext cx="17134508" cy="9299660"/>
              </a:xfrm>
              <a:prstGeom prst="rect">
                <a:avLst/>
              </a:prstGeom>
              <a:solidFill>
                <a:srgbClr val="002060"/>
              </a:solidFill>
              <a:ln>
                <a:solidFill>
                  <a:schemeClr val="bg1">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1" name="Picture 2">
                <a:extLst>
                  <a:ext uri="{FF2B5EF4-FFF2-40B4-BE49-F238E27FC236}">
                    <a16:creationId xmlns:a16="http://schemas.microsoft.com/office/drawing/2014/main" id="{B39FA6DA-7BC6-A949-A829-F0C2E17BE7DD}"/>
                  </a:ext>
                </a:extLst>
              </p:cNvPr>
              <p:cNvPicPr>
                <a:picLocks noChangeAspect="1" noChangeArrowheads="1"/>
              </p:cNvPicPr>
              <p:nvPr/>
            </p:nvPicPr>
            <p:blipFill rotWithShape="1">
              <a:blip r:embed="rId12">
                <a:extLst>
                  <a:ext uri="{28A0092B-C50C-407E-A947-70E740481C1C}">
                    <a14:useLocalDpi xmlns:a14="http://schemas.microsoft.com/office/drawing/2010/main" val="0"/>
                  </a:ext>
                </a:extLst>
              </a:blip>
              <a:srcRect l="20299" t="-134" r="15635" b="134"/>
              <a:stretch/>
            </p:blipFill>
            <p:spPr bwMode="auto">
              <a:xfrm>
                <a:off x="25146899" y="10946369"/>
                <a:ext cx="4341660" cy="4027979"/>
              </a:xfrm>
              <a:prstGeom prst="rect">
                <a:avLst/>
              </a:prstGeom>
              <a:ln>
                <a:noFill/>
              </a:ln>
              <a:effectLst/>
              <a:extLst>
                <a:ext uri="{909E8E84-426E-40DD-AFC4-6F175D3DCCD1}">
                  <a14:hiddenFill xmlns:a14="http://schemas.microsoft.com/office/drawing/2010/main">
                    <a:solidFill>
                      <a:srgbClr val="FFFFFF"/>
                    </a:solidFill>
                  </a14:hiddenFill>
                </a:ext>
              </a:extLst>
            </p:spPr>
          </p:pic>
          <p:pic>
            <p:nvPicPr>
              <p:cNvPr id="11" name="Picture 13">
                <a:extLst>
                  <a:ext uri="{FF2B5EF4-FFF2-40B4-BE49-F238E27FC236}">
                    <a16:creationId xmlns:a16="http://schemas.microsoft.com/office/drawing/2014/main" id="{00387F8F-9D2B-8C80-B782-12C834D43DA1}"/>
                  </a:ext>
                </a:extLst>
              </p:cNvPr>
              <p:cNvPicPr>
                <a:picLocks noChangeAspect="1"/>
              </p:cNvPicPr>
              <p:nvPr/>
            </p:nvPicPr>
            <p:blipFill rotWithShape="1">
              <a:blip r:embed="rId13"/>
              <a:srcRect l="120" r="-137" b="-337"/>
              <a:stretch/>
            </p:blipFill>
            <p:spPr>
              <a:xfrm>
                <a:off x="13031865" y="6495690"/>
                <a:ext cx="11801727" cy="8905901"/>
              </a:xfrm>
              <a:prstGeom prst="rect">
                <a:avLst/>
              </a:prstGeom>
            </p:spPr>
          </p:pic>
          <p:cxnSp>
            <p:nvCxnSpPr>
              <p:cNvPr id="25" name="Straight Arrow Connector 24">
                <a:extLst>
                  <a:ext uri="{FF2B5EF4-FFF2-40B4-BE49-F238E27FC236}">
                    <a16:creationId xmlns:a16="http://schemas.microsoft.com/office/drawing/2014/main" id="{25D96FFB-3951-F741-9192-21B8AD9A8F66}"/>
                  </a:ext>
                </a:extLst>
              </p:cNvPr>
              <p:cNvCxnSpPr>
                <a:cxnSpLocks/>
              </p:cNvCxnSpPr>
              <p:nvPr/>
            </p:nvCxnSpPr>
            <p:spPr>
              <a:xfrm flipH="1">
                <a:off x="16251267" y="12422779"/>
                <a:ext cx="10011259" cy="2039932"/>
              </a:xfrm>
              <a:prstGeom prst="straightConnector1">
                <a:avLst/>
              </a:prstGeom>
              <a:ln w="76200">
                <a:tailEnd type="triangle"/>
              </a:ln>
            </p:spPr>
            <p:style>
              <a:lnRef idx="3">
                <a:schemeClr val="accent2"/>
              </a:lnRef>
              <a:fillRef idx="0">
                <a:schemeClr val="accent2"/>
              </a:fillRef>
              <a:effectRef idx="2">
                <a:schemeClr val="accent2"/>
              </a:effectRef>
              <a:fontRef idx="minor">
                <a:schemeClr val="tx1"/>
              </a:fontRef>
            </p:style>
          </p:cxnSp>
          <p:cxnSp>
            <p:nvCxnSpPr>
              <p:cNvPr id="40" name="Straight Arrow Connector 39">
                <a:extLst>
                  <a:ext uri="{FF2B5EF4-FFF2-40B4-BE49-F238E27FC236}">
                    <a16:creationId xmlns:a16="http://schemas.microsoft.com/office/drawing/2014/main" id="{1AFE2F4F-E013-A2BB-CEBD-12F4A1BA8BF6}"/>
                  </a:ext>
                </a:extLst>
              </p:cNvPr>
              <p:cNvCxnSpPr>
                <a:cxnSpLocks/>
              </p:cNvCxnSpPr>
              <p:nvPr/>
            </p:nvCxnSpPr>
            <p:spPr>
              <a:xfrm flipH="1">
                <a:off x="19494586" y="12446401"/>
                <a:ext cx="6767940" cy="2016310"/>
              </a:xfrm>
              <a:prstGeom prst="straightConnector1">
                <a:avLst/>
              </a:prstGeom>
              <a:ln w="76200">
                <a:tailEnd type="triangle"/>
              </a:ln>
            </p:spPr>
            <p:style>
              <a:lnRef idx="3">
                <a:schemeClr val="accent2"/>
              </a:lnRef>
              <a:fillRef idx="0">
                <a:schemeClr val="accent2"/>
              </a:fillRef>
              <a:effectRef idx="2">
                <a:schemeClr val="accent2"/>
              </a:effectRef>
              <a:fontRef idx="minor">
                <a:schemeClr val="tx1"/>
              </a:fontRef>
            </p:style>
          </p:cxnSp>
          <p:cxnSp>
            <p:nvCxnSpPr>
              <p:cNvPr id="41" name="Straight Arrow Connector 40">
                <a:extLst>
                  <a:ext uri="{FF2B5EF4-FFF2-40B4-BE49-F238E27FC236}">
                    <a16:creationId xmlns:a16="http://schemas.microsoft.com/office/drawing/2014/main" id="{C3F28D80-B24C-B600-B1C3-ADDC2E7A836A}"/>
                  </a:ext>
                </a:extLst>
              </p:cNvPr>
              <p:cNvCxnSpPr>
                <a:cxnSpLocks/>
              </p:cNvCxnSpPr>
              <p:nvPr/>
            </p:nvCxnSpPr>
            <p:spPr>
              <a:xfrm flipH="1">
                <a:off x="23842970" y="12446401"/>
                <a:ext cx="2419556" cy="1212075"/>
              </a:xfrm>
              <a:prstGeom prst="straightConnector1">
                <a:avLst/>
              </a:prstGeom>
              <a:ln w="76200">
                <a:tailEnd type="triangle"/>
              </a:ln>
            </p:spPr>
            <p:style>
              <a:lnRef idx="3">
                <a:schemeClr val="accent2"/>
              </a:lnRef>
              <a:fillRef idx="0">
                <a:schemeClr val="accent2"/>
              </a:fillRef>
              <a:effectRef idx="2">
                <a:schemeClr val="accent2"/>
              </a:effectRef>
              <a:fontRef idx="minor">
                <a:schemeClr val="tx1"/>
              </a:fontRef>
            </p:style>
          </p:cxnSp>
          <p:sp>
            <p:nvSpPr>
              <p:cNvPr id="50" name="TextBox 49">
                <a:extLst>
                  <a:ext uri="{FF2B5EF4-FFF2-40B4-BE49-F238E27FC236}">
                    <a16:creationId xmlns:a16="http://schemas.microsoft.com/office/drawing/2014/main" id="{78E5C375-3107-B545-B1F1-7702AB620345}"/>
                  </a:ext>
                </a:extLst>
              </p:cNvPr>
              <p:cNvSpPr txBox="1"/>
              <p:nvPr/>
            </p:nvSpPr>
            <p:spPr>
              <a:xfrm>
                <a:off x="13752099" y="7170789"/>
                <a:ext cx="3034856" cy="707886"/>
              </a:xfrm>
              <a:prstGeom prst="rect">
                <a:avLst/>
              </a:prstGeom>
              <a:noFill/>
            </p:spPr>
            <p:txBody>
              <a:bodyPr wrap="square" rtlCol="0">
                <a:spAutoFit/>
              </a:bodyPr>
              <a:lstStyle/>
              <a:p>
                <a:pPr algn="ctr"/>
                <a:r>
                  <a:rPr lang="en-US" sz="4000" b="1" dirty="0">
                    <a:solidFill>
                      <a:srgbClr val="002060"/>
                    </a:solidFill>
                    <a:latin typeface="Calibri" panose="020F0502020204030204" pitchFamily="34" charset="0"/>
                    <a:cs typeface="Calibri" panose="020F0502020204030204" pitchFamily="34" charset="0"/>
                  </a:rPr>
                  <a:t>Spar</a:t>
                </a:r>
                <a:endParaRPr lang="en-US" b="1" dirty="0">
                  <a:solidFill>
                    <a:srgbClr val="002060"/>
                  </a:solidFill>
                  <a:latin typeface="Calibri" panose="020F0502020204030204" pitchFamily="34" charset="0"/>
                  <a:cs typeface="Calibri" panose="020F0502020204030204" pitchFamily="34" charset="0"/>
                </a:endParaRPr>
              </a:p>
            </p:txBody>
          </p:sp>
          <p:sp>
            <p:nvSpPr>
              <p:cNvPr id="59" name="TextBox 58">
                <a:extLst>
                  <a:ext uri="{FF2B5EF4-FFF2-40B4-BE49-F238E27FC236}">
                    <a16:creationId xmlns:a16="http://schemas.microsoft.com/office/drawing/2014/main" id="{B5A86B3B-7CC0-1E46-B205-E573CA5223A7}"/>
                  </a:ext>
                </a:extLst>
              </p:cNvPr>
              <p:cNvSpPr txBox="1"/>
              <p:nvPr/>
            </p:nvSpPr>
            <p:spPr>
              <a:xfrm>
                <a:off x="20827378" y="7023805"/>
                <a:ext cx="3807817" cy="1323439"/>
              </a:xfrm>
              <a:prstGeom prst="rect">
                <a:avLst/>
              </a:prstGeom>
              <a:noFill/>
            </p:spPr>
            <p:txBody>
              <a:bodyPr wrap="square" rtlCol="0">
                <a:spAutoFit/>
              </a:bodyPr>
              <a:lstStyle/>
              <a:p>
                <a:pPr algn="ctr"/>
                <a:r>
                  <a:rPr lang="en-US" sz="4000" b="1" dirty="0">
                    <a:solidFill>
                      <a:srgbClr val="002060"/>
                    </a:solidFill>
                    <a:latin typeface="Calibri" panose="020F0502020204030204" pitchFamily="34" charset="0"/>
                    <a:cs typeface="Calibri" panose="020F0502020204030204" pitchFamily="34" charset="0"/>
                  </a:rPr>
                  <a:t>Tension Leg Platform</a:t>
                </a:r>
                <a:endParaRPr lang="en-US" sz="6600" b="1" dirty="0">
                  <a:solidFill>
                    <a:srgbClr val="002060"/>
                  </a:solidFill>
                  <a:latin typeface="Calibri" panose="020F0502020204030204" pitchFamily="34" charset="0"/>
                  <a:cs typeface="Calibri" panose="020F0502020204030204" pitchFamily="34" charset="0"/>
                </a:endParaRPr>
              </a:p>
            </p:txBody>
          </p:sp>
          <p:sp>
            <p:nvSpPr>
              <p:cNvPr id="60" name="TextBox 59">
                <a:extLst>
                  <a:ext uri="{FF2B5EF4-FFF2-40B4-BE49-F238E27FC236}">
                    <a16:creationId xmlns:a16="http://schemas.microsoft.com/office/drawing/2014/main" id="{BCBD17C0-F5B9-5445-8C82-28DB23F996F3}"/>
                  </a:ext>
                </a:extLst>
              </p:cNvPr>
              <p:cNvSpPr txBox="1"/>
              <p:nvPr/>
            </p:nvSpPr>
            <p:spPr>
              <a:xfrm>
                <a:off x="16786956" y="7173504"/>
                <a:ext cx="4056782" cy="707886"/>
              </a:xfrm>
              <a:prstGeom prst="rect">
                <a:avLst/>
              </a:prstGeom>
              <a:noFill/>
            </p:spPr>
            <p:txBody>
              <a:bodyPr wrap="square" rtlCol="0">
                <a:spAutoFit/>
              </a:bodyPr>
              <a:lstStyle/>
              <a:p>
                <a:pPr algn="ctr"/>
                <a:r>
                  <a:rPr lang="en-US" sz="4000" b="1" dirty="0">
                    <a:solidFill>
                      <a:srgbClr val="002060"/>
                    </a:solidFill>
                    <a:latin typeface="Calibri" panose="020F0502020204030204" pitchFamily="34" charset="0"/>
                    <a:cs typeface="Calibri" panose="020F0502020204030204" pitchFamily="34" charset="0"/>
                  </a:rPr>
                  <a:t>Semi-Submersible</a:t>
                </a:r>
                <a:endParaRPr lang="en-US" b="1" dirty="0">
                  <a:solidFill>
                    <a:srgbClr val="002060"/>
                  </a:solidFill>
                  <a:latin typeface="Calibri" panose="020F0502020204030204" pitchFamily="34" charset="0"/>
                  <a:cs typeface="Calibri" panose="020F0502020204030204" pitchFamily="34" charset="0"/>
                </a:endParaRPr>
              </a:p>
            </p:txBody>
          </p:sp>
          <p:pic>
            <p:nvPicPr>
              <p:cNvPr id="1032" name="Picture 8" descr="Wind Energy Factsheet | Center for Sustainable Systems">
                <a:extLst>
                  <a:ext uri="{FF2B5EF4-FFF2-40B4-BE49-F238E27FC236}">
                    <a16:creationId xmlns:a16="http://schemas.microsoft.com/office/drawing/2014/main" id="{B08A05DA-FEAD-2F42-A14D-B2E36B00B8A0}"/>
                  </a:ext>
                </a:extLst>
              </p:cNvPr>
              <p:cNvPicPr>
                <a:picLocks noChangeAspect="1" noChangeArrowheads="1"/>
              </p:cNvPicPr>
              <p:nvPr/>
            </p:nvPicPr>
            <p:blipFill>
              <a:blip r:embed="rId14">
                <a:extLst>
                  <a:ext uri="{28A0092B-C50C-407E-A947-70E740481C1C}">
                    <a14:useLocalDpi xmlns:a14="http://schemas.microsoft.com/office/drawing/2010/main" val="0"/>
                  </a:ext>
                </a:extLst>
              </a:blip>
              <a:srcRect/>
              <a:stretch>
                <a:fillRect/>
              </a:stretch>
            </p:blipFill>
            <p:spPr bwMode="auto">
              <a:xfrm>
                <a:off x="25146899" y="7023805"/>
                <a:ext cx="4341660" cy="3357550"/>
              </a:xfrm>
              <a:prstGeom prst="rect">
                <a:avLst/>
              </a:prstGeom>
              <a:noFill/>
              <a:extLst>
                <a:ext uri="{909E8E84-426E-40DD-AFC4-6F175D3DCCD1}">
                  <a14:hiddenFill xmlns:a14="http://schemas.microsoft.com/office/drawing/2010/main">
                    <a:solidFill>
                      <a:srgbClr val="FFFFFF"/>
                    </a:solidFill>
                  </a14:hiddenFill>
                </a:ext>
              </a:extLst>
            </p:spPr>
          </p:pic>
          <p:cxnSp>
            <p:nvCxnSpPr>
              <p:cNvPr id="70" name="Straight Arrow Connector 69">
                <a:extLst>
                  <a:ext uri="{FF2B5EF4-FFF2-40B4-BE49-F238E27FC236}">
                    <a16:creationId xmlns:a16="http://schemas.microsoft.com/office/drawing/2014/main" id="{75AD53BF-4BE7-AC48-8595-9ED7A5508920}"/>
                  </a:ext>
                </a:extLst>
              </p:cNvPr>
              <p:cNvCxnSpPr>
                <a:cxnSpLocks/>
              </p:cNvCxnSpPr>
              <p:nvPr/>
            </p:nvCxnSpPr>
            <p:spPr>
              <a:xfrm flipH="1">
                <a:off x="23355300" y="8702580"/>
                <a:ext cx="2190750" cy="0"/>
              </a:xfrm>
              <a:prstGeom prst="straightConnector1">
                <a:avLst/>
              </a:prstGeom>
              <a:ln w="76200">
                <a:tailEnd type="triangle"/>
              </a:ln>
            </p:spPr>
            <p:style>
              <a:lnRef idx="3">
                <a:schemeClr val="accent2"/>
              </a:lnRef>
              <a:fillRef idx="0">
                <a:schemeClr val="accent2"/>
              </a:fillRef>
              <a:effectRef idx="2">
                <a:schemeClr val="accent2"/>
              </a:effectRef>
              <a:fontRef idx="minor">
                <a:schemeClr val="tx1"/>
              </a:fontRef>
            </p:style>
          </p:cxnSp>
          <p:sp>
            <p:nvSpPr>
              <p:cNvPr id="14" name="TextBox 13">
                <a:extLst>
                  <a:ext uri="{FF2B5EF4-FFF2-40B4-BE49-F238E27FC236}">
                    <a16:creationId xmlns:a16="http://schemas.microsoft.com/office/drawing/2014/main" id="{1968210E-766C-F742-1098-CA68CEC0A898}"/>
                  </a:ext>
                </a:extLst>
              </p:cNvPr>
              <p:cNvSpPr txBox="1"/>
              <p:nvPr/>
            </p:nvSpPr>
            <p:spPr>
              <a:xfrm>
                <a:off x="16943335" y="15091935"/>
                <a:ext cx="7854214"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400" i="1" dirty="0">
                    <a:solidFill>
                      <a:schemeClr val="bg1">
                        <a:lumMod val="65000"/>
                      </a:schemeClr>
                    </a:solidFill>
                    <a:latin typeface="Times New Roman" panose="02020603050405020304" pitchFamily="18" charset="0"/>
                    <a:ea typeface="Roboto"/>
                    <a:cs typeface="Times New Roman" panose="02020603050405020304" pitchFamily="18" charset="0"/>
                  </a:rPr>
                  <a:t>Josh Bauer, NREL</a:t>
                </a:r>
                <a:endParaRPr lang="en-US" sz="1400" dirty="0">
                  <a:solidFill>
                    <a:schemeClr val="bg1">
                      <a:lumMod val="65000"/>
                    </a:schemeClr>
                  </a:solidFill>
                  <a:latin typeface="Times New Roman" panose="02020603050405020304" pitchFamily="18" charset="0"/>
                  <a:cs typeface="Times New Roman" panose="02020603050405020304" pitchFamily="18" charset="0"/>
                </a:endParaRPr>
              </a:p>
            </p:txBody>
          </p:sp>
        </p:grpSp>
        <p:sp>
          <p:nvSpPr>
            <p:cNvPr id="63" name="TextBox 62">
              <a:extLst>
                <a:ext uri="{FF2B5EF4-FFF2-40B4-BE49-F238E27FC236}">
                  <a16:creationId xmlns:a16="http://schemas.microsoft.com/office/drawing/2014/main" id="{D4C5E53C-1262-BB4F-A191-4F0420717F14}"/>
                </a:ext>
              </a:extLst>
            </p:cNvPr>
            <p:cNvSpPr txBox="1"/>
            <p:nvPr/>
          </p:nvSpPr>
          <p:spPr>
            <a:xfrm>
              <a:off x="26517600" y="10365926"/>
              <a:ext cx="3671728" cy="523220"/>
            </a:xfrm>
            <a:prstGeom prst="rect">
              <a:avLst/>
            </a:prstGeom>
            <a:noFill/>
          </p:spPr>
          <p:txBody>
            <a:bodyPr wrap="square" rtlCol="0">
              <a:spAutoFit/>
            </a:bodyPr>
            <a:lstStyle/>
            <a:p>
              <a:pPr algn="r"/>
              <a:r>
                <a:rPr lang="en-US" sz="1400" i="1" dirty="0">
                  <a:solidFill>
                    <a:schemeClr val="bg1">
                      <a:lumMod val="65000"/>
                    </a:schemeClr>
                  </a:solidFill>
                  <a:latin typeface="Times New Roman" panose="02020603050405020304" pitchFamily="18" charset="0"/>
                  <a:cs typeface="Times New Roman" panose="02020603050405020304" pitchFamily="18" charset="0"/>
                </a:rPr>
                <a:t>Center for Sustainable Systems, University of Michigan</a:t>
              </a:r>
            </a:p>
          </p:txBody>
        </p:sp>
      </p:grpSp>
      <p:sp>
        <p:nvSpPr>
          <p:cNvPr id="13" name="Oval 12">
            <a:extLst>
              <a:ext uri="{FF2B5EF4-FFF2-40B4-BE49-F238E27FC236}">
                <a16:creationId xmlns:a16="http://schemas.microsoft.com/office/drawing/2014/main" id="{2D7CE977-47A6-CD42-A693-6D8DED645F4E}"/>
              </a:ext>
            </a:extLst>
          </p:cNvPr>
          <p:cNvSpPr/>
          <p:nvPr/>
        </p:nvSpPr>
        <p:spPr>
          <a:xfrm>
            <a:off x="20499859" y="18886236"/>
            <a:ext cx="1853515" cy="4917662"/>
          </a:xfrm>
          <a:prstGeom prst="ellipse">
            <a:avLst/>
          </a:prstGeom>
          <a:noFill/>
          <a:ln w="57150">
            <a:solidFill>
              <a:srgbClr val="002060"/>
            </a:solidFill>
            <a:prstDash val="solid"/>
            <a:extLst>
              <a:ext uri="{C807C97D-BFC1-408E-A445-0C87EB9F89A2}">
                <ask:lineSketchStyleProps xmlns:ask="http://schemas.microsoft.com/office/drawing/2018/sketchyshapes" sd="1219033472">
                  <a:custGeom>
                    <a:avLst/>
                    <a:gdLst>
                      <a:gd name="connsiteX0" fmla="*/ 0 w 1853515"/>
                      <a:gd name="connsiteY0" fmla="*/ 2458831 h 4917662"/>
                      <a:gd name="connsiteX1" fmla="*/ 926758 w 1853515"/>
                      <a:gd name="connsiteY1" fmla="*/ 0 h 4917662"/>
                      <a:gd name="connsiteX2" fmla="*/ 1853516 w 1853515"/>
                      <a:gd name="connsiteY2" fmla="*/ 2458831 h 4917662"/>
                      <a:gd name="connsiteX3" fmla="*/ 926758 w 1853515"/>
                      <a:gd name="connsiteY3" fmla="*/ 4917662 h 4917662"/>
                      <a:gd name="connsiteX4" fmla="*/ 0 w 1853515"/>
                      <a:gd name="connsiteY4" fmla="*/ 2458831 h 49176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853515" h="4917662" extrusionOk="0">
                        <a:moveTo>
                          <a:pt x="0" y="2458831"/>
                        </a:moveTo>
                        <a:cubicBezTo>
                          <a:pt x="-33473" y="1080209"/>
                          <a:pt x="399903" y="5638"/>
                          <a:pt x="926758" y="0"/>
                        </a:cubicBezTo>
                        <a:cubicBezTo>
                          <a:pt x="1774186" y="70650"/>
                          <a:pt x="1553844" y="1110385"/>
                          <a:pt x="1853516" y="2458831"/>
                        </a:cubicBezTo>
                        <a:cubicBezTo>
                          <a:pt x="1836973" y="3832962"/>
                          <a:pt x="1416413" y="5040251"/>
                          <a:pt x="926758" y="4917662"/>
                        </a:cubicBezTo>
                        <a:cubicBezTo>
                          <a:pt x="107893" y="4749678"/>
                          <a:pt x="247815" y="3935214"/>
                          <a:pt x="0" y="2458831"/>
                        </a:cubicBezTo>
                        <a:close/>
                      </a:path>
                    </a:pathLst>
                  </a:custGeom>
                  <ask:type>
                    <ask:lineSketchNone/>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TextBox 19">
            <a:extLst>
              <a:ext uri="{FF2B5EF4-FFF2-40B4-BE49-F238E27FC236}">
                <a16:creationId xmlns:a16="http://schemas.microsoft.com/office/drawing/2014/main" id="{465D9CFC-82F4-634F-B15F-C50276A074C8}"/>
              </a:ext>
            </a:extLst>
          </p:cNvPr>
          <p:cNvSpPr txBox="1"/>
          <p:nvPr/>
        </p:nvSpPr>
        <p:spPr>
          <a:xfrm>
            <a:off x="11911263" y="18298079"/>
            <a:ext cx="3266908" cy="3046988"/>
          </a:xfrm>
          <a:prstGeom prst="rect">
            <a:avLst/>
          </a:prstGeom>
          <a:noFill/>
          <a:ln w="28575">
            <a:solidFill>
              <a:srgbClr val="002060"/>
            </a:solidFill>
          </a:ln>
        </p:spPr>
        <p:txBody>
          <a:bodyPr wrap="square" rtlCol="0">
            <a:spAutoFit/>
          </a:bodyPr>
          <a:lstStyle/>
          <a:p>
            <a:pPr algn="ctr"/>
            <a:r>
              <a:rPr lang="en-US" sz="3200">
                <a:latin typeface="Times New Roman" panose="02020603050405020304" pitchFamily="18" charset="0"/>
                <a:cs typeface="Times New Roman" panose="02020603050405020304" pitchFamily="18" charset="0"/>
              </a:rPr>
              <a:t>Peaks in frequency at 65 Hz, 98 Hz, and 118 Hz for 2-link and 5-link unbroken chains</a:t>
            </a:r>
          </a:p>
        </p:txBody>
      </p:sp>
      <p:cxnSp>
        <p:nvCxnSpPr>
          <p:cNvPr id="27" name="Straight Connector 26">
            <a:extLst>
              <a:ext uri="{FF2B5EF4-FFF2-40B4-BE49-F238E27FC236}">
                <a16:creationId xmlns:a16="http://schemas.microsoft.com/office/drawing/2014/main" id="{E7AE9CB9-05E2-EF42-B8C5-18870BBEF457}"/>
              </a:ext>
            </a:extLst>
          </p:cNvPr>
          <p:cNvCxnSpPr>
            <a:cxnSpLocks/>
            <a:endCxn id="20" idx="3"/>
          </p:cNvCxnSpPr>
          <p:nvPr/>
        </p:nvCxnSpPr>
        <p:spPr>
          <a:xfrm flipH="1" flipV="1">
            <a:off x="15178171" y="19821573"/>
            <a:ext cx="2195599" cy="1221914"/>
          </a:xfrm>
          <a:prstGeom prst="line">
            <a:avLst/>
          </a:prstGeom>
          <a:ln w="57150">
            <a:solidFill>
              <a:srgbClr val="002060"/>
            </a:solidFill>
          </a:ln>
        </p:spPr>
        <p:style>
          <a:lnRef idx="1">
            <a:schemeClr val="accent1"/>
          </a:lnRef>
          <a:fillRef idx="0">
            <a:schemeClr val="accent1"/>
          </a:fillRef>
          <a:effectRef idx="0">
            <a:schemeClr val="accent1"/>
          </a:effectRef>
          <a:fontRef idx="minor">
            <a:schemeClr val="tx1"/>
          </a:fontRef>
        </p:style>
      </p:cxnSp>
      <p:sp>
        <p:nvSpPr>
          <p:cNvPr id="29" name="TextBox 28">
            <a:extLst>
              <a:ext uri="{FF2B5EF4-FFF2-40B4-BE49-F238E27FC236}">
                <a16:creationId xmlns:a16="http://schemas.microsoft.com/office/drawing/2014/main" id="{4B8F1F02-4109-1A4A-A808-1CE47C00BD40}"/>
              </a:ext>
            </a:extLst>
          </p:cNvPr>
          <p:cNvSpPr txBox="1"/>
          <p:nvPr/>
        </p:nvSpPr>
        <p:spPr>
          <a:xfrm>
            <a:off x="28578283" y="18543234"/>
            <a:ext cx="2635405" cy="3046988"/>
          </a:xfrm>
          <a:prstGeom prst="rect">
            <a:avLst/>
          </a:prstGeom>
          <a:noFill/>
          <a:ln w="28575">
            <a:solidFill>
              <a:srgbClr val="002060"/>
            </a:solidFill>
          </a:ln>
        </p:spPr>
        <p:txBody>
          <a:bodyPr wrap="square" rtlCol="0">
            <a:spAutoFit/>
          </a:bodyPr>
          <a:lstStyle/>
          <a:p>
            <a:pPr algn="ctr"/>
            <a:r>
              <a:rPr lang="en-US" sz="3200">
                <a:latin typeface="Times New Roman" panose="02020603050405020304" pitchFamily="18" charset="0"/>
                <a:cs typeface="Times New Roman" panose="02020603050405020304" pitchFamily="18" charset="0"/>
              </a:rPr>
              <a:t>Spike in frequency for 2-link broken chain but not </a:t>
            </a:r>
            <a:r>
              <a:rPr lang="en-US" sz="3200" dirty="0">
                <a:latin typeface="Times New Roman" panose="02020603050405020304" pitchFamily="18" charset="0"/>
                <a:cs typeface="Times New Roman" panose="02020603050405020304" pitchFamily="18" charset="0"/>
              </a:rPr>
              <a:t>for </a:t>
            </a:r>
            <a:r>
              <a:rPr lang="en-US" sz="3200">
                <a:latin typeface="Times New Roman" panose="02020603050405020304" pitchFamily="18" charset="0"/>
                <a:cs typeface="Times New Roman" panose="02020603050405020304" pitchFamily="18" charset="0"/>
              </a:rPr>
              <a:t>5-link</a:t>
            </a:r>
            <a:r>
              <a:rPr lang="en-US" sz="3200" dirty="0">
                <a:latin typeface="Times New Roman" panose="02020603050405020304" pitchFamily="18" charset="0"/>
                <a:cs typeface="Times New Roman" panose="02020603050405020304" pitchFamily="18" charset="0"/>
              </a:rPr>
              <a:t> broken</a:t>
            </a:r>
            <a:r>
              <a:rPr lang="en-US" sz="3200">
                <a:latin typeface="Times New Roman" panose="02020603050405020304" pitchFamily="18" charset="0"/>
                <a:cs typeface="Times New Roman" panose="02020603050405020304" pitchFamily="18" charset="0"/>
              </a:rPr>
              <a:t> chain</a:t>
            </a:r>
          </a:p>
        </p:txBody>
      </p:sp>
      <p:cxnSp>
        <p:nvCxnSpPr>
          <p:cNvPr id="34" name="Straight Connector 33">
            <a:extLst>
              <a:ext uri="{FF2B5EF4-FFF2-40B4-BE49-F238E27FC236}">
                <a16:creationId xmlns:a16="http://schemas.microsoft.com/office/drawing/2014/main" id="{6C2C9D98-B13D-7E40-BDA7-09A720BB5F79}"/>
              </a:ext>
            </a:extLst>
          </p:cNvPr>
          <p:cNvCxnSpPr>
            <a:cxnSpLocks/>
          </p:cNvCxnSpPr>
          <p:nvPr/>
        </p:nvCxnSpPr>
        <p:spPr>
          <a:xfrm flipV="1">
            <a:off x="22189072" y="19820507"/>
            <a:ext cx="6432052" cy="245067"/>
          </a:xfrm>
          <a:prstGeom prst="line">
            <a:avLst/>
          </a:prstGeom>
          <a:ln w="57150">
            <a:solidFill>
              <a:srgbClr val="002060"/>
            </a:solidFill>
          </a:ln>
        </p:spPr>
        <p:style>
          <a:lnRef idx="1">
            <a:schemeClr val="accent1"/>
          </a:lnRef>
          <a:fillRef idx="0">
            <a:schemeClr val="accent1"/>
          </a:fillRef>
          <a:effectRef idx="0">
            <a:schemeClr val="accent1"/>
          </a:effectRef>
          <a:fontRef idx="minor">
            <a:schemeClr val="tx1"/>
          </a:fontRef>
        </p:style>
      </p:cxnSp>
      <p:pic>
        <p:nvPicPr>
          <p:cNvPr id="1026" name="Picture 2">
            <a:extLst>
              <a:ext uri="{FF2B5EF4-FFF2-40B4-BE49-F238E27FC236}">
                <a16:creationId xmlns:a16="http://schemas.microsoft.com/office/drawing/2014/main" id="{8B57A21E-7CA0-1644-92D7-1A539B3F0A2D}"/>
              </a:ext>
            </a:extLst>
          </p:cNvPr>
          <p:cNvPicPr>
            <a:picLocks noChangeAspect="1" noChangeArrowheads="1"/>
          </p:cNvPicPr>
          <p:nvPr/>
        </p:nvPicPr>
        <p:blipFill>
          <a:blip r:embed="rId15">
            <a:extLst>
              <a:ext uri="{28A0092B-C50C-407E-A947-70E740481C1C}">
                <a14:useLocalDpi xmlns:a14="http://schemas.microsoft.com/office/drawing/2010/main" val="0"/>
              </a:ext>
            </a:extLst>
          </a:blip>
          <a:srcRect/>
          <a:stretch>
            <a:fillRect/>
          </a:stretch>
        </p:blipFill>
        <p:spPr bwMode="auto">
          <a:xfrm>
            <a:off x="38404800" y="25205402"/>
            <a:ext cx="4714992" cy="3121754"/>
          </a:xfrm>
          <a:prstGeom prst="rect">
            <a:avLst/>
          </a:prstGeom>
          <a:noFill/>
          <a:extLst>
            <a:ext uri="{909E8E84-426E-40DD-AFC4-6F175D3DCCD1}">
              <a14:hiddenFill xmlns:a14="http://schemas.microsoft.com/office/drawing/2010/main">
                <a:solidFill>
                  <a:srgbClr val="FFFFFF"/>
                </a:solidFill>
              </a14:hiddenFill>
            </a:ext>
          </a:extLst>
        </p:spPr>
      </p:pic>
      <p:sp>
        <p:nvSpPr>
          <p:cNvPr id="62" name="Oval 61">
            <a:extLst>
              <a:ext uri="{FF2B5EF4-FFF2-40B4-BE49-F238E27FC236}">
                <a16:creationId xmlns:a16="http://schemas.microsoft.com/office/drawing/2014/main" id="{E5E3646E-7D25-E872-3B75-363E5349D5E9}"/>
              </a:ext>
            </a:extLst>
          </p:cNvPr>
          <p:cNvSpPr/>
          <p:nvPr/>
        </p:nvSpPr>
        <p:spPr>
          <a:xfrm>
            <a:off x="16928345" y="24750733"/>
            <a:ext cx="893135" cy="5460773"/>
          </a:xfrm>
          <a:prstGeom prst="ellipse">
            <a:avLst/>
          </a:prstGeom>
          <a:no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4" name="Oval 63">
            <a:extLst>
              <a:ext uri="{FF2B5EF4-FFF2-40B4-BE49-F238E27FC236}">
                <a16:creationId xmlns:a16="http://schemas.microsoft.com/office/drawing/2014/main" id="{3A31C38F-A2F7-2AE5-02C1-56330DEADB4D}"/>
              </a:ext>
            </a:extLst>
          </p:cNvPr>
          <p:cNvSpPr/>
          <p:nvPr/>
        </p:nvSpPr>
        <p:spPr>
          <a:xfrm>
            <a:off x="19246646" y="28945401"/>
            <a:ext cx="420409" cy="1309792"/>
          </a:xfrm>
          <a:prstGeom prst="ellipse">
            <a:avLst/>
          </a:prstGeom>
          <a:no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a16="http://schemas.microsoft.com/office/drawing/2014/main" id="{A00B7CA6-FD93-EADF-ECEA-3764EF8AB781}"/>
              </a:ext>
            </a:extLst>
          </p:cNvPr>
          <p:cNvSpPr txBox="1"/>
          <p:nvPr/>
        </p:nvSpPr>
        <p:spPr>
          <a:xfrm>
            <a:off x="15946605" y="30627764"/>
            <a:ext cx="4741936" cy="1077218"/>
          </a:xfrm>
          <a:prstGeom prst="rect">
            <a:avLst/>
          </a:prstGeom>
          <a:noFill/>
          <a:ln w="28575">
            <a:solidFill>
              <a:srgbClr val="002060"/>
            </a:solidFill>
          </a:ln>
        </p:spPr>
        <p:txBody>
          <a:bodyPr wrap="square" rtlCol="0">
            <a:spAutoFit/>
          </a:bodyPr>
          <a:lstStyle/>
          <a:p>
            <a:pPr algn="ctr"/>
            <a:r>
              <a:rPr lang="en-US" sz="3200">
                <a:latin typeface="Times New Roman" panose="02020603050405020304" pitchFamily="18" charset="0"/>
                <a:cs typeface="Times New Roman" panose="02020603050405020304" pitchFamily="18" charset="0"/>
              </a:rPr>
              <a:t>Magnitude of spikes changing with tampering</a:t>
            </a:r>
          </a:p>
        </p:txBody>
      </p:sp>
      <p:cxnSp>
        <p:nvCxnSpPr>
          <p:cNvPr id="65" name="Straight Connector 64">
            <a:extLst>
              <a:ext uri="{FF2B5EF4-FFF2-40B4-BE49-F238E27FC236}">
                <a16:creationId xmlns:a16="http://schemas.microsoft.com/office/drawing/2014/main" id="{DC03C067-63B6-543C-0D21-6E3A84670BA2}"/>
              </a:ext>
            </a:extLst>
          </p:cNvPr>
          <p:cNvCxnSpPr>
            <a:cxnSpLocks/>
          </p:cNvCxnSpPr>
          <p:nvPr/>
        </p:nvCxnSpPr>
        <p:spPr>
          <a:xfrm>
            <a:off x="17787275" y="28631408"/>
            <a:ext cx="853557" cy="2004704"/>
          </a:xfrm>
          <a:prstGeom prst="line">
            <a:avLst/>
          </a:prstGeom>
          <a:ln w="57150">
            <a:solidFill>
              <a:srgbClr val="002060"/>
            </a:solidFill>
          </a:ln>
        </p:spPr>
        <p:style>
          <a:lnRef idx="1">
            <a:schemeClr val="accent1"/>
          </a:lnRef>
          <a:fillRef idx="0">
            <a:schemeClr val="accent1"/>
          </a:fillRef>
          <a:effectRef idx="0">
            <a:schemeClr val="accent1"/>
          </a:effectRef>
          <a:fontRef idx="minor">
            <a:schemeClr val="tx1"/>
          </a:fontRef>
        </p:style>
      </p:cxnSp>
      <p:cxnSp>
        <p:nvCxnSpPr>
          <p:cNvPr id="66" name="Straight Connector 65">
            <a:extLst>
              <a:ext uri="{FF2B5EF4-FFF2-40B4-BE49-F238E27FC236}">
                <a16:creationId xmlns:a16="http://schemas.microsoft.com/office/drawing/2014/main" id="{81CEB928-8C7D-63D0-E0AD-6E05170EEF2A}"/>
              </a:ext>
            </a:extLst>
          </p:cNvPr>
          <p:cNvCxnSpPr>
            <a:cxnSpLocks/>
            <a:endCxn id="64" idx="4"/>
          </p:cNvCxnSpPr>
          <p:nvPr/>
        </p:nvCxnSpPr>
        <p:spPr>
          <a:xfrm flipV="1">
            <a:off x="18624192" y="30255193"/>
            <a:ext cx="832659" cy="364223"/>
          </a:xfrm>
          <a:prstGeom prst="line">
            <a:avLst/>
          </a:prstGeom>
          <a:ln w="57150">
            <a:solidFill>
              <a:srgbClr val="002060"/>
            </a:solidFill>
          </a:ln>
        </p:spPr>
        <p:style>
          <a:lnRef idx="1">
            <a:schemeClr val="accent1"/>
          </a:lnRef>
          <a:fillRef idx="0">
            <a:schemeClr val="accent1"/>
          </a:fillRef>
          <a:effectRef idx="0">
            <a:schemeClr val="accent1"/>
          </a:effectRef>
          <a:fontRef idx="minor">
            <a:schemeClr val="tx1"/>
          </a:fontRef>
        </p:style>
      </p:cxnSp>
      <p:sp>
        <p:nvSpPr>
          <p:cNvPr id="75" name="TextBox 74">
            <a:extLst>
              <a:ext uri="{FF2B5EF4-FFF2-40B4-BE49-F238E27FC236}">
                <a16:creationId xmlns:a16="http://schemas.microsoft.com/office/drawing/2014/main" id="{A6D850C4-4DEF-BA14-E1B0-D324FE14B3CE}"/>
              </a:ext>
            </a:extLst>
          </p:cNvPr>
          <p:cNvSpPr txBox="1"/>
          <p:nvPr/>
        </p:nvSpPr>
        <p:spPr>
          <a:xfrm>
            <a:off x="23280596" y="30670313"/>
            <a:ext cx="3972821" cy="1077218"/>
          </a:xfrm>
          <a:prstGeom prst="rect">
            <a:avLst/>
          </a:prstGeom>
          <a:noFill/>
          <a:ln w="28575">
            <a:solidFill>
              <a:srgbClr val="002060"/>
            </a:solidFill>
          </a:ln>
        </p:spPr>
        <p:txBody>
          <a:bodyPr wrap="square" rtlCol="0">
            <a:spAutoFit/>
          </a:bodyPr>
          <a:lstStyle/>
          <a:p>
            <a:pPr algn="ctr"/>
            <a:r>
              <a:rPr lang="en-US" sz="3200">
                <a:latin typeface="Times New Roman" panose="02020603050405020304" pitchFamily="18" charset="0"/>
                <a:cs typeface="Times New Roman" panose="02020603050405020304" pitchFamily="18" charset="0"/>
              </a:rPr>
              <a:t>New spike occurred at 48.5 Hz with loading</a:t>
            </a:r>
          </a:p>
        </p:txBody>
      </p:sp>
      <p:sp>
        <p:nvSpPr>
          <p:cNvPr id="76" name="Oval 75">
            <a:extLst>
              <a:ext uri="{FF2B5EF4-FFF2-40B4-BE49-F238E27FC236}">
                <a16:creationId xmlns:a16="http://schemas.microsoft.com/office/drawing/2014/main" id="{76117178-0959-E340-CCCD-808270D166F4}"/>
              </a:ext>
            </a:extLst>
          </p:cNvPr>
          <p:cNvSpPr/>
          <p:nvPr/>
        </p:nvSpPr>
        <p:spPr>
          <a:xfrm>
            <a:off x="22864837" y="27817605"/>
            <a:ext cx="553774" cy="2900560"/>
          </a:xfrm>
          <a:prstGeom prst="ellipse">
            <a:avLst/>
          </a:prstGeom>
          <a:no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77" name="Straight Connector 76">
            <a:extLst>
              <a:ext uri="{FF2B5EF4-FFF2-40B4-BE49-F238E27FC236}">
                <a16:creationId xmlns:a16="http://schemas.microsoft.com/office/drawing/2014/main" id="{AEBA77C6-39B1-1D10-B5BE-52A02C287A50}"/>
              </a:ext>
            </a:extLst>
          </p:cNvPr>
          <p:cNvCxnSpPr>
            <a:cxnSpLocks/>
            <a:stCxn id="75" idx="0"/>
          </p:cNvCxnSpPr>
          <p:nvPr/>
        </p:nvCxnSpPr>
        <p:spPr>
          <a:xfrm flipH="1" flipV="1">
            <a:off x="23418611" y="29258241"/>
            <a:ext cx="1848396" cy="1412072"/>
          </a:xfrm>
          <a:prstGeom prst="line">
            <a:avLst/>
          </a:prstGeom>
          <a:ln w="57150">
            <a:solidFill>
              <a:srgbClr val="002060"/>
            </a:solidFill>
          </a:ln>
        </p:spPr>
        <p:style>
          <a:lnRef idx="1">
            <a:schemeClr val="accent1"/>
          </a:lnRef>
          <a:fillRef idx="0">
            <a:schemeClr val="accent1"/>
          </a:fillRef>
          <a:effectRef idx="0">
            <a:schemeClr val="accent1"/>
          </a:effectRef>
          <a:fontRef idx="minor">
            <a:schemeClr val="tx1"/>
          </a:fontRef>
        </p:style>
      </p:cxnSp>
      <p:sp>
        <p:nvSpPr>
          <p:cNvPr id="85" name="Oval 84">
            <a:extLst>
              <a:ext uri="{FF2B5EF4-FFF2-40B4-BE49-F238E27FC236}">
                <a16:creationId xmlns:a16="http://schemas.microsoft.com/office/drawing/2014/main" id="{FF2B8F6D-29E8-A677-865F-2BA97766E8DC}"/>
              </a:ext>
            </a:extLst>
          </p:cNvPr>
          <p:cNvSpPr/>
          <p:nvPr/>
        </p:nvSpPr>
        <p:spPr>
          <a:xfrm>
            <a:off x="28806000" y="29258241"/>
            <a:ext cx="686878" cy="1158649"/>
          </a:xfrm>
          <a:prstGeom prst="ellipse">
            <a:avLst/>
          </a:prstGeom>
          <a:no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cxnSp>
        <p:nvCxnSpPr>
          <p:cNvPr id="86" name="Straight Connector 85">
            <a:extLst>
              <a:ext uri="{FF2B5EF4-FFF2-40B4-BE49-F238E27FC236}">
                <a16:creationId xmlns:a16="http://schemas.microsoft.com/office/drawing/2014/main" id="{FE2CDC5B-8E8D-0706-E21E-5CA518ECB997}"/>
              </a:ext>
            </a:extLst>
          </p:cNvPr>
          <p:cNvCxnSpPr>
            <a:cxnSpLocks/>
            <a:stCxn id="83" idx="0"/>
          </p:cNvCxnSpPr>
          <p:nvPr/>
        </p:nvCxnSpPr>
        <p:spPr>
          <a:xfrm flipH="1" flipV="1">
            <a:off x="29492878" y="30025774"/>
            <a:ext cx="248369" cy="665072"/>
          </a:xfrm>
          <a:prstGeom prst="line">
            <a:avLst/>
          </a:prstGeom>
          <a:ln w="57150">
            <a:solidFill>
              <a:srgbClr val="002060"/>
            </a:solidFill>
          </a:ln>
        </p:spPr>
        <p:style>
          <a:lnRef idx="1">
            <a:schemeClr val="accent1"/>
          </a:lnRef>
          <a:fillRef idx="0">
            <a:schemeClr val="accent1"/>
          </a:fillRef>
          <a:effectRef idx="0">
            <a:schemeClr val="accent1"/>
          </a:effectRef>
          <a:fontRef idx="minor">
            <a:schemeClr val="tx1"/>
          </a:fontRef>
        </p:style>
      </p:cxnSp>
      <p:sp>
        <p:nvSpPr>
          <p:cNvPr id="72" name="Subtitle 2">
            <a:extLst>
              <a:ext uri="{FF2B5EF4-FFF2-40B4-BE49-F238E27FC236}">
                <a16:creationId xmlns:a16="http://schemas.microsoft.com/office/drawing/2014/main" id="{1DB5508D-BDD3-6050-F9A7-1D4DFB597A1F}"/>
              </a:ext>
            </a:extLst>
          </p:cNvPr>
          <p:cNvSpPr txBox="1">
            <a:spLocks/>
          </p:cNvSpPr>
          <p:nvPr/>
        </p:nvSpPr>
        <p:spPr>
          <a:xfrm>
            <a:off x="32527702" y="29003001"/>
            <a:ext cx="10972800" cy="1005840"/>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b="1">
                <a:solidFill>
                  <a:schemeClr val="bg1"/>
                </a:solidFill>
                <a:latin typeface="Calibri" panose="020F0502020204030204" pitchFamily="34" charset="0"/>
                <a:cs typeface="Calibri" panose="020F0502020204030204" pitchFamily="34" charset="0"/>
              </a:rPr>
              <a:t>References</a:t>
            </a:r>
          </a:p>
        </p:txBody>
      </p:sp>
      <p:sp>
        <p:nvSpPr>
          <p:cNvPr id="73" name="Subtitle 2">
            <a:extLst>
              <a:ext uri="{FF2B5EF4-FFF2-40B4-BE49-F238E27FC236}">
                <a16:creationId xmlns:a16="http://schemas.microsoft.com/office/drawing/2014/main" id="{F03F188F-0B39-92A3-842D-E49128A1C4F0}"/>
              </a:ext>
            </a:extLst>
          </p:cNvPr>
          <p:cNvSpPr txBox="1">
            <a:spLocks/>
          </p:cNvSpPr>
          <p:nvPr/>
        </p:nvSpPr>
        <p:spPr>
          <a:xfrm>
            <a:off x="32535333" y="30211506"/>
            <a:ext cx="10972800" cy="2275198"/>
          </a:xfrm>
          <a:prstGeom prst="rect">
            <a:avLst/>
          </a:prstGeom>
          <a:noFill/>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fontAlgn="base">
              <a:lnSpc>
                <a:spcPct val="20000"/>
              </a:lnSpc>
            </a:pPr>
            <a:endParaRPr lang="en-US" sz="1600">
              <a:latin typeface="Times New Roman" panose="02020603050405020304" pitchFamily="18" charset="0"/>
              <a:cs typeface="Times New Roman" panose="02020603050405020304" pitchFamily="18" charset="0"/>
            </a:endParaRPr>
          </a:p>
        </p:txBody>
      </p:sp>
      <p:sp>
        <p:nvSpPr>
          <p:cNvPr id="28" name="TextBox 27">
            <a:extLst>
              <a:ext uri="{FF2B5EF4-FFF2-40B4-BE49-F238E27FC236}">
                <a16:creationId xmlns:a16="http://schemas.microsoft.com/office/drawing/2014/main" id="{114D7690-C99E-CE92-B7CE-A580CDFC81B7}"/>
              </a:ext>
            </a:extLst>
          </p:cNvPr>
          <p:cNvSpPr txBox="1"/>
          <p:nvPr/>
        </p:nvSpPr>
        <p:spPr>
          <a:xfrm>
            <a:off x="32563580" y="30233191"/>
            <a:ext cx="10923259" cy="2154436"/>
          </a:xfrm>
          <a:prstGeom prst="rect">
            <a:avLst/>
          </a:prstGeom>
          <a:noFill/>
        </p:spPr>
        <p:txBody>
          <a:bodyPr wrap="square" rtlCol="0">
            <a:spAutoFit/>
          </a:bodyPr>
          <a:lstStyle/>
          <a:p>
            <a:pPr fontAlgn="base">
              <a:spcBef>
                <a:spcPts val="600"/>
              </a:spcBef>
            </a:pPr>
            <a:r>
              <a:rPr lang="en-US" sz="1700">
                <a:latin typeface="Times New Roman" panose="02020603050405020304" pitchFamily="18" charset="0"/>
                <a:cs typeface="Times New Roman" panose="02020603050405020304" pitchFamily="18" charset="0"/>
              </a:rPr>
              <a:t>1. Musial, W. (2020). Overview of Floating Offshore Wind. </a:t>
            </a:r>
            <a:r>
              <a:rPr lang="en-US" sz="1700" i="1">
                <a:latin typeface="Times New Roman" panose="02020603050405020304" pitchFamily="18" charset="0"/>
                <a:cs typeface="Times New Roman" panose="02020603050405020304" pitchFamily="18" charset="0"/>
              </a:rPr>
              <a:t>Offshore Wind   Research Platform Lead National Renewable Energy Laboratory. </a:t>
            </a:r>
            <a:r>
              <a:rPr lang="en-US" sz="1700">
                <a:latin typeface="Times New Roman" panose="02020603050405020304" pitchFamily="18" charset="0"/>
                <a:cs typeface="Times New Roman" panose="02020603050405020304" pitchFamily="18" charset="0"/>
              </a:rPr>
              <a:t> </a:t>
            </a:r>
          </a:p>
          <a:p>
            <a:pPr fontAlgn="base">
              <a:spcBef>
                <a:spcPts val="600"/>
              </a:spcBef>
            </a:pPr>
            <a:r>
              <a:rPr lang="en-US" sz="1700">
                <a:latin typeface="Times New Roman" panose="02020603050405020304" pitchFamily="18" charset="0"/>
                <a:cs typeface="Times New Roman" panose="02020603050405020304" pitchFamily="18" charset="0"/>
              </a:rPr>
              <a:t>2. </a:t>
            </a:r>
            <a:r>
              <a:rPr lang="en-US" sz="1700" err="1">
                <a:latin typeface="Times New Roman" panose="02020603050405020304" pitchFamily="18" charset="0"/>
                <a:cs typeface="Times New Roman" panose="02020603050405020304" pitchFamily="18" charset="0"/>
              </a:rPr>
              <a:t>Abbelurg</a:t>
            </a:r>
            <a:r>
              <a:rPr lang="en-US" sz="1700">
                <a:latin typeface="Times New Roman" panose="02020603050405020304" pitchFamily="18" charset="0"/>
                <a:cs typeface="Times New Roman" panose="02020603050405020304" pitchFamily="18" charset="0"/>
              </a:rPr>
              <a:t> et al. (2014). </a:t>
            </a:r>
            <a:r>
              <a:rPr lang="en-US" sz="1700" i="1">
                <a:latin typeface="Times New Roman" panose="02020603050405020304" pitchFamily="18" charset="0"/>
                <a:cs typeface="Times New Roman" panose="02020603050405020304" pitchFamily="18" charset="0"/>
              </a:rPr>
              <a:t>Project: Acoustic Monitoring of Floating Offshore Wind</a:t>
            </a:r>
            <a:r>
              <a:rPr lang="en-US" sz="1700">
                <a:latin typeface="Times New Roman" panose="02020603050405020304" pitchFamily="18" charset="0"/>
                <a:cs typeface="Times New Roman" panose="02020603050405020304" pitchFamily="18" charset="0"/>
              </a:rPr>
              <a:t>. </a:t>
            </a:r>
          </a:p>
          <a:p>
            <a:pPr fontAlgn="base">
              <a:spcBef>
                <a:spcPts val="600"/>
              </a:spcBef>
            </a:pPr>
            <a:r>
              <a:rPr lang="en-US" sz="1700">
                <a:latin typeface="Times New Roman" panose="02020603050405020304" pitchFamily="18" charset="0"/>
                <a:cs typeface="Times New Roman" panose="02020603050405020304" pitchFamily="18" charset="0"/>
              </a:rPr>
              <a:t>3. Tonelli, D. et al. (2020). </a:t>
            </a:r>
            <a:r>
              <a:rPr lang="en-US" sz="1700" i="1">
                <a:latin typeface="Times New Roman" panose="02020603050405020304" pitchFamily="18" charset="0"/>
                <a:cs typeface="Times New Roman" panose="02020603050405020304" pitchFamily="18" charset="0"/>
              </a:rPr>
              <a:t>Structural Health Monitoring Based on Acoustic Emissions: Validation on a Prestressed Concrete Bridge Tested to Failure.</a:t>
            </a:r>
          </a:p>
          <a:p>
            <a:pPr fontAlgn="base">
              <a:spcBef>
                <a:spcPts val="600"/>
              </a:spcBef>
            </a:pPr>
            <a:r>
              <a:rPr lang="en-US" sz="1700">
                <a:latin typeface="Times New Roman" panose="02020603050405020304" pitchFamily="18" charset="0"/>
                <a:cs typeface="Times New Roman" panose="02020603050405020304" pitchFamily="18" charset="0"/>
              </a:rPr>
              <a:t>4. </a:t>
            </a:r>
            <a:r>
              <a:rPr lang="en-US" sz="1700" err="1">
                <a:latin typeface="Times New Roman" panose="02020603050405020304" pitchFamily="18" charset="0"/>
                <a:cs typeface="Times New Roman" panose="02020603050405020304" pitchFamily="18" charset="0"/>
              </a:rPr>
              <a:t>Mba</a:t>
            </a:r>
            <a:r>
              <a:rPr lang="en-US" sz="1700">
                <a:latin typeface="Times New Roman" panose="02020603050405020304" pitchFamily="18" charset="0"/>
                <a:cs typeface="Times New Roman" panose="02020603050405020304" pitchFamily="18" charset="0"/>
              </a:rPr>
              <a:t>, D. and Rao, B. K. N. (2005). Development of Acoustic Emission Technology for Condition Monitoring and Diagnosis of Rotating Machines. </a:t>
            </a:r>
            <a:r>
              <a:rPr lang="en-US" sz="1700" i="1">
                <a:latin typeface="Times New Roman" panose="02020603050405020304" pitchFamily="18" charset="0"/>
                <a:cs typeface="Times New Roman" panose="02020603050405020304" pitchFamily="18" charset="0"/>
              </a:rPr>
              <a:t>The Shock and Vibration Digest.</a:t>
            </a:r>
            <a:endParaRPr lang="en-US" sz="1700">
              <a:latin typeface="Times New Roman" panose="02020603050405020304" pitchFamily="18" charset="0"/>
              <a:cs typeface="Times New Roman" panose="02020603050405020304" pitchFamily="18" charset="0"/>
            </a:endParaRPr>
          </a:p>
        </p:txBody>
      </p:sp>
      <p:sp>
        <p:nvSpPr>
          <p:cNvPr id="83" name="TextBox 82">
            <a:extLst>
              <a:ext uri="{FF2B5EF4-FFF2-40B4-BE49-F238E27FC236}">
                <a16:creationId xmlns:a16="http://schemas.microsoft.com/office/drawing/2014/main" id="{54731911-91ED-0315-5EAF-7F91474E38FC}"/>
              </a:ext>
            </a:extLst>
          </p:cNvPr>
          <p:cNvSpPr txBox="1"/>
          <p:nvPr/>
        </p:nvSpPr>
        <p:spPr>
          <a:xfrm>
            <a:off x="28038595" y="30690846"/>
            <a:ext cx="3405304" cy="1077218"/>
          </a:xfrm>
          <a:prstGeom prst="rect">
            <a:avLst/>
          </a:prstGeom>
          <a:noFill/>
          <a:ln w="28575">
            <a:solidFill>
              <a:srgbClr val="002060"/>
            </a:solidFill>
          </a:ln>
        </p:spPr>
        <p:txBody>
          <a:bodyPr wrap="square" rtlCol="0">
            <a:spAutoFit/>
          </a:bodyPr>
          <a:lstStyle/>
          <a:p>
            <a:pPr algn="ctr"/>
            <a:r>
              <a:rPr lang="en-US" sz="3200">
                <a:latin typeface="Times New Roman" panose="02020603050405020304" pitchFamily="18" charset="0"/>
                <a:cs typeface="Times New Roman" panose="02020603050405020304" pitchFamily="18" charset="0"/>
              </a:rPr>
              <a:t>Shift in frequency spike </a:t>
            </a:r>
          </a:p>
        </p:txBody>
      </p:sp>
      <p:sp>
        <p:nvSpPr>
          <p:cNvPr id="97" name="TextBox 96">
            <a:extLst>
              <a:ext uri="{FF2B5EF4-FFF2-40B4-BE49-F238E27FC236}">
                <a16:creationId xmlns:a16="http://schemas.microsoft.com/office/drawing/2014/main" id="{DFFDC7F3-D041-5782-4566-24C6B5E0B4CF}"/>
              </a:ext>
            </a:extLst>
          </p:cNvPr>
          <p:cNvSpPr txBox="1"/>
          <p:nvPr/>
        </p:nvSpPr>
        <p:spPr>
          <a:xfrm>
            <a:off x="26652510" y="14988278"/>
            <a:ext cx="3495705" cy="307777"/>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r"/>
            <a:r>
              <a:rPr lang="en-US" sz="1400" i="1">
                <a:solidFill>
                  <a:schemeClr val="bg1">
                    <a:lumMod val="65000"/>
                  </a:schemeClr>
                </a:solidFill>
                <a:latin typeface="Times New Roman" panose="02020603050405020304" pitchFamily="18" charset="0"/>
                <a:ea typeface="Roboto"/>
                <a:cs typeface="Times New Roman" panose="02020603050405020304" pitchFamily="18" charset="0"/>
              </a:rPr>
              <a:t>Eva </a:t>
            </a:r>
            <a:r>
              <a:rPr lang="en-US" sz="1400" i="1" err="1">
                <a:solidFill>
                  <a:schemeClr val="bg1">
                    <a:lumMod val="65000"/>
                  </a:schemeClr>
                </a:solidFill>
                <a:latin typeface="Times New Roman" panose="02020603050405020304" pitchFamily="18" charset="0"/>
                <a:ea typeface="Roboto"/>
                <a:cs typeface="Times New Roman" panose="02020603050405020304" pitchFamily="18" charset="0"/>
              </a:rPr>
              <a:t>Sleire</a:t>
            </a:r>
            <a:r>
              <a:rPr lang="en-US" sz="1400" i="1">
                <a:solidFill>
                  <a:schemeClr val="bg1">
                    <a:lumMod val="65000"/>
                  </a:schemeClr>
                </a:solidFill>
                <a:latin typeface="Times New Roman" panose="02020603050405020304" pitchFamily="18" charset="0"/>
                <a:ea typeface="Roboto"/>
                <a:cs typeface="Times New Roman" panose="02020603050405020304" pitchFamily="18" charset="0"/>
              </a:rPr>
              <a:t>, Equinor</a:t>
            </a:r>
            <a:endParaRPr lang="en-US" sz="1400">
              <a:solidFill>
                <a:schemeClr val="bg1">
                  <a:lumMod val="65000"/>
                </a:schemeClr>
              </a:solidFill>
              <a:latin typeface="Times New Roman" panose="02020603050405020304" pitchFamily="18" charset="0"/>
              <a:cs typeface="Times New Roman" panose="02020603050405020304" pitchFamily="18" charset="0"/>
            </a:endParaRPr>
          </a:p>
        </p:txBody>
      </p:sp>
      <p:sp>
        <p:nvSpPr>
          <p:cNvPr id="98" name="TextBox 97">
            <a:extLst>
              <a:ext uri="{FF2B5EF4-FFF2-40B4-BE49-F238E27FC236}">
                <a16:creationId xmlns:a16="http://schemas.microsoft.com/office/drawing/2014/main" id="{FDEC7527-9ACE-3689-9ADC-52595EEFE2D0}"/>
              </a:ext>
            </a:extLst>
          </p:cNvPr>
          <p:cNvSpPr txBox="1"/>
          <p:nvPr/>
        </p:nvSpPr>
        <p:spPr>
          <a:xfrm>
            <a:off x="37552554" y="28315615"/>
            <a:ext cx="5709818" cy="307777"/>
          </a:xfrm>
          <a:prstGeom prst="rect">
            <a:avLst/>
          </a:prstGeom>
          <a:noFill/>
        </p:spPr>
        <p:txBody>
          <a:bodyPr wrap="square" rtlCol="0">
            <a:spAutoFit/>
          </a:bodyPr>
          <a:lstStyle/>
          <a:p>
            <a:pPr algn="r"/>
            <a:r>
              <a:rPr lang="en-US" sz="1400" i="1">
                <a:latin typeface="Times New Roman" panose="02020603050405020304" pitchFamily="18" charset="0"/>
                <a:cs typeface="Times New Roman" panose="02020603050405020304" pitchFamily="18" charset="0"/>
              </a:rPr>
              <a:t>Cesar Del Vecchio , Stress Engineering Services Inc.</a:t>
            </a:r>
          </a:p>
        </p:txBody>
      </p:sp>
      <p:sp>
        <p:nvSpPr>
          <p:cNvPr id="96" name="TextBox 95">
            <a:extLst>
              <a:ext uri="{FF2B5EF4-FFF2-40B4-BE49-F238E27FC236}">
                <a16:creationId xmlns:a16="http://schemas.microsoft.com/office/drawing/2014/main" id="{DBBDFF3A-6B19-FE0E-89F1-6DBAAA8919B8}"/>
              </a:ext>
            </a:extLst>
          </p:cNvPr>
          <p:cNvSpPr txBox="1"/>
          <p:nvPr/>
        </p:nvSpPr>
        <p:spPr>
          <a:xfrm>
            <a:off x="15556874" y="17896139"/>
            <a:ext cx="12777451" cy="492443"/>
          </a:xfrm>
          <a:prstGeom prst="rect">
            <a:avLst/>
          </a:prstGeom>
          <a:solidFill>
            <a:schemeClr val="bg1"/>
          </a:solidFill>
        </p:spPr>
        <p:txBody>
          <a:bodyPr wrap="square" rtlCol="0">
            <a:spAutoFit/>
          </a:bodyPr>
          <a:lstStyle/>
          <a:p>
            <a:pPr algn="ctr"/>
            <a:r>
              <a:rPr lang="en-US" sz="2600" b="1" dirty="0">
                <a:latin typeface="Calibri" panose="020F0502020204030204" pitchFamily="34" charset="0"/>
                <a:cs typeface="Calibri" panose="020F0502020204030204" pitchFamily="34" charset="0"/>
              </a:rPr>
              <a:t>Acoustic Emissions Comparison of Broken and Unbroken Mooring Chain</a:t>
            </a:r>
          </a:p>
        </p:txBody>
      </p:sp>
      <p:sp>
        <p:nvSpPr>
          <p:cNvPr id="6" name="Oval 5">
            <a:extLst>
              <a:ext uri="{FF2B5EF4-FFF2-40B4-BE49-F238E27FC236}">
                <a16:creationId xmlns:a16="http://schemas.microsoft.com/office/drawing/2014/main" id="{FF386A5C-6E69-8243-9B64-1ED86245B5B1}"/>
              </a:ext>
            </a:extLst>
          </p:cNvPr>
          <p:cNvSpPr/>
          <p:nvPr/>
        </p:nvSpPr>
        <p:spPr>
          <a:xfrm>
            <a:off x="17379459" y="18283030"/>
            <a:ext cx="1867187" cy="6000836"/>
          </a:xfrm>
          <a:prstGeom prst="ellipse">
            <a:avLst/>
          </a:prstGeom>
          <a:noFill/>
          <a:ln w="57150">
            <a:solidFill>
              <a:srgbClr val="00206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1" name="Rectangle 100">
            <a:extLst>
              <a:ext uri="{FF2B5EF4-FFF2-40B4-BE49-F238E27FC236}">
                <a16:creationId xmlns:a16="http://schemas.microsoft.com/office/drawing/2014/main" id="{A941391B-E6DB-FE21-1832-FF6FBD0391B2}"/>
              </a:ext>
            </a:extLst>
          </p:cNvPr>
          <p:cNvSpPr/>
          <p:nvPr/>
        </p:nvSpPr>
        <p:spPr>
          <a:xfrm>
            <a:off x="13544717" y="24494093"/>
            <a:ext cx="7321891" cy="23923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5" name="TextBox 104">
            <a:extLst>
              <a:ext uri="{FF2B5EF4-FFF2-40B4-BE49-F238E27FC236}">
                <a16:creationId xmlns:a16="http://schemas.microsoft.com/office/drawing/2014/main" id="{D84704A5-62CD-D054-7372-E296B2DF48B2}"/>
              </a:ext>
            </a:extLst>
          </p:cNvPr>
          <p:cNvSpPr txBox="1"/>
          <p:nvPr/>
        </p:nvSpPr>
        <p:spPr>
          <a:xfrm>
            <a:off x="12654534" y="24227036"/>
            <a:ext cx="9041952" cy="492443"/>
          </a:xfrm>
          <a:prstGeom prst="rect">
            <a:avLst/>
          </a:prstGeom>
          <a:noFill/>
        </p:spPr>
        <p:txBody>
          <a:bodyPr wrap="square" rtlCol="0">
            <a:spAutoFit/>
          </a:bodyPr>
          <a:lstStyle/>
          <a:p>
            <a:pPr algn="ctr"/>
            <a:r>
              <a:rPr lang="en-US" sz="2600" b="1" dirty="0">
                <a:latin typeface="Calibri" panose="020F0502020204030204" pitchFamily="34" charset="0"/>
                <a:cs typeface="Calibri" panose="020F0502020204030204" pitchFamily="34" charset="0"/>
              </a:rPr>
              <a:t>Acoustic Emissions Comparison of Fan Ball Bearing Performance</a:t>
            </a:r>
          </a:p>
        </p:txBody>
      </p:sp>
      <p:sp>
        <p:nvSpPr>
          <p:cNvPr id="102" name="Rectangle 101">
            <a:extLst>
              <a:ext uri="{FF2B5EF4-FFF2-40B4-BE49-F238E27FC236}">
                <a16:creationId xmlns:a16="http://schemas.microsoft.com/office/drawing/2014/main" id="{CF2944EC-6F94-2619-3123-98C34C494787}"/>
              </a:ext>
            </a:extLst>
          </p:cNvPr>
          <p:cNvSpPr/>
          <p:nvPr/>
        </p:nvSpPr>
        <p:spPr>
          <a:xfrm>
            <a:off x="23141724" y="24383494"/>
            <a:ext cx="7047604" cy="3498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7" name="TextBox 106">
            <a:extLst>
              <a:ext uri="{FF2B5EF4-FFF2-40B4-BE49-F238E27FC236}">
                <a16:creationId xmlns:a16="http://schemas.microsoft.com/office/drawing/2014/main" id="{A2EBDC4A-FA24-05DB-4581-3A6C53E9AE43}"/>
              </a:ext>
            </a:extLst>
          </p:cNvPr>
          <p:cNvSpPr txBox="1"/>
          <p:nvPr/>
        </p:nvSpPr>
        <p:spPr>
          <a:xfrm>
            <a:off x="22473643" y="24227037"/>
            <a:ext cx="8375855" cy="492443"/>
          </a:xfrm>
          <a:prstGeom prst="rect">
            <a:avLst/>
          </a:prstGeom>
          <a:noFill/>
        </p:spPr>
        <p:txBody>
          <a:bodyPr wrap="square" rtlCol="0">
            <a:spAutoFit/>
          </a:bodyPr>
          <a:lstStyle/>
          <a:p>
            <a:pPr algn="ctr"/>
            <a:r>
              <a:rPr lang="en-US" sz="2600" b="1" dirty="0">
                <a:latin typeface="Calibri" panose="020F0502020204030204" pitchFamily="34" charset="0"/>
                <a:cs typeface="Calibri" panose="020F0502020204030204" pitchFamily="34" charset="0"/>
              </a:rPr>
              <a:t>Acoustic Emissions Comparison of Fan with Uneven Loading</a:t>
            </a:r>
          </a:p>
        </p:txBody>
      </p:sp>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1966D790-D06C-4361-94B8-8BED25FA40AD}">
  <ds:schemaRefs>
    <ds:schemaRef ds:uri="ESRI.ArcGIS.Mapping.OfficeIntegration.PowerPointInfo"/>
  </ds:schemaRefs>
</ds:datastoreItem>
</file>

<file path=customXml/itemProps2.xml><?xml version="1.0" encoding="utf-8"?>
<ds:datastoreItem xmlns:ds="http://schemas.openxmlformats.org/officeDocument/2006/customXml" ds:itemID="{E8B49EBC-8012-49EB-A634-9AC004CF8E85}">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796</Words>
  <Application>Microsoft Macintosh PowerPoint</Application>
  <PresentationFormat>Custom</PresentationFormat>
  <Paragraphs>82</Paragraphs>
  <Slides>1</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vt:i4>
      </vt:variant>
    </vt:vector>
  </HeadingPairs>
  <TitlesOfParts>
    <vt:vector size="7" baseType="lpstr">
      <vt:lpstr>Arial</vt:lpstr>
      <vt:lpstr>Calibri</vt:lpstr>
      <vt:lpstr>Calibri Light</vt:lpstr>
      <vt:lpstr>Cambria</vt:lpstr>
      <vt:lpstr>Times New Roman</vt:lpstr>
      <vt:lpstr>Office Theme</vt:lpstr>
      <vt:lpstr>Acoustic Monitoring of Floating Offshore Wind Turbines Elizabeth Hauschild and Rose Walker  Advisors: Martin Wosnik, Tom Weber, and Jerica Nolte (Attentive Energy) Department of Ocean Engineering, University of New Hampshire, Durham, NH 03824</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Elizabeth Hauschild</cp:lastModifiedBy>
  <cp:revision>1</cp:revision>
  <dcterms:created xsi:type="dcterms:W3CDTF">2016-03-05T16:55:12Z</dcterms:created>
  <dcterms:modified xsi:type="dcterms:W3CDTF">2022-04-13T20:46:03Z</dcterms:modified>
</cp:coreProperties>
</file>