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3"/>
  </p:sldMasterIdLst>
  <p:sldIdLst>
    <p:sldId id="256" r:id="rId4"/>
  </p:sldIdLst>
  <p:sldSz cx="40233600" cy="32918400"/>
  <p:notesSz cx="9144000" cy="6858000"/>
  <p:defaultTextStyle>
    <a:defPPr>
      <a:defRPr lang="en-US"/>
    </a:defPPr>
    <a:lvl1pPr marL="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1pPr>
    <a:lvl2pPr marL="215054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2pPr>
    <a:lvl3pPr marL="430109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3pPr>
    <a:lvl4pPr marL="645163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4pPr>
    <a:lvl5pPr marL="8602184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5pPr>
    <a:lvl6pPr marL="1075273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6pPr>
    <a:lvl7pPr marL="1290327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7pPr>
    <a:lvl8pPr marL="1505382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8pPr>
    <a:lvl9pPr marL="1720436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126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957"/>
    <a:srgbClr val="FFC9C9"/>
    <a:srgbClr val="DEC8EE"/>
    <a:srgbClr val="9ED1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854" autoAdjust="0"/>
    <p:restoredTop sz="94434" autoAdjust="0"/>
  </p:normalViewPr>
  <p:slideViewPr>
    <p:cSldViewPr snapToGrid="0">
      <p:cViewPr>
        <p:scale>
          <a:sx n="33" d="100"/>
          <a:sy n="33" d="100"/>
        </p:scale>
        <p:origin x="1352" y="-208"/>
      </p:cViewPr>
      <p:guideLst>
        <p:guide orient="horz" pos="10368"/>
        <p:guide pos="1267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17520" y="5387342"/>
            <a:ext cx="34198560" cy="11460480"/>
          </a:xfrm>
        </p:spPr>
        <p:txBody>
          <a:bodyPr anchor="b"/>
          <a:lstStyle>
            <a:lvl1pPr algn="ctr">
              <a:defRPr sz="2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29200" y="17289782"/>
            <a:ext cx="30175200" cy="7947658"/>
          </a:xfrm>
        </p:spPr>
        <p:txBody>
          <a:bodyPr/>
          <a:lstStyle>
            <a:lvl1pPr marL="0" indent="0" algn="ctr">
              <a:buNone/>
              <a:defRPr sz="10560"/>
            </a:lvl1pPr>
            <a:lvl2pPr marL="2011680" indent="0" algn="ctr">
              <a:buNone/>
              <a:defRPr sz="8800"/>
            </a:lvl2pPr>
            <a:lvl3pPr marL="4023360" indent="0" algn="ctr">
              <a:buNone/>
              <a:defRPr sz="7920"/>
            </a:lvl3pPr>
            <a:lvl4pPr marL="6035040" indent="0" algn="ctr">
              <a:buNone/>
              <a:defRPr sz="7040"/>
            </a:lvl4pPr>
            <a:lvl5pPr marL="8046720" indent="0" algn="ctr">
              <a:buNone/>
              <a:defRPr sz="7040"/>
            </a:lvl5pPr>
            <a:lvl6pPr marL="10058400" indent="0" algn="ctr">
              <a:buNone/>
              <a:defRPr sz="7040"/>
            </a:lvl6pPr>
            <a:lvl7pPr marL="12070080" indent="0" algn="ctr">
              <a:buNone/>
              <a:defRPr sz="7040"/>
            </a:lvl7pPr>
            <a:lvl8pPr marL="14081760" indent="0" algn="ctr">
              <a:buNone/>
              <a:defRPr sz="7040"/>
            </a:lvl8pPr>
            <a:lvl9pPr marL="16093440" indent="0" algn="ctr">
              <a:buNone/>
              <a:defRPr sz="70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4/11/22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903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4/11/22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41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5107" y="8206749"/>
            <a:ext cx="34701480" cy="13693138"/>
          </a:xfrm>
        </p:spPr>
        <p:txBody>
          <a:bodyPr anchor="b"/>
          <a:lstStyle>
            <a:lvl1pPr>
              <a:defRPr sz="2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45107" y="22029429"/>
            <a:ext cx="34701480" cy="7200898"/>
          </a:xfrm>
        </p:spPr>
        <p:txBody>
          <a:bodyPr/>
          <a:lstStyle>
            <a:lvl1pPr marL="0" indent="0">
              <a:buNone/>
              <a:defRPr sz="10560">
                <a:solidFill>
                  <a:schemeClr val="tx1"/>
                </a:solidFill>
              </a:defRPr>
            </a:lvl1pPr>
            <a:lvl2pPr marL="2011680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2pPr>
            <a:lvl3pPr marL="4023360" indent="0">
              <a:buNone/>
              <a:defRPr sz="7920">
                <a:solidFill>
                  <a:schemeClr val="tx1">
                    <a:tint val="75000"/>
                  </a:schemeClr>
                </a:solidFill>
              </a:defRPr>
            </a:lvl3pPr>
            <a:lvl4pPr marL="603504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4pPr>
            <a:lvl5pPr marL="804672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5pPr>
            <a:lvl6pPr marL="1005840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6pPr>
            <a:lvl7pPr marL="1207008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7pPr>
            <a:lvl8pPr marL="1408176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8pPr>
            <a:lvl9pPr marL="1609344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4/11/22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674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66060" y="8763000"/>
            <a:ext cx="1709928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368260" y="8763000"/>
            <a:ext cx="1709928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4/11/22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956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0" y="1752607"/>
            <a:ext cx="3470148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1305" y="8069582"/>
            <a:ext cx="17020696" cy="3954778"/>
          </a:xfrm>
        </p:spPr>
        <p:txBody>
          <a:bodyPr anchor="b"/>
          <a:lstStyle>
            <a:lvl1pPr marL="0" indent="0">
              <a:buNone/>
              <a:defRPr sz="10560" b="1"/>
            </a:lvl1pPr>
            <a:lvl2pPr marL="2011680" indent="0">
              <a:buNone/>
              <a:defRPr sz="8800" b="1"/>
            </a:lvl2pPr>
            <a:lvl3pPr marL="4023360" indent="0">
              <a:buNone/>
              <a:defRPr sz="7920" b="1"/>
            </a:lvl3pPr>
            <a:lvl4pPr marL="6035040" indent="0">
              <a:buNone/>
              <a:defRPr sz="7040" b="1"/>
            </a:lvl4pPr>
            <a:lvl5pPr marL="8046720" indent="0">
              <a:buNone/>
              <a:defRPr sz="7040" b="1"/>
            </a:lvl5pPr>
            <a:lvl6pPr marL="10058400" indent="0">
              <a:buNone/>
              <a:defRPr sz="7040" b="1"/>
            </a:lvl6pPr>
            <a:lvl7pPr marL="12070080" indent="0">
              <a:buNone/>
              <a:defRPr sz="7040" b="1"/>
            </a:lvl7pPr>
            <a:lvl8pPr marL="14081760" indent="0">
              <a:buNone/>
              <a:defRPr sz="7040" b="1"/>
            </a:lvl8pPr>
            <a:lvl9pPr marL="16093440" indent="0">
              <a:buNone/>
              <a:defRPr sz="70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71305" y="12024360"/>
            <a:ext cx="17020696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368262" y="8069582"/>
            <a:ext cx="17104520" cy="3954778"/>
          </a:xfrm>
        </p:spPr>
        <p:txBody>
          <a:bodyPr anchor="b"/>
          <a:lstStyle>
            <a:lvl1pPr marL="0" indent="0">
              <a:buNone/>
              <a:defRPr sz="10560" b="1"/>
            </a:lvl1pPr>
            <a:lvl2pPr marL="2011680" indent="0">
              <a:buNone/>
              <a:defRPr sz="8800" b="1"/>
            </a:lvl2pPr>
            <a:lvl3pPr marL="4023360" indent="0">
              <a:buNone/>
              <a:defRPr sz="7920" b="1"/>
            </a:lvl3pPr>
            <a:lvl4pPr marL="6035040" indent="0">
              <a:buNone/>
              <a:defRPr sz="7040" b="1"/>
            </a:lvl4pPr>
            <a:lvl5pPr marL="8046720" indent="0">
              <a:buNone/>
              <a:defRPr sz="7040" b="1"/>
            </a:lvl5pPr>
            <a:lvl6pPr marL="10058400" indent="0">
              <a:buNone/>
              <a:defRPr sz="7040" b="1"/>
            </a:lvl6pPr>
            <a:lvl7pPr marL="12070080" indent="0">
              <a:buNone/>
              <a:defRPr sz="7040" b="1"/>
            </a:lvl7pPr>
            <a:lvl8pPr marL="14081760" indent="0">
              <a:buNone/>
              <a:defRPr sz="7040" b="1"/>
            </a:lvl8pPr>
            <a:lvl9pPr marL="16093440" indent="0">
              <a:buNone/>
              <a:defRPr sz="70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368262" y="12024360"/>
            <a:ext cx="17104520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4/11/22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396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4/11/22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020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4/11/22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129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1" y="2194560"/>
            <a:ext cx="12976383" cy="7680960"/>
          </a:xfrm>
        </p:spPr>
        <p:txBody>
          <a:bodyPr anchor="b"/>
          <a:lstStyle>
            <a:lvl1pPr>
              <a:defRPr sz="140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04520" y="4739647"/>
            <a:ext cx="20368260" cy="23393400"/>
          </a:xfrm>
        </p:spPr>
        <p:txBody>
          <a:bodyPr/>
          <a:lstStyle>
            <a:lvl1pPr>
              <a:defRPr sz="14080"/>
            </a:lvl1pPr>
            <a:lvl2pPr>
              <a:defRPr sz="12320"/>
            </a:lvl2pPr>
            <a:lvl3pPr>
              <a:defRPr sz="10560"/>
            </a:lvl3pPr>
            <a:lvl4pPr>
              <a:defRPr sz="8800"/>
            </a:lvl4pPr>
            <a:lvl5pPr>
              <a:defRPr sz="8800"/>
            </a:lvl5pPr>
            <a:lvl6pPr>
              <a:defRPr sz="8800"/>
            </a:lvl6pPr>
            <a:lvl7pPr>
              <a:defRPr sz="8800"/>
            </a:lvl7pPr>
            <a:lvl8pPr>
              <a:defRPr sz="8800"/>
            </a:lvl8pPr>
            <a:lvl9pPr>
              <a:defRPr sz="8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71301" y="9875520"/>
            <a:ext cx="12976383" cy="18295622"/>
          </a:xfrm>
        </p:spPr>
        <p:txBody>
          <a:bodyPr/>
          <a:lstStyle>
            <a:lvl1pPr marL="0" indent="0">
              <a:buNone/>
              <a:defRPr sz="7040"/>
            </a:lvl1pPr>
            <a:lvl2pPr marL="2011680" indent="0">
              <a:buNone/>
              <a:defRPr sz="6160"/>
            </a:lvl2pPr>
            <a:lvl3pPr marL="4023360" indent="0">
              <a:buNone/>
              <a:defRPr sz="5280"/>
            </a:lvl3pPr>
            <a:lvl4pPr marL="6035040" indent="0">
              <a:buNone/>
              <a:defRPr sz="4400"/>
            </a:lvl4pPr>
            <a:lvl5pPr marL="8046720" indent="0">
              <a:buNone/>
              <a:defRPr sz="4400"/>
            </a:lvl5pPr>
            <a:lvl6pPr marL="10058400" indent="0">
              <a:buNone/>
              <a:defRPr sz="4400"/>
            </a:lvl6pPr>
            <a:lvl7pPr marL="12070080" indent="0">
              <a:buNone/>
              <a:defRPr sz="4400"/>
            </a:lvl7pPr>
            <a:lvl8pPr marL="14081760" indent="0">
              <a:buNone/>
              <a:defRPr sz="4400"/>
            </a:lvl8pPr>
            <a:lvl9pPr marL="16093440" indent="0">
              <a:buNone/>
              <a:defRPr sz="4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4/11/22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416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1" y="2194560"/>
            <a:ext cx="12976383" cy="7680960"/>
          </a:xfrm>
        </p:spPr>
        <p:txBody>
          <a:bodyPr anchor="b"/>
          <a:lstStyle>
            <a:lvl1pPr>
              <a:defRPr sz="140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04520" y="4739647"/>
            <a:ext cx="20368260" cy="23393400"/>
          </a:xfrm>
        </p:spPr>
        <p:txBody>
          <a:bodyPr anchor="t"/>
          <a:lstStyle>
            <a:lvl1pPr marL="0" indent="0">
              <a:buNone/>
              <a:defRPr sz="14080"/>
            </a:lvl1pPr>
            <a:lvl2pPr marL="2011680" indent="0">
              <a:buNone/>
              <a:defRPr sz="12320"/>
            </a:lvl2pPr>
            <a:lvl3pPr marL="4023360" indent="0">
              <a:buNone/>
              <a:defRPr sz="10560"/>
            </a:lvl3pPr>
            <a:lvl4pPr marL="6035040" indent="0">
              <a:buNone/>
              <a:defRPr sz="8800"/>
            </a:lvl4pPr>
            <a:lvl5pPr marL="8046720" indent="0">
              <a:buNone/>
              <a:defRPr sz="8800"/>
            </a:lvl5pPr>
            <a:lvl6pPr marL="10058400" indent="0">
              <a:buNone/>
              <a:defRPr sz="8800"/>
            </a:lvl6pPr>
            <a:lvl7pPr marL="12070080" indent="0">
              <a:buNone/>
              <a:defRPr sz="8800"/>
            </a:lvl7pPr>
            <a:lvl8pPr marL="14081760" indent="0">
              <a:buNone/>
              <a:defRPr sz="8800"/>
            </a:lvl8pPr>
            <a:lvl9pPr marL="16093440" indent="0">
              <a:buNone/>
              <a:defRPr sz="8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71301" y="9875520"/>
            <a:ext cx="12976383" cy="18295622"/>
          </a:xfrm>
        </p:spPr>
        <p:txBody>
          <a:bodyPr/>
          <a:lstStyle>
            <a:lvl1pPr marL="0" indent="0">
              <a:buNone/>
              <a:defRPr sz="7040"/>
            </a:lvl1pPr>
            <a:lvl2pPr marL="2011680" indent="0">
              <a:buNone/>
              <a:defRPr sz="6160"/>
            </a:lvl2pPr>
            <a:lvl3pPr marL="4023360" indent="0">
              <a:buNone/>
              <a:defRPr sz="5280"/>
            </a:lvl3pPr>
            <a:lvl4pPr marL="6035040" indent="0">
              <a:buNone/>
              <a:defRPr sz="4400"/>
            </a:lvl4pPr>
            <a:lvl5pPr marL="8046720" indent="0">
              <a:buNone/>
              <a:defRPr sz="4400"/>
            </a:lvl5pPr>
            <a:lvl6pPr marL="10058400" indent="0">
              <a:buNone/>
              <a:defRPr sz="4400"/>
            </a:lvl6pPr>
            <a:lvl7pPr marL="12070080" indent="0">
              <a:buNone/>
              <a:defRPr sz="4400"/>
            </a:lvl7pPr>
            <a:lvl8pPr marL="14081760" indent="0">
              <a:buNone/>
              <a:defRPr sz="4400"/>
            </a:lvl8pPr>
            <a:lvl9pPr marL="16093440" indent="0">
              <a:buNone/>
              <a:defRPr sz="4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4/11/22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128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4/11/22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544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8792172" y="1752600"/>
            <a:ext cx="867537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66062" y="1752600"/>
            <a:ext cx="2552319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4/11/22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922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6060" y="1752607"/>
            <a:ext cx="3470148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6060" y="8763000"/>
            <a:ext cx="3470148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6060" y="30510487"/>
            <a:ext cx="905256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81BC7-D5A5-445F-BF4D-797F02B50EB4}" type="datetimeFigureOut">
              <a:rPr lang="en-US" smtClean="0"/>
              <a:t>4/11/22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327380" y="30510487"/>
            <a:ext cx="1357884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8414980" y="30510487"/>
            <a:ext cx="905256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880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4023360" rtl="0" eaLnBrk="1" latinLnBrk="0" hangingPunct="1">
        <a:lnSpc>
          <a:spcPct val="90000"/>
        </a:lnSpc>
        <a:spcBef>
          <a:spcPct val="0"/>
        </a:spcBef>
        <a:buNone/>
        <a:defRPr sz="193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05840" indent="-1005840" algn="l" defTabSz="4023360" rtl="0" eaLnBrk="1" latinLnBrk="0" hangingPunct="1">
        <a:lnSpc>
          <a:spcPct val="90000"/>
        </a:lnSpc>
        <a:spcBef>
          <a:spcPts val="4400"/>
        </a:spcBef>
        <a:buFont typeface="Arial" panose="020B0604020202020204" pitchFamily="34" charset="0"/>
        <a:buChar char="•"/>
        <a:defRPr sz="12320" kern="1200">
          <a:solidFill>
            <a:schemeClr val="tx1"/>
          </a:solidFill>
          <a:latin typeface="+mn-lt"/>
          <a:ea typeface="+mn-ea"/>
          <a:cs typeface="+mn-cs"/>
        </a:defRPr>
      </a:lvl1pPr>
      <a:lvl2pPr marL="301752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10560" kern="1200">
          <a:solidFill>
            <a:schemeClr val="tx1"/>
          </a:solidFill>
          <a:latin typeface="+mn-lt"/>
          <a:ea typeface="+mn-ea"/>
          <a:cs typeface="+mn-cs"/>
        </a:defRPr>
      </a:lvl2pPr>
      <a:lvl3pPr marL="502920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3pPr>
      <a:lvl4pPr marL="704088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4pPr>
      <a:lvl5pPr marL="905256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5pPr>
      <a:lvl6pPr marL="1106424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6pPr>
      <a:lvl7pPr marL="1307592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7pPr>
      <a:lvl8pPr marL="1508760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8pPr>
      <a:lvl9pPr marL="1709928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1pPr>
      <a:lvl2pPr marL="201168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3pPr>
      <a:lvl4pPr marL="603504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4pPr>
      <a:lvl5pPr marL="804672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5pPr>
      <a:lvl6pPr marL="1005840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6pPr>
      <a:lvl7pPr marL="1207008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7pPr>
      <a:lvl8pPr marL="1408176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8pPr>
      <a:lvl9pPr marL="1609344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hyperlink" Target="https://sustainablesml.org/pages/systemList.php" TargetMode="External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image" Target="../media/image1.jpeg"/><Relationship Id="rId16" Type="http://schemas.openxmlformats.org/officeDocument/2006/relationships/image" Target="../media/image14.jp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 Things You Need to Know about Reinforcement Learning - KDnuggets">
            <a:extLst>
              <a:ext uri="{FF2B5EF4-FFF2-40B4-BE49-F238E27FC236}">
                <a16:creationId xmlns:a16="http://schemas.microsoft.com/office/drawing/2014/main" id="{042AEEA0-FD3F-FD45-B0DC-636C78C6CC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6"/>
          <a:stretch/>
        </p:blipFill>
        <p:spPr bwMode="auto">
          <a:xfrm>
            <a:off x="560482" y="24052084"/>
            <a:ext cx="7056892" cy="2798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6530" y="580958"/>
            <a:ext cx="39541878" cy="3618896"/>
          </a:xfrm>
          <a:solidFill>
            <a:srgbClr val="002060"/>
          </a:solidFill>
          <a:ln w="1016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r>
              <a:rPr lang="en-US" sz="77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Reinforcement Learning Applied to the Shoals Marine Laboratory Smart Grid</a:t>
            </a:r>
            <a:br>
              <a:rPr lang="en-US" sz="77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60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Daniel Mattson</a:t>
            </a:r>
            <a:br>
              <a:rPr lang="en-US" sz="60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60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Advisor: Dr. Marek Petrik</a:t>
            </a:r>
            <a:br>
              <a:rPr lang="en-US" sz="5134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5134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Department of Computer Science, University of New Hampshire, Durham, NH 03824</a:t>
            </a:r>
            <a:endParaRPr lang="en-US" sz="8525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434709" y="6067507"/>
            <a:ext cx="10005181" cy="4437119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97785" tIns="48892" rIns="97785" bIns="48892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l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latin typeface="Cambria" panose="02040503050406030204" pitchFamily="18" charset="0"/>
              </a:rPr>
              <a:t>The Shoals Marine Laboratory (SML) is a remote island lab utilizing an isolated power grid with the goal of solely using renewable energy, with a diesel generator as backup.</a:t>
            </a:r>
          </a:p>
          <a:p>
            <a:pPr marL="571500" indent="-571500" algn="l">
              <a:lnSpc>
                <a:spcPct val="10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latin typeface="Cambria" panose="02040503050406030204" pitchFamily="18" charset="0"/>
              </a:rPr>
              <a:t>Minimizing generator use and maximizing battery longevity is a complex task because of unpredictable environments and electricity demand.</a:t>
            </a:r>
          </a:p>
          <a:p>
            <a:pPr marL="571500" indent="-571500" algn="l">
              <a:lnSpc>
                <a:spcPct val="10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latin typeface="Cambria" panose="02040503050406030204" pitchFamily="18" charset="0"/>
              </a:rPr>
              <a:t>Reinforcement learning (RL) can be applied to this problem to improve generator usage beyond the naive policy the SML currently uses.</a:t>
            </a:r>
          </a:p>
          <a:p>
            <a:pPr marL="571500" indent="-571500" algn="l">
              <a:lnSpc>
                <a:spcPct val="10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latin typeface="Cambria" panose="02040503050406030204" pitchFamily="18" charset="0"/>
              </a:rPr>
              <a:t>Different underlying RL models are compared and evaluated in this project, with the linear spline approximation providing the best results.</a:t>
            </a:r>
            <a:endParaRPr lang="en-US" sz="2000" dirty="0">
              <a:latin typeface="Cambria" panose="02040503050406030204" pitchFamily="18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338799" y="14001320"/>
            <a:ext cx="10005181" cy="83706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97785" tIns="48892" rIns="97785" bIns="48892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775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5317" dirty="0">
                <a:solidFill>
                  <a:schemeClr val="bg1"/>
                </a:solidFill>
                <a:latin typeface="Cambria" panose="02040503050406030204" pitchFamily="18" charset="0"/>
              </a:rPr>
              <a:t>Reinforcement Learning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338799" y="27776595"/>
            <a:ext cx="10005181" cy="4739589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97785" tIns="48892" rIns="97785" bIns="48892" rtlCol="0" anchor="t">
            <a:normAutofit fontScale="92500" lnSpcReduction="2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All data used in this project was taken from the public SML website.</a:t>
            </a:r>
          </a:p>
          <a:p>
            <a:pPr marL="457200" indent="-457200" algn="l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Key variables to consider were the energy produced by solar, wind, and the generators on the island, along with the power usage from the battery bank.</a:t>
            </a:r>
          </a:p>
          <a:p>
            <a:pPr marL="457200" indent="-457200" algn="l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Fitted value iteration was used to approximate the value function using different features.</a:t>
            </a:r>
          </a:p>
          <a:p>
            <a:pPr marL="457200" indent="-457200" algn="l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Models using a neural net, linear spline, cubic spline, and radial basis functions were compared.</a:t>
            </a:r>
          </a:p>
          <a:p>
            <a:pPr marL="457200" indent="-457200" algn="l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Char char="•"/>
            </a:pPr>
            <a:endParaRPr lang="en-US" sz="3600" dirty="0">
              <a:latin typeface="Cambria" panose="02040503050406030204" pitchFamily="18" charset="0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11242820" y="4500809"/>
            <a:ext cx="18004967" cy="83706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97785" tIns="48892" rIns="97785" bIns="48892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675" dirty="0">
                <a:solidFill>
                  <a:schemeClr val="bg1"/>
                </a:solidFill>
                <a:latin typeface="Cambria" panose="02040503050406030204" pitchFamily="18" charset="0"/>
              </a:rPr>
              <a:t>What the SML Currently Uses</a:t>
            </a: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29924135" y="19018885"/>
            <a:ext cx="10005181" cy="7195889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97785" tIns="48892" rIns="97785" bIns="48892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The linear spline model performed the best out of all models in simulations.</a:t>
            </a:r>
          </a:p>
          <a:p>
            <a:pPr marL="457200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RL was effective when applied to optimizing SML smart grid operation.</a:t>
            </a:r>
          </a:p>
          <a:p>
            <a:pPr marL="457200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Total “cost” was significantly reduced.</a:t>
            </a:r>
          </a:p>
          <a:p>
            <a:pPr algn="l">
              <a:spcBef>
                <a:spcPts val="1200"/>
              </a:spcBef>
            </a:pPr>
            <a:endParaRPr lang="en-US" sz="3600" dirty="0">
              <a:latin typeface="Cambria" panose="02040503050406030204" pitchFamily="18" charset="0"/>
            </a:endParaRPr>
          </a:p>
          <a:p>
            <a:pPr algn="l">
              <a:spcBef>
                <a:spcPts val="1200"/>
              </a:spcBef>
            </a:pPr>
            <a:r>
              <a:rPr lang="en-US" sz="3600" dirty="0">
                <a:latin typeface="Cambria" panose="02040503050406030204" pitchFamily="18" charset="0"/>
              </a:rPr>
              <a:t>Future work:</a:t>
            </a:r>
          </a:p>
          <a:p>
            <a:pPr marL="457200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Expand model to use predictions of future power demand and generation, time of year (season or week number) as inputs.</a:t>
            </a:r>
          </a:p>
          <a:p>
            <a:pPr marL="457200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Include a reward for having surplus energy in model.</a:t>
            </a:r>
          </a:p>
          <a:p>
            <a:pPr algn="l">
              <a:spcBef>
                <a:spcPts val="1200"/>
              </a:spcBef>
            </a:pPr>
            <a:endParaRPr lang="en-US" sz="3600" dirty="0">
              <a:latin typeface="Cambria" panose="02040503050406030204" pitchFamily="18" charset="0"/>
            </a:endParaRPr>
          </a:p>
          <a:p>
            <a:pPr marL="457200" indent="-457200" algn="l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3392" dirty="0">
              <a:latin typeface="Cambria" panose="02040503050406030204" pitchFamily="18" charset="0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346530" y="4698698"/>
            <a:ext cx="10005181" cy="83706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97785" tIns="48892" rIns="97785" bIns="48892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317" dirty="0">
                <a:solidFill>
                  <a:schemeClr val="bg1"/>
                </a:solidFill>
                <a:latin typeface="Cambria" panose="02040503050406030204" pitchFamily="18" charset="0"/>
              </a:rPr>
              <a:t>Abstract</a:t>
            </a:r>
          </a:p>
        </p:txBody>
      </p:sp>
      <p:sp>
        <p:nvSpPr>
          <p:cNvPr id="15" name="Subtitle 2"/>
          <p:cNvSpPr txBox="1">
            <a:spLocks/>
          </p:cNvSpPr>
          <p:nvPr/>
        </p:nvSpPr>
        <p:spPr>
          <a:xfrm>
            <a:off x="29875495" y="4710715"/>
            <a:ext cx="10005181" cy="83706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97785" tIns="48892" rIns="97785" bIns="48892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317" dirty="0">
                <a:solidFill>
                  <a:schemeClr val="bg1"/>
                </a:solidFill>
                <a:latin typeface="Cambria" panose="02040503050406030204" pitchFamily="18" charset="0"/>
              </a:rPr>
              <a:t>Results</a:t>
            </a:r>
          </a:p>
        </p:txBody>
      </p:sp>
      <p:sp>
        <p:nvSpPr>
          <p:cNvPr id="17" name="Subtitle 2"/>
          <p:cNvSpPr txBox="1">
            <a:spLocks/>
          </p:cNvSpPr>
          <p:nvPr/>
        </p:nvSpPr>
        <p:spPr>
          <a:xfrm>
            <a:off x="29924135" y="17817704"/>
            <a:ext cx="10005181" cy="83706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97785" tIns="48892" rIns="97785" bIns="48892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317" dirty="0">
                <a:solidFill>
                  <a:schemeClr val="bg1"/>
                </a:solidFill>
                <a:latin typeface="Cambria" panose="02040503050406030204" pitchFamily="18" charset="0"/>
              </a:rPr>
              <a:t>Conclusions</a:t>
            </a:r>
          </a:p>
        </p:txBody>
      </p:sp>
      <p:sp>
        <p:nvSpPr>
          <p:cNvPr id="19" name="Subtitle 2"/>
          <p:cNvSpPr txBox="1">
            <a:spLocks/>
          </p:cNvSpPr>
          <p:nvPr/>
        </p:nvSpPr>
        <p:spPr>
          <a:xfrm>
            <a:off x="29883227" y="5866739"/>
            <a:ext cx="10005181" cy="1119471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97785" tIns="48892" rIns="97785" bIns="48892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l">
              <a:lnSpc>
                <a:spcPct val="100000"/>
              </a:lnSpc>
              <a:spcBef>
                <a:spcPts val="220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The value functions produced by all model types generally trend upward with higher charge, which is expected.</a:t>
            </a:r>
          </a:p>
          <a:p>
            <a:pPr marL="571500" indent="-571500" algn="l">
              <a:lnSpc>
                <a:spcPct val="100000"/>
              </a:lnSpc>
              <a:spcBef>
                <a:spcPts val="220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The high values for lower charge seen in splines and RBFs could be explained by a lack of training data in that region.</a:t>
            </a:r>
          </a:p>
          <a:p>
            <a:pPr marL="571500" indent="-571500" algn="l">
              <a:lnSpc>
                <a:spcPct val="100000"/>
              </a:lnSpc>
              <a:spcBef>
                <a:spcPts val="220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The neural network was only trained on 1 day of data due to long training times.</a:t>
            </a:r>
          </a:p>
          <a:p>
            <a:pPr marL="571500" indent="-571500" algn="l">
              <a:lnSpc>
                <a:spcPct val="100000"/>
              </a:lnSpc>
              <a:spcBef>
                <a:spcPts val="220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With a larger training set or adjustments to the structure of the neural net better results are possible.</a:t>
            </a:r>
          </a:p>
          <a:p>
            <a:pPr marL="571500" indent="-571500" algn="l">
              <a:lnSpc>
                <a:spcPct val="100000"/>
              </a:lnSpc>
              <a:spcBef>
                <a:spcPts val="220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The linear spline has the most correct approximation, matching the intuition of the problem.</a:t>
            </a:r>
          </a:p>
          <a:p>
            <a:pPr marL="571500" indent="-571500" algn="l">
              <a:lnSpc>
                <a:spcPct val="100000"/>
              </a:lnSpc>
              <a:spcBef>
                <a:spcPts val="220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In the simulation, the linear spline approximation beats the naive policy currently used by the SML.</a:t>
            </a:r>
          </a:p>
        </p:txBody>
      </p:sp>
      <p:sp>
        <p:nvSpPr>
          <p:cNvPr id="30" name="Subtitle 2"/>
          <p:cNvSpPr txBox="1">
            <a:spLocks/>
          </p:cNvSpPr>
          <p:nvPr/>
        </p:nvSpPr>
        <p:spPr>
          <a:xfrm>
            <a:off x="11173981" y="13027926"/>
            <a:ext cx="18004967" cy="79596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97785" tIns="48892" rIns="97785" bIns="48892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675" dirty="0">
                <a:solidFill>
                  <a:schemeClr val="bg1"/>
                </a:solidFill>
                <a:latin typeface="Cambria" panose="02040503050406030204" pitchFamily="18" charset="0"/>
              </a:rPr>
              <a:t>Value Function Approximations</a:t>
            </a:r>
          </a:p>
        </p:txBody>
      </p:sp>
      <p:sp>
        <p:nvSpPr>
          <p:cNvPr id="85" name="Subtitle 2"/>
          <p:cNvSpPr txBox="1">
            <a:spLocks/>
          </p:cNvSpPr>
          <p:nvPr/>
        </p:nvSpPr>
        <p:spPr>
          <a:xfrm>
            <a:off x="29875497" y="27776595"/>
            <a:ext cx="10005181" cy="418293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97785" tIns="48892" rIns="97785" bIns="48892" rtlCol="0" anchor="t">
            <a:normAutofit fontScale="85000" lnSpcReduction="2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  <a:spcBef>
                <a:spcPts val="600"/>
              </a:spcBef>
            </a:pPr>
            <a:r>
              <a:rPr lang="en-US" sz="2400" dirty="0">
                <a:latin typeface="Cambria" panose="02040503050406030204" pitchFamily="18" charset="0"/>
              </a:rPr>
              <a:t>SML Data: </a:t>
            </a:r>
            <a:r>
              <a:rPr lang="en-US" sz="2400" dirty="0">
                <a:latin typeface="Cambria" panose="02040503050406030204" pitchFamily="18" charset="0"/>
                <a:hlinkClick r:id="rId3"/>
              </a:rPr>
              <a:t>https://sustainablesml.org/pages/systemList.php</a:t>
            </a:r>
            <a:endParaRPr lang="en-US" sz="2400" dirty="0">
              <a:latin typeface="Cambria" panose="02040503050406030204" pitchFamily="18" charset="0"/>
            </a:endParaRPr>
          </a:p>
          <a:p>
            <a:pPr algn="l">
              <a:lnSpc>
                <a:spcPct val="120000"/>
              </a:lnSpc>
              <a:spcBef>
                <a:spcPts val="600"/>
              </a:spcBef>
            </a:pPr>
            <a:endParaRPr lang="en-US" sz="2400" dirty="0">
              <a:latin typeface="Cambria" panose="02040503050406030204" pitchFamily="18" charset="0"/>
            </a:endParaRPr>
          </a:p>
          <a:p>
            <a:pPr algn="l">
              <a:lnSpc>
                <a:spcPct val="120000"/>
              </a:lnSpc>
              <a:spcBef>
                <a:spcPts val="600"/>
              </a:spcBef>
            </a:pPr>
            <a:r>
              <a:rPr lang="en-US" sz="2400" dirty="0">
                <a:latin typeface="Cambria" panose="02040503050406030204" pitchFamily="18" charset="0"/>
              </a:rPr>
              <a:t>A. </a:t>
            </a:r>
            <a:r>
              <a:rPr lang="en-US" sz="2400" dirty="0" err="1">
                <a:latin typeface="Cambria" panose="02040503050406030204" pitchFamily="18" charset="0"/>
              </a:rPr>
              <a:t>Ghasemi</a:t>
            </a:r>
            <a:r>
              <a:rPr lang="en-US" sz="2400" dirty="0">
                <a:latin typeface="Cambria" panose="02040503050406030204" pitchFamily="18" charset="0"/>
              </a:rPr>
              <a:t>, A. </a:t>
            </a:r>
            <a:r>
              <a:rPr lang="en-US" sz="2400" dirty="0" err="1">
                <a:latin typeface="Cambria" panose="02040503050406030204" pitchFamily="18" charset="0"/>
              </a:rPr>
              <a:t>Shojaeighadikolaei</a:t>
            </a:r>
            <a:r>
              <a:rPr lang="en-US" sz="2400" dirty="0">
                <a:latin typeface="Cambria" panose="02040503050406030204" pitchFamily="18" charset="0"/>
              </a:rPr>
              <a:t>, K. Jones, M. Hashemi, A. G. Bardas and R. Ahmadi, "A Multi-Agent Deep Reinforcement Learning Approach for a Distributed Energy Marketplace in Smart Grids," 2020 IEEE International Conference on Communications, Control, and Computing Technologies for Smart Grids (</a:t>
            </a:r>
            <a:r>
              <a:rPr lang="en-US" sz="2400" dirty="0" err="1">
                <a:latin typeface="Cambria" panose="02040503050406030204" pitchFamily="18" charset="0"/>
              </a:rPr>
              <a:t>SmartGridComm</a:t>
            </a:r>
            <a:r>
              <a:rPr lang="en-US" sz="2400" dirty="0">
                <a:latin typeface="Cambria" panose="02040503050406030204" pitchFamily="18" charset="0"/>
              </a:rPr>
              <a:t>), 2020, pp. 1-6, </a:t>
            </a:r>
            <a:r>
              <a:rPr lang="en-US" sz="2400" dirty="0" err="1">
                <a:latin typeface="Cambria" panose="02040503050406030204" pitchFamily="18" charset="0"/>
              </a:rPr>
              <a:t>doi</a:t>
            </a:r>
            <a:r>
              <a:rPr lang="en-US" sz="2400" dirty="0">
                <a:latin typeface="Cambria" panose="02040503050406030204" pitchFamily="18" charset="0"/>
              </a:rPr>
              <a:t>: 10.1109/SmartGridComm47815.2020.9302981.</a:t>
            </a:r>
          </a:p>
          <a:p>
            <a:pPr algn="l">
              <a:lnSpc>
                <a:spcPct val="120000"/>
              </a:lnSpc>
              <a:spcBef>
                <a:spcPts val="600"/>
              </a:spcBef>
            </a:pPr>
            <a:endParaRPr lang="en-US" sz="2400" dirty="0">
              <a:latin typeface="Cambria" panose="02040503050406030204" pitchFamily="18" charset="0"/>
            </a:endParaRPr>
          </a:p>
          <a:p>
            <a:pPr algn="l">
              <a:lnSpc>
                <a:spcPct val="120000"/>
              </a:lnSpc>
              <a:spcBef>
                <a:spcPts val="600"/>
              </a:spcBef>
            </a:pPr>
            <a:r>
              <a:rPr lang="en-US" sz="2400" dirty="0">
                <a:latin typeface="Cambria" panose="02040503050406030204" pitchFamily="18" charset="0"/>
              </a:rPr>
              <a:t>Y. Wan, J. Qin, X. Yu, T. Yang and Y. Kang, "Price-Based Residential Demand Response Management in Smart Grids: A Reinforcement Learning-Based Approach," in IEEE/CAA Journal of </a:t>
            </a:r>
            <a:r>
              <a:rPr lang="en-US" sz="2400" dirty="0" err="1">
                <a:latin typeface="Cambria" panose="02040503050406030204" pitchFamily="18" charset="0"/>
              </a:rPr>
              <a:t>Automatica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Sinica</a:t>
            </a:r>
            <a:r>
              <a:rPr lang="en-US" sz="2400" dirty="0">
                <a:latin typeface="Cambria" panose="02040503050406030204" pitchFamily="18" charset="0"/>
              </a:rPr>
              <a:t>, vol. 9, no. 1, pp. 123-134, January 2022, </a:t>
            </a:r>
            <a:r>
              <a:rPr lang="en-US" sz="2400" dirty="0" err="1">
                <a:latin typeface="Cambria" panose="02040503050406030204" pitchFamily="18" charset="0"/>
              </a:rPr>
              <a:t>doi</a:t>
            </a:r>
            <a:r>
              <a:rPr lang="en-US" sz="2400" dirty="0">
                <a:latin typeface="Cambria" panose="02040503050406030204" pitchFamily="18" charset="0"/>
              </a:rPr>
              <a:t>: 10.1109/JAS.2021.1004287.</a:t>
            </a:r>
          </a:p>
        </p:txBody>
      </p:sp>
      <p:sp>
        <p:nvSpPr>
          <p:cNvPr id="93" name="Subtitle 2"/>
          <p:cNvSpPr txBox="1">
            <a:spLocks/>
          </p:cNvSpPr>
          <p:nvPr/>
        </p:nvSpPr>
        <p:spPr>
          <a:xfrm>
            <a:off x="29875496" y="26874141"/>
            <a:ext cx="10005181" cy="580823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97785" tIns="48892" rIns="97785" bIns="48892" rtlCol="0" anchor="ctr">
            <a:normAutofit fontScale="92500" lnSpcReduction="2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308" dirty="0">
                <a:solidFill>
                  <a:schemeClr val="bg1"/>
                </a:solidFill>
                <a:latin typeface="Cambria" panose="02040503050406030204" pitchFamily="18" charset="0"/>
              </a:rPr>
              <a:t>References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236180" y="12570386"/>
            <a:ext cx="5185951" cy="507762"/>
          </a:xfrm>
          <a:prstGeom prst="rect">
            <a:avLst/>
          </a:prstGeom>
          <a:noFill/>
        </p:spPr>
        <p:txBody>
          <a:bodyPr wrap="square" lIns="97785" tIns="48892" rIns="97785" bIns="48892" rtlCol="0">
            <a:spAutoFit/>
          </a:bodyPr>
          <a:lstStyle/>
          <a:p>
            <a:endParaRPr lang="en-US" sz="2658" dirty="0">
              <a:latin typeface="Cambria" panose="02040503050406030204" pitchFamily="18" charset="0"/>
            </a:endParaRPr>
          </a:p>
        </p:txBody>
      </p:sp>
      <p:sp>
        <p:nvSpPr>
          <p:cNvPr id="98" name="Subtitle 2"/>
          <p:cNvSpPr txBox="1">
            <a:spLocks/>
          </p:cNvSpPr>
          <p:nvPr/>
        </p:nvSpPr>
        <p:spPr>
          <a:xfrm>
            <a:off x="338798" y="26770737"/>
            <a:ext cx="10005181" cy="83706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97785" tIns="48892" rIns="97785" bIns="48892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775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5317" dirty="0">
                <a:solidFill>
                  <a:schemeClr val="bg1"/>
                </a:solidFill>
                <a:latin typeface="Cambria" panose="02040503050406030204" pitchFamily="18" charset="0"/>
              </a:rPr>
              <a:t>Data and Modeling</a:t>
            </a:r>
          </a:p>
        </p:txBody>
      </p:sp>
      <p:sp>
        <p:nvSpPr>
          <p:cNvPr id="99" name="Subtitle 2"/>
          <p:cNvSpPr txBox="1">
            <a:spLocks/>
          </p:cNvSpPr>
          <p:nvPr/>
        </p:nvSpPr>
        <p:spPr>
          <a:xfrm>
            <a:off x="338799" y="15064424"/>
            <a:ext cx="10005181" cy="6463953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97785" tIns="48892" rIns="97785" bIns="48892" rtlCol="0" anchor="t">
            <a:normAutofit fontScale="85000" lnSpcReduction="2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latin typeface="Cambria" panose="02040503050406030204" pitchFamily="18" charset="0"/>
              </a:rPr>
              <a:t>RL is a machine learning technique where an intelligent agent takes actions in an environment to maximize its notion of cumulative reward.</a:t>
            </a:r>
          </a:p>
          <a:p>
            <a:pPr marL="457200" indent="-457200" algn="l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latin typeface="Cambria" panose="02040503050406030204" pitchFamily="18" charset="0"/>
              </a:rPr>
              <a:t>The environment is modeled as a set of possible states and actions, and the agent receives a reward for each action it performs.</a:t>
            </a:r>
          </a:p>
          <a:p>
            <a:pPr marL="457200" indent="-457200" algn="l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latin typeface="Cambria" panose="02040503050406030204" pitchFamily="18" charset="0"/>
              </a:rPr>
              <a:t>In this model, the states include the battery charge, whether the generator is on, and the island’s power demand. The action is if the generator will be turned on.</a:t>
            </a:r>
          </a:p>
          <a:p>
            <a:pPr marL="457200" indent="-457200" algn="l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latin typeface="Cambria" panose="02040503050406030204" pitchFamily="18" charset="0"/>
              </a:rPr>
              <a:t>The value function is used to quantify the perceived value of a state and is what the agent uses to choose actions. The goal is to choose actions leading to states of high value.</a:t>
            </a:r>
          </a:p>
          <a:p>
            <a:pPr marL="457200" indent="-457200" algn="l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latin typeface="Cambria" panose="02040503050406030204" pitchFamily="18" charset="0"/>
              </a:rPr>
              <a:t>Approximating the value function is the primary problem that must be solved to choose an optimal action. From a value function, a policy (mapping from state to action) can be created for the agent to choose an action from any state.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0223" y="1216429"/>
            <a:ext cx="1774009" cy="2347953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098C05C4-E8FB-6943-B37A-E8F043727564}"/>
              </a:ext>
            </a:extLst>
          </p:cNvPr>
          <p:cNvSpPr txBox="1"/>
          <p:nvPr/>
        </p:nvSpPr>
        <p:spPr>
          <a:xfrm>
            <a:off x="15651722" y="5430489"/>
            <a:ext cx="9248543" cy="73359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97785" tIns="48892" rIns="97785" bIns="48892" rtlCol="0">
            <a:spAutoFit/>
          </a:bodyPr>
          <a:lstStyle/>
          <a:p>
            <a:pPr algn="ctr"/>
            <a:r>
              <a:rPr lang="en-US" sz="3667" dirty="0">
                <a:latin typeface="Cambria" panose="02040503050406030204" pitchFamily="18" charset="0"/>
              </a:rPr>
              <a:t>Run the generator when under 70% charge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F9666BF-2B8C-5943-B0C1-FF9C9D07B9C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98" r="2047"/>
          <a:stretch/>
        </p:blipFill>
        <p:spPr bwMode="auto">
          <a:xfrm>
            <a:off x="20245302" y="6280755"/>
            <a:ext cx="8909478" cy="653230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D9FB1172-F639-6F46-B5CC-35F01E5289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14"/>
          <a:stretch/>
        </p:blipFill>
        <p:spPr bwMode="auto">
          <a:xfrm>
            <a:off x="11352641" y="6280755"/>
            <a:ext cx="8811758" cy="651370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F4B874FA-E766-FB4B-98DA-408118214199}"/>
              </a:ext>
            </a:extLst>
          </p:cNvPr>
          <p:cNvSpPr txBox="1"/>
          <p:nvPr/>
        </p:nvSpPr>
        <p:spPr>
          <a:xfrm>
            <a:off x="18642341" y="13951364"/>
            <a:ext cx="3339836" cy="73359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97785" tIns="48892" rIns="97785" bIns="48892" rtlCol="0">
            <a:spAutoFit/>
          </a:bodyPr>
          <a:lstStyle/>
          <a:p>
            <a:pPr algn="ctr"/>
            <a:r>
              <a:rPr lang="en-US" sz="3667" dirty="0">
                <a:latin typeface="Cambria" panose="02040503050406030204" pitchFamily="18" charset="0"/>
              </a:rPr>
              <a:t>Linear Spline</a:t>
            </a: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2C64FF34-171D-5049-A797-D915670D68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7590" y="14812431"/>
            <a:ext cx="5658498" cy="433142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D7C6C70A-AC51-7A41-8FBA-711B6FE8B9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931" y="14783828"/>
            <a:ext cx="5658498" cy="434810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" name="TextBox 56">
            <a:extLst>
              <a:ext uri="{FF2B5EF4-FFF2-40B4-BE49-F238E27FC236}">
                <a16:creationId xmlns:a16="http://schemas.microsoft.com/office/drawing/2014/main" id="{B1714D10-C7C0-EB44-ABF2-A2C5B3E2C55A}"/>
              </a:ext>
            </a:extLst>
          </p:cNvPr>
          <p:cNvSpPr txBox="1"/>
          <p:nvPr/>
        </p:nvSpPr>
        <p:spPr>
          <a:xfrm>
            <a:off x="18303812" y="19200904"/>
            <a:ext cx="3625976" cy="74317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97785" tIns="48892" rIns="97785" bIns="48892" rtlCol="0">
            <a:spAutoFit/>
          </a:bodyPr>
          <a:lstStyle/>
          <a:p>
            <a:pPr algn="ctr"/>
            <a:r>
              <a:rPr lang="en-US" sz="3667" dirty="0">
                <a:latin typeface="Cambria" panose="02040503050406030204" pitchFamily="18" charset="0"/>
              </a:rPr>
              <a:t>Neural Network</a:t>
            </a:r>
          </a:p>
        </p:txBody>
      </p:sp>
      <p:pic>
        <p:nvPicPr>
          <p:cNvPr id="1034" name="Picture 10">
            <a:extLst>
              <a:ext uri="{FF2B5EF4-FFF2-40B4-BE49-F238E27FC236}">
                <a16:creationId xmlns:a16="http://schemas.microsoft.com/office/drawing/2014/main" id="{960D9663-62B0-254B-BB53-62243C99EC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37" r="4492"/>
          <a:stretch/>
        </p:blipFill>
        <p:spPr bwMode="auto">
          <a:xfrm>
            <a:off x="17367589" y="20091059"/>
            <a:ext cx="5665959" cy="431987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B7C4ABF0-21C7-9246-877D-D0D54FDFD3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7714" y="14800512"/>
            <a:ext cx="5691817" cy="434334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TextBox 64">
            <a:extLst>
              <a:ext uri="{FF2B5EF4-FFF2-40B4-BE49-F238E27FC236}">
                <a16:creationId xmlns:a16="http://schemas.microsoft.com/office/drawing/2014/main" id="{947B3DD0-1D21-D74D-8616-42B0DDAEA63A}"/>
              </a:ext>
            </a:extLst>
          </p:cNvPr>
          <p:cNvSpPr txBox="1"/>
          <p:nvPr/>
        </p:nvSpPr>
        <p:spPr>
          <a:xfrm>
            <a:off x="17722028" y="24661781"/>
            <a:ext cx="4908871" cy="73359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97785" tIns="48892" rIns="97785" bIns="48892" rtlCol="0">
            <a:spAutoFit/>
          </a:bodyPr>
          <a:lstStyle/>
          <a:p>
            <a:pPr algn="ctr"/>
            <a:r>
              <a:rPr lang="en-US" sz="3667" dirty="0">
                <a:latin typeface="Cambria" panose="02040503050406030204" pitchFamily="18" charset="0"/>
              </a:rPr>
              <a:t>Radial Basis Function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DA8D5D21-1649-8E4E-BB19-C95018131AF8}"/>
              </a:ext>
            </a:extLst>
          </p:cNvPr>
          <p:cNvSpPr txBox="1"/>
          <p:nvPr/>
        </p:nvSpPr>
        <p:spPr>
          <a:xfrm>
            <a:off x="22651541" y="24895286"/>
            <a:ext cx="3625976" cy="437293"/>
          </a:xfrm>
          <a:prstGeom prst="rect">
            <a:avLst/>
          </a:prstGeom>
          <a:noFill/>
        </p:spPr>
        <p:txBody>
          <a:bodyPr wrap="square" lIns="97785" tIns="48892" rIns="97785" bIns="48892" rtlCol="0">
            <a:spAutoFit/>
          </a:bodyPr>
          <a:lstStyle/>
          <a:p>
            <a:r>
              <a:rPr lang="en-US" sz="2200" dirty="0">
                <a:latin typeface="Cambria" panose="02040503050406030204" pitchFamily="18" charset="0"/>
              </a:rPr>
              <a:t>Fit using 1 week of data</a:t>
            </a:r>
          </a:p>
        </p:txBody>
      </p:sp>
      <p:pic>
        <p:nvPicPr>
          <p:cNvPr id="1042" name="Picture 18">
            <a:extLst>
              <a:ext uri="{FF2B5EF4-FFF2-40B4-BE49-F238E27FC236}">
                <a16:creationId xmlns:a16="http://schemas.microsoft.com/office/drawing/2014/main" id="{1A7C2F6E-BF6C-854A-8556-77788EF18C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96" r="4247"/>
          <a:stretch/>
        </p:blipFill>
        <p:spPr bwMode="auto">
          <a:xfrm>
            <a:off x="17286672" y="25699555"/>
            <a:ext cx="5665959" cy="431987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>
            <a:extLst>
              <a:ext uri="{FF2B5EF4-FFF2-40B4-BE49-F238E27FC236}">
                <a16:creationId xmlns:a16="http://schemas.microsoft.com/office/drawing/2014/main" id="{6F957847-4B0C-6C4B-8511-95F4F66ADA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31" r="3363"/>
          <a:stretch/>
        </p:blipFill>
        <p:spPr bwMode="auto">
          <a:xfrm>
            <a:off x="23241090" y="25699555"/>
            <a:ext cx="5757666" cy="433975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>
            <a:extLst>
              <a:ext uri="{FF2B5EF4-FFF2-40B4-BE49-F238E27FC236}">
                <a16:creationId xmlns:a16="http://schemas.microsoft.com/office/drawing/2014/main" id="{86FEC648-2A2C-0C4A-A06D-318CC20AFE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5" r="3202"/>
          <a:stretch/>
        </p:blipFill>
        <p:spPr bwMode="auto">
          <a:xfrm>
            <a:off x="11323625" y="25719433"/>
            <a:ext cx="5744055" cy="431987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6F57A9E-D59E-854A-B824-1AD78F86C330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t="4387" r="3503"/>
          <a:stretch/>
        </p:blipFill>
        <p:spPr>
          <a:xfrm>
            <a:off x="23241090" y="20091059"/>
            <a:ext cx="5794804" cy="431987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8250BA0-BAE5-2342-8F23-3B20131D0608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t="4337" r="3397"/>
          <a:stretch/>
        </p:blipFill>
        <p:spPr>
          <a:xfrm>
            <a:off x="11380425" y="20091059"/>
            <a:ext cx="5779622" cy="431987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id="{8856A3DE-2754-6F4E-B421-689C74DC924F}"/>
              </a:ext>
            </a:extLst>
          </p:cNvPr>
          <p:cNvSpPr txBox="1"/>
          <p:nvPr/>
        </p:nvSpPr>
        <p:spPr>
          <a:xfrm>
            <a:off x="22036825" y="19373708"/>
            <a:ext cx="3625976" cy="437293"/>
          </a:xfrm>
          <a:prstGeom prst="rect">
            <a:avLst/>
          </a:prstGeom>
          <a:noFill/>
        </p:spPr>
        <p:txBody>
          <a:bodyPr wrap="square" lIns="97785" tIns="48892" rIns="97785" bIns="48892" rtlCol="0">
            <a:spAutoFit/>
          </a:bodyPr>
          <a:lstStyle/>
          <a:p>
            <a:r>
              <a:rPr lang="en-US" sz="2200" dirty="0">
                <a:latin typeface="Cambria" panose="02040503050406030204" pitchFamily="18" charset="0"/>
              </a:rPr>
              <a:t>Trained on 1 day of data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94AD9A9-B31C-4049-A2DB-66C2039BB9D6}"/>
              </a:ext>
            </a:extLst>
          </p:cNvPr>
          <p:cNvSpPr txBox="1"/>
          <p:nvPr/>
        </p:nvSpPr>
        <p:spPr>
          <a:xfrm>
            <a:off x="22118105" y="14109823"/>
            <a:ext cx="3625976" cy="437293"/>
          </a:xfrm>
          <a:prstGeom prst="rect">
            <a:avLst/>
          </a:prstGeom>
          <a:noFill/>
        </p:spPr>
        <p:txBody>
          <a:bodyPr wrap="square" lIns="97785" tIns="48892" rIns="97785" bIns="48892" rtlCol="0">
            <a:spAutoFit/>
          </a:bodyPr>
          <a:lstStyle/>
          <a:p>
            <a:r>
              <a:rPr lang="en-US" sz="2200" dirty="0">
                <a:latin typeface="Cambria" panose="02040503050406030204" pitchFamily="18" charset="0"/>
              </a:rPr>
              <a:t>Fit using 1 week of data</a:t>
            </a:r>
          </a:p>
        </p:txBody>
      </p:sp>
      <p:pic>
        <p:nvPicPr>
          <p:cNvPr id="10" name="Picture 9" descr="Diagram&#10;&#10;Description automatically generated">
            <a:extLst>
              <a:ext uri="{FF2B5EF4-FFF2-40B4-BE49-F238E27FC236}">
                <a16:creationId xmlns:a16="http://schemas.microsoft.com/office/drawing/2014/main" id="{8F36B87A-8E01-0D4B-848D-968711D854B9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6" t="11096" r="28428" b="30143"/>
          <a:stretch/>
        </p:blipFill>
        <p:spPr>
          <a:xfrm>
            <a:off x="2579975" y="10635174"/>
            <a:ext cx="5045775" cy="327905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6BDF798C-ED5E-6F49-8DC7-EF430F2D2109}"/>
              </a:ext>
            </a:extLst>
          </p:cNvPr>
          <p:cNvSpPr txBox="1"/>
          <p:nvPr/>
        </p:nvSpPr>
        <p:spPr>
          <a:xfrm>
            <a:off x="7780854" y="11603745"/>
            <a:ext cx="2194741" cy="1114402"/>
          </a:xfrm>
          <a:prstGeom prst="rect">
            <a:avLst/>
          </a:prstGeom>
          <a:noFill/>
          <a:ln>
            <a:noFill/>
          </a:ln>
        </p:spPr>
        <p:txBody>
          <a:bodyPr wrap="square" lIns="97785" tIns="48892" rIns="97785" bIns="48892" rtlCol="0">
            <a:spAutoFit/>
          </a:bodyPr>
          <a:lstStyle/>
          <a:p>
            <a:r>
              <a:rPr lang="en-US" sz="2200" dirty="0">
                <a:latin typeface="Cambria" panose="02040503050406030204" pitchFamily="18" charset="0"/>
              </a:rPr>
              <a:t>A simplified diagram of the SML power grid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CBBBDD9-8C4E-7C47-869F-6FB69840FD78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l="3096" t="14564" r="2989" b="24398"/>
          <a:stretch/>
        </p:blipFill>
        <p:spPr>
          <a:xfrm>
            <a:off x="346531" y="22469989"/>
            <a:ext cx="7434324" cy="66821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67C8CA7-0F2D-F947-AD80-2B66C13AF3FA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46531" y="21629605"/>
            <a:ext cx="6837800" cy="707912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092510D-F561-C843-8CCA-0893E56DBC31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46531" y="23269583"/>
            <a:ext cx="7434324" cy="793769"/>
          </a:xfrm>
          <a:prstGeom prst="rect">
            <a:avLst/>
          </a:prstGeom>
          <a:ln>
            <a:solidFill>
              <a:srgbClr val="002060"/>
            </a:solidFill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1BC831E0-0D52-674F-9886-8CF3FF8CEDF2}"/>
                  </a:ext>
                </a:extLst>
              </p:cNvPr>
              <p:cNvSpPr txBox="1"/>
              <p:nvPr/>
            </p:nvSpPr>
            <p:spPr>
              <a:xfrm>
                <a:off x="7824916" y="21686510"/>
                <a:ext cx="2761009" cy="305339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7785" tIns="48892" rIns="97785" bIns="48892" rtlCol="0">
                <a:spAutoFit/>
              </a:bodyPr>
              <a:lstStyle/>
              <a:p>
                <a:pPr marL="342900" indent="-3429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𝒮</m:t>
                    </m:r>
                    <m:r>
                      <a:rPr lang="en-US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:</m:t>
                    </m:r>
                  </m:oMath>
                </a14:m>
                <a:r>
                  <a:rPr lang="en-US" sz="2400" dirty="0">
                    <a:latin typeface="Cambria" panose="02040503050406030204" pitchFamily="18" charset="0"/>
                  </a:rPr>
                  <a:t> set of possible states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𝒜</m:t>
                    </m:r>
                  </m:oMath>
                </a14:m>
                <a:r>
                  <a:rPr lang="en-US" sz="2400" dirty="0">
                    <a:latin typeface="Cambria" panose="02040503050406030204" pitchFamily="18" charset="0"/>
                  </a:rPr>
                  <a:t>: set of possible actions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en-US" sz="2400" dirty="0">
                    <a:latin typeface="Cambria" panose="02040503050406030204" pitchFamily="18" charset="0"/>
                  </a:rPr>
                  <a:t>(s): value function 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</m:oMath>
                </a14:m>
                <a:r>
                  <a:rPr lang="en-US" sz="2400" dirty="0">
                    <a:latin typeface="Cambria" panose="02040503050406030204" pitchFamily="18" charset="0"/>
                  </a:rPr>
                  <a:t>(s): policy</a:t>
                </a:r>
              </a:p>
              <a:p>
                <a:endParaRPr lang="en-US" sz="2400" dirty="0">
                  <a:latin typeface="Cambria" panose="02040503050406030204" pitchFamily="18" charset="0"/>
                </a:endParaRPr>
              </a:p>
            </p:txBody>
          </p:sp>
        </mc:Choice>
        <mc:Fallback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1BC831E0-0D52-674F-9886-8CF3FF8CED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24916" y="21686510"/>
                <a:ext cx="2761009" cy="3053394"/>
              </a:xfrm>
              <a:prstGeom prst="rect">
                <a:avLst/>
              </a:prstGeom>
              <a:blipFill>
                <a:blip r:embed="rId20"/>
                <a:stretch>
                  <a:fillRect l="-2752" t="-1245" r="-412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60304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EsriMapsInfo xmlns="ESRI.ArcGIS.Mapping.OfficeIntegration.PowerPointInfo">
  <Version>Version1</Version>
  <RequiresSignIn>False</RequiresSignIn>
</EsriMapsInfo>
</file>

<file path=customXml/item2.xml><?xml version="1.0" encoding="utf-8"?>
<EsriMapsInfo xmlns="ESRI.ArcGIS.Mapping.OfficeIntegration.PowerPointInfo">
  <Version>Version1</Version>
  <RequiresSignIn>False</RequiresSignIn>
</EsriMapsInfo>
</file>

<file path=customXml/itemProps1.xml><?xml version="1.0" encoding="utf-8"?>
<ds:datastoreItem xmlns:ds="http://schemas.openxmlformats.org/officeDocument/2006/customXml" ds:itemID="{1966D790-D06C-4361-94B8-8BED25FA40AD}">
  <ds:schemaRefs>
    <ds:schemaRef ds:uri="ESRI.ArcGIS.Mapping.OfficeIntegration.PowerPointInfo"/>
  </ds:schemaRefs>
</ds:datastoreItem>
</file>

<file path=customXml/itemProps2.xml><?xml version="1.0" encoding="utf-8"?>
<ds:datastoreItem xmlns:ds="http://schemas.openxmlformats.org/officeDocument/2006/customXml" ds:itemID="{E8B49EBC-8012-49EB-A634-9AC004CF8E85}">
  <ds:schemaRefs>
    <ds:schemaRef ds:uri="ESRI.ArcGIS.Mapping.OfficeIntegration.PowerPointInfo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11786</TotalTime>
  <Words>795</Words>
  <Application>Microsoft Macintosh PowerPoint</Application>
  <PresentationFormat>Custom</PresentationFormat>
  <Paragraphs>52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Cambria</vt:lpstr>
      <vt:lpstr>Cambria Math</vt:lpstr>
      <vt:lpstr>Office Theme</vt:lpstr>
      <vt:lpstr>Reinforcement Learning Applied to the Shoals Marine Laboratory Smart Grid Daniel Mattson  Advisor: Dr. Marek Petrik Department of Computer Science, University of New Hampshire, Durham, NH 03824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Rhiannon Jacobs</dc:creator>
  <cp:lastModifiedBy>Daniel Mattson</cp:lastModifiedBy>
  <cp:revision>165</cp:revision>
  <dcterms:created xsi:type="dcterms:W3CDTF">2016-03-05T16:55:12Z</dcterms:created>
  <dcterms:modified xsi:type="dcterms:W3CDTF">2022-04-12T20:52:24Z</dcterms:modified>
</cp:coreProperties>
</file>