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3779be631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3779be631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A2C4C9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4643" l="2638" r="0" t="0"/>
          <a:stretch/>
        </p:blipFill>
        <p:spPr>
          <a:xfrm>
            <a:off x="684050" y="2016725"/>
            <a:ext cx="3814875" cy="279789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02325" y="131225"/>
            <a:ext cx="6840600" cy="47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Calibri"/>
                <a:ea typeface="Calibri"/>
                <a:cs typeface="Calibri"/>
                <a:sym typeface="Calibri"/>
              </a:rPr>
              <a:t>Security Assessment for Youth Human Development Center</a:t>
            </a:r>
            <a:endParaRPr b="1" sz="1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990850" y="404350"/>
            <a:ext cx="5442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200">
                <a:solidFill>
                  <a:srgbClr val="434343"/>
                </a:solidFill>
              </a:rPr>
              <a:t>University of New Hampshire - Homeland Security Senior Capstone Project</a:t>
            </a:r>
            <a:endParaRPr i="1" sz="1200">
              <a:solidFill>
                <a:srgbClr val="434343"/>
              </a:solidFill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6374375" y="773652"/>
            <a:ext cx="2623500" cy="1493100"/>
          </a:xfrm>
          <a:prstGeom prst="rect">
            <a:avLst/>
          </a:prstGeom>
          <a:noFill/>
          <a:ln cap="flat" cmpd="sng" w="2857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300"/>
              <a:t>Key Observations</a:t>
            </a:r>
            <a:endParaRPr b="1" sz="13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Lack of fire drill, evacuation, or active shooter procedures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Open access to building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Communication between local PD and Program Director could be improved</a:t>
            </a:r>
            <a:endParaRPr sz="1200"/>
          </a:p>
        </p:txBody>
      </p:sp>
      <p:sp>
        <p:nvSpPr>
          <p:cNvPr id="58" name="Google Shape;58;p13"/>
          <p:cNvSpPr txBox="1"/>
          <p:nvPr/>
        </p:nvSpPr>
        <p:spPr>
          <a:xfrm>
            <a:off x="2877350" y="773650"/>
            <a:ext cx="3390000" cy="1108200"/>
          </a:xfrm>
          <a:prstGeom prst="rect">
            <a:avLst/>
          </a:prstGeom>
          <a:noFill/>
          <a:ln cap="flat" cmpd="sng" w="28575">
            <a:solidFill>
              <a:srgbClr val="0B539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/>
              <a:t>Abstract: </a:t>
            </a:r>
            <a:r>
              <a:rPr lang="en" sz="1200"/>
              <a:t>Risk assessment and proposed security interventions for a human development center for at-risk youth </a:t>
            </a:r>
            <a:r>
              <a:rPr lang="en" sz="1200"/>
              <a:t>located</a:t>
            </a:r>
            <a:r>
              <a:rPr lang="en" sz="1200"/>
              <a:t> in southern New Hampshire, operated and funded by the local police department</a:t>
            </a:r>
            <a:endParaRPr sz="1200"/>
          </a:p>
        </p:txBody>
      </p:sp>
      <p:sp>
        <p:nvSpPr>
          <p:cNvPr id="59" name="Google Shape;59;p13"/>
          <p:cNvSpPr txBox="1"/>
          <p:nvPr/>
        </p:nvSpPr>
        <p:spPr>
          <a:xfrm>
            <a:off x="106925" y="773650"/>
            <a:ext cx="2663400" cy="1108200"/>
          </a:xfrm>
          <a:prstGeom prst="rect">
            <a:avLst/>
          </a:prstGeom>
          <a:noFill/>
          <a:ln cap="flat" cmpd="sng" w="2857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/>
              <a:t>Highest Risk Assets </a:t>
            </a:r>
            <a:endParaRPr b="1"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Local police department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Local police department funding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Program Director position</a:t>
            </a:r>
            <a:endParaRPr sz="1200"/>
          </a:p>
        </p:txBody>
      </p:sp>
      <p:sp>
        <p:nvSpPr>
          <p:cNvPr id="60" name="Google Shape;60;p13"/>
          <p:cNvSpPr txBox="1"/>
          <p:nvPr/>
        </p:nvSpPr>
        <p:spPr>
          <a:xfrm>
            <a:off x="5340275" y="2367850"/>
            <a:ext cx="3657600" cy="2232000"/>
          </a:xfrm>
          <a:prstGeom prst="rect">
            <a:avLst/>
          </a:prstGeom>
          <a:noFill/>
          <a:ln cap="flat" cmpd="sng" w="28575">
            <a:solidFill>
              <a:srgbClr val="4A86E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/>
              <a:t>P</a:t>
            </a:r>
            <a:r>
              <a:rPr b="1" lang="en" sz="1300"/>
              <a:t>roposed Interventions</a:t>
            </a:r>
            <a:endParaRPr b="1" sz="13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Create preparedness manual 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Recommend UNH computer engineering students to configure and secure computers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Schedule monthly meetings between Program Director and local police department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Add cameras to entrance &amp; exit 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Add key code lock to front door entrance</a:t>
            </a:r>
            <a:endParaRPr sz="1200"/>
          </a:p>
          <a:p>
            <a:pPr indent="-304800" lvl="0" marL="457200" rtl="0" algn="l">
              <a:spcBef>
                <a:spcPts val="0"/>
              </a:spcBef>
              <a:spcAft>
                <a:spcPts val="0"/>
              </a:spcAft>
              <a:buSzPts val="1200"/>
              <a:buChar char="●"/>
            </a:pPr>
            <a:r>
              <a:rPr lang="en" sz="1200"/>
              <a:t>Create Assistant Director position</a:t>
            </a:r>
            <a:endParaRPr sz="1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/>
          </a:p>
        </p:txBody>
      </p:sp>
      <p:sp>
        <p:nvSpPr>
          <p:cNvPr id="61" name="Google Shape;61;p13"/>
          <p:cNvSpPr txBox="1"/>
          <p:nvPr/>
        </p:nvSpPr>
        <p:spPr>
          <a:xfrm>
            <a:off x="3587700" y="4031550"/>
            <a:ext cx="745200" cy="307800"/>
          </a:xfrm>
          <a:prstGeom prst="rect">
            <a:avLst/>
          </a:prstGeom>
          <a:noFill/>
          <a:ln cap="flat" cmpd="sng" w="19050">
            <a:solidFill>
              <a:srgbClr val="FF99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800"/>
              <a:t>Quadrant 3</a:t>
            </a:r>
            <a:endParaRPr b="1" i="1" sz="800"/>
          </a:p>
        </p:txBody>
      </p:sp>
      <p:sp>
        <p:nvSpPr>
          <p:cNvPr id="62" name="Google Shape;62;p13"/>
          <p:cNvSpPr txBox="1"/>
          <p:nvPr/>
        </p:nvSpPr>
        <p:spPr>
          <a:xfrm>
            <a:off x="3587700" y="2119950"/>
            <a:ext cx="745200" cy="3078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800"/>
              <a:t>Quadrant 4</a:t>
            </a:r>
            <a:endParaRPr b="1" i="1" sz="800"/>
          </a:p>
        </p:txBody>
      </p:sp>
      <p:cxnSp>
        <p:nvCxnSpPr>
          <p:cNvPr id="63" name="Google Shape;63;p13"/>
          <p:cNvCxnSpPr/>
          <p:nvPr/>
        </p:nvCxnSpPr>
        <p:spPr>
          <a:xfrm>
            <a:off x="1257300" y="3390900"/>
            <a:ext cx="30480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  <p:cxnSp>
        <p:nvCxnSpPr>
          <p:cNvPr id="64" name="Google Shape;64;p13"/>
          <p:cNvCxnSpPr/>
          <p:nvPr/>
        </p:nvCxnSpPr>
        <p:spPr>
          <a:xfrm>
            <a:off x="1285875" y="2447925"/>
            <a:ext cx="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