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1152">
          <p15:clr>
            <a:srgbClr val="A4A3A4"/>
          </p15:clr>
        </p15:guide>
        <p15:guide id="3" pos="7200">
          <p15:clr>
            <a:srgbClr val="9AA0A6"/>
          </p15:clr>
        </p15:guide>
        <p15:guide id="4" orient="horz" pos="4581">
          <p15:clr>
            <a:srgbClr val="9AA0A6"/>
          </p15:clr>
        </p15:guide>
        <p15:guide id="5" pos="8002">
          <p15:clr>
            <a:srgbClr val="9AA0A6"/>
          </p15:clr>
        </p15:guide>
        <p15:guide id="6" pos="13800">
          <p15:clr>
            <a:srgbClr val="9AA0A6"/>
          </p15:clr>
        </p15:guide>
        <p15:guide id="7" pos="19932">
          <p15:clr>
            <a:srgbClr val="9AA0A6"/>
          </p15:clr>
        </p15:guide>
        <p15:guide id="8" pos="26496">
          <p15:clr>
            <a:srgbClr val="9AA0A6"/>
          </p15:clr>
        </p15:guide>
        <p15:guide id="9" orient="horz" pos="18869">
          <p15:clr>
            <a:srgbClr val="9AA0A6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gvzrRhzgZCnvPLi6lKgzKWGWfA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20" d="100"/>
          <a:sy n="20" d="100"/>
        </p:scale>
        <p:origin x="1061" y="10"/>
      </p:cViewPr>
      <p:guideLst>
        <p:guide orient="horz" pos="1152"/>
        <p:guide pos="1152"/>
        <p:guide pos="7200"/>
        <p:guide orient="horz" pos="4581"/>
        <p:guide pos="8002"/>
        <p:guide pos="13800"/>
        <p:guide pos="19932"/>
        <p:guide pos="26496"/>
        <p:guide orient="horz" pos="188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1" name="Google Shape;9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5"/>
          <p:cNvSpPr/>
          <p:nvPr/>
        </p:nvSpPr>
        <p:spPr>
          <a:xfrm>
            <a:off x="0" y="2"/>
            <a:ext cx="43891200" cy="21945605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5"/>
          <p:cNvSpPr/>
          <p:nvPr/>
        </p:nvSpPr>
        <p:spPr>
          <a:xfrm>
            <a:off x="22860" y="2"/>
            <a:ext cx="43868347" cy="21945605"/>
          </a:xfrm>
          <a:custGeom>
            <a:avLst/>
            <a:gdLst/>
            <a:ahLst/>
            <a:cxnLst/>
            <a:rect l="l" t="t" r="r" b="b"/>
            <a:pathLst>
              <a:path w="9139239" h="4572001" extrusionOk="0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5"/>
          <p:cNvSpPr txBox="1">
            <a:spLocks noGrp="1"/>
          </p:cNvSpPr>
          <p:nvPr>
            <p:ph type="ctrTitle"/>
          </p:nvPr>
        </p:nvSpPr>
        <p:spPr>
          <a:xfrm>
            <a:off x="1645920" y="23808658"/>
            <a:ext cx="27980640" cy="7022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867"/>
              <a:buFont typeface="Twentieth Century"/>
              <a:buNone/>
              <a:defRPr sz="5867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"/>
          <p:cNvSpPr txBox="1">
            <a:spLocks noGrp="1"/>
          </p:cNvSpPr>
          <p:nvPr>
            <p:ph type="subTitle" idx="1"/>
          </p:nvPr>
        </p:nvSpPr>
        <p:spPr>
          <a:xfrm>
            <a:off x="30998160" y="23808658"/>
            <a:ext cx="11521440" cy="7022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33"/>
              <a:buNone/>
              <a:defRPr sz="2133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133"/>
              <a:buNone/>
              <a:defRPr sz="2133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133"/>
              <a:buNone/>
              <a:defRPr sz="2133"/>
            </a:lvl9pPr>
          </a:lstStyle>
          <a:p>
            <a:endParaRPr/>
          </a:p>
        </p:txBody>
      </p:sp>
      <p:sp>
        <p:nvSpPr>
          <p:cNvPr id="17" name="Google Shape;17;p5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20" name="Google Shape;20;p5"/>
          <p:cNvCxnSpPr/>
          <p:nvPr/>
        </p:nvCxnSpPr>
        <p:spPr>
          <a:xfrm rot="10800000">
            <a:off x="30192634" y="25267709"/>
            <a:ext cx="0" cy="438912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3686863" y="10972800"/>
            <a:ext cx="34992264" cy="1931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/>
          <p:nvPr/>
        </p:nvSpPr>
        <p:spPr>
          <a:xfrm>
            <a:off x="0" y="2"/>
            <a:ext cx="43891200" cy="21945605"/>
          </a:xfrm>
          <a:prstGeom prst="rect">
            <a:avLst/>
          </a:prstGeom>
          <a:solidFill>
            <a:srgbClr val="1D9AA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8"/>
          <p:cNvSpPr/>
          <p:nvPr/>
        </p:nvSpPr>
        <p:spPr>
          <a:xfrm>
            <a:off x="22860" y="2"/>
            <a:ext cx="43868347" cy="21945605"/>
          </a:xfrm>
          <a:custGeom>
            <a:avLst/>
            <a:gdLst/>
            <a:ahLst/>
            <a:cxnLst/>
            <a:rect l="l" t="t" r="r" b="b"/>
            <a:pathLst>
              <a:path w="9139239" h="4572001" extrusionOk="0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1645920" y="23808658"/>
            <a:ext cx="27980640" cy="7022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867"/>
              <a:buFont typeface="Twentieth Century"/>
              <a:buNone/>
              <a:defRPr sz="5867" b="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body" idx="1"/>
          </p:nvPr>
        </p:nvSpPr>
        <p:spPr>
          <a:xfrm>
            <a:off x="30998160" y="23808658"/>
            <a:ext cx="11521440" cy="7022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33"/>
              <a:buNone/>
              <a:defRPr sz="2133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133"/>
              <a:buNone/>
              <a:defRPr sz="2133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67"/>
              <a:buNone/>
              <a:defRPr sz="186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67"/>
              <a:buNone/>
              <a:defRPr sz="186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67"/>
              <a:buNone/>
              <a:defRPr sz="186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67"/>
              <a:buNone/>
              <a:defRPr sz="186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67"/>
              <a:buNone/>
              <a:defRPr sz="186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67"/>
              <a:buNone/>
              <a:defRPr sz="186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39" name="Google Shape;39;p8"/>
          <p:cNvCxnSpPr/>
          <p:nvPr/>
        </p:nvCxnSpPr>
        <p:spPr>
          <a:xfrm rot="10800000">
            <a:off x="30192634" y="25267709"/>
            <a:ext cx="0" cy="4389120"/>
          </a:xfrm>
          <a:prstGeom prst="straightConnector1">
            <a:avLst/>
          </a:prstGeom>
          <a:noFill/>
          <a:ln w="19050" cap="flat" cmpd="sng">
            <a:solidFill>
              <a:srgbClr val="1482AB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body" idx="1"/>
          </p:nvPr>
        </p:nvSpPr>
        <p:spPr>
          <a:xfrm>
            <a:off x="3686861" y="10972800"/>
            <a:ext cx="17117568" cy="1931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21561552" y="10972800"/>
            <a:ext cx="17117568" cy="1931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 txBox="1"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686861" y="10462253"/>
            <a:ext cx="17117568" cy="395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933"/>
              <a:buNone/>
              <a:defRPr sz="2933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667"/>
              <a:buNone/>
              <a:defRPr sz="2667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400"/>
              <a:buNone/>
              <a:defRPr sz="2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133"/>
              <a:buNone/>
              <a:defRPr sz="2133" b="1"/>
            </a:lvl9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body" idx="2"/>
          </p:nvPr>
        </p:nvSpPr>
        <p:spPr>
          <a:xfrm>
            <a:off x="3686861" y="14245382"/>
            <a:ext cx="17117568" cy="16039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 txBox="1">
            <a:spLocks noGrp="1"/>
          </p:cNvSpPr>
          <p:nvPr>
            <p:ph type="body" idx="3"/>
          </p:nvPr>
        </p:nvSpPr>
        <p:spPr>
          <a:xfrm>
            <a:off x="21561552" y="10462253"/>
            <a:ext cx="17117568" cy="395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37150" tIns="45700" rIns="137150" bIns="45700" anchor="ctr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933"/>
              <a:buNone/>
              <a:defRPr sz="2933" b="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667"/>
              <a:buNone/>
              <a:defRPr sz="2667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400"/>
              <a:buNone/>
              <a:defRPr sz="2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133"/>
              <a:buNone/>
              <a:defRPr sz="2133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133"/>
              <a:buNone/>
              <a:defRPr sz="2133" b="1"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body" idx="4"/>
          </p:nvPr>
        </p:nvSpPr>
        <p:spPr>
          <a:xfrm>
            <a:off x="21561552" y="14245382"/>
            <a:ext cx="17117568" cy="16039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1"/>
          <p:cNvSpPr txBox="1"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>
            <a:spLocks noGrp="1"/>
          </p:cNvSpPr>
          <p:nvPr>
            <p:ph type="title"/>
          </p:nvPr>
        </p:nvSpPr>
        <p:spPr>
          <a:xfrm>
            <a:off x="3686861" y="2263243"/>
            <a:ext cx="15800832" cy="8339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800"/>
              <a:buFont typeface="Twentieth Century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20574000" y="3950208"/>
            <a:ext cx="20442326" cy="248863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97954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667"/>
              <a:buChar char=" "/>
              <a:defRPr sz="2667"/>
            </a:lvl1pPr>
            <a:lvl2pPr marL="914400" lvl="1" indent="-364045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133"/>
              <a:buChar char="?"/>
              <a:defRPr sz="2133"/>
            </a:lvl2pPr>
            <a:lvl3pPr marL="1371600" lvl="2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?"/>
              <a:defRPr sz="1600"/>
            </a:lvl3pPr>
            <a:lvl4pPr marL="1828800" lvl="3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?"/>
              <a:defRPr sz="1600"/>
            </a:lvl4pPr>
            <a:lvl5pPr marL="2286000" lvl="4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?"/>
              <a:defRPr sz="1600"/>
            </a:lvl5pPr>
            <a:lvl6pPr marL="2743200" lvl="5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?"/>
              <a:defRPr sz="1600"/>
            </a:lvl6pPr>
            <a:lvl7pPr marL="3200400" lvl="6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?"/>
              <a:defRPr sz="1600"/>
            </a:lvl7pPr>
            <a:lvl8pPr marL="3657600" lvl="7" indent="-330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?"/>
              <a:defRPr sz="1600"/>
            </a:lvl8pPr>
            <a:lvl9pPr marL="4114800" lvl="8" indent="-3302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?"/>
              <a:defRPr sz="1600"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2"/>
          </p:nvPr>
        </p:nvSpPr>
        <p:spPr>
          <a:xfrm>
            <a:off x="3686861" y="10836029"/>
            <a:ext cx="15800832" cy="18059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8000"/>
              </a:lnSpc>
              <a:spcBef>
                <a:spcPts val="800"/>
              </a:spcBef>
              <a:spcAft>
                <a:spcPts val="0"/>
              </a:spcAft>
              <a:buSzPts val="2133"/>
              <a:buNone/>
              <a:defRPr sz="2133"/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33"/>
              <a:buNone/>
              <a:defRPr sz="1333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1645920" y="23808662"/>
            <a:ext cx="27980640" cy="7022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867"/>
              <a:buFont typeface="Twentieth Century"/>
              <a:buNone/>
              <a:defRPr sz="5867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>
            <a:spLocks noGrp="1"/>
          </p:cNvSpPr>
          <p:nvPr>
            <p:ph type="pic" idx="2"/>
          </p:nvPr>
        </p:nvSpPr>
        <p:spPr>
          <a:xfrm>
            <a:off x="0" y="-5"/>
            <a:ext cx="43880227" cy="21945600"/>
          </a:xfrm>
          <a:prstGeom prst="rect">
            <a:avLst/>
          </a:prstGeom>
          <a:solidFill>
            <a:srgbClr val="76CEEF"/>
          </a:solidFill>
          <a:ln>
            <a:noFill/>
          </a:ln>
        </p:spPr>
      </p:sp>
      <p:sp>
        <p:nvSpPr>
          <p:cNvPr id="71" name="Google Shape;71;p13"/>
          <p:cNvSpPr txBox="1">
            <a:spLocks noGrp="1"/>
          </p:cNvSpPr>
          <p:nvPr>
            <p:ph type="body" idx="1"/>
          </p:nvPr>
        </p:nvSpPr>
        <p:spPr>
          <a:xfrm>
            <a:off x="30998160" y="23808662"/>
            <a:ext cx="11521440" cy="7022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33"/>
              <a:buNone/>
              <a:defRPr sz="2133">
                <a:solidFill>
                  <a:srgbClr val="0C0C0C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5" name="Google Shape;75;p13"/>
          <p:cNvCxnSpPr/>
          <p:nvPr/>
        </p:nvCxnSpPr>
        <p:spPr>
          <a:xfrm rot="10800000">
            <a:off x="30192634" y="25267709"/>
            <a:ext cx="0" cy="438912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4"/>
          <p:cNvSpPr txBox="1"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body" idx="1"/>
          </p:nvPr>
        </p:nvSpPr>
        <p:spPr>
          <a:xfrm rot="5400000">
            <a:off x="11526931" y="3132732"/>
            <a:ext cx="19312128" cy="349922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5"/>
          <p:cNvSpPr txBox="1">
            <a:spLocks noGrp="1"/>
          </p:cNvSpPr>
          <p:nvPr>
            <p:ph type="title"/>
          </p:nvPr>
        </p:nvSpPr>
        <p:spPr>
          <a:xfrm rot="5400000">
            <a:off x="23157187" y="11910060"/>
            <a:ext cx="25968960" cy="9464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91425" rIns="45700" bIns="91425" anchor="ctr" anchorCtr="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5"/>
          <p:cNvSpPr txBox="1">
            <a:spLocks noGrp="1"/>
          </p:cNvSpPr>
          <p:nvPr>
            <p:ph type="body" idx="1"/>
          </p:nvPr>
        </p:nvSpPr>
        <p:spPr>
          <a:xfrm rot="5400000">
            <a:off x="4229107" y="2994660"/>
            <a:ext cx="25968960" cy="27294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?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?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?"/>
              <a:defRPr/>
            </a:lvl9pPr>
          </a:lstStyle>
          <a:p>
            <a:endParaRPr/>
          </a:p>
        </p:txBody>
      </p:sp>
      <p:sp>
        <p:nvSpPr>
          <p:cNvPr id="85" name="Google Shape;85;p15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5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88" name="Google Shape;88;p15"/>
          <p:cNvCxnSpPr/>
          <p:nvPr/>
        </p:nvCxnSpPr>
        <p:spPr>
          <a:xfrm rot="10800000">
            <a:off x="36210240" y="833102"/>
            <a:ext cx="0" cy="329184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3686861" y="2809037"/>
            <a:ext cx="34992259" cy="71981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  <a:defRPr sz="4400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3686863" y="10972800"/>
            <a:ext cx="34992264" cy="19312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wentieth Century"/>
              <a:buChar char=" "/>
              <a:defRPr sz="20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🢝"/>
              <a:defRPr sz="16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1828800" marR="0" lvl="3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2286000" marR="0" lvl="4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2743200" marR="0" lvl="5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3200400" marR="0" lvl="6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3657600" marR="0" lvl="7" indent="-3048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4114800" marR="0" lvl="8" indent="-304800" algn="l" rtl="0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sz="1200" b="0" i="0" u="none" strike="noStrike" cap="non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3686868" y="31059379"/>
            <a:ext cx="775491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17434560" y="31059379"/>
            <a:ext cx="21245251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39014400" y="31059379"/>
            <a:ext cx="3505200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33"/>
              <a:buFont typeface="Arial"/>
              <a:buNone/>
              <a:defRPr sz="1333" b="0" i="0" u="none" strike="noStrike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1" name="Google Shape;11;p4"/>
          <p:cNvCxnSpPr/>
          <p:nvPr/>
        </p:nvCxnSpPr>
        <p:spPr>
          <a:xfrm rot="10800000">
            <a:off x="2743200" y="3966355"/>
            <a:ext cx="0" cy="438912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jp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"/>
          <p:cNvSpPr txBox="1"/>
          <p:nvPr/>
        </p:nvSpPr>
        <p:spPr>
          <a:xfrm>
            <a:off x="13370800" y="1430600"/>
            <a:ext cx="21938700" cy="32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87600" tIns="487600" rIns="487600" bIns="48760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Mechanical Engineering:</a:t>
            </a:r>
            <a:r>
              <a:rPr lang="en-US" sz="3000" b="0" i="0" u="none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 Caroline Flood, Doug Breault, Jason Cagney, Spencer Brush, Devon Bushey, Stephen Heirtzler, Ruicong Feng, Ben Brockway, Thomas Oliver, Sawyer Banley-Bill, Trevor Cox (Engineering Physics)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Computer Science:</a:t>
            </a:r>
            <a:r>
              <a:rPr lang="en-US" sz="3000" b="0" i="0" u="none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 Brandon Lo, Anthony Tam, David Liu, David Nguyen</a:t>
            </a: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Computer Engineering:</a:t>
            </a:r>
            <a:r>
              <a:rPr lang="en-US" sz="3000" b="0" i="0" u="none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 Abe Elias, Jonathan Merheb, Ryan Baer</a:t>
            </a:r>
            <a:endParaRPr sz="3000" b="0" i="0" u="none" strike="noStrike" cap="none">
              <a:solidFill>
                <a:srgbClr val="D9D9D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sng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Advisor:</a:t>
            </a:r>
            <a:r>
              <a:rPr lang="en-US" sz="3000" b="0" i="0" u="none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 Professor May-Win Thein</a:t>
            </a:r>
            <a:endParaRPr sz="3000" b="0" i="0" u="none" strike="noStrike" cap="none">
              <a:solidFill>
                <a:srgbClr val="D9D9D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13922300" y="258275"/>
            <a:ext cx="17726700" cy="22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87600" tIns="487600" rIns="487600" bIns="487600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0"/>
              <a:buFont typeface="Arial"/>
              <a:buNone/>
            </a:pPr>
            <a:r>
              <a:rPr lang="en-US" sz="10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Extraterrestrial Mining Robot</a:t>
            </a:r>
            <a:endParaRPr sz="100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5" name="Google Shape;9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412988" y="1019631"/>
            <a:ext cx="3069224" cy="4054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2715" y="263854"/>
            <a:ext cx="13068075" cy="4775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5833988" y="624457"/>
            <a:ext cx="4054500" cy="40545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98" name="Google Shape;98;p1"/>
          <p:cNvSpPr txBox="1"/>
          <p:nvPr/>
        </p:nvSpPr>
        <p:spPr>
          <a:xfrm>
            <a:off x="0" y="31968295"/>
            <a:ext cx="43891200" cy="12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rgbClr val="D9D9D9"/>
                </a:solidFill>
                <a:latin typeface="Arial"/>
                <a:ea typeface="Arial"/>
                <a:cs typeface="Arial"/>
                <a:sym typeface="Arial"/>
              </a:rPr>
              <a:t>Thank you to Pam Lovejoy, Kelly Danforth, Noah MacAdam, Scott Campbell, Kyle Preble, UNH Parents Council, UNH Alumni Association &amp; UNH CEPS Dean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302725" y="5468325"/>
            <a:ext cx="11127300" cy="48948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Background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Multidisciplinary team comprised of undergraduate and graduate students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Entirely new group of students this year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Build a robot capable of mining, transporting and depositing material 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Participate in NASA’s Robotic Mining Competition (RMC) 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 txBox="1"/>
          <p:nvPr/>
        </p:nvSpPr>
        <p:spPr>
          <a:xfrm>
            <a:off x="12024600" y="5468325"/>
            <a:ext cx="14744400" cy="54489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NASA Robotic Mining Competition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Robot must fit into a 1.1m x 0.6 m x 0.6 m volume when undeployed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 minute competition run to excavate simulated lunar regolith, transport to a designated area and deposit material into collection bin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4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Must be able to traverse over or navigate around craters and rocks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4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Submit all preliminary NASA deliverables throughout the academic year</a:t>
            </a:r>
            <a:endParaRPr sz="3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4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National competition between 50 universities held at the Kennedy Space Center in Florida</a:t>
            </a:r>
            <a:endParaRPr sz="3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302724" y="10791875"/>
            <a:ext cx="11127300" cy="60030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Outreach Events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Partnered with 3 local K-12 schools throughout the year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Introduced the students to the </a:t>
            </a:r>
            <a:r>
              <a:rPr lang="en-US" sz="3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LunaCats</a:t>
            </a: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project and other opportunities within the STEM fields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Mentored a high school’s FIRST Robotics Competition Team 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Organized age appropriate activities for the K-8 students that exposed them to different science &amp; engineering concepts 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 txBox="1"/>
          <p:nvPr/>
        </p:nvSpPr>
        <p:spPr>
          <a:xfrm>
            <a:off x="27363575" y="5426900"/>
            <a:ext cx="16118700" cy="54489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Changes from Past Designs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Complete redesign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3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Drivetrain System: Reused last year’s wheels but did not use a suspension system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3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Depositing System: Utilized a bucket and actuator system instead of a conveyor belt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3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Mining System: Switched to an auger system instead of a bucket-conveyor excavation system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3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Added a transfer system to connect the bucket and the auger together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3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/>
          <p:cNvSpPr txBox="1"/>
          <p:nvPr/>
        </p:nvSpPr>
        <p:spPr>
          <a:xfrm>
            <a:off x="302722" y="21439131"/>
            <a:ext cx="11127300" cy="32325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Future Testing</a:t>
            </a: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Maneuverability and maximum speed 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Efficiency of the mining system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Determine the maximum amount of regolith that the actuators can support for the depositing system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/>
          <p:nvPr/>
        </p:nvSpPr>
        <p:spPr>
          <a:xfrm>
            <a:off x="302722" y="17223719"/>
            <a:ext cx="11127300" cy="37866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Future Expectations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Finish building and wiring the robot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Conduct testing on complete robot and individual subsystems for proof of life video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Compete at the RMC in Florida at the end of May</a:t>
            </a: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endParaRPr sz="3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27363475" y="11228625"/>
            <a:ext cx="16118700" cy="60030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Analysis</a:t>
            </a:r>
            <a:endParaRPr sz="3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Drivetrain: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 Mini CIM Motors on 28:1 Reduction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Wheels should slip under stall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Depositing System: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Actuator strength analysis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Pin strength analysis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Bucket strength and tear out analysis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6" name="Google Shape;106;p1" descr="https://lh6.googleusercontent.com/fSewCJwk-cTVe074YRmuslH13ULhrawIFsDtBiJQj2rgt_Hp-KdIIu7YJfDh52s4euCBwyPOEJ52kLdO_HtxDCh8RpMU9-oIh-W8-NENG4_ePN-xuO1qTmCXTp8HYp13Uw"/>
          <p:cNvPicPr preferRelativeResize="0"/>
          <p:nvPr/>
        </p:nvPicPr>
        <p:blipFill rotWithShape="1">
          <a:blip r:embed="rId7">
            <a:alphaModFix/>
          </a:blip>
          <a:srcRect r="27935"/>
          <a:stretch/>
        </p:blipFill>
        <p:spPr>
          <a:xfrm>
            <a:off x="37399453" y="14106908"/>
            <a:ext cx="3526446" cy="2920429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"/>
          <p:cNvSpPr txBox="1"/>
          <p:nvPr/>
        </p:nvSpPr>
        <p:spPr>
          <a:xfrm>
            <a:off x="36034250" y="12177850"/>
            <a:ext cx="6549000" cy="1847100"/>
          </a:xfrm>
          <a:prstGeom prst="rect">
            <a:avLst/>
          </a:prstGeom>
          <a:solidFill>
            <a:srgbClr val="73B5E4"/>
          </a:solidFill>
          <a:ln w="76200" cap="flat" cmpd="sng">
            <a:solidFill>
              <a:srgbClr val="73B5E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Mining System: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Actuator strength analysis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71500" marR="0" lvl="0" indent="-571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Char char="•"/>
            </a:pPr>
            <a:r>
              <a:rPr lang="en-US"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80/20 frame analysis</a:t>
            </a:r>
            <a:endParaRPr sz="1400" b="0" i="0" u="none" strike="noStrike" cap="none">
              <a:solidFill>
                <a:srgbClr val="00000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8">
            <a:alphaModFix/>
          </a:blip>
          <a:srcRect t="5170" b="9088"/>
          <a:stretch/>
        </p:blipFill>
        <p:spPr>
          <a:xfrm flipH="1">
            <a:off x="14252497" y="11496278"/>
            <a:ext cx="10288502" cy="6616297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109" name="Google Shape;109;p1"/>
          <p:cNvSpPr/>
          <p:nvPr/>
        </p:nvSpPr>
        <p:spPr>
          <a:xfrm>
            <a:off x="16723100" y="18691625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Mechanical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"/>
          <p:cNvSpPr/>
          <p:nvPr/>
        </p:nvSpPr>
        <p:spPr>
          <a:xfrm>
            <a:off x="25986438" y="1869165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Electrical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35249800" y="18691625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Computer Science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15114875" y="22234238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Bucket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7044150" y="27600563"/>
            <a:ext cx="60246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Vertical Translation Gear Motors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16723100" y="20358875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Deposit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/>
          <p:nvPr/>
        </p:nvSpPr>
        <p:spPr>
          <a:xfrm>
            <a:off x="12039088" y="20358875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Mining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"/>
          <p:cNvSpPr/>
          <p:nvPr/>
        </p:nvSpPr>
        <p:spPr>
          <a:xfrm>
            <a:off x="8737950" y="26207238"/>
            <a:ext cx="43308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Deployment Actuators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"/>
          <p:cNvSpPr/>
          <p:nvPr/>
        </p:nvSpPr>
        <p:spPr>
          <a:xfrm>
            <a:off x="10640550" y="2899390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Auger Motor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"/>
          <p:cNvSpPr/>
          <p:nvPr/>
        </p:nvSpPr>
        <p:spPr>
          <a:xfrm>
            <a:off x="25500128" y="23953088"/>
            <a:ext cx="30693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Emergency Stop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"/>
          <p:cNvSpPr/>
          <p:nvPr/>
        </p:nvSpPr>
        <p:spPr>
          <a:xfrm>
            <a:off x="25500125" y="22844425"/>
            <a:ext cx="52578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Electrical Speed Controllers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"/>
          <p:cNvSpPr/>
          <p:nvPr/>
        </p:nvSpPr>
        <p:spPr>
          <a:xfrm>
            <a:off x="28414638" y="2038300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Batteries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"/>
          <p:cNvSpPr/>
          <p:nvPr/>
        </p:nvSpPr>
        <p:spPr>
          <a:xfrm>
            <a:off x="28414638" y="2171300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Transistors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"/>
          <p:cNvSpPr/>
          <p:nvPr/>
        </p:nvSpPr>
        <p:spPr>
          <a:xfrm>
            <a:off x="39146050" y="20358875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Arduino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/>
          <p:nvPr/>
        </p:nvSpPr>
        <p:spPr>
          <a:xfrm>
            <a:off x="38015100" y="21634163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Pixy Camera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"/>
          <p:cNvSpPr/>
          <p:nvPr/>
        </p:nvSpPr>
        <p:spPr>
          <a:xfrm>
            <a:off x="38024875" y="22909475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Lidar Sensors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"/>
          <p:cNvSpPr/>
          <p:nvPr/>
        </p:nvSpPr>
        <p:spPr>
          <a:xfrm>
            <a:off x="31992375" y="20366575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Python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"/>
          <p:cNvSpPr/>
          <p:nvPr/>
        </p:nvSpPr>
        <p:spPr>
          <a:xfrm>
            <a:off x="31988025" y="21713000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Client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"/>
          <p:cNvSpPr/>
          <p:nvPr/>
        </p:nvSpPr>
        <p:spPr>
          <a:xfrm>
            <a:off x="34714675" y="24823775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GUI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1"/>
          <p:cNvSpPr/>
          <p:nvPr/>
        </p:nvSpPr>
        <p:spPr>
          <a:xfrm>
            <a:off x="31988025" y="23067125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Controller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1"/>
          <p:cNvSpPr/>
          <p:nvPr/>
        </p:nvSpPr>
        <p:spPr>
          <a:xfrm>
            <a:off x="29808150" y="24823774"/>
            <a:ext cx="3667800" cy="710400"/>
          </a:xfrm>
          <a:prstGeom prst="roundRect">
            <a:avLst>
              <a:gd name="adj" fmla="val 16667"/>
            </a:avLst>
          </a:prstGeom>
          <a:solidFill>
            <a:srgbClr val="E06666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Server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"/>
          <p:cNvSpPr/>
          <p:nvPr/>
        </p:nvSpPr>
        <p:spPr>
          <a:xfrm>
            <a:off x="25500128" y="25061775"/>
            <a:ext cx="30693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Digital Display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"/>
          <p:cNvSpPr/>
          <p:nvPr/>
        </p:nvSpPr>
        <p:spPr>
          <a:xfrm>
            <a:off x="15114875" y="2595275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Bucket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"/>
          <p:cNvSpPr/>
          <p:nvPr/>
        </p:nvSpPr>
        <p:spPr>
          <a:xfrm>
            <a:off x="14594375" y="23473750"/>
            <a:ext cx="29487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Deposit Frame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"/>
          <p:cNvSpPr/>
          <p:nvPr/>
        </p:nvSpPr>
        <p:spPr>
          <a:xfrm>
            <a:off x="15114875" y="2471325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Actuators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"/>
          <p:cNvSpPr/>
          <p:nvPr/>
        </p:nvSpPr>
        <p:spPr>
          <a:xfrm>
            <a:off x="10120050" y="30387225"/>
            <a:ext cx="29487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Mining Frame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"/>
          <p:cNvSpPr/>
          <p:nvPr/>
        </p:nvSpPr>
        <p:spPr>
          <a:xfrm>
            <a:off x="20388575" y="23473738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Gear Ratio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"/>
          <p:cNvSpPr/>
          <p:nvPr/>
        </p:nvSpPr>
        <p:spPr>
          <a:xfrm>
            <a:off x="18485950" y="26024850"/>
            <a:ext cx="43308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CIM Motors &amp; Gearbox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"/>
          <p:cNvSpPr/>
          <p:nvPr/>
        </p:nvSpPr>
        <p:spPr>
          <a:xfrm>
            <a:off x="20388575" y="2219820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Chassis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"/>
          <p:cNvSpPr/>
          <p:nvPr/>
        </p:nvSpPr>
        <p:spPr>
          <a:xfrm>
            <a:off x="21407100" y="20358900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Drivetrain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"/>
          <p:cNvSpPr/>
          <p:nvPr/>
        </p:nvSpPr>
        <p:spPr>
          <a:xfrm>
            <a:off x="20388575" y="24749288"/>
            <a:ext cx="2428200" cy="710400"/>
          </a:xfrm>
          <a:prstGeom prst="roundRect">
            <a:avLst>
              <a:gd name="adj" fmla="val 16667"/>
            </a:avLst>
          </a:prstGeom>
          <a:solidFill>
            <a:srgbClr val="93C47D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Wheels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02723" y="25100425"/>
            <a:ext cx="6454531" cy="6867876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41" name="Google Shape;141;p1"/>
          <p:cNvCxnSpPr/>
          <p:nvPr/>
        </p:nvCxnSpPr>
        <p:spPr>
          <a:xfrm flipH="1">
            <a:off x="13923188" y="21069300"/>
            <a:ext cx="24600" cy="97122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2" name="Google Shape;142;p1"/>
          <p:cNvCxnSpPr/>
          <p:nvPr/>
        </p:nvCxnSpPr>
        <p:spPr>
          <a:xfrm>
            <a:off x="18013300" y="21069275"/>
            <a:ext cx="5100" cy="5289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3" name="Google Shape;143;p1"/>
          <p:cNvCxnSpPr/>
          <p:nvPr/>
        </p:nvCxnSpPr>
        <p:spPr>
          <a:xfrm>
            <a:off x="17542300" y="26320675"/>
            <a:ext cx="4761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4" name="Google Shape;144;p1"/>
          <p:cNvCxnSpPr/>
          <p:nvPr/>
        </p:nvCxnSpPr>
        <p:spPr>
          <a:xfrm>
            <a:off x="17542300" y="25068300"/>
            <a:ext cx="4761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5" name="Google Shape;145;p1"/>
          <p:cNvCxnSpPr/>
          <p:nvPr/>
        </p:nvCxnSpPr>
        <p:spPr>
          <a:xfrm>
            <a:off x="17542300" y="23828800"/>
            <a:ext cx="4761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6" name="Google Shape;146;p1"/>
          <p:cNvCxnSpPr/>
          <p:nvPr/>
        </p:nvCxnSpPr>
        <p:spPr>
          <a:xfrm>
            <a:off x="17542300" y="22589288"/>
            <a:ext cx="4761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7" name="Google Shape;147;p1"/>
          <p:cNvCxnSpPr>
            <a:stCxn id="116" idx="3"/>
          </p:cNvCxnSpPr>
          <p:nvPr/>
        </p:nvCxnSpPr>
        <p:spPr>
          <a:xfrm rot="10800000" flipH="1">
            <a:off x="13068750" y="26562138"/>
            <a:ext cx="8547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8" name="Google Shape;148;p1"/>
          <p:cNvCxnSpPr>
            <a:stCxn id="134" idx="3"/>
          </p:cNvCxnSpPr>
          <p:nvPr/>
        </p:nvCxnSpPr>
        <p:spPr>
          <a:xfrm>
            <a:off x="13068750" y="30742425"/>
            <a:ext cx="860700" cy="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49" name="Google Shape;149;p1"/>
          <p:cNvCxnSpPr>
            <a:stCxn id="117" idx="3"/>
          </p:cNvCxnSpPr>
          <p:nvPr/>
        </p:nvCxnSpPr>
        <p:spPr>
          <a:xfrm rot="10800000" flipH="1">
            <a:off x="13068750" y="29348800"/>
            <a:ext cx="8562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0" name="Google Shape;150;p1"/>
          <p:cNvCxnSpPr>
            <a:stCxn id="113" idx="3"/>
          </p:cNvCxnSpPr>
          <p:nvPr/>
        </p:nvCxnSpPr>
        <p:spPr>
          <a:xfrm>
            <a:off x="13068750" y="27955763"/>
            <a:ext cx="831900" cy="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1" name="Google Shape;151;p1"/>
          <p:cNvCxnSpPr/>
          <p:nvPr/>
        </p:nvCxnSpPr>
        <p:spPr>
          <a:xfrm>
            <a:off x="23586775" y="21069275"/>
            <a:ext cx="6600" cy="53487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2" name="Google Shape;152;p1"/>
          <p:cNvCxnSpPr>
            <a:stCxn id="137" idx="3"/>
          </p:cNvCxnSpPr>
          <p:nvPr/>
        </p:nvCxnSpPr>
        <p:spPr>
          <a:xfrm>
            <a:off x="22816775" y="22553400"/>
            <a:ext cx="7791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3" name="Google Shape;153;p1"/>
          <p:cNvCxnSpPr>
            <a:stCxn id="135" idx="3"/>
          </p:cNvCxnSpPr>
          <p:nvPr/>
        </p:nvCxnSpPr>
        <p:spPr>
          <a:xfrm>
            <a:off x="22816775" y="23828938"/>
            <a:ext cx="775200" cy="12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4" name="Google Shape;154;p1"/>
          <p:cNvCxnSpPr>
            <a:stCxn id="139" idx="3"/>
          </p:cNvCxnSpPr>
          <p:nvPr/>
        </p:nvCxnSpPr>
        <p:spPr>
          <a:xfrm>
            <a:off x="22816775" y="25104488"/>
            <a:ext cx="779100" cy="6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5" name="Google Shape;155;p1"/>
          <p:cNvCxnSpPr>
            <a:stCxn id="136" idx="3"/>
          </p:cNvCxnSpPr>
          <p:nvPr/>
        </p:nvCxnSpPr>
        <p:spPr>
          <a:xfrm rot="10800000" flipH="1">
            <a:off x="22816750" y="26379750"/>
            <a:ext cx="7752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6" name="Google Shape;156;p1"/>
          <p:cNvCxnSpPr/>
          <p:nvPr/>
        </p:nvCxnSpPr>
        <p:spPr>
          <a:xfrm rot="10800000" flipH="1">
            <a:off x="13214775" y="19846150"/>
            <a:ext cx="9445500" cy="15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7" name="Google Shape;157;p1"/>
          <p:cNvCxnSpPr>
            <a:stCxn id="115" idx="0"/>
          </p:cNvCxnSpPr>
          <p:nvPr/>
        </p:nvCxnSpPr>
        <p:spPr>
          <a:xfrm rot="10800000">
            <a:off x="13252588" y="19841975"/>
            <a:ext cx="600" cy="516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8" name="Google Shape;158;p1"/>
          <p:cNvCxnSpPr>
            <a:stCxn id="138" idx="0"/>
          </p:cNvCxnSpPr>
          <p:nvPr/>
        </p:nvCxnSpPr>
        <p:spPr>
          <a:xfrm rot="10800000" flipH="1">
            <a:off x="22621200" y="19847700"/>
            <a:ext cx="1200" cy="5112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59" name="Google Shape;159;p1"/>
          <p:cNvCxnSpPr>
            <a:stCxn id="114" idx="0"/>
            <a:endCxn id="109" idx="2"/>
          </p:cNvCxnSpPr>
          <p:nvPr/>
        </p:nvCxnSpPr>
        <p:spPr>
          <a:xfrm rot="10800000">
            <a:off x="17937200" y="19402175"/>
            <a:ext cx="0" cy="9567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60" name="Google Shape;160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0914263" y="27547300"/>
            <a:ext cx="5351616" cy="3859000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1" name="Google Shape;161;p1"/>
          <p:cNvPicPr preferRelativeResize="0"/>
          <p:nvPr/>
        </p:nvPicPr>
        <p:blipFill rotWithShape="1">
          <a:blip r:embed="rId11">
            <a:alphaModFix/>
          </a:blip>
          <a:srcRect l="20058" t="7189" r="23719" b="9883"/>
          <a:stretch/>
        </p:blipFill>
        <p:spPr>
          <a:xfrm>
            <a:off x="14350963" y="27547304"/>
            <a:ext cx="6024600" cy="3858996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62" name="Google Shape;162;p1"/>
          <p:cNvCxnSpPr>
            <a:stCxn id="109" idx="3"/>
            <a:endCxn id="110" idx="1"/>
          </p:cNvCxnSpPr>
          <p:nvPr/>
        </p:nvCxnSpPr>
        <p:spPr>
          <a:xfrm>
            <a:off x="19151300" y="19046825"/>
            <a:ext cx="6835200" cy="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3" name="Google Shape;163;p1"/>
          <p:cNvCxnSpPr/>
          <p:nvPr/>
        </p:nvCxnSpPr>
        <p:spPr>
          <a:xfrm>
            <a:off x="28414650" y="19074650"/>
            <a:ext cx="6835200" cy="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4" name="Google Shape;164;p1"/>
          <p:cNvSpPr/>
          <p:nvPr/>
        </p:nvSpPr>
        <p:spPr>
          <a:xfrm>
            <a:off x="24302428" y="20358875"/>
            <a:ext cx="2948700" cy="710400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US" sz="3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Electrical box</a:t>
            </a:r>
            <a:endParaRPr sz="3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5" name="Google Shape;165;p1"/>
          <p:cNvCxnSpPr/>
          <p:nvPr/>
        </p:nvCxnSpPr>
        <p:spPr>
          <a:xfrm>
            <a:off x="24763225" y="21071075"/>
            <a:ext cx="4500" cy="4383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6" name="Google Shape;166;p1"/>
          <p:cNvCxnSpPr/>
          <p:nvPr/>
        </p:nvCxnSpPr>
        <p:spPr>
          <a:xfrm>
            <a:off x="25741900" y="19853675"/>
            <a:ext cx="3926700" cy="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7" name="Google Shape;167;p1"/>
          <p:cNvCxnSpPr>
            <a:endCxn id="118" idx="1"/>
          </p:cNvCxnSpPr>
          <p:nvPr/>
        </p:nvCxnSpPr>
        <p:spPr>
          <a:xfrm>
            <a:off x="24764528" y="24307988"/>
            <a:ext cx="735600" cy="3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8" name="Google Shape;168;p1"/>
          <p:cNvCxnSpPr>
            <a:endCxn id="130" idx="1"/>
          </p:cNvCxnSpPr>
          <p:nvPr/>
        </p:nvCxnSpPr>
        <p:spPr>
          <a:xfrm>
            <a:off x="24753428" y="25416975"/>
            <a:ext cx="746700" cy="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9" name="Google Shape;169;p1"/>
          <p:cNvCxnSpPr>
            <a:stCxn id="164" idx="0"/>
          </p:cNvCxnSpPr>
          <p:nvPr/>
        </p:nvCxnSpPr>
        <p:spPr>
          <a:xfrm rot="10800000" flipH="1">
            <a:off x="25776778" y="19839875"/>
            <a:ext cx="3300" cy="5190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0" name="Google Shape;170;p1"/>
          <p:cNvCxnSpPr>
            <a:stCxn id="120" idx="0"/>
          </p:cNvCxnSpPr>
          <p:nvPr/>
        </p:nvCxnSpPr>
        <p:spPr>
          <a:xfrm rot="10800000" flipH="1">
            <a:off x="29628738" y="19850200"/>
            <a:ext cx="1200" cy="5328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1" name="Google Shape;171;p1"/>
          <p:cNvCxnSpPr>
            <a:endCxn id="110" idx="2"/>
          </p:cNvCxnSpPr>
          <p:nvPr/>
        </p:nvCxnSpPr>
        <p:spPr>
          <a:xfrm rot="10800000">
            <a:off x="27200538" y="19402050"/>
            <a:ext cx="1200" cy="4587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2" name="Google Shape;172;p1"/>
          <p:cNvCxnSpPr>
            <a:stCxn id="121" idx="0"/>
            <a:endCxn id="120" idx="2"/>
          </p:cNvCxnSpPr>
          <p:nvPr/>
        </p:nvCxnSpPr>
        <p:spPr>
          <a:xfrm rot="10800000">
            <a:off x="29628738" y="21093500"/>
            <a:ext cx="0" cy="6195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3" name="Google Shape;173;p1"/>
          <p:cNvCxnSpPr>
            <a:endCxn id="119" idx="1"/>
          </p:cNvCxnSpPr>
          <p:nvPr/>
        </p:nvCxnSpPr>
        <p:spPr>
          <a:xfrm>
            <a:off x="24748325" y="23198125"/>
            <a:ext cx="751800" cy="15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4" name="Google Shape;174;p1"/>
          <p:cNvSpPr txBox="1"/>
          <p:nvPr/>
        </p:nvSpPr>
        <p:spPr>
          <a:xfrm>
            <a:off x="26755800" y="27643025"/>
            <a:ext cx="7153800" cy="3763200"/>
          </a:xfrm>
          <a:prstGeom prst="rect">
            <a:avLst/>
          </a:prstGeom>
          <a:solidFill>
            <a:schemeClr val="lt1"/>
          </a:solidFill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0"/>
              <a:buFont typeface="Arial"/>
              <a:buNone/>
            </a:pPr>
            <a:endParaRPr sz="5000" b="0" i="0" u="none" strike="noStrike" cap="none">
              <a:solidFill>
                <a:srgbClr val="000000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grpSp>
        <p:nvGrpSpPr>
          <p:cNvPr id="175" name="Google Shape;175;p1"/>
          <p:cNvGrpSpPr/>
          <p:nvPr/>
        </p:nvGrpSpPr>
        <p:grpSpPr>
          <a:xfrm>
            <a:off x="39275775" y="28158356"/>
            <a:ext cx="4330815" cy="3247949"/>
            <a:chOff x="37889075" y="27821778"/>
            <a:chExt cx="5593200" cy="4572000"/>
          </a:xfrm>
        </p:grpSpPr>
        <p:sp>
          <p:nvSpPr>
            <p:cNvPr id="176" name="Google Shape;176;p1"/>
            <p:cNvSpPr txBox="1"/>
            <p:nvPr/>
          </p:nvSpPr>
          <p:spPr>
            <a:xfrm>
              <a:off x="37889075" y="27821778"/>
              <a:ext cx="5593200" cy="4572000"/>
            </a:xfrm>
            <a:prstGeom prst="rect">
              <a:avLst/>
            </a:prstGeom>
            <a:solidFill>
              <a:schemeClr val="lt1"/>
            </a:solidFill>
            <a:ln w="762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Twentieth Century"/>
                <a:ea typeface="Twentieth Century"/>
                <a:cs typeface="Twentieth Century"/>
                <a:sym typeface="Twentieth Century"/>
              </a:endParaRPr>
            </a:p>
          </p:txBody>
        </p:sp>
        <p:pic>
          <p:nvPicPr>
            <p:cNvPr id="177" name="Google Shape;177;p1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38922448" y="28068388"/>
              <a:ext cx="3526450" cy="407878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78" name="Google Shape;178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4124863" y="28158256"/>
            <a:ext cx="4330825" cy="3248119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179" name="Google Shape;179;p1"/>
          <p:cNvCxnSpPr/>
          <p:nvPr/>
        </p:nvCxnSpPr>
        <p:spPr>
          <a:xfrm>
            <a:off x="31605150" y="24211950"/>
            <a:ext cx="4979700" cy="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0" name="Google Shape;180;p1"/>
          <p:cNvCxnSpPr>
            <a:stCxn id="129" idx="0"/>
          </p:cNvCxnSpPr>
          <p:nvPr/>
        </p:nvCxnSpPr>
        <p:spPr>
          <a:xfrm rot="10800000" flipH="1">
            <a:off x="31642050" y="24222874"/>
            <a:ext cx="1200" cy="600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1" name="Google Shape;181;p1"/>
          <p:cNvCxnSpPr>
            <a:stCxn id="127" idx="0"/>
          </p:cNvCxnSpPr>
          <p:nvPr/>
        </p:nvCxnSpPr>
        <p:spPr>
          <a:xfrm rot="10800000">
            <a:off x="36546175" y="24217175"/>
            <a:ext cx="2400" cy="6066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2" name="Google Shape;182;p1"/>
          <p:cNvCxnSpPr>
            <a:stCxn id="128" idx="2"/>
          </p:cNvCxnSpPr>
          <p:nvPr/>
        </p:nvCxnSpPr>
        <p:spPr>
          <a:xfrm flipH="1">
            <a:off x="33818625" y="23777525"/>
            <a:ext cx="3300" cy="4254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3" name="Google Shape;183;p1"/>
          <p:cNvCxnSpPr>
            <a:stCxn id="126" idx="2"/>
            <a:endCxn id="128" idx="0"/>
          </p:cNvCxnSpPr>
          <p:nvPr/>
        </p:nvCxnSpPr>
        <p:spPr>
          <a:xfrm>
            <a:off x="33821925" y="22423400"/>
            <a:ext cx="0" cy="6438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4" name="Google Shape;184;p1"/>
          <p:cNvCxnSpPr>
            <a:stCxn id="125" idx="2"/>
            <a:endCxn id="126" idx="0"/>
          </p:cNvCxnSpPr>
          <p:nvPr/>
        </p:nvCxnSpPr>
        <p:spPr>
          <a:xfrm flipH="1">
            <a:off x="33821775" y="21076975"/>
            <a:ext cx="4500" cy="6360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5" name="Google Shape;185;p1"/>
          <p:cNvCxnSpPr/>
          <p:nvPr/>
        </p:nvCxnSpPr>
        <p:spPr>
          <a:xfrm>
            <a:off x="33793250" y="19849800"/>
            <a:ext cx="7216500" cy="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6" name="Google Shape;186;p1"/>
          <p:cNvCxnSpPr>
            <a:endCxn id="125" idx="0"/>
          </p:cNvCxnSpPr>
          <p:nvPr/>
        </p:nvCxnSpPr>
        <p:spPr>
          <a:xfrm flipH="1">
            <a:off x="33826275" y="19822675"/>
            <a:ext cx="5400" cy="543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7" name="Google Shape;187;p1"/>
          <p:cNvCxnSpPr>
            <a:endCxn id="122" idx="0"/>
          </p:cNvCxnSpPr>
          <p:nvPr/>
        </p:nvCxnSpPr>
        <p:spPr>
          <a:xfrm>
            <a:off x="40978750" y="19812275"/>
            <a:ext cx="1200" cy="5466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8" name="Google Shape;188;p1"/>
          <p:cNvCxnSpPr>
            <a:stCxn id="111" idx="2"/>
          </p:cNvCxnSpPr>
          <p:nvPr/>
        </p:nvCxnSpPr>
        <p:spPr>
          <a:xfrm flipH="1">
            <a:off x="37083400" y="19402025"/>
            <a:ext cx="300" cy="4350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9" name="Google Shape;189;p1"/>
          <p:cNvCxnSpPr/>
          <p:nvPr/>
        </p:nvCxnSpPr>
        <p:spPr>
          <a:xfrm rot="10800000">
            <a:off x="42509075" y="21069475"/>
            <a:ext cx="900" cy="22350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0" name="Google Shape;190;p1"/>
          <p:cNvCxnSpPr>
            <a:stCxn id="123" idx="3"/>
          </p:cNvCxnSpPr>
          <p:nvPr/>
        </p:nvCxnSpPr>
        <p:spPr>
          <a:xfrm>
            <a:off x="41682900" y="21989363"/>
            <a:ext cx="836700" cy="39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1" name="Google Shape;191;p1"/>
          <p:cNvCxnSpPr>
            <a:stCxn id="124" idx="3"/>
          </p:cNvCxnSpPr>
          <p:nvPr/>
        </p:nvCxnSpPr>
        <p:spPr>
          <a:xfrm>
            <a:off x="41692675" y="23264675"/>
            <a:ext cx="831300" cy="1200"/>
          </a:xfrm>
          <a:prstGeom prst="straightConnector1">
            <a:avLst/>
          </a:prstGeom>
          <a:noFill/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92" name="Google Shape;192;p1"/>
          <p:cNvPicPr preferRelativeResize="0"/>
          <p:nvPr/>
        </p:nvPicPr>
        <p:blipFill rotWithShape="1">
          <a:blip r:embed="rId14">
            <a:alphaModFix/>
          </a:blip>
          <a:srcRect l="24642" t="11910" r="21433" b="15682"/>
          <a:stretch/>
        </p:blipFill>
        <p:spPr>
          <a:xfrm>
            <a:off x="39413925" y="24222875"/>
            <a:ext cx="4054524" cy="3420150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3" name="Google Shape;193;p1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6804576" y="27769999"/>
            <a:ext cx="7075799" cy="35413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470</Words>
  <Application>Microsoft Office PowerPoint</Application>
  <PresentationFormat>Custom</PresentationFormat>
  <Paragraphs>80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Noto Sans Symbols</vt:lpstr>
      <vt:lpstr>Twentieth Century</vt:lpstr>
      <vt:lpstr>Integral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Flood</dc:creator>
  <cp:lastModifiedBy>Caroline Flood</cp:lastModifiedBy>
  <cp:revision>2</cp:revision>
  <dcterms:modified xsi:type="dcterms:W3CDTF">2022-04-15T13:00:24Z</dcterms:modified>
</cp:coreProperties>
</file>