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9" r:id="rId2"/>
    <p:sldId id="261" r:id="rId3"/>
  </p:sldIdLst>
  <p:sldSz cx="438912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p:scale>
          <a:sx n="37" d="100"/>
          <a:sy n="37" d="100"/>
        </p:scale>
        <p:origin x="744" y="-2440"/>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2968/bjom.2021.29.10.550" TargetMode="External"/><Relationship Id="rId13" Type="http://schemas.openxmlformats.org/officeDocument/2006/relationships/image" Target="../media/image3.png"/><Relationship Id="rId3" Type="http://schemas.openxmlformats.org/officeDocument/2006/relationships/hyperlink" Target="https://safehealthcareforeverywoman.org/aim/patient-safety-bundles/#core" TargetMode="External"/><Relationship Id="rId7" Type="http://schemas.openxmlformats.org/officeDocument/2006/relationships/hyperlink" Target="https://childadvocate.nh.gov/documents/reports/OCA-SR-Subs-Exp-Infants-11-22-19.pdf" TargetMode="External"/><Relationship Id="rId12" Type="http://schemas.openxmlformats.org/officeDocument/2006/relationships/image" Target="../media/image2.png"/><Relationship Id="rId2" Type="http://schemas.openxmlformats.org/officeDocument/2006/relationships/image" Target="../media/image1.png"/><Relationship Id="rId16"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hyperlink" Target="https://www.dhhs.nh.gov/dphs/bchs/mch/prams.htm" TargetMode="External"/><Relationship Id="rId11" Type="http://schemas.openxmlformats.org/officeDocument/2006/relationships/hyperlink" Target="https://doi.org/10.1016/j.ajog.2016.06.038" TargetMode="External"/><Relationship Id="rId5" Type="http://schemas.openxmlformats.org/officeDocument/2006/relationships/hyperlink" Target="https://www.cdc.gov/prams/index.htm" TargetMode="External"/><Relationship Id="rId15" Type="http://schemas.openxmlformats.org/officeDocument/2006/relationships/image" Target="../media/image5.png"/><Relationship Id="rId10" Type="http://schemas.openxmlformats.org/officeDocument/2006/relationships/hyperlink" Target="https://www.dea.gov/documents/2020/2020-01/2020-01-30/2019-national-drug-threat-assessment" TargetMode="External"/><Relationship Id="rId4" Type="http://schemas.openxmlformats.org/officeDocument/2006/relationships/hyperlink" Target="https://www.cdc.gov/mmwr/preview/mmwrhtml/mm6450a3.htm" TargetMode="External"/><Relationship Id="rId9" Type="http://schemas.openxmlformats.org/officeDocument/2006/relationships/hyperlink" Target="https://doi-org.unh.idm.oclc.org/10.1080/13698575.2013.868408" TargetMode="External"/><Relationship Id="rId1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a:solidFill>
                  <a:schemeClr val="bg1"/>
                </a:solidFill>
              </a:rPr>
              <a:t>Perinatal Patient Education on Substance Use</a:t>
            </a:r>
            <a:br>
              <a:rPr lang="en-US" sz="8800" dirty="0">
                <a:solidFill>
                  <a:schemeClr val="bg1"/>
                </a:solidFill>
              </a:rPr>
            </a:br>
            <a:r>
              <a:rPr lang="en-US" sz="8800" dirty="0">
                <a:solidFill>
                  <a:schemeClr val="bg1"/>
                </a:solidFill>
              </a:rPr>
              <a:t>Risk Factors in the Age of the Opioid Crisis</a:t>
            </a:r>
            <a:br>
              <a:rPr lang="en-US" sz="9600" dirty="0"/>
            </a:br>
            <a:br>
              <a:rPr lang="en-US" sz="4000" dirty="0"/>
            </a:br>
            <a:r>
              <a:rPr lang="en-US" sz="5400" i="1" dirty="0">
                <a:solidFill>
                  <a:srgbClr val="FFFFFF"/>
                </a:solidFill>
              </a:rPr>
              <a:t>Rebecca Leary, SN &amp; Dr. Alyssa O’Brien, Ph.D., RN </a:t>
            </a:r>
            <a:br>
              <a:rPr lang="en-US" sz="5400" i="1" dirty="0">
                <a:solidFill>
                  <a:srgbClr val="FFFFFF"/>
                </a:solidFill>
              </a:rPr>
            </a:br>
            <a:r>
              <a:rPr lang="en-US" sz="5400" i="1" dirty="0">
                <a:solidFill>
                  <a:srgbClr val="FFFFFF"/>
                </a:solidFill>
              </a:rPr>
              <a:t>Department of Nursing,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5375466" y="6096000"/>
            <a:ext cx="1280160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Results</a:t>
            </a:r>
            <a:endParaRPr lang="en-US" sz="60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408207" y="27584402"/>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Methods</a:t>
            </a:r>
          </a:p>
        </p:txBody>
      </p:sp>
      <p:sp>
        <p:nvSpPr>
          <p:cNvPr id="2155" name="Rectangle 167"/>
          <p:cNvSpPr>
            <a:spLocks noChangeArrowheads="1"/>
          </p:cNvSpPr>
          <p:nvPr/>
        </p:nvSpPr>
        <p:spPr bwMode="auto">
          <a:xfrm>
            <a:off x="802839" y="6096000"/>
            <a:ext cx="12405161"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Background</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29969878" y="24791507"/>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References</a:t>
            </a:r>
            <a:endParaRPr lang="en-US" dirty="0">
              <a:solidFill>
                <a:schemeClr val="accent1"/>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99467" y="1143002"/>
            <a:ext cx="12869333" cy="3851371"/>
          </a:xfrm>
          <a:prstGeom prst="rect">
            <a:avLst/>
          </a:prstGeom>
        </p:spPr>
      </p:pic>
      <p:sp>
        <p:nvSpPr>
          <p:cNvPr id="36" name="Rectangle 164"/>
          <p:cNvSpPr>
            <a:spLocks noChangeArrowheads="1"/>
          </p:cNvSpPr>
          <p:nvPr/>
        </p:nvSpPr>
        <p:spPr bwMode="auto">
          <a:xfrm>
            <a:off x="30005867" y="6096000"/>
            <a:ext cx="12869333"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latin typeface="Times New Roman" panose="02020603050405020304" pitchFamily="18" charset="0"/>
                <a:cs typeface="Times New Roman" panose="02020603050405020304" pitchFamily="18" charset="0"/>
              </a:rPr>
              <a:t>Discussion</a:t>
            </a:r>
            <a:endParaRPr lang="en-US" sz="5400"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642874" y="7697016"/>
            <a:ext cx="13117689" cy="64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algn="l" eaLnBrk="1" hangingPunct="1">
              <a:spcBef>
                <a:spcPts val="1200"/>
              </a:spcBef>
              <a:buFont typeface="Wingdings" charset="0"/>
              <a:buChar char="q"/>
            </a:pPr>
            <a:r>
              <a:rPr lang="en-US" sz="3200" b="0" dirty="0">
                <a:latin typeface="Times New Roman" charset="0"/>
                <a:cs typeface="Times New Roman" charset="0"/>
              </a:rPr>
              <a:t>In 2017, New Hampshire had the 3</a:t>
            </a:r>
            <a:r>
              <a:rPr lang="en-US" sz="3200" b="0" baseline="30000" dirty="0">
                <a:latin typeface="Times New Roman" charset="0"/>
                <a:cs typeface="Times New Roman" charset="0"/>
              </a:rPr>
              <a:t>rd</a:t>
            </a:r>
            <a:r>
              <a:rPr lang="en-US" sz="3200" b="0" dirty="0">
                <a:latin typeface="Times New Roman" charset="0"/>
                <a:cs typeface="Times New Roman" charset="0"/>
              </a:rPr>
              <a:t> highest rate of fentanyl-involved overdose deaths in the United States only behind West Virginia and Ohio (United States Drug Enforcement Administration, 2020).</a:t>
            </a:r>
          </a:p>
          <a:p>
            <a:pPr algn="l" eaLnBrk="1" hangingPunct="1">
              <a:spcBef>
                <a:spcPts val="1200"/>
              </a:spcBef>
              <a:buFont typeface="Wingdings" charset="0"/>
              <a:buChar char="q"/>
            </a:pPr>
            <a:r>
              <a:rPr lang="en-US" sz="3200" b="0" dirty="0">
                <a:latin typeface="Times New Roman" charset="0"/>
                <a:cs typeface="Times New Roman" charset="0"/>
              </a:rPr>
              <a:t>Substance use is as common as many conditions routinely screened for and assessed during prenatal care (Wright et al., 2016).</a:t>
            </a:r>
          </a:p>
          <a:p>
            <a:pPr algn="l" eaLnBrk="1" hangingPunct="1">
              <a:spcBef>
                <a:spcPts val="1200"/>
              </a:spcBef>
              <a:buFont typeface="Wingdings" charset="0"/>
              <a:buChar char="q"/>
            </a:pPr>
            <a:r>
              <a:rPr lang="en-US" sz="3200" b="0" dirty="0">
                <a:latin typeface="Times New Roman" charset="0"/>
                <a:cs typeface="Times New Roman" charset="0"/>
              </a:rPr>
              <a:t>Each year it is estimated that 15% of newborns are affected by exposure to alcohol or illicit drugs in utero (Office of the Child Advocate, 2019).</a:t>
            </a:r>
          </a:p>
          <a:p>
            <a:pPr algn="l" eaLnBrk="1" hangingPunct="1">
              <a:spcBef>
                <a:spcPts val="1200"/>
              </a:spcBef>
              <a:buFont typeface="Wingdings" charset="0"/>
              <a:buChar char="q"/>
            </a:pPr>
            <a:r>
              <a:rPr lang="en-US" sz="3200" b="0" dirty="0">
                <a:latin typeface="Times New Roman" charset="0"/>
                <a:cs typeface="Times New Roman" charset="0"/>
              </a:rPr>
              <a:t>In utero substance exposure places a child at a higher risk for developmental, behavioral, and physical health concerns. Consistent and comprehensive prenatal care increases the chances of a healthy delivery and can connect mothers to services for managing a substance use problem (Office of the Child Advocate, 2019)</a:t>
            </a:r>
            <a:endParaRPr lang="en-US" sz="4800" b="0" dirty="0">
              <a:latin typeface="Times New Roman" charset="0"/>
              <a:cs typeface="Times New Roman" charset="0"/>
            </a:endParaRPr>
          </a:p>
        </p:txBody>
      </p:sp>
      <p:sp>
        <p:nvSpPr>
          <p:cNvPr id="9" name="Rectangle 8"/>
          <p:cNvSpPr/>
          <p:nvPr/>
        </p:nvSpPr>
        <p:spPr>
          <a:xfrm>
            <a:off x="4267200" y="20847590"/>
            <a:ext cx="8773273" cy="6494085"/>
          </a:xfrm>
          <a:prstGeom prst="rect">
            <a:avLst/>
          </a:prstGeom>
        </p:spPr>
        <p:txBody>
          <a:bodyPr wrap="square">
            <a:spAutoFit/>
          </a:bodyPr>
          <a:lstStyle/>
          <a:p>
            <a:pPr algn="l"/>
            <a:r>
              <a:rPr lang="en-US" sz="3200" b="0" dirty="0">
                <a:solidFill>
                  <a:srgbClr val="000000"/>
                </a:solidFill>
                <a:latin typeface="Times New Roman" panose="02020603050405020304" pitchFamily="18" charset="0"/>
                <a:cs typeface="Times New Roman" panose="02020603050405020304" pitchFamily="18" charset="0"/>
              </a:rPr>
              <a:t>The Pregnancy Risk Assessment Monitoring System (PRAMS) is a surveillance project for the Centers for Disease Control and Prevention (CDC). PRAMS was first developed in 1987 to reduce infant morbidity and mortality. Using population-based surveillance, PRAMS can identify groups of infants and women at high risk for health problems (CDC, 2021). In NH, one in every twelve mothers of newborns are randomly selected from birth records to participate in PRAMS (NH DHHS, 2016). Sample characteristics for this project were selected to best understand the demographics and backgrounds of the respondents in our analysis.</a:t>
            </a:r>
          </a:p>
        </p:txBody>
      </p:sp>
      <p:sp>
        <p:nvSpPr>
          <p:cNvPr id="21" name="Rectangle 20"/>
          <p:cNvSpPr/>
          <p:nvPr/>
        </p:nvSpPr>
        <p:spPr>
          <a:xfrm>
            <a:off x="30480000" y="26163107"/>
            <a:ext cx="13275734" cy="7017306"/>
          </a:xfrm>
          <a:prstGeom prst="rect">
            <a:avLst/>
          </a:prstGeom>
        </p:spPr>
        <p:txBody>
          <a:bodyPr wrap="square">
            <a:spAutoFit/>
          </a:bodyPr>
          <a:lstStyle/>
          <a:p>
            <a:pPr algn="l"/>
            <a:r>
              <a:rPr lang="en-US" sz="1800" b="0" dirty="0">
                <a:solidFill>
                  <a:schemeClr val="tx1"/>
                </a:solidFill>
                <a:latin typeface="Times New Roman" panose="02020603050405020304" pitchFamily="18" charset="0"/>
                <a:cs typeface="Times New Roman" panose="02020603050405020304" pitchFamily="18" charset="0"/>
              </a:rPr>
              <a:t>Alliance for Innovation on Maternal Health. (2020). </a:t>
            </a:r>
            <a:r>
              <a:rPr lang="en-US" sz="1800" b="0" i="1" dirty="0">
                <a:solidFill>
                  <a:schemeClr val="tx1"/>
                </a:solidFill>
                <a:latin typeface="Times New Roman" panose="02020603050405020304" pitchFamily="18" charset="0"/>
                <a:cs typeface="Times New Roman" panose="02020603050405020304" pitchFamily="18" charset="0"/>
              </a:rPr>
              <a:t>Core aim patient safety bundles</a:t>
            </a:r>
            <a:r>
              <a:rPr lang="en-US" sz="1800" b="0" dirty="0">
                <a:solidFill>
                  <a:schemeClr val="tx1"/>
                </a:solidFill>
                <a:latin typeface="Times New Roman" panose="02020603050405020304" pitchFamily="18" charset="0"/>
                <a:cs typeface="Times New Roman" panose="02020603050405020304" pitchFamily="18" charset="0"/>
              </a:rPr>
              <a:t>. </a:t>
            </a:r>
          </a:p>
          <a:p>
            <a:pPr algn="l"/>
            <a:r>
              <a:rPr lang="en-US" sz="1800" b="0" dirty="0">
                <a:solidFill>
                  <a:schemeClr val="tx1"/>
                </a:solidFill>
                <a:latin typeface="Times New Roman" panose="02020603050405020304" pitchFamily="18" charset="0"/>
                <a:cs typeface="Times New Roman" panose="02020603050405020304" pitchFamily="18" charset="0"/>
              </a:rPr>
              <a:t>	Patient safety bundles. </a:t>
            </a:r>
            <a:r>
              <a:rPr lang="en-US" sz="1800" b="0" u="sng"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https://safehealthcareforeverywoman.org/aim/patient-safety-bundles/#core</a:t>
            </a:r>
            <a:endParaRPr lang="en-US" sz="1800" b="0" u="sng"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Centers for Disease Control and Prevention. (2016, January 1</a:t>
            </a:r>
            <a:r>
              <a:rPr lang="en-US" sz="1800" b="0" i="1" dirty="0">
                <a:solidFill>
                  <a:schemeClr val="tx1"/>
                </a:solidFill>
                <a:latin typeface="Times New Roman" panose="02020603050405020304" pitchFamily="18" charset="0"/>
                <a:cs typeface="Times New Roman" panose="02020603050405020304" pitchFamily="18" charset="0"/>
              </a:rPr>
              <a:t>). Increases in drug and opioid </a:t>
            </a:r>
          </a:p>
          <a:p>
            <a:pPr algn="l"/>
            <a:r>
              <a:rPr lang="en-US" sz="1800" b="0" i="1" dirty="0">
                <a:solidFill>
                  <a:schemeClr val="tx1"/>
                </a:solidFill>
                <a:latin typeface="Times New Roman" panose="02020603050405020304" pitchFamily="18" charset="0"/>
                <a:cs typeface="Times New Roman" panose="02020603050405020304" pitchFamily="18" charset="0"/>
              </a:rPr>
              <a:t>	overdose deaths — United States, 2000–2014</a:t>
            </a:r>
            <a:r>
              <a:rPr lang="en-US" sz="1800" b="0" dirty="0">
                <a:solidFill>
                  <a:schemeClr val="tx1"/>
                </a:solidFill>
                <a:latin typeface="Times New Roman" panose="02020603050405020304" pitchFamily="18" charset="0"/>
                <a:cs typeface="Times New Roman" panose="02020603050405020304" pitchFamily="18" charset="0"/>
              </a:rPr>
              <a:t>. Morbidity and mortality weekly report (MMWR). 	</a:t>
            </a:r>
            <a:r>
              <a:rPr lang="en-US" sz="1800" b="0" u="sng" dirty="0">
                <a:solidFill>
                  <a:schemeClr val="tx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https://www.cdc.gov/mmwr/preview/mmwrhtml/mm6450a3.htm</a:t>
            </a:r>
            <a:endParaRPr lang="en-US" sz="1800" b="0"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Centers for Disease Control and Prevention. (2021, November 15). </a:t>
            </a:r>
            <a:r>
              <a:rPr lang="en-US" sz="1800" b="0" i="1" dirty="0">
                <a:solidFill>
                  <a:schemeClr val="tx1"/>
                </a:solidFill>
                <a:latin typeface="Times New Roman" panose="02020603050405020304" pitchFamily="18" charset="0"/>
                <a:cs typeface="Times New Roman" panose="02020603050405020304" pitchFamily="18" charset="0"/>
              </a:rPr>
              <a:t>What is PRAMS?</a:t>
            </a:r>
            <a:r>
              <a:rPr lang="en-US" sz="1800" b="0" dirty="0">
                <a:solidFill>
                  <a:schemeClr val="tx1"/>
                </a:solidFill>
                <a:latin typeface="Times New Roman" panose="02020603050405020304" pitchFamily="18" charset="0"/>
                <a:cs typeface="Times New Roman" panose="02020603050405020304" pitchFamily="18" charset="0"/>
              </a:rPr>
              <a:t>. PRAMS.</a:t>
            </a:r>
          </a:p>
          <a:p>
            <a:pPr algn="l"/>
            <a:r>
              <a:rPr lang="en-US" sz="1800" b="0" dirty="0">
                <a:solidFill>
                  <a:schemeClr val="tx1"/>
                </a:solidFill>
                <a:latin typeface="Times New Roman" panose="02020603050405020304" pitchFamily="18" charset="0"/>
                <a:cs typeface="Times New Roman" panose="02020603050405020304" pitchFamily="18" charset="0"/>
              </a:rPr>
              <a:t>	</a:t>
            </a:r>
            <a:r>
              <a:rPr lang="en-US" sz="1800" b="0" u="sng" dirty="0">
                <a:solidFill>
                  <a:schemeClr val="tx1"/>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https://www.cdc.gov/prams/index.htm</a:t>
            </a:r>
            <a:endParaRPr lang="en-US" sz="1800" b="0" u="sng"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New Hampshire Department of Health and Human Services (NH DHHS). (2016). </a:t>
            </a:r>
            <a:r>
              <a:rPr lang="en-US" sz="1800" b="0" i="1" dirty="0">
                <a:solidFill>
                  <a:schemeClr val="tx1"/>
                </a:solidFill>
                <a:latin typeface="Times New Roman" panose="02020603050405020304" pitchFamily="18" charset="0"/>
                <a:cs typeface="Times New Roman" panose="02020603050405020304" pitchFamily="18" charset="0"/>
              </a:rPr>
              <a:t>Pregnancy risk assessment </a:t>
            </a:r>
          </a:p>
          <a:p>
            <a:pPr algn="l"/>
            <a:r>
              <a:rPr lang="en-US" sz="1800" b="0" i="1" dirty="0">
                <a:solidFill>
                  <a:schemeClr val="tx1"/>
                </a:solidFill>
                <a:latin typeface="Times New Roman" panose="02020603050405020304" pitchFamily="18" charset="0"/>
                <a:cs typeface="Times New Roman" panose="02020603050405020304" pitchFamily="18" charset="0"/>
              </a:rPr>
              <a:t>	monitoring system (PRAMS)</a:t>
            </a:r>
            <a:r>
              <a:rPr lang="en-US" sz="1800" b="0" dirty="0">
                <a:solidFill>
                  <a:schemeClr val="tx1"/>
                </a:solidFill>
                <a:latin typeface="Times New Roman" panose="02020603050405020304" pitchFamily="18" charset="0"/>
                <a:cs typeface="Times New Roman" panose="02020603050405020304" pitchFamily="18" charset="0"/>
              </a:rPr>
              <a:t>. Maternal and child health.</a:t>
            </a:r>
          </a:p>
          <a:p>
            <a:pPr algn="l"/>
            <a:r>
              <a:rPr lang="en-US" sz="1800" b="0" dirty="0">
                <a:solidFill>
                  <a:schemeClr val="tx1"/>
                </a:solidFill>
                <a:latin typeface="Times New Roman" panose="02020603050405020304" pitchFamily="18" charset="0"/>
                <a:cs typeface="Times New Roman" panose="02020603050405020304" pitchFamily="18" charset="0"/>
              </a:rPr>
              <a:t>	</a:t>
            </a:r>
            <a:r>
              <a:rPr lang="en-US" sz="1800" b="0" u="sng" dirty="0">
                <a:solidFill>
                  <a:schemeClr val="tx1"/>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https://www.dhhs.nh.gov/dphs/bchs/mch/prams.htm</a:t>
            </a:r>
            <a:endParaRPr lang="en-US" sz="1800" b="0"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Office of the Child Advocate. (2019, November 21). </a:t>
            </a:r>
            <a:r>
              <a:rPr lang="en-US" sz="1800" b="0" i="1" dirty="0">
                <a:solidFill>
                  <a:schemeClr val="tx1"/>
                </a:solidFill>
                <a:latin typeface="Times New Roman" panose="02020603050405020304" pitchFamily="18" charset="0"/>
                <a:cs typeface="Times New Roman" panose="02020603050405020304" pitchFamily="18" charset="0"/>
              </a:rPr>
              <a:t>System Review Report - New Hampshire</a:t>
            </a:r>
            <a:r>
              <a:rPr lang="en-US" sz="1800" b="0" dirty="0">
                <a:solidFill>
                  <a:schemeClr val="tx1"/>
                </a:solidFill>
                <a:latin typeface="Times New Roman" panose="02020603050405020304" pitchFamily="18" charset="0"/>
                <a:cs typeface="Times New Roman" panose="02020603050405020304" pitchFamily="18" charset="0"/>
              </a:rPr>
              <a:t>. </a:t>
            </a:r>
          </a:p>
          <a:p>
            <a:pPr algn="l"/>
            <a:r>
              <a:rPr lang="en-US" sz="1800" b="0" dirty="0">
                <a:solidFill>
                  <a:schemeClr val="tx1"/>
                </a:solidFill>
                <a:latin typeface="Times New Roman" panose="02020603050405020304" pitchFamily="18" charset="0"/>
                <a:cs typeface="Times New Roman" panose="02020603050405020304" pitchFamily="18" charset="0"/>
              </a:rPr>
              <a:t>	Division for children, youth and families enhanced response to substance exposed infants.</a:t>
            </a:r>
            <a:br>
              <a:rPr lang="en-US" sz="1800" dirty="0"/>
            </a:br>
            <a:r>
              <a:rPr lang="en-US" sz="1800" dirty="0"/>
              <a:t>	</a:t>
            </a:r>
            <a:r>
              <a:rPr lang="en-US" sz="1800" b="0" u="sng" dirty="0">
                <a:solidFill>
                  <a:schemeClr val="tx1"/>
                </a:solidFill>
                <a:latin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https://childadvocate.nh.gov/documents/reports/OCA-SR-Subs-Exp-Infants-11-22-19.pdf</a:t>
            </a:r>
            <a:endParaRPr lang="en-US" sz="1800" b="0"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Smith, R., </a:t>
            </a:r>
            <a:r>
              <a:rPr lang="en-US" sz="1800" b="0" dirty="0" err="1">
                <a:solidFill>
                  <a:schemeClr val="tx1"/>
                </a:solidFill>
                <a:latin typeface="Times New Roman" panose="02020603050405020304" pitchFamily="18" charset="0"/>
                <a:cs typeface="Times New Roman" panose="02020603050405020304" pitchFamily="18" charset="0"/>
              </a:rPr>
              <a:t>Ridout</a:t>
            </a:r>
            <a:r>
              <a:rPr lang="en-US" sz="1800" b="0" dirty="0">
                <a:solidFill>
                  <a:schemeClr val="tx1"/>
                </a:solidFill>
                <a:latin typeface="Times New Roman" panose="02020603050405020304" pitchFamily="18" charset="0"/>
                <a:cs typeface="Times New Roman" panose="02020603050405020304" pitchFamily="18" charset="0"/>
              </a:rPr>
              <a:t>, A., Livingstone, A., </a:t>
            </a:r>
            <a:r>
              <a:rPr lang="en-US" sz="1800" b="0" dirty="0" err="1">
                <a:solidFill>
                  <a:schemeClr val="tx1"/>
                </a:solidFill>
                <a:latin typeface="Times New Roman" panose="02020603050405020304" pitchFamily="18" charset="0"/>
                <a:cs typeface="Times New Roman" panose="02020603050405020304" pitchFamily="18" charset="0"/>
              </a:rPr>
              <a:t>Wango</a:t>
            </a:r>
            <a:r>
              <a:rPr lang="en-US" sz="1800" b="0" dirty="0">
                <a:solidFill>
                  <a:schemeClr val="tx1"/>
                </a:solidFill>
                <a:latin typeface="Times New Roman" panose="02020603050405020304" pitchFamily="18" charset="0"/>
                <a:cs typeface="Times New Roman" panose="02020603050405020304" pitchFamily="18" charset="0"/>
              </a:rPr>
              <a:t>, N., Kenworthy, Y., </a:t>
            </a:r>
            <a:r>
              <a:rPr lang="en-US" sz="1800" b="0" dirty="0" err="1">
                <a:solidFill>
                  <a:schemeClr val="tx1"/>
                </a:solidFill>
                <a:latin typeface="Times New Roman" panose="02020603050405020304" pitchFamily="18" charset="0"/>
                <a:cs typeface="Times New Roman" panose="02020603050405020304" pitchFamily="18" charset="0"/>
              </a:rPr>
              <a:t>Barlett</a:t>
            </a:r>
            <a:r>
              <a:rPr lang="en-US" sz="1800" b="0" dirty="0">
                <a:solidFill>
                  <a:schemeClr val="tx1"/>
                </a:solidFill>
                <a:latin typeface="Times New Roman" panose="02020603050405020304" pitchFamily="18" charset="0"/>
                <a:cs typeface="Times New Roman" panose="02020603050405020304" pitchFamily="18" charset="0"/>
              </a:rPr>
              <a:t>, K., Coburn, H., Reid, </a:t>
            </a:r>
          </a:p>
          <a:p>
            <a:pPr algn="l"/>
            <a:r>
              <a:rPr lang="en-US" sz="1800" b="0" dirty="0">
                <a:solidFill>
                  <a:schemeClr val="tx1"/>
                </a:solidFill>
                <a:latin typeface="Times New Roman" panose="02020603050405020304" pitchFamily="18" charset="0"/>
                <a:cs typeface="Times New Roman" panose="02020603050405020304" pitchFamily="18" charset="0"/>
              </a:rPr>
              <a:t>	H., Jones, N., &amp; Mackillop, L. (2021). Motivational interviewing to increase physical activity in </a:t>
            </a:r>
          </a:p>
          <a:p>
            <a:pPr algn="l"/>
            <a:r>
              <a:rPr lang="en-US" sz="1800" b="0" dirty="0">
                <a:solidFill>
                  <a:schemeClr val="tx1"/>
                </a:solidFill>
                <a:latin typeface="Times New Roman" panose="02020603050405020304" pitchFamily="18" charset="0"/>
                <a:cs typeface="Times New Roman" panose="02020603050405020304" pitchFamily="18" charset="0"/>
              </a:rPr>
              <a:t>	women with gestational diabetes. </a:t>
            </a:r>
            <a:r>
              <a:rPr lang="en-US" sz="1800" b="0" i="1" dirty="0">
                <a:solidFill>
                  <a:schemeClr val="tx1"/>
                </a:solidFill>
                <a:latin typeface="Times New Roman" panose="02020603050405020304" pitchFamily="18" charset="0"/>
                <a:cs typeface="Times New Roman" panose="02020603050405020304" pitchFamily="18" charset="0"/>
              </a:rPr>
              <a:t>British Journal of Midwifery</a:t>
            </a:r>
            <a:r>
              <a:rPr lang="en-US" sz="1800" b="0" dirty="0">
                <a:solidFill>
                  <a:schemeClr val="tx1"/>
                </a:solidFill>
                <a:latin typeface="Times New Roman" panose="02020603050405020304" pitchFamily="18" charset="0"/>
                <a:cs typeface="Times New Roman" panose="02020603050405020304" pitchFamily="18" charset="0"/>
              </a:rPr>
              <a:t>, </a:t>
            </a:r>
            <a:r>
              <a:rPr lang="en-US" sz="1800" b="0" i="1" dirty="0">
                <a:solidFill>
                  <a:schemeClr val="tx1"/>
                </a:solidFill>
                <a:latin typeface="Times New Roman" panose="02020603050405020304" pitchFamily="18" charset="0"/>
                <a:cs typeface="Times New Roman" panose="02020603050405020304" pitchFamily="18" charset="0"/>
              </a:rPr>
              <a:t>29</a:t>
            </a:r>
            <a:r>
              <a:rPr lang="en-US" sz="1800" b="0" dirty="0">
                <a:solidFill>
                  <a:schemeClr val="tx1"/>
                </a:solidFill>
                <a:latin typeface="Times New Roman" panose="02020603050405020304" pitchFamily="18" charset="0"/>
                <a:cs typeface="Times New Roman" panose="02020603050405020304" pitchFamily="18" charset="0"/>
              </a:rPr>
              <a:t>(10), 550–556.</a:t>
            </a:r>
          </a:p>
          <a:p>
            <a:pPr algn="l"/>
            <a:r>
              <a:rPr lang="en-US" sz="1800" b="0" dirty="0">
                <a:solidFill>
                  <a:schemeClr val="tx1"/>
                </a:solidFill>
                <a:latin typeface="Times New Roman" panose="02020603050405020304" pitchFamily="18" charset="0"/>
                <a:cs typeface="Times New Roman" panose="02020603050405020304" pitchFamily="18" charset="0"/>
              </a:rPr>
              <a:t>	 </a:t>
            </a:r>
            <a:r>
              <a:rPr lang="en-US" sz="1800" b="0" u="sng" dirty="0">
                <a:solidFill>
                  <a:schemeClr val="tx1"/>
                </a:solidFill>
                <a:latin typeface="Times New Roman" panose="02020603050405020304" pitchFamily="18" charset="0"/>
                <a:cs typeface="Times New Roman" panose="02020603050405020304" pitchFamily="18" charset="0"/>
                <a:hlinkClick r:id="rId8">
                  <a:extLst>
                    <a:ext uri="{A12FA001-AC4F-418D-AE19-62706E023703}">
                      <ahyp:hlinkClr xmlns:ahyp="http://schemas.microsoft.com/office/drawing/2018/hyperlinkcolor" val="tx"/>
                    </a:ext>
                  </a:extLst>
                </a:hlinkClick>
              </a:rPr>
              <a:t>https://doi.org/10.12968/bjom.2021.29.10.550</a:t>
            </a:r>
            <a:endParaRPr lang="en-US" sz="1800" b="0"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Stengel, C. (2014). The risk of being ‘too honest’: drug use, stigma and pregnancy. </a:t>
            </a:r>
            <a:r>
              <a:rPr lang="en-US" sz="1800" b="0" i="1" dirty="0">
                <a:solidFill>
                  <a:schemeClr val="tx1"/>
                </a:solidFill>
                <a:latin typeface="Times New Roman" panose="02020603050405020304" pitchFamily="18" charset="0"/>
                <a:cs typeface="Times New Roman" panose="02020603050405020304" pitchFamily="18" charset="0"/>
              </a:rPr>
              <a:t>Health, Risk &amp; Society</a:t>
            </a:r>
            <a:r>
              <a:rPr lang="en-US" sz="1800" b="0" dirty="0">
                <a:solidFill>
                  <a:schemeClr val="tx1"/>
                </a:solidFill>
                <a:latin typeface="Times New Roman" panose="02020603050405020304" pitchFamily="18" charset="0"/>
                <a:cs typeface="Times New Roman" panose="02020603050405020304" pitchFamily="18" charset="0"/>
              </a:rPr>
              <a:t>, </a:t>
            </a:r>
          </a:p>
          <a:p>
            <a:pPr algn="l"/>
            <a:r>
              <a:rPr lang="en-US" sz="1800" b="0" i="1" dirty="0">
                <a:solidFill>
                  <a:schemeClr val="tx1"/>
                </a:solidFill>
                <a:latin typeface="Times New Roman" panose="02020603050405020304" pitchFamily="18" charset="0"/>
                <a:cs typeface="Times New Roman" panose="02020603050405020304" pitchFamily="18" charset="0"/>
              </a:rPr>
              <a:t>	16</a:t>
            </a:r>
            <a:r>
              <a:rPr lang="en-US" sz="1800" b="0" dirty="0">
                <a:solidFill>
                  <a:schemeClr val="tx1"/>
                </a:solidFill>
                <a:latin typeface="Times New Roman" panose="02020603050405020304" pitchFamily="18" charset="0"/>
                <a:cs typeface="Times New Roman" panose="02020603050405020304" pitchFamily="18" charset="0"/>
              </a:rPr>
              <a:t>(1), 36–50. </a:t>
            </a:r>
            <a:r>
              <a:rPr lang="en-US" sz="1800" b="0" u="sng" dirty="0">
                <a:solidFill>
                  <a:schemeClr val="tx1"/>
                </a:solidFill>
                <a:latin typeface="Times New Roman" panose="02020603050405020304" pitchFamily="18" charset="0"/>
                <a:cs typeface="Times New Roman" panose="02020603050405020304" pitchFamily="18" charset="0"/>
                <a:hlinkClick r:id="rId9">
                  <a:extLst>
                    <a:ext uri="{A12FA001-AC4F-418D-AE19-62706E023703}">
                      <ahyp:hlinkClr xmlns:ahyp="http://schemas.microsoft.com/office/drawing/2018/hyperlinkcolor" val="tx"/>
                    </a:ext>
                  </a:extLst>
                </a:hlinkClick>
              </a:rPr>
              <a:t>https://doi-org.unh.idm.oclc.org/10.1080/13698575.2013.868408</a:t>
            </a:r>
            <a:endParaRPr lang="en-US" sz="1800" b="0" u="sng"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United States Drug Enforcement Administration. (2020, January 30). </a:t>
            </a:r>
            <a:r>
              <a:rPr lang="en-US" sz="1800" b="0" i="1" dirty="0">
                <a:solidFill>
                  <a:schemeClr val="tx1"/>
                </a:solidFill>
                <a:latin typeface="Times New Roman" panose="02020603050405020304" pitchFamily="18" charset="0"/>
                <a:cs typeface="Times New Roman" panose="02020603050405020304" pitchFamily="18" charset="0"/>
              </a:rPr>
              <a:t>2019 national drug threat assessment</a:t>
            </a:r>
            <a:r>
              <a:rPr lang="en-US" sz="1800" b="0" dirty="0">
                <a:solidFill>
                  <a:schemeClr val="tx1"/>
                </a:solidFill>
                <a:latin typeface="Times New Roman" panose="02020603050405020304" pitchFamily="18" charset="0"/>
                <a:cs typeface="Times New Roman" panose="02020603050405020304" pitchFamily="18" charset="0"/>
              </a:rPr>
              <a:t>. DEA. </a:t>
            </a:r>
          </a:p>
          <a:p>
            <a:pPr algn="l"/>
            <a:r>
              <a:rPr lang="en-US" sz="1800" b="0" dirty="0">
                <a:solidFill>
                  <a:schemeClr val="tx1"/>
                </a:solidFill>
                <a:latin typeface="Times New Roman" panose="02020603050405020304" pitchFamily="18" charset="0"/>
                <a:cs typeface="Times New Roman" panose="02020603050405020304" pitchFamily="18" charset="0"/>
              </a:rPr>
              <a:t>	</a:t>
            </a:r>
            <a:r>
              <a:rPr lang="en-US" sz="1800" b="0" u="sng" dirty="0">
                <a:solidFill>
                  <a:schemeClr val="tx1"/>
                </a:solidFill>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 </a:t>
            </a:r>
            <a:r>
              <a:rPr lang="en-US" sz="1800" b="0" u="sng" dirty="0">
                <a:solidFill>
                  <a:schemeClr val="tx1"/>
                </a:solidFill>
                <a:latin typeface="Times New Roman" panose="02020603050405020304" pitchFamily="18" charset="0"/>
                <a:cs typeface="Times New Roman" panose="02020603050405020304" pitchFamily="18" charset="0"/>
                <a:hlinkClick r:id="rId10">
                  <a:extLst>
                    <a:ext uri="{A12FA001-AC4F-418D-AE19-62706E023703}">
                      <ahyp:hlinkClr xmlns:ahyp="http://schemas.microsoft.com/office/drawing/2018/hyperlinkcolor" val="tx"/>
                    </a:ext>
                  </a:extLst>
                </a:hlinkClick>
              </a:rPr>
              <a:t>https://www.dea.gov/documents/2020/2020-01/2020-01-30/2019-national-drug-threat-assessment</a:t>
            </a:r>
            <a:endParaRPr lang="en-US" sz="1800" b="0" u="sng" dirty="0">
              <a:solidFill>
                <a:schemeClr val="tx1"/>
              </a:solidFill>
              <a:latin typeface="Times New Roman" panose="02020603050405020304" pitchFamily="18" charset="0"/>
              <a:cs typeface="Times New Roman" panose="02020603050405020304" pitchFamily="18" charset="0"/>
            </a:endParaRPr>
          </a:p>
          <a:p>
            <a:pPr algn="l"/>
            <a:r>
              <a:rPr lang="en-US" sz="1800" b="0" dirty="0">
                <a:solidFill>
                  <a:schemeClr val="tx1"/>
                </a:solidFill>
                <a:latin typeface="Times New Roman" panose="02020603050405020304" pitchFamily="18" charset="0"/>
                <a:cs typeface="Times New Roman" panose="02020603050405020304" pitchFamily="18" charset="0"/>
              </a:rPr>
              <a:t>Wright, T. E., </a:t>
            </a:r>
            <a:r>
              <a:rPr lang="en-US" sz="1800" b="0" dirty="0" err="1">
                <a:solidFill>
                  <a:schemeClr val="tx1"/>
                </a:solidFill>
                <a:latin typeface="Times New Roman" panose="02020603050405020304" pitchFamily="18" charset="0"/>
                <a:cs typeface="Times New Roman" panose="02020603050405020304" pitchFamily="18" charset="0"/>
              </a:rPr>
              <a:t>Terplan</a:t>
            </a:r>
            <a:r>
              <a:rPr lang="en-US" sz="1800" b="0" dirty="0">
                <a:solidFill>
                  <a:schemeClr val="tx1"/>
                </a:solidFill>
                <a:latin typeface="Times New Roman" panose="02020603050405020304" pitchFamily="18" charset="0"/>
                <a:cs typeface="Times New Roman" panose="02020603050405020304" pitchFamily="18" charset="0"/>
              </a:rPr>
              <a:t>, M., </a:t>
            </a:r>
            <a:r>
              <a:rPr lang="en-US" sz="1800" b="0" dirty="0" err="1">
                <a:solidFill>
                  <a:schemeClr val="tx1"/>
                </a:solidFill>
                <a:latin typeface="Times New Roman" panose="02020603050405020304" pitchFamily="18" charset="0"/>
                <a:cs typeface="Times New Roman" panose="02020603050405020304" pitchFamily="18" charset="0"/>
              </a:rPr>
              <a:t>Ondersma</a:t>
            </a:r>
            <a:r>
              <a:rPr lang="en-US" sz="1800" b="0" dirty="0">
                <a:solidFill>
                  <a:schemeClr val="tx1"/>
                </a:solidFill>
                <a:latin typeface="Times New Roman" panose="02020603050405020304" pitchFamily="18" charset="0"/>
                <a:cs typeface="Times New Roman" panose="02020603050405020304" pitchFamily="18" charset="0"/>
              </a:rPr>
              <a:t>, S. J., Boyce, C., Yonkers, K., Chang, G., &amp; </a:t>
            </a:r>
            <a:r>
              <a:rPr lang="en-US" sz="1800" b="0" dirty="0" err="1">
                <a:solidFill>
                  <a:schemeClr val="tx1"/>
                </a:solidFill>
                <a:latin typeface="Times New Roman" panose="02020603050405020304" pitchFamily="18" charset="0"/>
                <a:cs typeface="Times New Roman" panose="02020603050405020304" pitchFamily="18" charset="0"/>
              </a:rPr>
              <a:t>Creanga</a:t>
            </a:r>
            <a:r>
              <a:rPr lang="en-US" sz="1800" b="0" dirty="0">
                <a:solidFill>
                  <a:schemeClr val="tx1"/>
                </a:solidFill>
                <a:latin typeface="Times New Roman" panose="02020603050405020304" pitchFamily="18" charset="0"/>
                <a:cs typeface="Times New Roman" panose="02020603050405020304" pitchFamily="18" charset="0"/>
              </a:rPr>
              <a:t>, A. (2016). The role </a:t>
            </a:r>
          </a:p>
          <a:p>
            <a:pPr algn="l"/>
            <a:r>
              <a:rPr lang="en-US" sz="1800" b="0" dirty="0">
                <a:solidFill>
                  <a:schemeClr val="tx1"/>
                </a:solidFill>
                <a:latin typeface="Times New Roman" panose="02020603050405020304" pitchFamily="18" charset="0"/>
                <a:cs typeface="Times New Roman" panose="02020603050405020304" pitchFamily="18" charset="0"/>
              </a:rPr>
              <a:t>	of screening, brief intervention, and referral to treatment in the perinatal period. </a:t>
            </a:r>
            <a:r>
              <a:rPr lang="en-US" sz="1800" b="0" i="1" dirty="0">
                <a:solidFill>
                  <a:schemeClr val="tx1"/>
                </a:solidFill>
                <a:latin typeface="Times New Roman" panose="02020603050405020304" pitchFamily="18" charset="0"/>
                <a:cs typeface="Times New Roman" panose="02020603050405020304" pitchFamily="18" charset="0"/>
              </a:rPr>
              <a:t>American Journal of </a:t>
            </a:r>
          </a:p>
          <a:p>
            <a:pPr algn="l"/>
            <a:r>
              <a:rPr lang="en-US" sz="1800" b="0" i="1" dirty="0">
                <a:solidFill>
                  <a:schemeClr val="tx1"/>
                </a:solidFill>
                <a:latin typeface="Times New Roman" panose="02020603050405020304" pitchFamily="18" charset="0"/>
                <a:cs typeface="Times New Roman" panose="02020603050405020304" pitchFamily="18" charset="0"/>
              </a:rPr>
              <a:t>	Obstetrics &amp; Gynecology</a:t>
            </a:r>
            <a:r>
              <a:rPr lang="en-US" sz="1800" b="0" dirty="0">
                <a:solidFill>
                  <a:schemeClr val="tx1"/>
                </a:solidFill>
                <a:latin typeface="Times New Roman" panose="02020603050405020304" pitchFamily="18" charset="0"/>
                <a:cs typeface="Times New Roman" panose="02020603050405020304" pitchFamily="18" charset="0"/>
              </a:rPr>
              <a:t>, </a:t>
            </a:r>
            <a:r>
              <a:rPr lang="en-US" sz="1800" b="0" i="1" dirty="0">
                <a:solidFill>
                  <a:schemeClr val="tx1"/>
                </a:solidFill>
                <a:latin typeface="Times New Roman" panose="02020603050405020304" pitchFamily="18" charset="0"/>
                <a:cs typeface="Times New Roman" panose="02020603050405020304" pitchFamily="18" charset="0"/>
              </a:rPr>
              <a:t>215</a:t>
            </a:r>
            <a:r>
              <a:rPr lang="en-US" sz="1800" b="0" dirty="0">
                <a:solidFill>
                  <a:schemeClr val="tx1"/>
                </a:solidFill>
                <a:latin typeface="Times New Roman" panose="02020603050405020304" pitchFamily="18" charset="0"/>
                <a:cs typeface="Times New Roman" panose="02020603050405020304" pitchFamily="18" charset="0"/>
              </a:rPr>
              <a:t>(5), 539–547. </a:t>
            </a:r>
            <a:r>
              <a:rPr lang="en-US" sz="1800" b="0" u="sng" dirty="0">
                <a:solidFill>
                  <a:schemeClr val="tx1"/>
                </a:solidFill>
                <a:latin typeface="Times New Roman" panose="02020603050405020304" pitchFamily="18" charset="0"/>
                <a:cs typeface="Times New Roman" panose="02020603050405020304" pitchFamily="18" charset="0"/>
                <a:hlinkClick r:id="rId11">
                  <a:extLst>
                    <a:ext uri="{A12FA001-AC4F-418D-AE19-62706E023703}">
                      <ahyp:hlinkClr xmlns:ahyp="http://schemas.microsoft.com/office/drawing/2018/hyperlinkcolor" val="tx"/>
                    </a:ext>
                  </a:extLst>
                </a:hlinkClick>
              </a:rPr>
              <a:t>https://doi.org/10.1016/j.ajog.2016.06.038</a:t>
            </a:r>
            <a:br>
              <a:rPr lang="en-US" sz="1800" b="0" dirty="0">
                <a:solidFill>
                  <a:schemeClr val="tx1"/>
                </a:solidFill>
                <a:latin typeface="Times New Roman" panose="02020603050405020304" pitchFamily="18" charset="0"/>
                <a:cs typeface="Times New Roman" panose="02020603050405020304" pitchFamily="18" charset="0"/>
              </a:rPr>
            </a:br>
            <a:endParaRPr lang="en-US" sz="1800" b="0" dirty="0">
              <a:solidFill>
                <a:schemeClr val="tx1"/>
              </a:solidFill>
              <a:latin typeface="Times New Roman" panose="02020603050405020304" pitchFamily="18" charset="0"/>
              <a:cs typeface="Times New Roman" panose="02020603050405020304" pitchFamily="18" charset="0"/>
            </a:endParaRPr>
          </a:p>
        </p:txBody>
      </p:sp>
      <p:sp>
        <p:nvSpPr>
          <p:cNvPr id="24" name="Rectangle 166"/>
          <p:cNvSpPr>
            <a:spLocks noChangeArrowheads="1"/>
          </p:cNvSpPr>
          <p:nvPr/>
        </p:nvSpPr>
        <p:spPr bwMode="auto">
          <a:xfrm>
            <a:off x="408206" y="19380430"/>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Sample</a:t>
            </a:r>
          </a:p>
        </p:txBody>
      </p:sp>
      <p:sp>
        <p:nvSpPr>
          <p:cNvPr id="29" name="Rectangle 28"/>
          <p:cNvSpPr/>
          <p:nvPr/>
        </p:nvSpPr>
        <p:spPr>
          <a:xfrm>
            <a:off x="15099139" y="17655656"/>
            <a:ext cx="13275734" cy="7971413"/>
          </a:xfrm>
          <a:prstGeom prst="rect">
            <a:avLst/>
          </a:prstGeom>
        </p:spPr>
        <p:txBody>
          <a:bodyPr wrap="square">
            <a:spAutoFit/>
          </a:bodyPr>
          <a:lstStyle/>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data shows that over time, more participants have reported conversations with their care providers regarding the SU risk factors of smoking and abuse from an intimate partner.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means began trending up in 2015. This followed the 2014 marked increase in opiate-related deaths in NH.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participants reporting the lowest rates of conversations regarding risk factors with their providers across time are the subsample of women who are reporting intimate partner abuse.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While we were unable to correlate these conversations with improved birth outcomes, mainly because the rate of poor outcomes were so low, it is important to remember that the conversation itself is an intervention.</a:t>
            </a:r>
          </a:p>
          <a:p>
            <a:pPr marL="1143000" lvl="1"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Motivational interviewing and the Screening, Brief Intervention, and Referral to Treatment Services (SBIRT) are effective evidence-based approaches to managing perinatal SU (Smith et al., 2021).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This begs the question as to what happened between 2014 and 2017 in terms of prenatal care and healthcare provider conversations.</a:t>
            </a:r>
          </a:p>
        </p:txBody>
      </p:sp>
      <p:sp>
        <p:nvSpPr>
          <p:cNvPr id="30" name="Rectangle 29"/>
          <p:cNvSpPr/>
          <p:nvPr/>
        </p:nvSpPr>
        <p:spPr>
          <a:xfrm>
            <a:off x="30175200" y="7926432"/>
            <a:ext cx="13275734" cy="12403395"/>
          </a:xfrm>
          <a:prstGeom prst="rect">
            <a:avLst/>
          </a:prstGeom>
        </p:spPr>
        <p:txBody>
          <a:bodyPr wrap="square">
            <a:spAutoFit/>
          </a:bodyPr>
          <a:lstStyle/>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In 2014, opioid-related deaths were the highest ever recorded up until that point. A total of 28,647 drug overdose deaths occurred in the United States that year, representing a 1-year increase of 14% from 2013 (CDC, 2016).</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This significant loss of life called for change related to health care practices related to the opioid crisis.</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As a result of the increased morbidity and mortality in 2014, new patient care bundles were created related to perinatal SU by professional organizations and subsequently adopted by healthcare providers across the country and in NH between 2015 and 2017.</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These new perinatal bundles focused on non-stigmatizing care so respondents would feel less judged if they reported SU during pregnancy.</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Alliance for Innovation on Maternal Health’s (AIM) bundles are supported by specific quality metrics and measures through the AIM Data Center to best address the leading causes of preventable maternal morbidity and mortality in the United States (AIM, 2020).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opioid use disorder bundle from AIM calls for all pregnant women to be assessed for SU disorders, screened and evaluated for commonly occurring co-morbidities (abuse and smoking) if they have an opioid use disorder, and for the treatment response to be matched to each woman’s stage of recovery and/or readiness to change (AIM, 2020). </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The bundle also included readiness resources for providers to use.</a:t>
            </a:r>
          </a:p>
          <a:p>
            <a:pPr marL="685800" indent="-685800" algn="l">
              <a:buFont typeface="Wingdings" pitchFamily="2" charset="2"/>
              <a:buChar char="q"/>
            </a:pPr>
            <a:r>
              <a:rPr lang="en-US" sz="3200" b="0" dirty="0">
                <a:solidFill>
                  <a:srgbClr val="000000"/>
                </a:solidFill>
                <a:latin typeface="Times New Roman" panose="02020603050405020304" pitchFamily="18" charset="0"/>
                <a:cs typeface="Times New Roman" panose="02020603050405020304" pitchFamily="18" charset="0"/>
              </a:rPr>
              <a:t>This could be a likely contributing factor as to why more healthcare providers were discussing these risk factors of smoking and abuse with patients because risk assessment in general increased and improved during this time.</a:t>
            </a:r>
          </a:p>
        </p:txBody>
      </p:sp>
      <p:sp>
        <p:nvSpPr>
          <p:cNvPr id="22" name="Rectangle 166">
            <a:extLst>
              <a:ext uri="{FF2B5EF4-FFF2-40B4-BE49-F238E27FC236}">
                <a16:creationId xmlns:a16="http://schemas.microsoft.com/office/drawing/2014/main" id="{CFDF1108-2B48-BF48-A12F-E37EC5629D20}"/>
              </a:ext>
            </a:extLst>
          </p:cNvPr>
          <p:cNvSpPr>
            <a:spLocks noChangeArrowheads="1"/>
          </p:cNvSpPr>
          <p:nvPr/>
        </p:nvSpPr>
        <p:spPr bwMode="auto">
          <a:xfrm>
            <a:off x="614579" y="14389740"/>
            <a:ext cx="125306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Research Questions</a:t>
            </a:r>
          </a:p>
        </p:txBody>
      </p:sp>
      <p:sp>
        <p:nvSpPr>
          <p:cNvPr id="4" name="TextBox 3">
            <a:extLst>
              <a:ext uri="{FF2B5EF4-FFF2-40B4-BE49-F238E27FC236}">
                <a16:creationId xmlns:a16="http://schemas.microsoft.com/office/drawing/2014/main" id="{26BBF5ED-391F-1F44-B8EA-C8F5CBA4260E}"/>
              </a:ext>
            </a:extLst>
          </p:cNvPr>
          <p:cNvSpPr txBox="1"/>
          <p:nvPr/>
        </p:nvSpPr>
        <p:spPr>
          <a:xfrm>
            <a:off x="595855" y="16089298"/>
            <a:ext cx="12405161" cy="3539430"/>
          </a:xfrm>
          <a:prstGeom prst="rect">
            <a:avLst/>
          </a:prstGeom>
          <a:noFill/>
        </p:spPr>
        <p:txBody>
          <a:bodyPr wrap="square" rtlCol="0">
            <a:spAutoFit/>
          </a:bodyPr>
          <a:lstStyle/>
          <a:p>
            <a:pPr marL="457200" indent="-457200" algn="l">
              <a:buFont typeface="Arial" panose="020B0604020202020204" pitchFamily="34" charset="0"/>
              <a:buChar char="•"/>
            </a:pPr>
            <a:r>
              <a:rPr lang="en-US" sz="3200" b="0" dirty="0">
                <a:latin typeface="Times New Roman" panose="02020603050405020304" pitchFamily="18" charset="0"/>
                <a:cs typeface="Times New Roman" panose="02020603050405020304" pitchFamily="18" charset="0"/>
              </a:rPr>
              <a:t>As substance use (SU) has increased in New Hampshire (NH), have rates of SU risk factors (childhood trauma, mental health, insurance status, drinking, intimate partner violence, healthcare access) also increased?</a:t>
            </a:r>
          </a:p>
          <a:p>
            <a:pPr marL="457200" indent="-457200" algn="l">
              <a:buFont typeface="Arial" panose="020B0604020202020204" pitchFamily="34" charset="0"/>
              <a:buChar char="•"/>
            </a:pPr>
            <a:r>
              <a:rPr lang="en-US" sz="3200" b="0" dirty="0">
                <a:latin typeface="Times New Roman" panose="02020603050405020304" pitchFamily="18" charset="0"/>
                <a:cs typeface="Times New Roman" panose="02020603050405020304" pitchFamily="18" charset="0"/>
              </a:rPr>
              <a:t>Since SU rates have increased, are perinatal providers talking with their patients more about these risk factors? </a:t>
            </a:r>
          </a:p>
          <a:p>
            <a:pPr algn="l"/>
            <a:endParaRPr lang="en-US" sz="3200" b="0" dirty="0">
              <a:latin typeface="Times New Roman" panose="02020603050405020304" pitchFamily="18" charset="0"/>
              <a:cs typeface="Times New Roman" panose="02020603050405020304" pitchFamily="18" charset="0"/>
            </a:endParaRPr>
          </a:p>
        </p:txBody>
      </p:sp>
      <p:pic>
        <p:nvPicPr>
          <p:cNvPr id="6" name="Picture 5" descr="Table&#10;&#10;Description automatically generated">
            <a:extLst>
              <a:ext uri="{FF2B5EF4-FFF2-40B4-BE49-F238E27FC236}">
                <a16:creationId xmlns:a16="http://schemas.microsoft.com/office/drawing/2014/main" id="{B049B260-8598-2E45-B33E-3474786D8EA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16673" y="21268679"/>
            <a:ext cx="3556000" cy="6045200"/>
          </a:xfrm>
          <a:prstGeom prst="rect">
            <a:avLst/>
          </a:prstGeom>
        </p:spPr>
      </p:pic>
      <p:sp>
        <p:nvSpPr>
          <p:cNvPr id="14" name="TextBox 13">
            <a:extLst>
              <a:ext uri="{FF2B5EF4-FFF2-40B4-BE49-F238E27FC236}">
                <a16:creationId xmlns:a16="http://schemas.microsoft.com/office/drawing/2014/main" id="{FC04153D-04AB-5E4A-A956-DD3053C24200}"/>
              </a:ext>
            </a:extLst>
          </p:cNvPr>
          <p:cNvSpPr txBox="1"/>
          <p:nvPr/>
        </p:nvSpPr>
        <p:spPr>
          <a:xfrm>
            <a:off x="388153" y="29225155"/>
            <a:ext cx="12530667" cy="3046988"/>
          </a:xfrm>
          <a:prstGeom prst="rect">
            <a:avLst/>
          </a:prstGeom>
          <a:noFill/>
        </p:spPr>
        <p:txBody>
          <a:bodyPr wrap="square" rtlCol="0">
            <a:spAutoFit/>
          </a:bodyPr>
          <a:lstStyle/>
          <a:p>
            <a:pPr marL="457200" indent="-457200" algn="l">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Secondary analysis of federal PRAMS data between 2013 and 2020. </a:t>
            </a:r>
          </a:p>
          <a:p>
            <a:pPr marL="457200" indent="-457200" algn="l">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Data was cleaned and recoded based on the CDC code book. </a:t>
            </a:r>
          </a:p>
          <a:p>
            <a:pPr marL="457200" indent="-457200" algn="l">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Descriptive statistics were completed using STATA and Excel to describe the sample characteristics and show trends in means within the sample over time. </a:t>
            </a:r>
          </a:p>
          <a:p>
            <a:pPr marL="457200" indent="-457200" algn="l">
              <a:buFont typeface="Arial" panose="020B0604020202020204" pitchFamily="34" charset="0"/>
              <a:buChar char="•"/>
            </a:pPr>
            <a:r>
              <a:rPr lang="en-US" sz="3200" b="0" dirty="0">
                <a:solidFill>
                  <a:schemeClr val="tx1"/>
                </a:solidFill>
                <a:latin typeface="Times New Roman" panose="02020603050405020304" pitchFamily="18" charset="0"/>
                <a:cs typeface="Times New Roman" panose="02020603050405020304" pitchFamily="18" charset="0"/>
              </a:rPr>
              <a:t>Findings were discussed and reviewed within the research team.</a:t>
            </a:r>
          </a:p>
        </p:txBody>
      </p:sp>
      <p:pic>
        <p:nvPicPr>
          <p:cNvPr id="16" name="Picture 15" descr="Table&#10;&#10;Description automatically generated">
            <a:extLst>
              <a:ext uri="{FF2B5EF4-FFF2-40B4-BE49-F238E27FC236}">
                <a16:creationId xmlns:a16="http://schemas.microsoft.com/office/drawing/2014/main" id="{1745CF14-4FB9-3C44-9B33-52D8D841290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5771477" y="8073571"/>
            <a:ext cx="12009578" cy="4832350"/>
          </a:xfrm>
          <a:prstGeom prst="rect">
            <a:avLst/>
          </a:prstGeom>
        </p:spPr>
      </p:pic>
      <p:sp>
        <p:nvSpPr>
          <p:cNvPr id="17" name="TextBox 16">
            <a:extLst>
              <a:ext uri="{FF2B5EF4-FFF2-40B4-BE49-F238E27FC236}">
                <a16:creationId xmlns:a16="http://schemas.microsoft.com/office/drawing/2014/main" id="{11E0B227-0D1F-8248-B2B4-FAF0BC0B117B}"/>
              </a:ext>
            </a:extLst>
          </p:cNvPr>
          <p:cNvSpPr txBox="1"/>
          <p:nvPr/>
        </p:nvSpPr>
        <p:spPr>
          <a:xfrm>
            <a:off x="16777638" y="7561207"/>
            <a:ext cx="9702417" cy="461665"/>
          </a:xfrm>
          <a:prstGeom prst="rect">
            <a:avLst/>
          </a:prstGeom>
          <a:noFill/>
        </p:spPr>
        <p:txBody>
          <a:bodyPr wrap="square" rtlCol="0">
            <a:spAutoFit/>
          </a:bodyPr>
          <a:lstStyle/>
          <a:p>
            <a:r>
              <a:rPr lang="en-US" sz="2400" b="0" dirty="0">
                <a:latin typeface="Times New Roman" panose="02020603050405020304" pitchFamily="18" charset="0"/>
                <a:cs typeface="Times New Roman" panose="02020603050405020304" pitchFamily="18" charset="0"/>
              </a:rPr>
              <a:t>Table 2: Participants Reporting Conversations with Health Care Professional </a:t>
            </a:r>
          </a:p>
        </p:txBody>
      </p:sp>
      <p:pic>
        <p:nvPicPr>
          <p:cNvPr id="27" name="Picture 26" descr="Chart, line chart&#10;&#10;Description automatically generated">
            <a:extLst>
              <a:ext uri="{FF2B5EF4-FFF2-40B4-BE49-F238E27FC236}">
                <a16:creationId xmlns:a16="http://schemas.microsoft.com/office/drawing/2014/main" id="{1786681A-D0F6-4741-9C01-7CD133658ECB}"/>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1945600" y="13338410"/>
            <a:ext cx="6413500" cy="4140200"/>
          </a:xfrm>
          <a:prstGeom prst="rect">
            <a:avLst/>
          </a:prstGeom>
        </p:spPr>
      </p:pic>
      <p:sp>
        <p:nvSpPr>
          <p:cNvPr id="32" name="TextBox 31">
            <a:extLst>
              <a:ext uri="{FF2B5EF4-FFF2-40B4-BE49-F238E27FC236}">
                <a16:creationId xmlns:a16="http://schemas.microsoft.com/office/drawing/2014/main" id="{54FDC399-AC7F-7145-8B24-39C47EEDA857}"/>
              </a:ext>
            </a:extLst>
          </p:cNvPr>
          <p:cNvSpPr txBox="1"/>
          <p:nvPr/>
        </p:nvSpPr>
        <p:spPr>
          <a:xfrm>
            <a:off x="155012" y="20777984"/>
            <a:ext cx="4079322" cy="461665"/>
          </a:xfrm>
          <a:prstGeom prst="rect">
            <a:avLst/>
          </a:prstGeom>
          <a:noFill/>
        </p:spPr>
        <p:txBody>
          <a:bodyPr wrap="none" rtlCol="0">
            <a:spAutoFit/>
          </a:bodyPr>
          <a:lstStyle/>
          <a:p>
            <a:r>
              <a:rPr lang="en-US" sz="2400" b="0" dirty="0">
                <a:latin typeface="Times New Roman" panose="02020603050405020304" pitchFamily="18" charset="0"/>
                <a:cs typeface="Times New Roman" panose="02020603050405020304" pitchFamily="18" charset="0"/>
              </a:rPr>
              <a:t>Table 1: Sample Characteristics</a:t>
            </a:r>
          </a:p>
        </p:txBody>
      </p:sp>
      <p:sp>
        <p:nvSpPr>
          <p:cNvPr id="41" name="Rectangle 165">
            <a:extLst>
              <a:ext uri="{FF2B5EF4-FFF2-40B4-BE49-F238E27FC236}">
                <a16:creationId xmlns:a16="http://schemas.microsoft.com/office/drawing/2014/main" id="{8542C6FA-6AC6-0A4E-8CAA-EABD2D67BB0D}"/>
              </a:ext>
            </a:extLst>
          </p:cNvPr>
          <p:cNvSpPr>
            <a:spLocks noChangeArrowheads="1"/>
          </p:cNvSpPr>
          <p:nvPr/>
        </p:nvSpPr>
        <p:spPr bwMode="auto">
          <a:xfrm>
            <a:off x="14835113" y="25677768"/>
            <a:ext cx="1306406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dirty="0">
                <a:solidFill>
                  <a:srgbClr val="CCCCCC"/>
                </a:solidFill>
              </a:rPr>
              <a:t>Limitations</a:t>
            </a:r>
            <a:endParaRPr lang="en-US" dirty="0">
              <a:solidFill>
                <a:schemeClr val="accent1"/>
              </a:solidFill>
            </a:endParaRPr>
          </a:p>
        </p:txBody>
      </p:sp>
      <p:sp>
        <p:nvSpPr>
          <p:cNvPr id="42" name="Rectangle 41">
            <a:extLst>
              <a:ext uri="{FF2B5EF4-FFF2-40B4-BE49-F238E27FC236}">
                <a16:creationId xmlns:a16="http://schemas.microsoft.com/office/drawing/2014/main" id="{7EEB228D-93AF-0D4C-88EF-1CAA3BBCD820}"/>
              </a:ext>
            </a:extLst>
          </p:cNvPr>
          <p:cNvSpPr/>
          <p:nvPr/>
        </p:nvSpPr>
        <p:spPr>
          <a:xfrm>
            <a:off x="14814449" y="27049368"/>
            <a:ext cx="13275734" cy="5693866"/>
          </a:xfrm>
          <a:prstGeom prst="rect">
            <a:avLst/>
          </a:prstGeom>
        </p:spPr>
        <p:txBody>
          <a:bodyPr wrap="square">
            <a:spAutoFit/>
          </a:bodyPr>
          <a:lstStyle/>
          <a:p>
            <a:pPr marL="685800"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These are very marked increases. There could be a reporting issue or an instrumentation issue. </a:t>
            </a:r>
          </a:p>
          <a:p>
            <a:pPr marL="1143000" lvl="1"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The PRAMS questionnaire changes over time. Since the questions were being asked differently in each survey, the response rates may have changed.</a:t>
            </a:r>
          </a:p>
          <a:p>
            <a:pPr marL="1143000" lvl="1"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The literature points to underreporting of stigmatizing personal information.</a:t>
            </a:r>
          </a:p>
          <a:p>
            <a:pPr marL="1600200" lvl="2"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Pregnant women who smoke or report abuse are often subjected to stigmatization. </a:t>
            </a:r>
          </a:p>
          <a:p>
            <a:pPr marL="1600200" lvl="2"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Reporting drug use is also known to increase stigmatization and discrimination in the health care setting. </a:t>
            </a:r>
          </a:p>
          <a:p>
            <a:pPr marL="1600200" lvl="2"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This may influence reporting to providers and reporting on the PRAMS survey. </a:t>
            </a:r>
          </a:p>
          <a:p>
            <a:pPr marL="1600200" lvl="2"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Mothers with SU conceal risk-taking behaviors from healthcare providers due stigmatization and moral scrutiny (Stengel, 2014).</a:t>
            </a:r>
          </a:p>
          <a:p>
            <a:pPr marL="685800" indent="-685800" algn="l">
              <a:buFont typeface="Wingdings" pitchFamily="2" charset="2"/>
              <a:buChar char="q"/>
            </a:pPr>
            <a:r>
              <a:rPr lang="en-US" sz="2800" b="0" dirty="0">
                <a:solidFill>
                  <a:srgbClr val="000000"/>
                </a:solidFill>
                <a:latin typeface="Times New Roman" panose="02020603050405020304" pitchFamily="18" charset="0"/>
                <a:cs typeface="Times New Roman" panose="02020603050405020304" pitchFamily="18" charset="0"/>
              </a:rPr>
              <a:t>Sample is higher income, mainly white non-Hispanic, and over the age of 30. </a:t>
            </a:r>
          </a:p>
        </p:txBody>
      </p:sp>
      <p:pic>
        <p:nvPicPr>
          <p:cNvPr id="1026" name="Picture 2" descr="Patient Safety Bundles | AIM Program (Previously Council on Patient Safety)">
            <a:extLst>
              <a:ext uri="{FF2B5EF4-FFF2-40B4-BE49-F238E27FC236}">
                <a16:creationId xmlns:a16="http://schemas.microsoft.com/office/drawing/2014/main" id="{71B6700B-209F-E044-A2B5-53CE04F6554E}"/>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3079267" y="20076062"/>
            <a:ext cx="7467600" cy="39762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hart, line chart&#10;&#10;Description automatically generated">
            <a:extLst>
              <a:ext uri="{FF2B5EF4-FFF2-40B4-BE49-F238E27FC236}">
                <a16:creationId xmlns:a16="http://schemas.microsoft.com/office/drawing/2014/main" id="{4CC2AD58-1269-7841-8F5A-94F8DD9EACD8}"/>
              </a:ext>
            </a:extLst>
          </p:cNvPr>
          <p:cNvPicPr>
            <a:picLocks noChangeAspect="1"/>
          </p:cNvPicPr>
          <p:nvPr/>
        </p:nvPicPr>
        <p:blipFill rotWithShape="1">
          <a:blip r:embed="rId16">
            <a:extLst>
              <a:ext uri="{28A0092B-C50C-407E-A947-70E740481C1C}">
                <a14:useLocalDpi xmlns:a14="http://schemas.microsoft.com/office/drawing/2010/main" val="0"/>
              </a:ext>
            </a:extLst>
          </a:blip>
          <a:srcRect b="2521"/>
          <a:stretch/>
        </p:blipFill>
        <p:spPr>
          <a:xfrm>
            <a:off x="15375466" y="13338410"/>
            <a:ext cx="6438900" cy="4060590"/>
          </a:xfrm>
          <a:prstGeom prst="rect">
            <a:avLst/>
          </a:prstGeom>
        </p:spPr>
      </p:pic>
      <p:sp>
        <p:nvSpPr>
          <p:cNvPr id="8" name="TextBox 7">
            <a:extLst>
              <a:ext uri="{FF2B5EF4-FFF2-40B4-BE49-F238E27FC236}">
                <a16:creationId xmlns:a16="http://schemas.microsoft.com/office/drawing/2014/main" id="{2DB7E4B7-34F2-EA4F-B5F7-1B327FC44969}"/>
              </a:ext>
            </a:extLst>
          </p:cNvPr>
          <p:cNvSpPr txBox="1"/>
          <p:nvPr/>
        </p:nvSpPr>
        <p:spPr>
          <a:xfrm>
            <a:off x="17409578" y="12956620"/>
            <a:ext cx="2326221" cy="461665"/>
          </a:xfrm>
          <a:prstGeom prst="rect">
            <a:avLst/>
          </a:prstGeom>
          <a:noFill/>
        </p:spPr>
        <p:txBody>
          <a:bodyPr wrap="square" rtlCol="0">
            <a:spAutoFit/>
          </a:bodyPr>
          <a:lstStyle/>
          <a:p>
            <a:r>
              <a:rPr lang="en-US" sz="2400" b="0" dirty="0">
                <a:latin typeface="Times New Roman" panose="02020603050405020304" pitchFamily="18" charset="0"/>
                <a:cs typeface="Times New Roman" panose="02020603050405020304" pitchFamily="18" charset="0"/>
              </a:rPr>
              <a:t>Graphic 1</a:t>
            </a:r>
          </a:p>
        </p:txBody>
      </p:sp>
      <p:sp>
        <p:nvSpPr>
          <p:cNvPr id="33" name="TextBox 32">
            <a:extLst>
              <a:ext uri="{FF2B5EF4-FFF2-40B4-BE49-F238E27FC236}">
                <a16:creationId xmlns:a16="http://schemas.microsoft.com/office/drawing/2014/main" id="{44FC5F35-18A7-8E4E-82AB-10E45A017FA0}"/>
              </a:ext>
            </a:extLst>
          </p:cNvPr>
          <p:cNvSpPr txBox="1"/>
          <p:nvPr/>
        </p:nvSpPr>
        <p:spPr>
          <a:xfrm>
            <a:off x="23792389" y="12969078"/>
            <a:ext cx="2326221" cy="461665"/>
          </a:xfrm>
          <a:prstGeom prst="rect">
            <a:avLst/>
          </a:prstGeom>
          <a:noFill/>
        </p:spPr>
        <p:txBody>
          <a:bodyPr wrap="square" rtlCol="0">
            <a:spAutoFit/>
          </a:bodyPr>
          <a:lstStyle/>
          <a:p>
            <a:r>
              <a:rPr lang="en-US" sz="2400" b="0" dirty="0">
                <a:latin typeface="Times New Roman" panose="02020603050405020304" pitchFamily="18" charset="0"/>
                <a:cs typeface="Times New Roman" panose="02020603050405020304" pitchFamily="18" charset="0"/>
              </a:rPr>
              <a:t>Graphic 2</a:t>
            </a:r>
          </a:p>
        </p:txBody>
      </p:sp>
      <p:sp>
        <p:nvSpPr>
          <p:cNvPr id="10" name="TextBox 9">
            <a:extLst>
              <a:ext uri="{FF2B5EF4-FFF2-40B4-BE49-F238E27FC236}">
                <a16:creationId xmlns:a16="http://schemas.microsoft.com/office/drawing/2014/main" id="{1504B5CB-70D8-1441-BF49-3441344F57D4}"/>
              </a:ext>
            </a:extLst>
          </p:cNvPr>
          <p:cNvSpPr txBox="1"/>
          <p:nvPr/>
        </p:nvSpPr>
        <p:spPr>
          <a:xfrm>
            <a:off x="34975800" y="24219969"/>
            <a:ext cx="4054766" cy="461665"/>
          </a:xfrm>
          <a:prstGeom prst="rect">
            <a:avLst/>
          </a:prstGeom>
          <a:noFill/>
        </p:spPr>
        <p:txBody>
          <a:bodyPr wrap="square" rtlCol="0">
            <a:spAutoFit/>
          </a:bodyPr>
          <a:lstStyle/>
          <a:p>
            <a:r>
              <a:rPr lang="en-US" sz="2400" b="0" dirty="0">
                <a:latin typeface="Times New Roman" panose="02020603050405020304" pitchFamily="18" charset="0"/>
                <a:cs typeface="Times New Roman" panose="02020603050405020304" pitchFamily="18" charset="0"/>
              </a:rPr>
              <a:t>(AIM,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sp>
        <p:nvSpPr>
          <p:cNvPr id="4" name="Content Placeholder 3"/>
          <p:cNvSpPr>
            <a:spLocks noGrp="1"/>
          </p:cNvSpPr>
          <p:nvPr>
            <p:ph sz="quarter" idx="2"/>
          </p:nvPr>
        </p:nvSpPr>
        <p:spPr/>
        <p:txBody>
          <a:bodyPr/>
          <a:lstStyle/>
          <a:p>
            <a:endParaRPr lang="en-US"/>
          </a:p>
        </p:txBody>
      </p:sp>
      <p:sp>
        <p:nvSpPr>
          <p:cNvPr id="5" name="Content Placeholder 4"/>
          <p:cNvSpPr>
            <a:spLocks noGrp="1"/>
          </p:cNvSpPr>
          <p:nvPr>
            <p:ph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grpSp>
        <p:nvGrpSpPr>
          <p:cNvPr id="7" name="Group 6"/>
          <p:cNvGrpSpPr/>
          <p:nvPr/>
        </p:nvGrpSpPr>
        <p:grpSpPr>
          <a:xfrm>
            <a:off x="0" y="-19050"/>
            <a:ext cx="43891200" cy="32937450"/>
            <a:chOff x="3038168" y="2271252"/>
            <a:chExt cx="26871560" cy="17255617"/>
          </a:xfrm>
        </p:grpSpPr>
        <p:sp>
          <p:nvSpPr>
            <p:cNvPr id="8" name="Rectangle 7"/>
            <p:cNvSpPr/>
            <p:nvPr/>
          </p:nvSpPr>
          <p:spPr>
            <a:xfrm>
              <a:off x="3038168" y="2271252"/>
              <a:ext cx="26871560" cy="1725561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395020" y="3923074"/>
              <a:ext cx="23095973" cy="6078794"/>
            </a:xfrm>
            <a:prstGeom prst="rect">
              <a:avLst/>
            </a:prstGeom>
            <a:noFill/>
          </p:spPr>
          <p:txBody>
            <a:bodyPr wrap="square" rtlCol="0">
              <a:spAutoFit/>
            </a:bodyPr>
            <a:lstStyle/>
            <a:p>
              <a:pPr algn="ctr"/>
              <a:r>
                <a:rPr lang="en-US" sz="10300" dirty="0">
                  <a:solidFill>
                    <a:schemeClr val="tx2"/>
                  </a:solidFill>
                  <a:effectLst>
                    <a:outerShdw blurRad="38100" dist="38100" dir="2700000" algn="tl">
                      <a:srgbClr val="000000">
                        <a:alpha val="43137"/>
                      </a:srgbClr>
                    </a:outerShdw>
                  </a:effectLst>
                </a:rPr>
                <a:t>This poster template provided courtesy of </a:t>
              </a:r>
            </a:p>
            <a:p>
              <a:pPr algn="ctr"/>
              <a:r>
                <a:rPr lang="en-US" sz="10300" dirty="0">
                  <a:solidFill>
                    <a:schemeClr val="tx2"/>
                  </a:solidFill>
                  <a:effectLst>
                    <a:outerShdw blurRad="38100" dist="38100" dir="2700000" algn="tl">
                      <a:srgbClr val="000000">
                        <a:alpha val="43137"/>
                      </a:srgbClr>
                    </a:outerShdw>
                  </a:effectLst>
                </a:rPr>
                <a:t>UNH </a:t>
              </a:r>
              <a:r>
                <a:rPr lang="en-US" sz="6300" dirty="0">
                  <a:solidFill>
                    <a:schemeClr val="tx2"/>
                  </a:solidFill>
                  <a:effectLst>
                    <a:outerShdw blurRad="38100" dist="38100" dir="2700000" algn="tl">
                      <a:srgbClr val="000000">
                        <a:alpha val="43137"/>
                      </a:srgbClr>
                    </a:outerShdw>
                  </a:effectLst>
                </a:rPr>
                <a:t>ESRC</a:t>
              </a:r>
              <a:r>
                <a:rPr lang="en-US" sz="10300" dirty="0">
                  <a:solidFill>
                    <a:schemeClr val="tx2"/>
                  </a:solidFill>
                  <a:effectLst>
                    <a:outerShdw blurRad="38100" dist="38100" dir="2700000" algn="tl">
                      <a:srgbClr val="000000">
                        <a:alpha val="43137"/>
                      </a:srgbClr>
                    </a:outerShdw>
                  </a:effectLst>
                </a:rPr>
                <a:t> Poster Printing Services</a:t>
              </a:r>
            </a:p>
            <a:p>
              <a:pPr algn="ctr"/>
              <a:endParaRPr lang="en-US" sz="10300" dirty="0">
                <a:solidFill>
                  <a:schemeClr val="tx2"/>
                </a:solidFill>
              </a:endParaRPr>
            </a:p>
            <a:p>
              <a:pPr algn="ctr"/>
              <a:endParaRPr lang="en-US" sz="11200" dirty="0">
                <a:solidFill>
                  <a:schemeClr val="tx2"/>
                </a:solidFill>
              </a:endParaRPr>
            </a:p>
            <a:p>
              <a:pPr algn="ctr"/>
              <a:endParaRPr lang="en-US" sz="11200" dirty="0">
                <a:solidFill>
                  <a:schemeClr val="tx2"/>
                </a:solidFill>
              </a:endParaRPr>
            </a:p>
            <a:p>
              <a:pPr algn="ctr"/>
              <a:r>
                <a:rPr lang="en-US" sz="11200" dirty="0">
                  <a:solidFill>
                    <a:schemeClr val="tx2"/>
                  </a:solidFill>
                </a:rPr>
                <a:t>Trust us to make your poster look GREAT!</a:t>
              </a:r>
            </a:p>
            <a:p>
              <a:pPr algn="ctr"/>
              <a:endParaRPr lang="en-US" sz="10300" dirty="0">
                <a:solidFill>
                  <a:schemeClr val="accent5">
                    <a:lumMod val="75000"/>
                  </a:schemeClr>
                </a:solidFill>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1219" y="12425448"/>
              <a:ext cx="2478029" cy="2983999"/>
            </a:xfrm>
            <a:prstGeom prst="rect">
              <a:avLst/>
            </a:prstGeom>
          </p:spPr>
        </p:pic>
        <p:sp>
          <p:nvSpPr>
            <p:cNvPr id="11" name="TextBox 10"/>
            <p:cNvSpPr txBox="1"/>
            <p:nvPr/>
          </p:nvSpPr>
          <p:spPr>
            <a:xfrm>
              <a:off x="9291484" y="12729302"/>
              <a:ext cx="18199509" cy="2458929"/>
            </a:xfrm>
            <a:prstGeom prst="rect">
              <a:avLst/>
            </a:prstGeom>
            <a:noFill/>
          </p:spPr>
          <p:txBody>
            <a:bodyPr wrap="square" rtlCol="0">
              <a:spAutoFit/>
            </a:bodyPr>
            <a:lstStyle/>
            <a:p>
              <a:r>
                <a:rPr lang="en-US" sz="10300" dirty="0">
                  <a:solidFill>
                    <a:srgbClr val="00126A"/>
                  </a:solidFill>
                </a:rPr>
                <a:t>Website:</a:t>
              </a:r>
              <a:r>
                <a:rPr lang="en-US" sz="10300" dirty="0">
                  <a:solidFill>
                    <a:schemeClr val="accent5">
                      <a:lumMod val="75000"/>
                    </a:schemeClr>
                  </a:solidFill>
                </a:rPr>
                <a:t> </a:t>
              </a:r>
              <a:r>
                <a:rPr lang="en-US" sz="10300" dirty="0">
                  <a:solidFill>
                    <a:schemeClr val="accent5">
                      <a:lumMod val="75000"/>
                    </a:schemeClr>
                  </a:solidFill>
                  <a:hlinkClick r:id="rId3"/>
                </a:rPr>
                <a:t>http://posters.unh.edu</a:t>
              </a:r>
              <a:endParaRPr lang="en-US" sz="10300" dirty="0">
                <a:solidFill>
                  <a:schemeClr val="accent5">
                    <a:lumMod val="75000"/>
                  </a:schemeClr>
                </a:solidFill>
              </a:endParaRPr>
            </a:p>
            <a:p>
              <a:r>
                <a:rPr lang="en-US" sz="10300" dirty="0">
                  <a:solidFill>
                    <a:schemeClr val="tx2"/>
                  </a:solidFill>
                </a:rPr>
                <a:t>Poster Guide: </a:t>
              </a:r>
              <a:r>
                <a:rPr lang="en-US" sz="10300" dirty="0">
                  <a:solidFill>
                    <a:schemeClr val="accent5">
                      <a:lumMod val="75000"/>
                    </a:schemeClr>
                  </a:solidFill>
                  <a:hlinkClick r:id="rId4"/>
                </a:rPr>
                <a:t>http://goo.gl/1E7TJY</a:t>
              </a:r>
              <a:endParaRPr lang="en-US" sz="10300" dirty="0">
                <a:solidFill>
                  <a:schemeClr val="accent5">
                    <a:lumMod val="75000"/>
                  </a:schemeClr>
                </a:solidFill>
              </a:endParaRPr>
            </a:p>
            <a:p>
              <a:endParaRPr lang="en-US" sz="9300" dirty="0"/>
            </a:p>
          </p:txBody>
        </p:sp>
        <p:sp>
          <p:nvSpPr>
            <p:cNvPr id="12" name="TextBox 11"/>
            <p:cNvSpPr txBox="1"/>
            <p:nvPr/>
          </p:nvSpPr>
          <p:spPr>
            <a:xfrm>
              <a:off x="9306233" y="18039145"/>
              <a:ext cx="13273548" cy="669151"/>
            </a:xfrm>
            <a:prstGeom prst="rect">
              <a:avLst/>
            </a:prstGeom>
            <a:noFill/>
          </p:spPr>
          <p:txBody>
            <a:bodyPr wrap="square" rtlCol="0">
              <a:spAutoFit/>
            </a:bodyPr>
            <a:lstStyle/>
            <a:p>
              <a:r>
                <a:rPr lang="en-US" sz="7700" dirty="0">
                  <a:solidFill>
                    <a:schemeClr val="bg2">
                      <a:lumMod val="50000"/>
                    </a:schemeClr>
                  </a:solidFill>
                  <a:effectLst>
                    <a:outerShdw blurRad="38100" dist="38100" dir="2700000" algn="tl">
                      <a:srgbClr val="000000">
                        <a:alpha val="43137"/>
                      </a:srgbClr>
                    </a:outerShdw>
                  </a:effectLst>
                </a:rPr>
                <a:t>DELETE THIS SLIDE BEFORE PRINTING</a:t>
              </a:r>
            </a:p>
          </p:txBody>
        </p:sp>
      </p:grpSp>
    </p:spTree>
    <p:extLst>
      <p:ext uri="{BB962C8B-B14F-4D97-AF65-F5344CB8AC3E}">
        <p14:creationId xmlns:p14="http://schemas.microsoft.com/office/powerpoint/2010/main" val="3426446301"/>
      </p:ext>
    </p:extLst>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8897</TotalTime>
  <Words>1522</Words>
  <Application>Microsoft Macintosh PowerPoint</Application>
  <PresentationFormat>Custom</PresentationFormat>
  <Paragraphs>78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Times New Roman</vt:lpstr>
      <vt:lpstr>Wingdings</vt:lpstr>
      <vt:lpstr>Default Design</vt:lpstr>
      <vt:lpstr>Perinatal Patient Education on Substance Use Risk Factors in the Age of the Opioid Crisis  Rebecca Leary, SN &amp; Dr. Alyssa O’Brien, Ph.D., RN  Department of Nursing, University of New Hampshire</vt:lpstr>
      <vt:lpstr>PowerPoint Presentation</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Microsoft Office User</cp:lastModifiedBy>
  <cp:revision>317</cp:revision>
  <cp:lastPrinted>2014-02-24T14:53:09Z</cp:lastPrinted>
  <dcterms:created xsi:type="dcterms:W3CDTF">2004-07-26T21:45:23Z</dcterms:created>
  <dcterms:modified xsi:type="dcterms:W3CDTF">2022-04-15T16:57:32Z</dcterms:modified>
  <cp:category>science research poster</cp:category>
</cp:coreProperties>
</file>