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9" r:id="rId2"/>
  </p:sldIdLst>
  <p:sldSz cx="36576000" cy="292608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orient="horz" pos="9216">
          <p15:clr>
            <a:srgbClr val="A4A3A4"/>
          </p15:clr>
        </p15:guide>
        <p15:guide id="4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26A"/>
    <a:srgbClr val="000066"/>
    <a:srgbClr val="CCCCCC"/>
    <a:srgbClr val="999999"/>
    <a:srgbClr val="FF9900"/>
    <a:srgbClr val="990000"/>
    <a:srgbClr val="000050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58" autoAdjust="0"/>
    <p:restoredTop sz="94575" autoAdjust="0"/>
  </p:normalViewPr>
  <p:slideViewPr>
    <p:cSldViewPr>
      <p:cViewPr varScale="1">
        <p:scale>
          <a:sx n="16" d="100"/>
          <a:sy n="16" d="100"/>
        </p:scale>
        <p:origin x="1628" y="14"/>
      </p:cViewPr>
      <p:guideLst>
        <p:guide orient="horz" pos="10368"/>
        <p:guide pos="15552"/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732" y="9090377"/>
            <a:ext cx="31088541" cy="627097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137" y="16580556"/>
            <a:ext cx="25603729" cy="7478889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3061"/>
            <a:ext cx="31089865" cy="581095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2256"/>
            <a:ext cx="31089865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273" y="6826957"/>
            <a:ext cx="16396229" cy="193124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51503" y="6826957"/>
            <a:ext cx="16396229" cy="1931246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272" y="6550381"/>
            <a:ext cx="16160751" cy="272908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272" y="9279468"/>
            <a:ext cx="16160751" cy="168585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367" y="6550381"/>
            <a:ext cx="16167364" cy="272908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367" y="9279468"/>
            <a:ext cx="16167364" cy="1685854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271" y="1165577"/>
            <a:ext cx="12033251" cy="495723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729" y="1165577"/>
            <a:ext cx="20447000" cy="2497243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271" y="6122811"/>
            <a:ext cx="12033251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8889" y="20482283"/>
            <a:ext cx="21945864" cy="24186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8889" y="2614790"/>
            <a:ext cx="21945864" cy="1755563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8889" y="22900928"/>
            <a:ext cx="21945864" cy="34332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868" y="1171222"/>
            <a:ext cx="8229864" cy="24968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272" y="1171222"/>
            <a:ext cx="24562594" cy="24968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828273" y="1171222"/>
            <a:ext cx="32919459" cy="4876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28273" y="6826957"/>
            <a:ext cx="16396229" cy="95885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18351503" y="6826957"/>
            <a:ext cx="16396229" cy="95885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828273" y="16550923"/>
            <a:ext cx="16396229" cy="95884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351503" y="16550923"/>
            <a:ext cx="16396229" cy="95884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8567" y="1171222"/>
            <a:ext cx="32918871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8567" y="6826957"/>
            <a:ext cx="32918871" cy="19312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567" y="26647422"/>
            <a:ext cx="8534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6567" y="26647422"/>
            <a:ext cx="11582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12567" y="26647422"/>
            <a:ext cx="8534871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2"/>
            <a:ext cx="36576000" cy="48767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b="1" dirty="0">
                <a:solidFill>
                  <a:schemeClr val="bg1"/>
                </a:solidFill>
                <a:latin typeface="Times New Roman"/>
                <a:cs typeface="Times New Roman"/>
              </a:rPr>
              <a:t>Laconia Stormwater Treatment</a:t>
            </a:r>
            <a:br>
              <a:rPr lang="en-US" sz="8800" dirty="0">
                <a:latin typeface="Times New Roman"/>
              </a:rPr>
            </a:br>
            <a:r>
              <a:rPr lang="en-US" sz="8800" dirty="0">
                <a:solidFill>
                  <a:schemeClr val="bg1"/>
                </a:solidFill>
                <a:latin typeface="Times New Roman"/>
                <a:cs typeface="Times New Roman"/>
              </a:rPr>
              <a:t>Subsurface Gravel Wetland</a:t>
            </a:r>
            <a:br>
              <a:rPr lang="en-US" sz="9600" dirty="0"/>
            </a:br>
            <a:br>
              <a:rPr lang="en-US" sz="4000" dirty="0"/>
            </a:br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Sian Davis, Victoria </a:t>
            </a:r>
            <a:r>
              <a:rPr lang="en-US" sz="5400" b="1" dirty="0" err="1">
                <a:solidFill>
                  <a:schemeClr val="bg1"/>
                </a:solidFill>
                <a:latin typeface="Times New Roman"/>
                <a:cs typeface="Times New Roman"/>
              </a:rPr>
              <a:t>Kapantais</a:t>
            </a:r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, Kenny Chen, Xander </a:t>
            </a:r>
            <a:r>
              <a:rPr lang="en-US" sz="5400" b="1" dirty="0" err="1">
                <a:solidFill>
                  <a:schemeClr val="bg1"/>
                </a:solidFill>
                <a:latin typeface="Times New Roman"/>
                <a:cs typeface="Times New Roman"/>
              </a:rPr>
              <a:t>Oram</a:t>
            </a:r>
            <a:br>
              <a:rPr lang="en-US" sz="5400" i="1" dirty="0">
                <a:latin typeface="Times New Roman"/>
              </a:rPr>
            </a:br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Department of Civil/Environmental Engineering, University of New Hampshire</a:t>
            </a:r>
            <a:endParaRPr lang="en-US" sz="5400" i="1" dirty="0">
              <a:solidFill>
                <a:srgbClr val="FFFFFF"/>
              </a:solidFill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3210500" y="9134125"/>
            <a:ext cx="25400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2812889" y="5418666"/>
            <a:ext cx="10668000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545629" y="20383211"/>
            <a:ext cx="10442223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Methods</a:t>
            </a: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669033" y="5418666"/>
            <a:ext cx="10337634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5004889" y="25467734"/>
            <a:ext cx="10886723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References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004889" y="25129069"/>
            <a:ext cx="108373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l">
              <a:spcBef>
                <a:spcPts val="1200"/>
              </a:spcBef>
            </a:pPr>
            <a:r>
              <a:rPr lang="en-US" sz="26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6224" y="1016003"/>
            <a:ext cx="10724444" cy="3423441"/>
          </a:xfrm>
          <a:prstGeom prst="rect">
            <a:avLst/>
          </a:prstGeom>
        </p:spPr>
      </p:pic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-512151" y="26968202"/>
            <a:ext cx="12700000" cy="2144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marL="403860" indent="-403860" defTabSz="3824525">
              <a:spcBef>
                <a:spcPct val="50000"/>
              </a:spcBef>
            </a:pPr>
            <a:r>
              <a:rPr lang="en-US" sz="2800" dirty="0">
                <a:latin typeface="Times New Roman"/>
                <a:cs typeface="Times New Roman"/>
              </a:rPr>
              <a:t>Sian.Davis@unh.edu                                   Xander.Oram@unh.edu</a:t>
            </a:r>
            <a:endParaRPr lang="en-US" sz="2800" dirty="0">
              <a:cs typeface="Times New Roman"/>
            </a:endParaRPr>
          </a:p>
          <a:p>
            <a:pPr marL="403860" indent="-403860" defTabSz="3824525">
              <a:spcBef>
                <a:spcPct val="50000"/>
              </a:spcBef>
            </a:pPr>
            <a:r>
              <a:rPr lang="en-US" sz="2800" dirty="0">
                <a:latin typeface="Times New Roman"/>
                <a:cs typeface="Times New Roman"/>
              </a:rPr>
              <a:t>Victoria.Kapantais@unh.edu                     Kenny.Chen@unh.edu</a:t>
            </a:r>
            <a:endParaRPr lang="en-US" sz="2800" dirty="0"/>
          </a:p>
          <a:p>
            <a:pPr lvl="3" algn="l">
              <a:lnSpc>
                <a:spcPct val="150000"/>
              </a:lnSpc>
            </a:pPr>
            <a:endParaRPr lang="en-US" sz="4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25004891" y="5418666"/>
            <a:ext cx="10724444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677335" y="6888310"/>
            <a:ext cx="10611556" cy="14280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571500" indent="-571500" algn="l" eaLnBrk="1" hangingPunct="1">
              <a:spcBef>
                <a:spcPct val="50000"/>
              </a:spcBef>
              <a:buFont typeface="Arial,Sans-Serif" charset="0"/>
              <a:buChar char="•"/>
            </a:pPr>
            <a:r>
              <a:rPr lang="en-US" sz="3600" b="0" dirty="0">
                <a:latin typeface="Times New Roman"/>
                <a:ea typeface="ＭＳ Ｐゴシック"/>
                <a:cs typeface="Times New Roman"/>
              </a:rPr>
              <a:t>The City of Laconia requires an upgrade of their current stormwater management system at the intersection of Union Ave and Stark Street</a:t>
            </a:r>
            <a:endParaRPr lang="en-US" sz="3600" b="0" dirty="0">
              <a:latin typeface="Arial"/>
              <a:ea typeface="ＭＳ Ｐゴシック"/>
              <a:cs typeface="Arial"/>
            </a:endParaRPr>
          </a:p>
          <a:p>
            <a:pPr marL="571500" indent="-571500" algn="l">
              <a:spcBef>
                <a:spcPct val="50000"/>
              </a:spcBef>
              <a:buFont typeface="Arial,Sans-Serif" charset="0"/>
              <a:buChar char="•"/>
            </a:pPr>
            <a:r>
              <a:rPr lang="en-US" sz="3600" b="0" dirty="0">
                <a:latin typeface="Times New Roman"/>
                <a:ea typeface="ＭＳ Ｐゴシック"/>
                <a:cs typeface="Times New Roman"/>
              </a:rPr>
              <a:t>Current system diverts water into </a:t>
            </a:r>
            <a:r>
              <a:rPr lang="en-US" sz="3600" b="0" dirty="0" err="1">
                <a:latin typeface="Times New Roman"/>
                <a:ea typeface="ＭＳ Ｐゴシック"/>
                <a:cs typeface="Times New Roman"/>
              </a:rPr>
              <a:t>Paugus</a:t>
            </a:r>
            <a:r>
              <a:rPr lang="en-US" sz="3600" b="0" dirty="0">
                <a:latin typeface="Times New Roman"/>
                <a:ea typeface="ＭＳ Ｐゴシック"/>
                <a:cs typeface="Times New Roman"/>
              </a:rPr>
              <a:t> Bay and does not treat stormwater</a:t>
            </a:r>
            <a:endParaRPr lang="en-US" sz="3600" b="0" dirty="0">
              <a:latin typeface="Arial"/>
              <a:ea typeface="ＭＳ Ｐゴシック"/>
              <a:cs typeface="Arial"/>
            </a:endParaRPr>
          </a:p>
          <a:p>
            <a:pPr marL="571500" indent="-571500" algn="l">
              <a:spcBef>
                <a:spcPct val="50000"/>
              </a:spcBef>
              <a:buFont typeface="Arial,Sans-Serif" charset="0"/>
              <a:buChar char="•"/>
            </a:pPr>
            <a:r>
              <a:rPr lang="en-US" sz="3600" b="0" dirty="0">
                <a:latin typeface="Times New Roman"/>
                <a:ea typeface="ＭＳ Ｐゴシック"/>
                <a:cs typeface="Times New Roman"/>
              </a:rPr>
              <a:t>Client wants to reduce the amount of nutrients entering the drinking source of the town</a:t>
            </a:r>
          </a:p>
          <a:p>
            <a:pPr marL="571500" indent="-571500" algn="l">
              <a:spcBef>
                <a:spcPct val="50000"/>
              </a:spcBef>
              <a:buFont typeface="Arial,Sans-Serif" charset="0"/>
              <a:buChar char="•"/>
            </a:pPr>
            <a:r>
              <a:rPr lang="en-US" sz="3600" b="0" dirty="0">
                <a:latin typeface="Times New Roman"/>
                <a:ea typeface="ＭＳ Ｐゴシック"/>
                <a:cs typeface="Times New Roman"/>
              </a:rPr>
              <a:t>Components will also be added to increase longevity of the system</a:t>
            </a:r>
          </a:p>
          <a:p>
            <a:pPr marL="571500" indent="-571500" algn="l">
              <a:spcBef>
                <a:spcPct val="50000"/>
              </a:spcBef>
              <a:buFont typeface="Arial,Sans-Serif" charset="0"/>
              <a:buChar char="•"/>
            </a:pPr>
            <a:endParaRPr lang="en-US" sz="3600" b="0" dirty="0">
              <a:latin typeface="Times New Roman"/>
              <a:ea typeface="ＭＳ Ｐゴシック"/>
              <a:cs typeface="Times New Roman"/>
            </a:endParaRPr>
          </a:p>
          <a:p>
            <a:pPr marL="571500" indent="-571500" algn="l">
              <a:spcBef>
                <a:spcPct val="50000"/>
              </a:spcBef>
              <a:buFont typeface="Arial,Sans-Serif" charset="0"/>
              <a:buChar char="•"/>
            </a:pPr>
            <a:endParaRPr lang="en-US" sz="3600" b="0" dirty="0">
              <a:latin typeface="Times New Roman"/>
              <a:ea typeface="ＭＳ Ｐゴシック"/>
              <a:cs typeface="Times New Roman"/>
            </a:endParaRPr>
          </a:p>
          <a:p>
            <a:pPr marL="0" indent="0" algn="l">
              <a:spcBef>
                <a:spcPct val="50000"/>
              </a:spcBef>
            </a:pPr>
            <a:endParaRPr lang="en-US" sz="3600" dirty="0"/>
          </a:p>
          <a:p>
            <a:pPr marL="0" indent="0" algn="l">
              <a:spcBef>
                <a:spcPct val="50000"/>
              </a:spcBef>
            </a:pPr>
            <a:endParaRPr lang="en-US" sz="3600" dirty="0"/>
          </a:p>
          <a:p>
            <a:pPr marL="0" indent="0" algn="l">
              <a:spcBef>
                <a:spcPct val="50000"/>
              </a:spcBef>
            </a:pPr>
            <a:r>
              <a:rPr lang="en-US" sz="3600" dirty="0">
                <a:latin typeface="Times New Roman"/>
                <a:ea typeface="ＭＳ Ｐゴシック"/>
                <a:cs typeface="Times New Roman"/>
              </a:rPr>
              <a:t>Objectives:</a:t>
            </a:r>
          </a:p>
          <a:p>
            <a:pPr marL="426720" indent="-384810" algn="l">
              <a:spcBef>
                <a:spcPct val="50000"/>
              </a:spcBef>
              <a:buFont typeface="Arial" charset="0"/>
              <a:buChar char="•"/>
            </a:pPr>
            <a:r>
              <a:rPr lang="en-US" sz="3600" b="0" dirty="0">
                <a:latin typeface="Times New Roman"/>
                <a:ea typeface="ＭＳ Ｐゴシック"/>
                <a:cs typeface="Times New Roman"/>
              </a:rPr>
              <a:t>Select system for treating the stormwater</a:t>
            </a:r>
            <a:endParaRPr lang="en-US" sz="3600" b="0" dirty="0">
              <a:latin typeface="Arial"/>
              <a:ea typeface="ＭＳ Ｐゴシック"/>
              <a:cs typeface="Arial"/>
            </a:endParaRPr>
          </a:p>
          <a:p>
            <a:pPr marL="426720" indent="-384810" algn="l">
              <a:spcBef>
                <a:spcPct val="50000"/>
              </a:spcBef>
              <a:buFont typeface="Arial" charset="0"/>
              <a:buChar char="•"/>
            </a:pPr>
            <a:r>
              <a:rPr lang="en-US" sz="3600" b="0" dirty="0">
                <a:latin typeface="Times New Roman"/>
                <a:ea typeface="ＭＳ Ｐゴシック"/>
                <a:cs typeface="Times New Roman"/>
              </a:rPr>
              <a:t>Determine flow entering the system</a:t>
            </a:r>
            <a:endParaRPr lang="en-US" sz="3600" b="0" dirty="0">
              <a:latin typeface="Arial"/>
              <a:ea typeface="ＭＳ Ｐゴシック"/>
              <a:cs typeface="Arial"/>
            </a:endParaRPr>
          </a:p>
          <a:p>
            <a:pPr marL="426720" indent="-384810" algn="l">
              <a:spcBef>
                <a:spcPct val="50000"/>
              </a:spcBef>
              <a:buFont typeface="Arial" charset="0"/>
              <a:buChar char="•"/>
            </a:pPr>
            <a:r>
              <a:rPr lang="en-US" sz="3600" b="0" dirty="0">
                <a:latin typeface="Times New Roman"/>
                <a:ea typeface="ＭＳ Ｐゴシック"/>
                <a:cs typeface="Times New Roman"/>
              </a:rPr>
              <a:t>Calculate Water Quality Volume</a:t>
            </a:r>
            <a:endParaRPr lang="en-US" sz="3600" b="0" dirty="0">
              <a:latin typeface="Arial"/>
              <a:ea typeface="ＭＳ Ｐゴシック"/>
              <a:cs typeface="Arial"/>
            </a:endParaRPr>
          </a:p>
          <a:p>
            <a:pPr marL="426720" indent="-384810" algn="l">
              <a:spcBef>
                <a:spcPct val="50000"/>
              </a:spcBef>
              <a:buFont typeface="Arial" charset="0"/>
              <a:buChar char="•"/>
            </a:pPr>
            <a:r>
              <a:rPr lang="en-US" sz="3600" b="0" dirty="0">
                <a:latin typeface="Times New Roman"/>
                <a:ea typeface="ＭＳ Ｐゴシック"/>
                <a:cs typeface="Times New Roman"/>
              </a:rPr>
              <a:t>Design system based on calculated parameters</a:t>
            </a:r>
            <a:endParaRPr lang="en-US" sz="3600" b="0" dirty="0">
              <a:latin typeface="Arial"/>
              <a:ea typeface="ＭＳ Ｐゴシック"/>
              <a:cs typeface="Arial"/>
            </a:endParaRPr>
          </a:p>
          <a:p>
            <a:pPr marL="0" indent="0" algn="l" eaLnBrk="1" hangingPunct="1">
              <a:spcBef>
                <a:spcPts val="1200"/>
              </a:spcBef>
            </a:pPr>
            <a:endParaRPr lang="en-US" sz="4800" b="0" dirty="0">
              <a:latin typeface="Times New Roman" charset="0"/>
              <a:cs typeface="Times New Roman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5629" y="22009581"/>
            <a:ext cx="4808384" cy="366510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1910" indent="-41910" algn="l">
              <a:spcBef>
                <a:spcPct val="50000"/>
              </a:spcBef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Technical Software Used</a:t>
            </a:r>
            <a:endParaRPr lang="en-US" sz="36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marL="457200" indent="-457200" algn="l">
              <a:spcBef>
                <a:spcPct val="5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ArcGIS</a:t>
            </a:r>
            <a:endParaRPr lang="en-US" sz="36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marL="457200" indent="-457200" algn="l">
              <a:spcBef>
                <a:spcPct val="5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AutoCAD</a:t>
            </a:r>
            <a:endParaRPr lang="en-US" sz="36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algn="l">
              <a:spcBef>
                <a:spcPts val="500"/>
              </a:spcBef>
              <a:spcAft>
                <a:spcPts val="0"/>
              </a:spcAft>
            </a:pPr>
            <a:endParaRPr lang="en-US" sz="36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algn="l"/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4955500" y="27025599"/>
            <a:ext cx="110631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2400" b="0" i="1" dirty="0">
                <a:solidFill>
                  <a:schemeClr val="tx1"/>
                </a:solidFill>
                <a:latin typeface="Times New Roman"/>
                <a:cs typeface="Times New Roman"/>
              </a:rPr>
              <a:t>UNH Stormwater Center Biennial Report (2012)</a:t>
            </a:r>
            <a:endParaRPr lang="en-US" sz="2400" dirty="0">
              <a:solidFill>
                <a:schemeClr val="tx1"/>
              </a:solidFill>
            </a:endParaRPr>
          </a:p>
          <a:p>
            <a:pPr algn="l"/>
            <a:r>
              <a:rPr lang="en-US" sz="2400" b="0" i="1" dirty="0">
                <a:solidFill>
                  <a:schemeClr val="tx1"/>
                </a:solidFill>
                <a:latin typeface="Times New Roman"/>
                <a:cs typeface="Times New Roman"/>
              </a:rPr>
              <a:t>Laconianh.gov</a:t>
            </a:r>
          </a:p>
        </p:txBody>
      </p:sp>
      <p:sp>
        <p:nvSpPr>
          <p:cNvPr id="24" name="Rectangle 166"/>
          <p:cNvSpPr>
            <a:spLocks noChangeArrowheads="1"/>
          </p:cNvSpPr>
          <p:nvPr/>
        </p:nvSpPr>
        <p:spPr bwMode="auto">
          <a:xfrm>
            <a:off x="545630" y="25467734"/>
            <a:ext cx="10442223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>
                <a:solidFill>
                  <a:srgbClr val="CCCCCC"/>
                </a:solidFill>
              </a:rPr>
              <a:t>Contacts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2925778" y="7179735"/>
            <a:ext cx="11063111" cy="6407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ct val="30000"/>
              </a:spcBef>
            </a:pPr>
            <a:r>
              <a:rPr lang="en-US" sz="3600" dirty="0">
                <a:solidFill>
                  <a:schemeClr val="tx1"/>
                </a:solidFill>
                <a:latin typeface="Times New Roman"/>
                <a:cs typeface="Times New Roman"/>
              </a:rPr>
              <a:t>Design Specifications:</a:t>
            </a:r>
            <a:endParaRPr lang="en-US" sz="3600" dirty="0">
              <a:solidFill>
                <a:schemeClr val="tx1"/>
              </a:solidFill>
              <a:latin typeface="Arial"/>
              <a:cs typeface="Arial"/>
            </a:endParaRPr>
          </a:p>
          <a:p>
            <a:pPr algn="l">
              <a:spcBef>
                <a:spcPct val="30000"/>
              </a:spcBef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Total Volume of Water:</a:t>
            </a:r>
            <a:endParaRPr lang="en-US" sz="36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algn="l">
              <a:spcBef>
                <a:spcPct val="30000"/>
              </a:spcBef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38,000 cubic foot</a:t>
            </a:r>
          </a:p>
          <a:p>
            <a:pPr algn="l">
              <a:spcBef>
                <a:spcPct val="30000"/>
              </a:spcBef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Area of Watershed:</a:t>
            </a:r>
          </a:p>
          <a:p>
            <a:pPr algn="l">
              <a:spcBef>
                <a:spcPct val="30000"/>
              </a:spcBef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35 acres</a:t>
            </a:r>
          </a:p>
          <a:p>
            <a:pPr algn="l">
              <a:spcBef>
                <a:spcPct val="30000"/>
              </a:spcBef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Treatment Area:</a:t>
            </a:r>
          </a:p>
          <a:p>
            <a:pPr algn="l">
              <a:spcBef>
                <a:spcPct val="30000"/>
              </a:spcBef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4,000 square feet</a:t>
            </a:r>
          </a:p>
          <a:p>
            <a:pPr algn="l">
              <a:spcBef>
                <a:spcPct val="30000"/>
              </a:spcBef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Peak Discharge:</a:t>
            </a:r>
          </a:p>
          <a:p>
            <a:pPr algn="l">
              <a:spcBef>
                <a:spcPct val="30000"/>
              </a:spcBef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48 cubic feet/second</a:t>
            </a:r>
            <a:endParaRPr lang="en-US" sz="36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Picture 4">
            <a:extLst>
              <a:ext uri="{FF2B5EF4-FFF2-40B4-BE49-F238E27FC236}">
                <a16:creationId xmlns:a16="http://schemas.microsoft.com/office/drawing/2014/main" id="{BB07E78B-E15E-4763-8EA6-50A3188CCD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19098" y="6963182"/>
            <a:ext cx="4211559" cy="581807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2FED5DB5-6214-4381-B4A0-835DE709713B}"/>
              </a:ext>
            </a:extLst>
          </p:cNvPr>
          <p:cNvSpPr/>
          <p:nvPr/>
        </p:nvSpPr>
        <p:spPr>
          <a:xfrm>
            <a:off x="17253592" y="12773586"/>
            <a:ext cx="6958420" cy="385070"/>
          </a:xfrm>
          <a:prstGeom prst="rect">
            <a:avLst/>
          </a:prstGeom>
        </p:spPr>
        <p:txBody>
          <a:bodyPr wrap="square" lIns="76547" tIns="38273" rIns="76547" bIns="38273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1pPr>
            <a:lvl2pPr marL="391840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2pPr>
            <a:lvl3pPr marL="783680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3pPr>
            <a:lvl4pPr marL="1175521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4pPr>
            <a:lvl5pPr marL="1567361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5pPr>
            <a:lvl6pPr marL="1959202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6pPr>
            <a:lvl7pPr marL="2351041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7pPr>
            <a:lvl8pPr marL="2742882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8pPr>
            <a:lvl9pPr marL="3134723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9pPr>
          </a:lstStyle>
          <a:p>
            <a:pPr algn="ctr"/>
            <a:r>
              <a:rPr lang="en-US" sz="2000" i="1" dirty="0">
                <a:latin typeface="Times New Roman"/>
                <a:cs typeface="Times New Roman"/>
              </a:rPr>
              <a:t>Drainage Watershed to Treatment Area</a:t>
            </a:r>
            <a:endParaRPr lang="en-US" sz="20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E25E7D1-A5CC-43F3-9DE0-8AF812573EE3}"/>
              </a:ext>
            </a:extLst>
          </p:cNvPr>
          <p:cNvSpPr/>
          <p:nvPr/>
        </p:nvSpPr>
        <p:spPr>
          <a:xfrm>
            <a:off x="14452481" y="20976608"/>
            <a:ext cx="7388816" cy="385070"/>
          </a:xfrm>
          <a:prstGeom prst="rect">
            <a:avLst/>
          </a:prstGeom>
        </p:spPr>
        <p:txBody>
          <a:bodyPr wrap="square" lIns="76547" tIns="38273" rIns="76547" bIns="38273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1pPr>
            <a:lvl2pPr marL="391840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2pPr>
            <a:lvl3pPr marL="783680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3pPr>
            <a:lvl4pPr marL="1175521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4pPr>
            <a:lvl5pPr marL="1567361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5pPr>
            <a:lvl6pPr marL="1959202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6pPr>
            <a:lvl7pPr marL="2351041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7pPr>
            <a:lvl8pPr marL="2742882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8pPr>
            <a:lvl9pPr marL="3134723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9pPr>
          </a:lstStyle>
          <a:p>
            <a:pPr algn="ctr"/>
            <a:r>
              <a:rPr lang="en-US" sz="2000" i="1" dirty="0">
                <a:latin typeface="Times New Roman"/>
                <a:cs typeface="Times New Roman"/>
              </a:rPr>
              <a:t>Standard Subsurface Gravel Wetland </a:t>
            </a:r>
            <a:r>
              <a:rPr lang="en-US" sz="2000" i="1">
                <a:latin typeface="Times New Roman"/>
                <a:cs typeface="Times New Roman"/>
              </a:rPr>
              <a:t>Design</a:t>
            </a:r>
            <a:endParaRPr lang="en-US" sz="2000" i="1" dirty="0">
              <a:cs typeface="Times New Roman"/>
            </a:endParaRPr>
          </a:p>
        </p:txBody>
      </p:sp>
      <p:pic>
        <p:nvPicPr>
          <p:cNvPr id="31" name="Picture 12">
            <a:extLst>
              <a:ext uri="{FF2B5EF4-FFF2-40B4-BE49-F238E27FC236}">
                <a16:creationId xmlns:a16="http://schemas.microsoft.com/office/drawing/2014/main" id="{EDDB2C49-DAA7-4A8D-A037-4EF54EAED6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16831" y="13717337"/>
            <a:ext cx="6471565" cy="3493658"/>
          </a:xfrm>
          <a:prstGeom prst="rect">
            <a:avLst/>
          </a:prstGeom>
        </p:spPr>
      </p:pic>
      <p:pic>
        <p:nvPicPr>
          <p:cNvPr id="32" name="Picture 15" descr="A picture containing outdoor, tree, plant, forest&#10;&#10;Description automatically generated">
            <a:extLst>
              <a:ext uri="{FF2B5EF4-FFF2-40B4-BE49-F238E27FC236}">
                <a16:creationId xmlns:a16="http://schemas.microsoft.com/office/drawing/2014/main" id="{3AD0BFD0-13F6-4DD8-AF2F-7B6ED798E2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30854" y="6963182"/>
            <a:ext cx="8896591" cy="6195474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6DF606DF-84FE-4A81-8E7C-D38E322784C7}"/>
              </a:ext>
            </a:extLst>
          </p:cNvPr>
          <p:cNvSpPr/>
          <p:nvPr/>
        </p:nvSpPr>
        <p:spPr>
          <a:xfrm>
            <a:off x="14445188" y="17298520"/>
            <a:ext cx="7388816" cy="385070"/>
          </a:xfrm>
          <a:prstGeom prst="rect">
            <a:avLst/>
          </a:prstGeom>
        </p:spPr>
        <p:txBody>
          <a:bodyPr wrap="square" lIns="76547" tIns="38273" rIns="76547" bIns="38273" anchor="t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1pPr>
            <a:lvl2pPr marL="391840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2pPr>
            <a:lvl3pPr marL="783680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3pPr>
            <a:lvl4pPr marL="1175521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4pPr>
            <a:lvl5pPr marL="1567361" algn="l" rtl="0" fontAlgn="base">
              <a:spcBef>
                <a:spcPct val="0"/>
              </a:spcBef>
              <a:spcAft>
                <a:spcPct val="0"/>
              </a:spcAft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5pPr>
            <a:lvl6pPr marL="1959202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6pPr>
            <a:lvl7pPr marL="2351041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7pPr>
            <a:lvl8pPr marL="2742882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8pPr>
            <a:lvl9pPr marL="3134723" algn="l" defTabSz="783680" rtl="0" eaLnBrk="1" latinLnBrk="0" hangingPunct="1">
              <a:defRPr sz="2500" kern="1200">
                <a:solidFill>
                  <a:schemeClr val="tx1"/>
                </a:solidFill>
                <a:latin typeface="Times New Roman" pitchFamily="27" charset="0"/>
                <a:ea typeface="+mn-ea"/>
                <a:cs typeface="+mn-cs"/>
              </a:defRPr>
            </a:lvl9pPr>
          </a:lstStyle>
          <a:p>
            <a:pPr algn="ctr"/>
            <a:r>
              <a:rPr lang="en-US" sz="2000" i="1" dirty="0">
                <a:latin typeface="Times New Roman"/>
                <a:cs typeface="Times New Roman"/>
              </a:rPr>
              <a:t>Pretreatment Area</a:t>
            </a:r>
            <a:endParaRPr lang="en-US" sz="2000" dirty="0"/>
          </a:p>
        </p:txBody>
      </p:sp>
      <p:sp>
        <p:nvSpPr>
          <p:cNvPr id="35" name="Rectangle 165">
            <a:extLst>
              <a:ext uri="{FF2B5EF4-FFF2-40B4-BE49-F238E27FC236}">
                <a16:creationId xmlns:a16="http://schemas.microsoft.com/office/drawing/2014/main" id="{ACF9BDDD-E9D7-43EB-A4D4-AE3341056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55500" y="19749976"/>
            <a:ext cx="10886723" cy="12192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>
                <a:solidFill>
                  <a:srgbClr val="CCCCCC"/>
                </a:solidFill>
                <a:latin typeface="Arial"/>
                <a:cs typeface="Arial"/>
              </a:rPr>
              <a:t>Next Steps</a:t>
            </a:r>
            <a:endParaRPr lang="en-US" sz="6000">
              <a:solidFill>
                <a:srgbClr val="CCCCCC"/>
              </a:solidFill>
              <a:cs typeface="Arial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9985D3D-7FA8-4CD4-9352-E3353E6C1D0F}"/>
              </a:ext>
            </a:extLst>
          </p:cNvPr>
          <p:cNvSpPr txBox="1"/>
          <p:nvPr/>
        </p:nvSpPr>
        <p:spPr>
          <a:xfrm>
            <a:off x="25004889" y="21645661"/>
            <a:ext cx="6846711" cy="28069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78155" indent="-478155" algn="l">
              <a:spcBef>
                <a:spcPct val="3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Finalize design specifications</a:t>
            </a:r>
            <a:endParaRPr lang="en-US" sz="36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marL="478155" indent="-478155" algn="l">
              <a:spcBef>
                <a:spcPct val="3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Optimize system components</a:t>
            </a:r>
            <a:endParaRPr lang="en-US" sz="36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marL="478155" indent="-478155" algn="l">
              <a:spcBef>
                <a:spcPct val="3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Utilize all allowed space</a:t>
            </a:r>
            <a:endParaRPr lang="en-US" sz="3600" dirty="0">
              <a:solidFill>
                <a:schemeClr val="tx1"/>
              </a:solidFill>
              <a:cs typeface="Arial" charset="0"/>
            </a:endParaRPr>
          </a:p>
          <a:p>
            <a:pPr marL="478155" indent="-478155" algn="l">
              <a:spcBef>
                <a:spcPct val="3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Arial"/>
              </a:rPr>
              <a:t>Finalize cost estimate</a:t>
            </a:r>
            <a:endParaRPr lang="en-US" sz="3600" b="0" dirty="0">
              <a:solidFill>
                <a:schemeClr val="tx1"/>
              </a:solidFill>
              <a:cs typeface="Arial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425E26E-E270-48A0-98CE-F7C97108FE71}"/>
              </a:ext>
            </a:extLst>
          </p:cNvPr>
          <p:cNvSpPr/>
          <p:nvPr/>
        </p:nvSpPr>
        <p:spPr>
          <a:xfrm>
            <a:off x="24955500" y="14223623"/>
            <a:ext cx="10943165" cy="430271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78155" indent="-478155" algn="l">
              <a:spcBef>
                <a:spcPct val="3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Subsurface Gravel Wetland can continue to treat to remove contaminants.</a:t>
            </a:r>
            <a:endParaRPr lang="en-US" sz="36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marL="478155" indent="-478155" algn="l">
              <a:spcBef>
                <a:spcPct val="3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Subsurface Gravel Wetland system removes sediment, phosphorus, and nitrogen.</a:t>
            </a:r>
            <a:endParaRPr lang="en-US" sz="3600" b="0" dirty="0">
              <a:solidFill>
                <a:schemeClr val="tx1"/>
              </a:solidFill>
              <a:latin typeface="Arial"/>
              <a:cs typeface="Arial"/>
            </a:endParaRPr>
          </a:p>
          <a:p>
            <a:pPr marL="478155" indent="-478155" algn="l">
              <a:spcBef>
                <a:spcPct val="3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By using static design for sizing the subsurface gravel wetland, the system will be able to treat more water than designed for.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2" name="Picture 4" descr="Chart, pie chart&#10;&#10;Description automatically generated">
            <a:extLst>
              <a:ext uri="{FF2B5EF4-FFF2-40B4-BE49-F238E27FC236}">
                <a16:creationId xmlns:a16="http://schemas.microsoft.com/office/drawing/2014/main" id="{2DBA0D73-2A75-BA12-65CA-7887F6C755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44946" y="21715959"/>
            <a:ext cx="11886107" cy="682621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98DE0F-ABCD-41C2-B1F6-D3BB7AD69395}"/>
              </a:ext>
            </a:extLst>
          </p:cNvPr>
          <p:cNvSpPr txBox="1"/>
          <p:nvPr/>
        </p:nvSpPr>
        <p:spPr>
          <a:xfrm>
            <a:off x="5504244" y="22067222"/>
            <a:ext cx="6063610" cy="38010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Mathematical Methods Used</a:t>
            </a:r>
            <a:endParaRPr lang="en-US" sz="3600" b="0" dirty="0">
              <a:solidFill>
                <a:schemeClr val="tx1"/>
              </a:solidFill>
              <a:cs typeface="Arial"/>
            </a:endParaRPr>
          </a:p>
          <a:p>
            <a:pPr marL="457200" indent="-457200" algn="l">
              <a:spcBef>
                <a:spcPct val="5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Water Quality Volume</a:t>
            </a:r>
            <a:endParaRPr lang="en-US" sz="3600" b="0" dirty="0">
              <a:solidFill>
                <a:schemeClr val="tx1"/>
              </a:solidFill>
              <a:cs typeface="Arial"/>
            </a:endParaRPr>
          </a:p>
          <a:p>
            <a:pPr marL="457200" indent="-457200" algn="l">
              <a:spcBef>
                <a:spcPct val="5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Rational Method</a:t>
            </a:r>
            <a:endParaRPr lang="en-US" sz="3600" b="0" dirty="0">
              <a:solidFill>
                <a:schemeClr val="tx1"/>
              </a:solidFill>
              <a:cs typeface="Arial"/>
            </a:endParaRPr>
          </a:p>
          <a:p>
            <a:pPr marL="457200" indent="-457200" algn="l">
              <a:spcBef>
                <a:spcPct val="50000"/>
              </a:spcBef>
              <a:buFont typeface="Arial,Sans-Serif"/>
              <a:buChar char="•"/>
            </a:pPr>
            <a:r>
              <a:rPr lang="en-US" sz="3600" b="0" dirty="0">
                <a:solidFill>
                  <a:schemeClr val="tx1"/>
                </a:solidFill>
                <a:latin typeface="Times New Roman"/>
                <a:cs typeface="Times New Roman"/>
              </a:rPr>
              <a:t>Mannings Equation</a:t>
            </a:r>
            <a:endParaRPr lang="en-US" sz="3600" b="0" dirty="0">
              <a:solidFill>
                <a:schemeClr val="tx1"/>
              </a:solidFill>
              <a:cs typeface="Arial"/>
            </a:endParaRPr>
          </a:p>
          <a:p>
            <a:pPr algn="l"/>
            <a:endParaRPr lang="en-US" dirty="0"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B6DADD8-CF91-47D7-8353-704B89B583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1986" y="12966121"/>
            <a:ext cx="4142258" cy="308803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90441F6-CD11-4237-85FE-230B940826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8919" y="12315440"/>
            <a:ext cx="3616531" cy="4629920"/>
          </a:xfrm>
          <a:prstGeom prst="rect">
            <a:avLst/>
          </a:prstGeom>
        </p:spPr>
      </p:pic>
      <p:pic>
        <p:nvPicPr>
          <p:cNvPr id="4" name="Picture 5" descr="Diagram&#10;&#10;Description automatically generated">
            <a:extLst>
              <a:ext uri="{FF2B5EF4-FFF2-40B4-BE49-F238E27FC236}">
                <a16:creationId xmlns:a16="http://schemas.microsoft.com/office/drawing/2014/main" id="{CD81AFF0-8127-53C1-B5AB-DAECF5700E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60868" y="17898819"/>
            <a:ext cx="13383490" cy="29469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7141</TotalTime>
  <Words>281</Words>
  <Application>Microsoft Office PowerPoint</Application>
  <PresentationFormat>Custom</PresentationFormat>
  <Paragraphs>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Arial,Sans-Serif</vt:lpstr>
      <vt:lpstr>Times New Roman</vt:lpstr>
      <vt:lpstr>Default Design</vt:lpstr>
      <vt:lpstr>Laconia Stormwater Treatment Subsurface Gravel Wetland  Sian Davis, Victoria Kapantais, Kenny Chen, Xander Oram Department of Civil/Environmental Engineering, University of New Hampshire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Sian Davis</cp:lastModifiedBy>
  <cp:revision>306</cp:revision>
  <cp:lastPrinted>2014-02-24T14:53:09Z</cp:lastPrinted>
  <dcterms:created xsi:type="dcterms:W3CDTF">2004-07-26T21:45:23Z</dcterms:created>
  <dcterms:modified xsi:type="dcterms:W3CDTF">2022-04-15T20:31:57Z</dcterms:modified>
  <cp:category>science research poster</cp:category>
</cp:coreProperties>
</file>