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51206400" cy="384048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guide id="3" orient="horz" pos="12096">
          <p15:clr>
            <a:srgbClr val="A4A3A4"/>
          </p15:clr>
        </p15:guide>
        <p15:guide id="4" pos="1612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B68E52-723D-1521-21C1-18FA68E1406E}" v="4" dt="2022-03-07T19:46:31.104"/>
    <p1510:client id="{217E4350-0730-ABC3-492B-57B04243E6B8}" v="463" dt="2022-04-13T23:06:46.070"/>
    <p1510:client id="{2E8609F6-62C9-7BE8-88EB-8A9B615576BA}" v="20" dt="2022-04-13T22:22:06.448"/>
    <p1510:client id="{33E24638-AF45-924E-413D-BE956FFEAB85}" v="294" dt="2022-04-13T23:02:04.618"/>
    <p1510:client id="{3482B27D-3052-4632-60A5-F29BA03D0057}" v="551" dt="2022-04-13T23:07:48.613"/>
    <p1510:client id="{434644CB-731A-960B-97DB-5A242EA5217B}" v="21" dt="2022-03-31T00:25:11.933"/>
    <p1510:client id="{641B9DBB-C0DD-3255-29C4-793B64CAC55C}" v="18" dt="2022-03-31T00:45:37.249"/>
    <p1510:client id="{7C36FC6E-47A9-4602-BE9D-891F1C0504C7}" v="367" dt="2022-04-15T17:03:11.390"/>
    <p1510:client id="{84595691-2077-25D1-11FD-3D0843F6A91D}" v="17" dt="2022-04-13T22:17:44.300"/>
    <p1510:client id="{85E79281-B816-2028-CD69-5EEC682EA424}" v="1" dt="2022-03-30T14:25:20.504"/>
    <p1510:client id="{8BFB7A42-7B82-CDE6-4284-22C479C21CAD}" v="2849" dt="2022-03-29T23:47:15.277"/>
    <p1510:client id="{8F3A8F3B-A697-6F1B-EE9C-FDD14E6991E9}" v="8" dt="2022-04-13T22:52:16.483"/>
    <p1510:client id="{99BBBA62-3FA7-DBEE-D0FF-822E26DF4E2C}" v="7" dt="2022-03-09T17:22:45.889"/>
    <p1510:client id="{9E887C24-D1A6-39F5-ECB6-8CA8702D0065}" v="263" dt="2022-03-31T00:36:02.197"/>
    <p1510:client id="{9EA8572B-4545-FBBE-EE05-7D64EF03AF7E}" v="10" dt="2022-03-09T02:04:58.592"/>
    <p1510:client id="{B8E97956-A112-DBB9-9DFD-043D9E7DDDBF}" v="725" dt="2022-03-09T02:11:58.662"/>
    <p1510:client id="{BD22E24D-9EA1-C45F-C6B0-526D19F9A2B3}" v="67" dt="2022-03-09T23:23:55.348"/>
    <p1510:client id="{C4C3E36E-1475-1C82-786C-ABEA1B235BED}" v="440" dt="2022-03-09T02:24:15.680"/>
    <p1510:client id="{C6D89A8A-64F3-3ED5-B715-AA61C98C88E2}" v="3" dt="2022-04-13T22:03:57.521"/>
    <p1510:client id="{CF7E95DC-1454-B4BA-7F97-FA465666F6C3}" v="21" dt="2022-03-09T02:11:57.473"/>
    <p1510:client id="{D2B4AF98-A1ED-63E0-8B13-0E685D4C867F}" v="777" dt="2022-03-09T23:17:15.200"/>
    <p1510:client id="{E3F46B9A-F8AB-8363-71A9-E337B60A796F}" v="134" dt="2022-03-09T02:04:33.657"/>
    <p1510:client id="{E6D483F0-8B53-84C8-9E5B-2CA48C6DC84F}" v="76" dt="2022-04-15T20:08:39.973"/>
    <p1510:client id="{F9342AF7-DA20-85F9-12DD-A9C71A34CB73}" v="232" dt="2022-04-13T22:14:39.1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0368"/>
        <p:guide pos="15552"/>
        <p:guide orient="horz" pos="12096"/>
        <p:guide pos="16128"/>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1223" y="11931121"/>
            <a:ext cx="43523958" cy="8230658"/>
          </a:xfrm>
        </p:spPr>
        <p:txBody>
          <a:bodyPr/>
          <a:lstStyle/>
          <a:p>
            <a:r>
              <a:rPr lang="en-US"/>
              <a:t>Click to edit Master title style</a:t>
            </a:r>
          </a:p>
        </p:txBody>
      </p:sp>
      <p:sp>
        <p:nvSpPr>
          <p:cNvPr id="3" name="Subtitle 2"/>
          <p:cNvSpPr>
            <a:spLocks noGrp="1"/>
          </p:cNvSpPr>
          <p:nvPr>
            <p:ph type="subTitle" idx="1"/>
          </p:nvPr>
        </p:nvSpPr>
        <p:spPr>
          <a:xfrm>
            <a:off x="7680591" y="21761980"/>
            <a:ext cx="35845220" cy="9816042"/>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3" y="24679016"/>
            <a:ext cx="43525811" cy="7626879"/>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4044953" y="16277961"/>
            <a:ext cx="43525811" cy="84010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59582" y="8960381"/>
            <a:ext cx="22954720" cy="25347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5692103" y="8960381"/>
            <a:ext cx="22954720" cy="25347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559581" y="8597376"/>
            <a:ext cx="22625051" cy="358192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59581" y="12179301"/>
            <a:ext cx="22625051" cy="221268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6012511" y="8597376"/>
            <a:ext cx="22634310" cy="358192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6012511" y="12179301"/>
            <a:ext cx="22634310" cy="221268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59580" y="1529822"/>
            <a:ext cx="16846551" cy="6506369"/>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20021020" y="1529822"/>
            <a:ext cx="28625800" cy="3277631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59580" y="8036190"/>
            <a:ext cx="16846551" cy="262699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442" y="26882996"/>
            <a:ext cx="30724210" cy="3174471"/>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0036442" y="3431913"/>
            <a:ext cx="30724210" cy="2304176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0036442" y="30057466"/>
            <a:ext cx="30724210" cy="45061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5013" y="1537230"/>
            <a:ext cx="11521810" cy="32770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559579" y="1537230"/>
            <a:ext cx="34387632" cy="32770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559581" y="1537229"/>
            <a:ext cx="46087242" cy="6400800"/>
          </a:xfrm>
        </p:spPr>
        <p:txBody>
          <a:bodyPr/>
          <a:lstStyle/>
          <a:p>
            <a:r>
              <a:rPr lang="en-US"/>
              <a:t>Click to edit Master title style</a:t>
            </a:r>
          </a:p>
        </p:txBody>
      </p:sp>
      <p:sp>
        <p:nvSpPr>
          <p:cNvPr id="3" name="Content Placeholder 2"/>
          <p:cNvSpPr>
            <a:spLocks noGrp="1"/>
          </p:cNvSpPr>
          <p:nvPr>
            <p:ph sz="quarter" idx="1"/>
          </p:nvPr>
        </p:nvSpPr>
        <p:spPr>
          <a:xfrm>
            <a:off x="2559582" y="8960382"/>
            <a:ext cx="22954720" cy="125849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5692103" y="8960382"/>
            <a:ext cx="22954720" cy="125849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559582" y="21723086"/>
            <a:ext cx="22954720" cy="125849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5692103" y="21723086"/>
            <a:ext cx="22954720" cy="125849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59995" y="1537229"/>
            <a:ext cx="46086419"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559995" y="8960381"/>
            <a:ext cx="46086419" cy="25347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559995" y="34974742"/>
            <a:ext cx="11948819"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7495195" y="34974742"/>
            <a:ext cx="16216019"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6697595" y="34974742"/>
            <a:ext cx="11948819"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8.png"/><Relationship Id="rId3" Type="http://schemas.openxmlformats.org/officeDocument/2006/relationships/hyperlink" Target="mailto:nick.braga@unh.edu" TargetMode="External"/><Relationship Id="rId7" Type="http://schemas.openxmlformats.org/officeDocument/2006/relationships/image" Target="../media/image2.png"/><Relationship Id="rId12" Type="http://schemas.openxmlformats.org/officeDocument/2006/relationships/image" Target="../media/image7.png"/><Relationship Id="rId2" Type="http://schemas.openxmlformats.org/officeDocument/2006/relationships/hyperlink" Target="mailto:anna.botts@unh.edu" TargetMode="External"/><Relationship Id="rId16" Type="http://schemas.openxmlformats.org/officeDocument/2006/relationships/image" Target="../media/image11.jpeg"/><Relationship Id="rId1" Type="http://schemas.openxmlformats.org/officeDocument/2006/relationships/slideLayout" Target="../slideLayouts/slideLayout12.xml"/><Relationship Id="rId6" Type="http://schemas.openxmlformats.org/officeDocument/2006/relationships/image" Target="../media/image1.png"/><Relationship Id="rId11" Type="http://schemas.openxmlformats.org/officeDocument/2006/relationships/image" Target="../media/image6.png"/><Relationship Id="rId5" Type="http://schemas.openxmlformats.org/officeDocument/2006/relationships/hyperlink" Target="mailto:chafik.nadim@unh.edu" TargetMode="External"/><Relationship Id="rId15" Type="http://schemas.openxmlformats.org/officeDocument/2006/relationships/image" Target="../media/image10.png"/><Relationship Id="rId10" Type="http://schemas.openxmlformats.org/officeDocument/2006/relationships/image" Target="../media/image5.png"/><Relationship Id="rId4" Type="http://schemas.openxmlformats.org/officeDocument/2006/relationships/hyperlink" Target="mailto:conor.harrington@unh.edu" TargetMode="External"/><Relationship Id="rId9" Type="http://schemas.openxmlformats.org/officeDocument/2006/relationships/image" Target="../media/image4.png"/><Relationship Id="rId1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3"/>
            <a:ext cx="51206400" cy="6400799"/>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57200" algn="l" eaLnBrk="1" hangingPunct="1">
              <a:spcBef>
                <a:spcPts val="0"/>
              </a:spcBef>
              <a:spcAft>
                <a:spcPts val="0"/>
              </a:spcAft>
            </a:pPr>
            <a:r>
              <a:rPr lang="en-US" sz="8800">
                <a:solidFill>
                  <a:schemeClr val="bg1"/>
                </a:solidFill>
              </a:rPr>
              <a:t>Contact and Event Management Solution (Output Team)</a:t>
            </a:r>
            <a:br>
              <a:rPr lang="en-US" sz="8800"/>
            </a:br>
            <a:r>
              <a:rPr lang="en-US" sz="8800">
                <a:solidFill>
                  <a:schemeClr val="bg1"/>
                </a:solidFill>
              </a:rPr>
              <a:t>UNH Sales Center</a:t>
            </a:r>
            <a:br>
              <a:rPr lang="en-US" sz="9600"/>
            </a:br>
            <a:br>
              <a:rPr lang="en-US" sz="4000"/>
            </a:br>
            <a:r>
              <a:rPr lang="en-US" sz="5400" i="1">
                <a:solidFill>
                  <a:srgbClr val="FFFFFF"/>
                </a:solidFill>
              </a:rPr>
              <a:t>Anna Botts, Nick Braga, Conor Harrington, Chafik Nadim</a:t>
            </a:r>
            <a:br>
              <a:rPr lang="en-US" sz="5400" i="1"/>
            </a:br>
            <a:r>
              <a:rPr lang="en-US" sz="5400" i="1">
                <a:solidFill>
                  <a:srgbClr val="FFFFFF"/>
                </a:solidFill>
              </a:rPr>
              <a:t>College of Engineering and Physical Sciences, University of New Hampshire</a:t>
            </a:r>
          </a:p>
        </p:txBody>
      </p:sp>
      <p:sp>
        <p:nvSpPr>
          <p:cNvPr id="2150" name="Text Box 161"/>
          <p:cNvSpPr txBox="1">
            <a:spLocks noChangeArrowheads="1"/>
          </p:cNvSpPr>
          <p:nvPr/>
        </p:nvSpPr>
        <p:spPr bwMode="auto">
          <a:xfrm>
            <a:off x="46494700" y="11988538"/>
            <a:ext cx="35560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2" name="Rectangle 164"/>
          <p:cNvSpPr>
            <a:spLocks noChangeArrowheads="1"/>
          </p:cNvSpPr>
          <p:nvPr/>
        </p:nvSpPr>
        <p:spPr bwMode="auto">
          <a:xfrm>
            <a:off x="17938044" y="7112000"/>
            <a:ext cx="14935200" cy="1600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a:cs typeface="Times New Roman"/>
              </a:rPr>
              <a:t>Design &amp; Implementation</a:t>
            </a:r>
            <a:endParaRPr lang="en-US" sz="6000">
              <a:solidFill>
                <a:srgbClr val="CCCCCC"/>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763883" y="17756442"/>
            <a:ext cx="14619111" cy="1600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Arial"/>
                <a:cs typeface="Arial"/>
              </a:rPr>
              <a:t>Requirements</a:t>
            </a:r>
            <a:endParaRPr lang="en-US" sz="6000">
              <a:solidFill>
                <a:srgbClr val="CCCCCC"/>
              </a:solidFill>
            </a:endParaRPr>
          </a:p>
        </p:txBody>
      </p:sp>
      <p:sp>
        <p:nvSpPr>
          <p:cNvPr id="2155" name="Rectangle 167"/>
          <p:cNvSpPr>
            <a:spLocks noChangeArrowheads="1"/>
          </p:cNvSpPr>
          <p:nvPr/>
        </p:nvSpPr>
        <p:spPr bwMode="auto">
          <a:xfrm>
            <a:off x="936645" y="7112000"/>
            <a:ext cx="14472688" cy="1600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panose="02020603050405020304" pitchFamily="18" charset="0"/>
                <a:cs typeface="Times New Roman" panose="02020603050405020304" pitchFamily="18" charset="0"/>
              </a:rPr>
              <a:t>Introduction</a:t>
            </a:r>
            <a:endParaRPr lang="en-US">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35137144" y="34633003"/>
            <a:ext cx="15241411" cy="1600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Arial"/>
                <a:cs typeface="Arial"/>
              </a:rPr>
              <a:t>Acknowledgements</a:t>
            </a:r>
            <a:endParaRPr lang="en-US" err="1">
              <a:solidFill>
                <a:schemeClr val="accent1"/>
              </a:solidFill>
            </a:endParaRPr>
          </a:p>
        </p:txBody>
      </p:sp>
      <p:sp>
        <p:nvSpPr>
          <p:cNvPr id="74" name="TextBox 29"/>
          <p:cNvSpPr txBox="1">
            <a:spLocks noChangeArrowheads="1"/>
          </p:cNvSpPr>
          <p:nvPr/>
        </p:nvSpPr>
        <p:spPr bwMode="auto">
          <a:xfrm>
            <a:off x="938169" y="33771149"/>
            <a:ext cx="14663257" cy="5499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342900" indent="-342900">
              <a:defRPr sz="4100">
                <a:solidFill>
                  <a:schemeClr val="tx1"/>
                </a:solidFill>
                <a:latin typeface="Arial" charset="0"/>
                <a:ea typeface="ＭＳ Ｐゴシック" pitchFamily="-105" charset="-128"/>
              </a:defRPr>
            </a:lvl1pPr>
            <a:lvl2pPr marL="742950" indent="-285750">
              <a:defRPr sz="4100">
                <a:solidFill>
                  <a:schemeClr val="tx1"/>
                </a:solidFill>
                <a:latin typeface="Arial" charset="0"/>
                <a:ea typeface="ＭＳ Ｐゴシック" pitchFamily="-105" charset="-128"/>
              </a:defRPr>
            </a:lvl2pPr>
            <a:lvl3pPr marL="1143000" indent="-228600">
              <a:defRPr sz="4100">
                <a:solidFill>
                  <a:schemeClr val="tx1"/>
                </a:solidFill>
                <a:latin typeface="Arial" charset="0"/>
                <a:ea typeface="ＭＳ Ｐゴシック" pitchFamily="-105" charset="-128"/>
              </a:defRPr>
            </a:lvl3pPr>
            <a:lvl4pPr marL="1600200" indent="-228600">
              <a:defRPr sz="4100">
                <a:solidFill>
                  <a:schemeClr val="tx1"/>
                </a:solidFill>
                <a:latin typeface="Arial" charset="0"/>
                <a:ea typeface="ＭＳ Ｐゴシック" pitchFamily="-105" charset="-128"/>
              </a:defRPr>
            </a:lvl4pPr>
            <a:lvl5pPr marL="2057400" indent="-228600">
              <a:defRPr sz="4100">
                <a:solidFill>
                  <a:schemeClr val="tx1"/>
                </a:solidFill>
                <a:latin typeface="Arial" charset="0"/>
                <a:ea typeface="ＭＳ Ｐゴシック" pitchFamily="-105" charset="-128"/>
              </a:defRPr>
            </a:lvl5pPr>
            <a:lvl6pPr marL="2514600" indent="-228600" eaLnBrk="0" fontAlgn="base" hangingPunct="0">
              <a:spcBef>
                <a:spcPct val="0"/>
              </a:spcBef>
              <a:spcAft>
                <a:spcPct val="0"/>
              </a:spcAft>
              <a:defRPr sz="4100">
                <a:solidFill>
                  <a:schemeClr val="tx1"/>
                </a:solidFill>
                <a:latin typeface="Arial" charset="0"/>
                <a:ea typeface="ＭＳ Ｐゴシック" pitchFamily="-105" charset="-128"/>
              </a:defRPr>
            </a:lvl6pPr>
            <a:lvl7pPr marL="2971800" indent="-228600" eaLnBrk="0" fontAlgn="base" hangingPunct="0">
              <a:spcBef>
                <a:spcPct val="0"/>
              </a:spcBef>
              <a:spcAft>
                <a:spcPct val="0"/>
              </a:spcAft>
              <a:defRPr sz="4100">
                <a:solidFill>
                  <a:schemeClr val="tx1"/>
                </a:solidFill>
                <a:latin typeface="Arial" charset="0"/>
                <a:ea typeface="ＭＳ Ｐゴシック" pitchFamily="-105" charset="-128"/>
              </a:defRPr>
            </a:lvl7pPr>
            <a:lvl8pPr marL="3429000" indent="-228600" eaLnBrk="0" fontAlgn="base" hangingPunct="0">
              <a:spcBef>
                <a:spcPct val="0"/>
              </a:spcBef>
              <a:spcAft>
                <a:spcPct val="0"/>
              </a:spcAft>
              <a:defRPr sz="4100">
                <a:solidFill>
                  <a:schemeClr val="tx1"/>
                </a:solidFill>
                <a:latin typeface="Arial" charset="0"/>
                <a:ea typeface="ＭＳ Ｐゴシック" pitchFamily="-105" charset="-128"/>
              </a:defRPr>
            </a:lvl8pPr>
            <a:lvl9pPr marL="3886200" indent="-228600" eaLnBrk="0" fontAlgn="base" hangingPunct="0">
              <a:spcBef>
                <a:spcPct val="0"/>
              </a:spcBef>
              <a:spcAft>
                <a:spcPct val="0"/>
              </a:spcAft>
              <a:defRPr sz="4100">
                <a:solidFill>
                  <a:schemeClr val="tx1"/>
                </a:solidFill>
                <a:latin typeface="Arial" charset="0"/>
                <a:ea typeface="ＭＳ Ｐゴシック" pitchFamily="-105" charset="-128"/>
              </a:defRPr>
            </a:lvl9pPr>
          </a:lstStyle>
          <a:p>
            <a:pPr lvl="3" algn="l">
              <a:lnSpc>
                <a:spcPct val="150000"/>
              </a:lnSpc>
            </a:pPr>
            <a:r>
              <a:rPr lang="en-US" sz="4700" b="0">
                <a:latin typeface="Times New Roman"/>
                <a:ea typeface="ＭＳ Ｐゴシック"/>
                <a:cs typeface="Times New Roman"/>
              </a:rPr>
              <a:t>Anna Botts              </a:t>
            </a:r>
            <a:r>
              <a:rPr lang="en-US" sz="4700" b="0">
                <a:latin typeface="Times New Roman"/>
                <a:ea typeface="ＭＳ Ｐゴシック"/>
                <a:cs typeface="Times New Roman"/>
                <a:hlinkClick r:id="rId2"/>
              </a:rPr>
              <a:t>anna.botts@unh.edu</a:t>
            </a:r>
            <a:endParaRPr lang="en-US" sz="4700" b="0">
              <a:latin typeface="Times New Roman"/>
              <a:ea typeface="ＭＳ Ｐゴシック"/>
              <a:cs typeface="Times New Roman"/>
            </a:endParaRPr>
          </a:p>
          <a:p>
            <a:pPr lvl="3" algn="l">
              <a:lnSpc>
                <a:spcPct val="150000"/>
              </a:lnSpc>
            </a:pPr>
            <a:r>
              <a:rPr lang="en-US" sz="4700" b="0">
                <a:latin typeface="Times New Roman"/>
                <a:ea typeface="ＭＳ Ｐゴシック"/>
                <a:cs typeface="Times New Roman"/>
              </a:rPr>
              <a:t>Nick Braga              </a:t>
            </a:r>
            <a:r>
              <a:rPr lang="en-US" sz="4700" b="0">
                <a:latin typeface="Times New Roman"/>
                <a:ea typeface="ＭＳ Ｐゴシック"/>
                <a:cs typeface="Times New Roman"/>
                <a:hlinkClick r:id="rId3"/>
              </a:rPr>
              <a:t>nick.braga@unh.edu</a:t>
            </a:r>
            <a:endParaRPr lang="en-US" sz="4700" b="0">
              <a:latin typeface="Times New Roman"/>
              <a:ea typeface="ＭＳ Ｐゴシック"/>
              <a:cs typeface="Times New Roman"/>
            </a:endParaRPr>
          </a:p>
          <a:p>
            <a:pPr lvl="3" algn="l">
              <a:lnSpc>
                <a:spcPct val="150000"/>
              </a:lnSpc>
            </a:pPr>
            <a:r>
              <a:rPr lang="en-US" sz="4700" b="0">
                <a:latin typeface="Times New Roman"/>
                <a:ea typeface="ＭＳ Ｐゴシック"/>
                <a:cs typeface="Times New Roman"/>
              </a:rPr>
              <a:t>Conor Harrington    </a:t>
            </a:r>
            <a:r>
              <a:rPr lang="en-US" sz="4700" b="0">
                <a:latin typeface="Times New Roman"/>
                <a:ea typeface="ＭＳ Ｐゴシック"/>
                <a:cs typeface="Times New Roman"/>
                <a:hlinkClick r:id="rId4"/>
              </a:rPr>
              <a:t>conor.harrington@unh.edu</a:t>
            </a:r>
            <a:endParaRPr lang="en-US" sz="4700" b="0">
              <a:latin typeface="Times New Roman"/>
              <a:ea typeface="ＭＳ Ｐゴシック"/>
              <a:cs typeface="Times New Roman"/>
            </a:endParaRPr>
          </a:p>
          <a:p>
            <a:pPr lvl="3" algn="l">
              <a:lnSpc>
                <a:spcPct val="150000"/>
              </a:lnSpc>
            </a:pPr>
            <a:r>
              <a:rPr lang="en-US" sz="4700" b="0">
                <a:latin typeface="Times New Roman"/>
                <a:ea typeface="ＭＳ Ｐゴシック"/>
                <a:cs typeface="Times New Roman"/>
              </a:rPr>
              <a:t>Chafik Nadim          </a:t>
            </a:r>
            <a:r>
              <a:rPr lang="en-US" sz="4700" b="0">
                <a:latin typeface="Times New Roman"/>
                <a:ea typeface="ＭＳ Ｐゴシック"/>
                <a:cs typeface="Times New Roman"/>
                <a:hlinkClick r:id="rId5"/>
              </a:rPr>
              <a:t>chafik.nadim@unh.edu</a:t>
            </a:r>
            <a:endParaRPr lang="en-US" sz="4700">
              <a:latin typeface="Times New Roman"/>
              <a:ea typeface="ＭＳ Ｐゴシック"/>
              <a:cs typeface="Times New Roman"/>
            </a:endParaRPr>
          </a:p>
          <a:p>
            <a:pPr lvl="3" algn="l">
              <a:lnSpc>
                <a:spcPct val="150000"/>
              </a:lnSpc>
            </a:pPr>
            <a:endParaRPr lang="en-US" sz="4700" b="0">
              <a:latin typeface="Times New Roman" pitchFamily="18" charset="0"/>
              <a:cs typeface="Times New Roman" pitchFamily="18" charset="0"/>
            </a:endParaRPr>
          </a:p>
        </p:txBody>
      </p:sp>
      <p:sp>
        <p:nvSpPr>
          <p:cNvPr id="36" name="Rectangle 164"/>
          <p:cNvSpPr>
            <a:spLocks noChangeArrowheads="1"/>
          </p:cNvSpPr>
          <p:nvPr/>
        </p:nvSpPr>
        <p:spPr bwMode="auto">
          <a:xfrm>
            <a:off x="35136891" y="22192702"/>
            <a:ext cx="15014222" cy="1600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latin typeface="Times New Roman"/>
                <a:cs typeface="Times New Roman"/>
              </a:rPr>
              <a:t>Results and Conclusion</a:t>
            </a:r>
            <a:endParaRPr lang="en-US" sz="540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915693" y="8985010"/>
            <a:ext cx="15084196" cy="86485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4200" b="0">
                <a:latin typeface="Times New Roman"/>
                <a:ea typeface="ＭＳ Ｐゴシック"/>
                <a:cs typeface="Times New Roman"/>
              </a:rPr>
              <a:t>The UNH Sales Center needed a more efficient contact and event management solution compared to their previous method of managing their events and contacts through Microsoft Excel sheets. As the team in charge of the contact and event management outputs, we were focused on the functionality of the database and what it could produce. </a:t>
            </a:r>
            <a:endParaRPr lang="en-US" sz="4200" b="0">
              <a:latin typeface="Times New Roman" charset="0"/>
              <a:cs typeface="Times New Roman" charset="0"/>
            </a:endParaRPr>
          </a:p>
          <a:p>
            <a:pPr marL="0" indent="0" algn="l">
              <a:spcBef>
                <a:spcPts val="1200"/>
              </a:spcBef>
            </a:pPr>
            <a:r>
              <a:rPr lang="en-US" sz="4200" b="0">
                <a:latin typeface="Times New Roman"/>
                <a:ea typeface="ＭＳ Ｐゴシック"/>
                <a:cs typeface="Times New Roman"/>
              </a:rPr>
              <a:t>We selected a customer relationship management software called Zoho to manage the UNH Sales Center's events and contacts because of the built-in add-ons that we would be able to implement. Using Zoho, we were able to create a database that would allow the UNH Sales Center to filter through their contacts, send out blast emails to these contacts based on certain parameters, and generate reports and analytics for the end user to be able to investigate. </a:t>
            </a:r>
            <a:endParaRPr lang="en-US" sz="4200" b="0">
              <a:latin typeface="Times New Roman" charset="0"/>
              <a:cs typeface="Times New Roman" charset="0"/>
            </a:endParaRPr>
          </a:p>
        </p:txBody>
      </p:sp>
      <p:sp>
        <p:nvSpPr>
          <p:cNvPr id="9" name="Rectangle 8"/>
          <p:cNvSpPr/>
          <p:nvPr/>
        </p:nvSpPr>
        <p:spPr>
          <a:xfrm>
            <a:off x="892403" y="19441232"/>
            <a:ext cx="14458015" cy="14865608"/>
          </a:xfrm>
          <a:prstGeom prst="rect">
            <a:avLst/>
          </a:prstGeom>
        </p:spPr>
        <p:txBody>
          <a:bodyPr wrap="square" lIns="91440" tIns="45720" rIns="91440" bIns="45720" anchor="t">
            <a:spAutoFit/>
          </a:bodyPr>
          <a:lstStyle/>
          <a:p>
            <a:pPr marL="685800" indent="-685800" algn="l">
              <a:buFont typeface="Arial"/>
              <a:buChar char="•"/>
            </a:pPr>
            <a:r>
              <a:rPr lang="en-US" sz="4800" b="0">
                <a:solidFill>
                  <a:srgbClr val="000000"/>
                </a:solidFill>
                <a:latin typeface="Times New Roman"/>
                <a:cs typeface="Times New Roman"/>
              </a:rPr>
              <a:t>Reorganize and properly format the data provided to us by the UNH Sales Center within the Microsoft Excel sheets </a:t>
            </a:r>
            <a:endParaRPr lang="en-US"/>
          </a:p>
          <a:p>
            <a:pPr marL="685800" indent="-685800" algn="l">
              <a:buFont typeface="Arial"/>
              <a:buChar char="•"/>
            </a:pPr>
            <a:r>
              <a:rPr lang="en-US" sz="4800" b="0">
                <a:solidFill>
                  <a:srgbClr val="000000"/>
                </a:solidFill>
                <a:latin typeface="Times New Roman"/>
                <a:cs typeface="Times New Roman"/>
              </a:rPr>
              <a:t>Upload the data into the database and create fields for the contacts so that the data would be able to be filtered through based on certain parameters </a:t>
            </a:r>
          </a:p>
          <a:p>
            <a:pPr marL="685800" indent="-685800" algn="l">
              <a:buFont typeface="Arial"/>
              <a:buChar char="•"/>
            </a:pPr>
            <a:r>
              <a:rPr lang="en-US" sz="4800" b="0">
                <a:solidFill>
                  <a:srgbClr val="000000"/>
                </a:solidFill>
                <a:latin typeface="Times New Roman"/>
                <a:cs typeface="Times New Roman"/>
              </a:rPr>
              <a:t>Provide a method of filtering through the contacts </a:t>
            </a:r>
          </a:p>
          <a:p>
            <a:pPr marL="685800" indent="-685800" algn="l">
              <a:buFont typeface="Arial"/>
              <a:buChar char="•"/>
            </a:pPr>
            <a:r>
              <a:rPr lang="en-US" sz="4800" b="0">
                <a:solidFill>
                  <a:srgbClr val="000000"/>
                </a:solidFill>
                <a:latin typeface="Times New Roman"/>
                <a:cs typeface="Times New Roman"/>
              </a:rPr>
              <a:t>Provide a method of sending blast emails to specific students, alumni, and business professionals in the Sales group</a:t>
            </a:r>
            <a:endParaRPr lang="en-US" sz="4800" b="0">
              <a:solidFill>
                <a:srgbClr val="000000"/>
              </a:solidFill>
              <a:latin typeface="Times New Roman" panose="02020603050405020304" pitchFamily="18" charset="0"/>
              <a:cs typeface="Times New Roman" panose="02020603050405020304" pitchFamily="18" charset="0"/>
            </a:endParaRPr>
          </a:p>
          <a:p>
            <a:pPr marL="685800" indent="-685800" algn="l">
              <a:buFont typeface="Arial"/>
              <a:buChar char="•"/>
            </a:pPr>
            <a:r>
              <a:rPr lang="en-US" sz="4800" b="0">
                <a:solidFill>
                  <a:srgbClr val="000000"/>
                </a:solidFill>
                <a:latin typeface="Times New Roman"/>
                <a:cs typeface="Times New Roman"/>
              </a:rPr>
              <a:t>Provide a method of generating reports and analytics that the UNH Sales Center would be able to use to analyze </a:t>
            </a:r>
            <a:endParaRPr lang="en-US" sz="4800" b="0">
              <a:solidFill>
                <a:srgbClr val="000000"/>
              </a:solidFill>
              <a:latin typeface="Times New Roman" panose="02020603050405020304" pitchFamily="18" charset="0"/>
              <a:cs typeface="Times New Roman" panose="02020603050405020304" pitchFamily="18" charset="0"/>
            </a:endParaRPr>
          </a:p>
          <a:p>
            <a:pPr marL="685800" indent="-685800" algn="l">
              <a:buFont typeface="Arial"/>
              <a:buChar char="•"/>
            </a:pPr>
            <a:r>
              <a:rPr lang="en-US" sz="4800" b="0">
                <a:solidFill>
                  <a:srgbClr val="000000"/>
                </a:solidFill>
                <a:latin typeface="Times New Roman"/>
                <a:cs typeface="Times New Roman"/>
              </a:rPr>
              <a:t>Utilize those reports to measure engagement and Sales Center metrics</a:t>
            </a:r>
          </a:p>
          <a:p>
            <a:pPr marL="685800" indent="-685800" algn="l">
              <a:buFont typeface="Arial"/>
              <a:buChar char="•"/>
            </a:pPr>
            <a:r>
              <a:rPr lang="en-US" sz="4800" b="0">
                <a:solidFill>
                  <a:srgbClr val="000000"/>
                </a:solidFill>
                <a:latin typeface="Times New Roman"/>
                <a:cs typeface="Times New Roman"/>
              </a:rPr>
              <a:t>Provide documentation for end users on methods for using the database</a:t>
            </a:r>
            <a:endParaRPr lang="en-US" sz="4800" b="0" err="1">
              <a:solidFill>
                <a:srgbClr val="000000"/>
              </a:solidFill>
              <a:latin typeface="Times New Roman" panose="02020603050405020304" pitchFamily="18" charset="0"/>
              <a:cs typeface="Times New Roman" panose="02020603050405020304" pitchFamily="18" charset="0"/>
            </a:endParaRPr>
          </a:p>
          <a:p>
            <a:pPr marL="685800" indent="-685800" algn="l">
              <a:buFont typeface="Arial"/>
              <a:buChar char="•"/>
            </a:pPr>
            <a:endParaRPr lang="en-US" sz="4800" b="0">
              <a:solidFill>
                <a:srgbClr val="000000"/>
              </a:solidFill>
              <a:latin typeface="Times New Roman" panose="02020603050405020304" pitchFamily="18" charset="0"/>
              <a:cs typeface="Times New Roman" panose="02020603050405020304" pitchFamily="18" charset="0"/>
            </a:endParaRPr>
          </a:p>
          <a:p>
            <a:pPr marL="685800" indent="-685800" algn="l">
              <a:buFont typeface="Arial"/>
              <a:buChar char="•"/>
            </a:pPr>
            <a:endParaRPr lang="en-US" sz="4800" b="0">
              <a:solidFill>
                <a:srgbClr val="000000"/>
              </a:solidFill>
              <a:latin typeface="Times New Roman" panose="02020603050405020304" pitchFamily="18" charset="0"/>
              <a:cs typeface="Times New Roman" panose="02020603050405020304" pitchFamily="18" charset="0"/>
            </a:endParaRPr>
          </a:p>
          <a:p>
            <a:pPr marL="685800" indent="-685800" algn="l">
              <a:buFont typeface="Arial"/>
              <a:buChar char="•"/>
            </a:pPr>
            <a:endParaRPr lang="en-US" sz="4800" b="0">
              <a:solidFill>
                <a:srgbClr val="000000"/>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35235361" y="36522765"/>
            <a:ext cx="15488356" cy="3046988"/>
          </a:xfrm>
          <a:prstGeom prst="rect">
            <a:avLst/>
          </a:prstGeom>
        </p:spPr>
        <p:txBody>
          <a:bodyPr wrap="square" lIns="91440" tIns="45720" rIns="91440" bIns="45720" anchor="t">
            <a:spAutoFit/>
          </a:bodyPr>
          <a:lstStyle/>
          <a:p>
            <a:pPr algn="l"/>
            <a:r>
              <a:rPr lang="en-US" sz="4800" b="0" dirty="0">
                <a:solidFill>
                  <a:schemeClr val="tx1"/>
                </a:solidFill>
                <a:latin typeface="Times New Roman"/>
                <a:cs typeface="Arial"/>
              </a:rPr>
              <a:t>Thank you to our sponsors, </a:t>
            </a:r>
            <a:r>
              <a:rPr lang="en-US" sz="4800" b="0" dirty="0">
                <a:solidFill>
                  <a:schemeClr val="tx1"/>
                </a:solidFill>
                <a:latin typeface="Times New Roman"/>
                <a:cs typeface="Times New Roman"/>
              </a:rPr>
              <a:t>James McIlroy and</a:t>
            </a:r>
            <a:endParaRPr lang="en-US" sz="4800" b="0" dirty="0">
              <a:solidFill>
                <a:schemeClr val="tx1"/>
              </a:solidFill>
              <a:latin typeface="Arial"/>
              <a:cs typeface="Arial"/>
            </a:endParaRPr>
          </a:p>
          <a:p>
            <a:pPr algn="l"/>
            <a:r>
              <a:rPr lang="en-US" sz="4800" b="0" dirty="0">
                <a:solidFill>
                  <a:schemeClr val="tx1"/>
                </a:solidFill>
                <a:latin typeface="Times New Roman"/>
                <a:cs typeface="Times New Roman"/>
              </a:rPr>
              <a:t>Amy Sununu,</a:t>
            </a:r>
            <a:r>
              <a:rPr lang="en-US" sz="4800" b="0" dirty="0">
                <a:solidFill>
                  <a:schemeClr val="tx1"/>
                </a:solidFill>
                <a:latin typeface="Times New Roman"/>
                <a:cs typeface="Arial"/>
              </a:rPr>
              <a:t> of the UNH Sales Center for this opportunity!</a:t>
            </a:r>
          </a:p>
          <a:p>
            <a:pPr algn="l"/>
            <a:endParaRPr lang="en-US" sz="4800" b="0">
              <a:solidFill>
                <a:schemeClr val="tx1"/>
              </a:solidFill>
              <a:latin typeface="Times New Roman"/>
              <a:cs typeface="Arial"/>
            </a:endParaRPr>
          </a:p>
          <a:p>
            <a:pPr algn="l"/>
            <a:endParaRPr lang="en-US" sz="4800" b="0">
              <a:latin typeface="Times New Roman"/>
              <a:cs typeface="Arial"/>
            </a:endParaRPr>
          </a:p>
        </p:txBody>
      </p:sp>
      <p:sp>
        <p:nvSpPr>
          <p:cNvPr id="24" name="Rectangle 166"/>
          <p:cNvSpPr>
            <a:spLocks noChangeArrowheads="1"/>
          </p:cNvSpPr>
          <p:nvPr/>
        </p:nvSpPr>
        <p:spPr bwMode="auto">
          <a:xfrm>
            <a:off x="763883" y="32173644"/>
            <a:ext cx="14619111" cy="16002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z="6000">
                <a:solidFill>
                  <a:srgbClr val="CCCCCC"/>
                </a:solidFill>
              </a:rPr>
              <a:t>Contacts</a:t>
            </a:r>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371424" y="1489324"/>
            <a:ext cx="12679278" cy="3692276"/>
          </a:xfrm>
          <a:prstGeom prst="rect">
            <a:avLst/>
          </a:prstGeom>
        </p:spPr>
      </p:pic>
      <p:sp>
        <p:nvSpPr>
          <p:cNvPr id="22" name="Text Box 2546">
            <a:extLst>
              <a:ext uri="{FF2B5EF4-FFF2-40B4-BE49-F238E27FC236}">
                <a16:creationId xmlns:a16="http://schemas.microsoft.com/office/drawing/2014/main" id="{D786D179-30E8-7A2E-07A1-E1C81F1BA179}"/>
              </a:ext>
            </a:extLst>
          </p:cNvPr>
          <p:cNvSpPr txBox="1">
            <a:spLocks noChangeArrowheads="1"/>
          </p:cNvSpPr>
          <p:nvPr/>
        </p:nvSpPr>
        <p:spPr bwMode="auto">
          <a:xfrm>
            <a:off x="17951919" y="14522598"/>
            <a:ext cx="1527964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4200" b="0">
                <a:latin typeface="Times New Roman"/>
                <a:ea typeface="ＭＳ Ｐゴシック"/>
                <a:cs typeface="Times New Roman"/>
              </a:rPr>
              <a:t>Figure 1: The original format of the data given to use by the UNH Sales Center</a:t>
            </a:r>
          </a:p>
        </p:txBody>
      </p:sp>
      <p:sp>
        <p:nvSpPr>
          <p:cNvPr id="23" name="Text Box 2546">
            <a:extLst>
              <a:ext uri="{FF2B5EF4-FFF2-40B4-BE49-F238E27FC236}">
                <a16:creationId xmlns:a16="http://schemas.microsoft.com/office/drawing/2014/main" id="{1BD58D59-DA14-74F4-6DFB-F9052B46AB47}"/>
              </a:ext>
            </a:extLst>
          </p:cNvPr>
          <p:cNvSpPr txBox="1">
            <a:spLocks noChangeArrowheads="1"/>
          </p:cNvSpPr>
          <p:nvPr/>
        </p:nvSpPr>
        <p:spPr bwMode="auto">
          <a:xfrm>
            <a:off x="17951919" y="21167704"/>
            <a:ext cx="1527964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4200" b="0">
                <a:latin typeface="Times New Roman"/>
                <a:ea typeface="ＭＳ Ｐゴシック"/>
                <a:cs typeface="Times New Roman"/>
              </a:rPr>
              <a:t>Figure 2: The data uploaded and formatted in Zoho CRM</a:t>
            </a:r>
          </a:p>
        </p:txBody>
      </p:sp>
      <p:sp>
        <p:nvSpPr>
          <p:cNvPr id="26" name="Text Box 2546">
            <a:extLst>
              <a:ext uri="{FF2B5EF4-FFF2-40B4-BE49-F238E27FC236}">
                <a16:creationId xmlns:a16="http://schemas.microsoft.com/office/drawing/2014/main" id="{B071ABEE-D482-6A05-35A1-6D18957A7571}"/>
              </a:ext>
            </a:extLst>
          </p:cNvPr>
          <p:cNvSpPr txBox="1">
            <a:spLocks noChangeArrowheads="1"/>
          </p:cNvSpPr>
          <p:nvPr/>
        </p:nvSpPr>
        <p:spPr bwMode="auto">
          <a:xfrm>
            <a:off x="17951919" y="27291624"/>
            <a:ext cx="13581471" cy="2742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4200" b="0">
                <a:latin typeface="Times New Roman"/>
                <a:ea typeface="ＭＳ Ｐゴシック"/>
                <a:cs typeface="Times New Roman"/>
              </a:rPr>
              <a:t>Figure 3: The UNH Sales Center can select certain filters based on the specific students they would like displayed. When importing the contacts, we attached fields to all the data so that filtering would be possible.</a:t>
            </a:r>
          </a:p>
        </p:txBody>
      </p:sp>
      <p:sp>
        <p:nvSpPr>
          <p:cNvPr id="27" name="Text Box 2546">
            <a:extLst>
              <a:ext uri="{FF2B5EF4-FFF2-40B4-BE49-F238E27FC236}">
                <a16:creationId xmlns:a16="http://schemas.microsoft.com/office/drawing/2014/main" id="{6697CC74-C7A5-0D28-3857-08532369F09A}"/>
              </a:ext>
            </a:extLst>
          </p:cNvPr>
          <p:cNvSpPr txBox="1">
            <a:spLocks noChangeArrowheads="1"/>
          </p:cNvSpPr>
          <p:nvPr/>
        </p:nvSpPr>
        <p:spPr bwMode="auto">
          <a:xfrm>
            <a:off x="17952417" y="35467627"/>
            <a:ext cx="1469181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4200" b="0">
                <a:latin typeface="Times New Roman"/>
                <a:ea typeface="ＭＳ Ｐゴシック"/>
                <a:cs typeface="Times New Roman"/>
              </a:rPr>
              <a:t>Figure 4: Mass emails can be easily sent to specific students fulfilling certain parameters. After filtering the data, there is a button "Mass Email" that allows you to use templates to send a blast email to the specific students.</a:t>
            </a:r>
          </a:p>
        </p:txBody>
      </p:sp>
      <p:sp>
        <p:nvSpPr>
          <p:cNvPr id="28" name="Text Box 2546">
            <a:extLst>
              <a:ext uri="{FF2B5EF4-FFF2-40B4-BE49-F238E27FC236}">
                <a16:creationId xmlns:a16="http://schemas.microsoft.com/office/drawing/2014/main" id="{21F1EB88-5C7C-75FE-EDE8-B7C48DCBB03B}"/>
              </a:ext>
            </a:extLst>
          </p:cNvPr>
          <p:cNvSpPr txBox="1">
            <a:spLocks noChangeArrowheads="1"/>
          </p:cNvSpPr>
          <p:nvPr/>
        </p:nvSpPr>
        <p:spPr bwMode="auto">
          <a:xfrm>
            <a:off x="34890423" y="12568238"/>
            <a:ext cx="15279642"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4200" b="0" dirty="0">
                <a:latin typeface="Times New Roman"/>
                <a:ea typeface="ＭＳ Ｐゴシック"/>
                <a:cs typeface="Times New Roman"/>
              </a:rPr>
              <a:t>Figure 5: This displays the method of generating reports and analytics. The UNH Sales Center can generate analytical reports based on certain fields and criteria.  After selecting the desired filters, various types of graphs can be generated to visualize to help aid in displaying data.</a:t>
            </a:r>
            <a:endParaRPr lang="en-US" dirty="0">
              <a:cs typeface="Arial" charset="0"/>
            </a:endParaRPr>
          </a:p>
        </p:txBody>
      </p:sp>
      <p:sp>
        <p:nvSpPr>
          <p:cNvPr id="29" name="Text Box 2546">
            <a:extLst>
              <a:ext uri="{FF2B5EF4-FFF2-40B4-BE49-F238E27FC236}">
                <a16:creationId xmlns:a16="http://schemas.microsoft.com/office/drawing/2014/main" id="{AC49644B-D4BC-FF45-AE30-446DAD191C76}"/>
              </a:ext>
            </a:extLst>
          </p:cNvPr>
          <p:cNvSpPr txBox="1">
            <a:spLocks noChangeArrowheads="1"/>
          </p:cNvSpPr>
          <p:nvPr/>
        </p:nvSpPr>
        <p:spPr bwMode="auto">
          <a:xfrm>
            <a:off x="34889508" y="21166705"/>
            <a:ext cx="1527964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eaLnBrk="1" hangingPunct="1">
              <a:spcBef>
                <a:spcPts val="1200"/>
              </a:spcBef>
            </a:pPr>
            <a:r>
              <a:rPr lang="en-US" sz="4200" b="0">
                <a:latin typeface="Times New Roman"/>
                <a:ea typeface="ＭＳ Ｐゴシック"/>
                <a:cs typeface="Times New Roman"/>
              </a:rPr>
              <a:t>Figure 6: Documentation on functionality for end users </a:t>
            </a:r>
          </a:p>
        </p:txBody>
      </p:sp>
      <p:sp>
        <p:nvSpPr>
          <p:cNvPr id="10" name="Rectangle 9">
            <a:extLst>
              <a:ext uri="{FF2B5EF4-FFF2-40B4-BE49-F238E27FC236}">
                <a16:creationId xmlns:a16="http://schemas.microsoft.com/office/drawing/2014/main" id="{FBBBEE2D-0802-D75E-DC2A-9EE3D1F0B982}"/>
              </a:ext>
            </a:extLst>
          </p:cNvPr>
          <p:cNvSpPr/>
          <p:nvPr/>
        </p:nvSpPr>
        <p:spPr bwMode="auto">
          <a:xfrm>
            <a:off x="17959714" y="9246158"/>
            <a:ext cx="6842876" cy="4921007"/>
          </a:xfrm>
          <a:prstGeom prst="rect">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31" name="Rectangle 30">
            <a:extLst>
              <a:ext uri="{FF2B5EF4-FFF2-40B4-BE49-F238E27FC236}">
                <a16:creationId xmlns:a16="http://schemas.microsoft.com/office/drawing/2014/main" id="{2B19B54F-7BDD-E57E-82DF-C621B465357B}"/>
              </a:ext>
            </a:extLst>
          </p:cNvPr>
          <p:cNvSpPr/>
          <p:nvPr/>
        </p:nvSpPr>
        <p:spPr bwMode="auto">
          <a:xfrm>
            <a:off x="25386596" y="9246158"/>
            <a:ext cx="6842876" cy="4921007"/>
          </a:xfrm>
          <a:prstGeom prst="rect">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37" name="Rectangle 36">
            <a:extLst>
              <a:ext uri="{FF2B5EF4-FFF2-40B4-BE49-F238E27FC236}">
                <a16:creationId xmlns:a16="http://schemas.microsoft.com/office/drawing/2014/main" id="{5DD22885-689A-9DBE-B2A3-9B1B052CFEAF}"/>
              </a:ext>
            </a:extLst>
          </p:cNvPr>
          <p:cNvSpPr/>
          <p:nvPr/>
        </p:nvSpPr>
        <p:spPr bwMode="auto">
          <a:xfrm>
            <a:off x="42325100" y="7356863"/>
            <a:ext cx="6842876" cy="4921007"/>
          </a:xfrm>
          <a:prstGeom prst="rect">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38" name="Rectangle 37">
            <a:extLst>
              <a:ext uri="{FF2B5EF4-FFF2-40B4-BE49-F238E27FC236}">
                <a16:creationId xmlns:a16="http://schemas.microsoft.com/office/drawing/2014/main" id="{64D5D51C-962B-9C43-29BC-CDF9696299C2}"/>
              </a:ext>
            </a:extLst>
          </p:cNvPr>
          <p:cNvSpPr/>
          <p:nvPr/>
        </p:nvSpPr>
        <p:spPr bwMode="auto">
          <a:xfrm>
            <a:off x="34898217" y="7356863"/>
            <a:ext cx="6842876" cy="4921007"/>
          </a:xfrm>
          <a:prstGeom prst="rect">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rgbClr val="FF9900"/>
              </a:solidFill>
              <a:effectLst/>
              <a:latin typeface="Arial" pitchFamily="34" charset="0"/>
            </a:endParaRPr>
          </a:p>
        </p:txBody>
      </p:sp>
      <p:sp>
        <p:nvSpPr>
          <p:cNvPr id="42" name="Text Box 2546">
            <a:extLst>
              <a:ext uri="{FF2B5EF4-FFF2-40B4-BE49-F238E27FC236}">
                <a16:creationId xmlns:a16="http://schemas.microsoft.com/office/drawing/2014/main" id="{9A140E97-CB61-5C74-785A-931B1E825E30}"/>
              </a:ext>
            </a:extLst>
          </p:cNvPr>
          <p:cNvSpPr txBox="1">
            <a:spLocks noChangeArrowheads="1"/>
          </p:cNvSpPr>
          <p:nvPr/>
        </p:nvSpPr>
        <p:spPr bwMode="auto">
          <a:xfrm>
            <a:off x="35183423" y="23804704"/>
            <a:ext cx="15344956" cy="11387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l">
              <a:spcBef>
                <a:spcPts val="1200"/>
              </a:spcBef>
            </a:pPr>
            <a:r>
              <a:rPr lang="en-US" sz="4200" b="0">
                <a:latin typeface="Times New Roman"/>
                <a:ea typeface="ＭＳ Ｐゴシック"/>
                <a:cs typeface="Arial"/>
              </a:rPr>
              <a:t>This project will be successful if the UNH Sales Center is able to filter through data and generate reports to interpret analytical data about its students, alumni, and sponsors 50% faster using our database than their current method. </a:t>
            </a:r>
            <a:r>
              <a:rPr lang="en-US" sz="4200" b="0">
                <a:latin typeface="Times New Roman"/>
                <a:ea typeface="ＭＳ Ｐゴシック"/>
                <a:cs typeface="Times New Roman"/>
              </a:rPr>
              <a:t>They should also have a method of contacting these individuals and viewing analytics on the groups within. </a:t>
            </a:r>
            <a:endParaRPr lang="en-US">
              <a:latin typeface="Times New Roman"/>
              <a:cs typeface="Times New Roman"/>
            </a:endParaRPr>
          </a:p>
          <a:p>
            <a:pPr marL="0" indent="0" algn="l">
              <a:spcBef>
                <a:spcPts val="1200"/>
              </a:spcBef>
            </a:pPr>
            <a:r>
              <a:rPr lang="en-US" sz="4200" b="0">
                <a:latin typeface="Times New Roman"/>
                <a:ea typeface="ＭＳ Ｐゴシック"/>
                <a:cs typeface="Times New Roman"/>
              </a:rPr>
              <a:t>To test this, we timed the UNH Sales Center finding a group of students who have taken a certain class and are graduating in 2022 using both their previous method, and the new method of the Zoho database. We found that our database and filtering options made the process over 50% faster and would thereby allow the Sales Center to also contact these specific students that much faster as well. The option to generate reports also provides an easy and effective way to interpret analytical data. </a:t>
            </a:r>
          </a:p>
          <a:p>
            <a:pPr marL="0" indent="0" algn="l"/>
            <a:r>
              <a:rPr lang="en-US" sz="4200" b="0">
                <a:latin typeface="Times New Roman"/>
                <a:ea typeface="ＭＳ Ｐゴシック"/>
                <a:cs typeface="Times New Roman"/>
              </a:rPr>
              <a:t>As companies grow, they need a way to manage their contacts. Using our methodology could be a concrete method of managing these contacts for businesses and other groups with many contacts.</a:t>
            </a:r>
            <a:endParaRPr lang="en-US">
              <a:cs typeface="Arial" charset="0"/>
            </a:endParaRPr>
          </a:p>
          <a:p>
            <a:pPr marL="0" indent="0" algn="l">
              <a:spcBef>
                <a:spcPts val="1200"/>
              </a:spcBef>
            </a:pPr>
            <a:endParaRPr lang="en-US" sz="4200" b="0">
              <a:latin typeface="Times New Roman"/>
              <a:ea typeface="ＭＳ Ｐゴシック"/>
              <a:cs typeface="Times New Roman"/>
            </a:endParaRPr>
          </a:p>
        </p:txBody>
      </p:sp>
      <p:pic>
        <p:nvPicPr>
          <p:cNvPr id="13" name="Picture 13" descr="Graphical user interface, text, application&#10;&#10;Description automatically generated">
            <a:extLst>
              <a:ext uri="{FF2B5EF4-FFF2-40B4-BE49-F238E27FC236}">
                <a16:creationId xmlns:a16="http://schemas.microsoft.com/office/drawing/2014/main" id="{289A200C-8DD1-D077-2F32-30F148042C25}"/>
              </a:ext>
            </a:extLst>
          </p:cNvPr>
          <p:cNvPicPr>
            <a:picLocks noChangeAspect="1"/>
          </p:cNvPicPr>
          <p:nvPr/>
        </p:nvPicPr>
        <p:blipFill>
          <a:blip r:embed="rId7"/>
          <a:stretch>
            <a:fillRect/>
          </a:stretch>
        </p:blipFill>
        <p:spPr>
          <a:xfrm>
            <a:off x="18287886" y="15850933"/>
            <a:ext cx="3021043" cy="5049004"/>
          </a:xfrm>
          <a:prstGeom prst="rect">
            <a:avLst/>
          </a:prstGeom>
        </p:spPr>
      </p:pic>
      <p:pic>
        <p:nvPicPr>
          <p:cNvPr id="16" name="Picture 16" descr="Table&#10;&#10;Description automatically generated">
            <a:extLst>
              <a:ext uri="{FF2B5EF4-FFF2-40B4-BE49-F238E27FC236}">
                <a16:creationId xmlns:a16="http://schemas.microsoft.com/office/drawing/2014/main" id="{1C8B53CB-F5D7-1275-18C6-1105075B620E}"/>
              </a:ext>
            </a:extLst>
          </p:cNvPr>
          <p:cNvPicPr>
            <a:picLocks noChangeAspect="1"/>
          </p:cNvPicPr>
          <p:nvPr/>
        </p:nvPicPr>
        <p:blipFill>
          <a:blip r:embed="rId8"/>
          <a:stretch>
            <a:fillRect/>
          </a:stretch>
        </p:blipFill>
        <p:spPr>
          <a:xfrm>
            <a:off x="17938332" y="9193252"/>
            <a:ext cx="14517305" cy="5020514"/>
          </a:xfrm>
          <a:prstGeom prst="rect">
            <a:avLst/>
          </a:prstGeom>
        </p:spPr>
      </p:pic>
      <p:pic>
        <p:nvPicPr>
          <p:cNvPr id="17" name="Picture 17">
            <a:extLst>
              <a:ext uri="{FF2B5EF4-FFF2-40B4-BE49-F238E27FC236}">
                <a16:creationId xmlns:a16="http://schemas.microsoft.com/office/drawing/2014/main" id="{2033551B-C79A-E719-B3B0-DFD24C4F486F}"/>
              </a:ext>
            </a:extLst>
          </p:cNvPr>
          <p:cNvPicPr>
            <a:picLocks noChangeAspect="1"/>
          </p:cNvPicPr>
          <p:nvPr/>
        </p:nvPicPr>
        <p:blipFill>
          <a:blip r:embed="rId9"/>
          <a:stretch>
            <a:fillRect/>
          </a:stretch>
        </p:blipFill>
        <p:spPr>
          <a:xfrm>
            <a:off x="22239933" y="15863021"/>
            <a:ext cx="9289486" cy="5060950"/>
          </a:xfrm>
          <a:prstGeom prst="rect">
            <a:avLst/>
          </a:prstGeom>
        </p:spPr>
      </p:pic>
      <p:pic>
        <p:nvPicPr>
          <p:cNvPr id="25" name="Picture 29" descr="Table&#10;&#10;Description automatically generated">
            <a:extLst>
              <a:ext uri="{FF2B5EF4-FFF2-40B4-BE49-F238E27FC236}">
                <a16:creationId xmlns:a16="http://schemas.microsoft.com/office/drawing/2014/main" id="{4766E0DA-B65C-BB77-AC9A-65C8F566B840}"/>
              </a:ext>
            </a:extLst>
          </p:cNvPr>
          <p:cNvPicPr>
            <a:picLocks noChangeAspect="1"/>
          </p:cNvPicPr>
          <p:nvPr/>
        </p:nvPicPr>
        <p:blipFill>
          <a:blip r:embed="rId10"/>
          <a:stretch>
            <a:fillRect/>
          </a:stretch>
        </p:blipFill>
        <p:spPr>
          <a:xfrm>
            <a:off x="18302389" y="22146883"/>
            <a:ext cx="13003167" cy="49197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3" name="Picture 43" descr="Graphical user interface, application&#10;&#10;Description automatically generated">
            <a:extLst>
              <a:ext uri="{FF2B5EF4-FFF2-40B4-BE49-F238E27FC236}">
                <a16:creationId xmlns:a16="http://schemas.microsoft.com/office/drawing/2014/main" id="{21935EF8-07A2-E3EE-1123-A607C431AF30}"/>
              </a:ext>
            </a:extLst>
          </p:cNvPr>
          <p:cNvPicPr>
            <a:picLocks noChangeAspect="1"/>
          </p:cNvPicPr>
          <p:nvPr/>
        </p:nvPicPr>
        <p:blipFill>
          <a:blip r:embed="rId11"/>
          <a:stretch>
            <a:fillRect/>
          </a:stretch>
        </p:blipFill>
        <p:spPr>
          <a:xfrm>
            <a:off x="17975178" y="30189723"/>
            <a:ext cx="6509024" cy="5243445"/>
          </a:xfrm>
          <a:prstGeom prst="rect">
            <a:avLst/>
          </a:prstGeom>
        </p:spPr>
      </p:pic>
      <p:pic>
        <p:nvPicPr>
          <p:cNvPr id="44" name="Picture 44" descr="Graphical user interface, text, application&#10;&#10;Description automatically generated">
            <a:extLst>
              <a:ext uri="{FF2B5EF4-FFF2-40B4-BE49-F238E27FC236}">
                <a16:creationId xmlns:a16="http://schemas.microsoft.com/office/drawing/2014/main" id="{C2B9117A-94FB-9518-3F82-1BE22E6FC649}"/>
              </a:ext>
            </a:extLst>
          </p:cNvPr>
          <p:cNvPicPr>
            <a:picLocks noChangeAspect="1"/>
          </p:cNvPicPr>
          <p:nvPr/>
        </p:nvPicPr>
        <p:blipFill>
          <a:blip r:embed="rId12"/>
          <a:stretch>
            <a:fillRect/>
          </a:stretch>
        </p:blipFill>
        <p:spPr>
          <a:xfrm>
            <a:off x="25561507" y="30184323"/>
            <a:ext cx="6720381" cy="5285297"/>
          </a:xfrm>
          <a:prstGeom prst="rect">
            <a:avLst/>
          </a:prstGeom>
        </p:spPr>
      </p:pic>
      <p:pic>
        <p:nvPicPr>
          <p:cNvPr id="45" name="Picture 45" descr="Graphical user interface, application&#10;&#10;Description automatically generated">
            <a:extLst>
              <a:ext uri="{FF2B5EF4-FFF2-40B4-BE49-F238E27FC236}">
                <a16:creationId xmlns:a16="http://schemas.microsoft.com/office/drawing/2014/main" id="{582A4E70-3F65-24EA-97DA-C344C8C89BA5}"/>
              </a:ext>
            </a:extLst>
          </p:cNvPr>
          <p:cNvPicPr>
            <a:picLocks noChangeAspect="1"/>
          </p:cNvPicPr>
          <p:nvPr/>
        </p:nvPicPr>
        <p:blipFill>
          <a:blip r:embed="rId13"/>
          <a:stretch>
            <a:fillRect/>
          </a:stretch>
        </p:blipFill>
        <p:spPr>
          <a:xfrm>
            <a:off x="35142525" y="15905937"/>
            <a:ext cx="6882061" cy="5030270"/>
          </a:xfrm>
          <a:prstGeom prst="rect">
            <a:avLst/>
          </a:prstGeom>
        </p:spPr>
      </p:pic>
      <p:pic>
        <p:nvPicPr>
          <p:cNvPr id="46" name="Picture 46" descr="Graphical user interface, application&#10;&#10;Description automatically generated">
            <a:extLst>
              <a:ext uri="{FF2B5EF4-FFF2-40B4-BE49-F238E27FC236}">
                <a16:creationId xmlns:a16="http://schemas.microsoft.com/office/drawing/2014/main" id="{AF664766-3B2C-EF39-A1A5-8A3FF95266F4}"/>
              </a:ext>
            </a:extLst>
          </p:cNvPr>
          <p:cNvPicPr>
            <a:picLocks noChangeAspect="1"/>
          </p:cNvPicPr>
          <p:nvPr/>
        </p:nvPicPr>
        <p:blipFill>
          <a:blip r:embed="rId14"/>
          <a:stretch>
            <a:fillRect/>
          </a:stretch>
        </p:blipFill>
        <p:spPr>
          <a:xfrm>
            <a:off x="34882986" y="7121908"/>
            <a:ext cx="6882061" cy="5061269"/>
          </a:xfrm>
          <a:prstGeom prst="rect">
            <a:avLst/>
          </a:prstGeom>
        </p:spPr>
      </p:pic>
      <p:pic>
        <p:nvPicPr>
          <p:cNvPr id="47" name="Picture 47" descr="Graphical user interface, application&#10;&#10;Description automatically generated">
            <a:extLst>
              <a:ext uri="{FF2B5EF4-FFF2-40B4-BE49-F238E27FC236}">
                <a16:creationId xmlns:a16="http://schemas.microsoft.com/office/drawing/2014/main" id="{A46F214C-DCAD-EF19-4547-5F0AE0E81806}"/>
              </a:ext>
            </a:extLst>
          </p:cNvPr>
          <p:cNvPicPr>
            <a:picLocks noChangeAspect="1"/>
          </p:cNvPicPr>
          <p:nvPr/>
        </p:nvPicPr>
        <p:blipFill>
          <a:blip r:embed="rId15"/>
          <a:stretch>
            <a:fillRect/>
          </a:stretch>
        </p:blipFill>
        <p:spPr>
          <a:xfrm>
            <a:off x="42390470" y="7112651"/>
            <a:ext cx="6993562" cy="5014468"/>
          </a:xfrm>
          <a:prstGeom prst="rect">
            <a:avLst/>
          </a:prstGeom>
        </p:spPr>
      </p:pic>
      <p:pic>
        <p:nvPicPr>
          <p:cNvPr id="3" name="Picture 3" descr="Graphical user interface, application, Word&#10;&#10;Description automatically generated">
            <a:extLst>
              <a:ext uri="{FF2B5EF4-FFF2-40B4-BE49-F238E27FC236}">
                <a16:creationId xmlns:a16="http://schemas.microsoft.com/office/drawing/2014/main" id="{02E17C4B-3BB8-69EC-7A36-4BAF5542278B}"/>
              </a:ext>
            </a:extLst>
          </p:cNvPr>
          <p:cNvPicPr>
            <a:picLocks noChangeAspect="1"/>
          </p:cNvPicPr>
          <p:nvPr/>
        </p:nvPicPr>
        <p:blipFill>
          <a:blip r:embed="rId16"/>
          <a:stretch>
            <a:fillRect/>
          </a:stretch>
        </p:blipFill>
        <p:spPr>
          <a:xfrm>
            <a:off x="42546927" y="16042808"/>
            <a:ext cx="6799152" cy="4976988"/>
          </a:xfrm>
          <a:prstGeom prst="rect">
            <a:avLst/>
          </a:prstGeom>
        </p:spPr>
      </p:pic>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Contact and Event Management Solution (Output Team) UNH Sales Center  Anna Botts, Nick Braga, Conor Harrington, Chafik Nadim College of Engineering and Physical Sciences, University of New Hampshire</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revision>49</cp:revision>
  <cp:lastPrinted>2014-02-24T14:53:09Z</cp:lastPrinted>
  <dcterms:created xsi:type="dcterms:W3CDTF">2004-07-26T21:45:23Z</dcterms:created>
  <dcterms:modified xsi:type="dcterms:W3CDTF">2022-04-16T15:25:59Z</dcterms:modified>
  <cp:category>science research poster</cp:category>
</cp:coreProperties>
</file>