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30" r:id="rId1"/>
  </p:sldMasterIdLst>
  <p:sldIdLst>
    <p:sldId id="256" r:id="rId2"/>
  </p:sldIdLst>
  <p:sldSz cx="32918400" cy="402336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80713"/>
    <a:srgbClr val="6A092A"/>
    <a:srgbClr val="7B0B1C"/>
    <a:srgbClr val="3C557F"/>
    <a:srgbClr val="56447F"/>
    <a:srgbClr val="311A86"/>
    <a:srgbClr val="5536A5"/>
    <a:srgbClr val="5A3CCE"/>
    <a:srgbClr val="8C0E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92" autoAdjust="0"/>
    <p:restoredTop sz="95023" autoAdjust="0"/>
  </p:normalViewPr>
  <p:slideViewPr>
    <p:cSldViewPr snapToGrid="0">
      <p:cViewPr>
        <p:scale>
          <a:sx n="28" d="100"/>
          <a:sy n="28" d="100"/>
        </p:scale>
        <p:origin x="1152" y="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904E55-0880-ED4F-ACE1-BAEBB5E76FB2}"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6D9F5919-82E2-5E48-A309-9CE9A2EFB2DC}">
      <dgm:prSet phldrT="[Text]">
        <dgm:style>
          <a:lnRef idx="2">
            <a:schemeClr val="accent1"/>
          </a:lnRef>
          <a:fillRef idx="1">
            <a:schemeClr val="lt1"/>
          </a:fillRef>
          <a:effectRef idx="0">
            <a:schemeClr val="accent1"/>
          </a:effectRef>
          <a:fontRef idx="minor">
            <a:schemeClr val="dk1"/>
          </a:fontRef>
        </dgm:style>
      </dgm:prSet>
      <dgm:spPr/>
      <dgm:t>
        <a:bodyPr/>
        <a:lstStyle/>
        <a:p>
          <a:r>
            <a:rPr lang="en-US" dirty="0"/>
            <a:t>Is Americas culture harmed by immigration </a:t>
          </a:r>
        </a:p>
      </dgm:t>
    </dgm:pt>
    <dgm:pt modelId="{4BA72493-1BEA-294F-8E80-E1BCBC73E6C3}" type="parTrans" cxnId="{305DBDA4-4725-C741-9F6B-A37FE2C27635}">
      <dgm:prSet/>
      <dgm:spPr/>
      <dgm:t>
        <a:bodyPr/>
        <a:lstStyle/>
        <a:p>
          <a:endParaRPr lang="en-US"/>
        </a:p>
      </dgm:t>
    </dgm:pt>
    <dgm:pt modelId="{B678FA4E-A1AE-D84D-BE74-CE4511E4F9A1}" type="sibTrans" cxnId="{305DBDA4-4725-C741-9F6B-A37FE2C27635}">
      <dgm:prSet/>
      <dgm:spPr/>
      <dgm:t>
        <a:bodyPr/>
        <a:lstStyle/>
        <a:p>
          <a:endParaRPr lang="en-US"/>
        </a:p>
      </dgm:t>
    </dgm:pt>
    <dgm:pt modelId="{77E88B65-E511-F943-9635-0426F0D7FA21}">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en-US" sz="600" dirty="0"/>
            <a:t>This was one of the variables tested </a:t>
          </a:r>
        </a:p>
      </dgm:t>
    </dgm:pt>
    <dgm:pt modelId="{AE903961-66A2-F14E-94AB-9CA95A8D190D}" type="parTrans" cxnId="{2E02390B-39DB-D846-8D22-32ECA8C43757}">
      <dgm:prSet/>
      <dgm:spPr/>
      <dgm:t>
        <a:bodyPr/>
        <a:lstStyle/>
        <a:p>
          <a:endParaRPr lang="en-US"/>
        </a:p>
      </dgm:t>
    </dgm:pt>
    <dgm:pt modelId="{E1115C0C-1847-6645-8EBE-6438900BA3F7}" type="sibTrans" cxnId="{2E02390B-39DB-D846-8D22-32ECA8C43757}">
      <dgm:prSet/>
      <dgm:spPr/>
      <dgm:t>
        <a:bodyPr/>
        <a:lstStyle/>
        <a:p>
          <a:endParaRPr lang="en-US"/>
        </a:p>
      </dgm:t>
    </dgm:pt>
    <dgm:pt modelId="{36ECA51B-E8DF-5B42-9BC5-A4F51587C522}">
      <dgm:prSet phldrT="[Text]">
        <dgm:style>
          <a:lnRef idx="2">
            <a:schemeClr val="accent1"/>
          </a:lnRef>
          <a:fillRef idx="1">
            <a:schemeClr val="lt1"/>
          </a:fillRef>
          <a:effectRef idx="0">
            <a:schemeClr val="accent1"/>
          </a:effectRef>
          <a:fontRef idx="minor">
            <a:schemeClr val="dk1"/>
          </a:fontRef>
        </dgm:style>
      </dgm:prSet>
      <dgm:spPr>
        <a:ln/>
      </dgm:spPr>
      <dgm:t>
        <a:bodyPr/>
        <a:lstStyle/>
        <a:p>
          <a:r>
            <a:rPr lang="en-US" dirty="0"/>
            <a:t>Do you favor or oppose providing a path to citizenship</a:t>
          </a:r>
        </a:p>
      </dgm:t>
    </dgm:pt>
    <dgm:pt modelId="{BAA0E8F0-0D9F-574B-A169-29FAAEDE2741}" type="parTrans" cxnId="{5A15FD84-189A-9D4B-B886-10F782E9C632}">
      <dgm:prSet/>
      <dgm:spPr/>
      <dgm:t>
        <a:bodyPr/>
        <a:lstStyle/>
        <a:p>
          <a:endParaRPr lang="en-US"/>
        </a:p>
      </dgm:t>
    </dgm:pt>
    <dgm:pt modelId="{AAB17CE8-F484-3648-9B4A-C7815897CBDE}" type="sibTrans" cxnId="{5A15FD84-189A-9D4B-B886-10F782E9C632}">
      <dgm:prSet/>
      <dgm:spPr/>
      <dgm:t>
        <a:bodyPr/>
        <a:lstStyle/>
        <a:p>
          <a:endParaRPr lang="en-US"/>
        </a:p>
      </dgm:t>
    </dgm:pt>
    <dgm:pt modelId="{0F6E565B-474A-6346-A3E1-12BA6EE965E2}">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en-US" sz="600" dirty="0"/>
            <a:t>This was one of the variables tested </a:t>
          </a:r>
        </a:p>
      </dgm:t>
    </dgm:pt>
    <dgm:pt modelId="{583C5359-3C86-F642-AA2C-884450D34668}" type="parTrans" cxnId="{CB1F0016-9D6F-5E49-B38B-1E30AF6A3A5B}">
      <dgm:prSet/>
      <dgm:spPr/>
      <dgm:t>
        <a:bodyPr/>
        <a:lstStyle/>
        <a:p>
          <a:endParaRPr lang="en-US"/>
        </a:p>
      </dgm:t>
    </dgm:pt>
    <dgm:pt modelId="{3CB09715-AEF5-984A-8662-C0FFB7E08D84}" type="sibTrans" cxnId="{CB1F0016-9D6F-5E49-B38B-1E30AF6A3A5B}">
      <dgm:prSet/>
      <dgm:spPr/>
      <dgm:t>
        <a:bodyPr/>
        <a:lstStyle/>
        <a:p>
          <a:endParaRPr lang="en-US"/>
        </a:p>
      </dgm:t>
    </dgm:pt>
    <dgm:pt modelId="{779D2B13-4BF1-8844-90B3-1DFD0D71FD5A}">
      <dgm:prSet phldrT="[Text]">
        <dgm:style>
          <a:lnRef idx="2">
            <a:schemeClr val="accent1"/>
          </a:lnRef>
          <a:fillRef idx="1">
            <a:schemeClr val="lt1"/>
          </a:fillRef>
          <a:effectRef idx="0">
            <a:schemeClr val="accent1"/>
          </a:effectRef>
          <a:fontRef idx="minor">
            <a:schemeClr val="dk1"/>
          </a:fontRef>
        </dgm:style>
      </dgm:prSet>
      <dgm:spPr/>
      <dgm:t>
        <a:bodyPr/>
        <a:lstStyle/>
        <a:p>
          <a:r>
            <a:rPr lang="en-US" dirty="0"/>
            <a:t>How important is it to speak English</a:t>
          </a:r>
        </a:p>
      </dgm:t>
    </dgm:pt>
    <dgm:pt modelId="{85A4E48F-5993-EB45-86F1-D6B415AABC42}" type="parTrans" cxnId="{14C01CB1-A721-FC4D-ABB3-912D795AF136}">
      <dgm:prSet/>
      <dgm:spPr/>
      <dgm:t>
        <a:bodyPr/>
        <a:lstStyle/>
        <a:p>
          <a:endParaRPr lang="en-US"/>
        </a:p>
      </dgm:t>
    </dgm:pt>
    <dgm:pt modelId="{0A85C90C-9CD1-F64E-BAF6-230AD072FE28}" type="sibTrans" cxnId="{14C01CB1-A721-FC4D-ABB3-912D795AF136}">
      <dgm:prSet/>
      <dgm:spPr/>
      <dgm:t>
        <a:bodyPr/>
        <a:lstStyle/>
        <a:p>
          <a:endParaRPr lang="en-US"/>
        </a:p>
      </dgm:t>
    </dgm:pt>
    <dgm:pt modelId="{607E89D7-54B7-E140-9C4D-D8F9E6C59540}">
      <dgm:prSet phldrT="[Text]">
        <dgm:style>
          <a:lnRef idx="1">
            <a:schemeClr val="accent1"/>
          </a:lnRef>
          <a:fillRef idx="2">
            <a:schemeClr val="accent1"/>
          </a:fillRef>
          <a:effectRef idx="1">
            <a:schemeClr val="accent1"/>
          </a:effectRef>
          <a:fontRef idx="minor">
            <a:schemeClr val="dk1"/>
          </a:fontRef>
        </dgm:style>
      </dgm:prSet>
      <dgm:spPr/>
      <dgm:t>
        <a:bodyPr/>
        <a:lstStyle/>
        <a:p>
          <a:r>
            <a:rPr lang="en-US" dirty="0"/>
            <a:t>This was one of the variables tested</a:t>
          </a:r>
        </a:p>
      </dgm:t>
    </dgm:pt>
    <dgm:pt modelId="{8984B149-6239-9443-AA4A-ED3DED86BF03}" type="parTrans" cxnId="{0C52F38A-A4A9-F345-9412-1C7BEFFDAA67}">
      <dgm:prSet/>
      <dgm:spPr/>
      <dgm:t>
        <a:bodyPr/>
        <a:lstStyle/>
        <a:p>
          <a:endParaRPr lang="en-US"/>
        </a:p>
      </dgm:t>
    </dgm:pt>
    <dgm:pt modelId="{4CBA4EC5-8624-0E42-A168-9CD59B90B359}" type="sibTrans" cxnId="{0C52F38A-A4A9-F345-9412-1C7BEFFDAA67}">
      <dgm:prSet/>
      <dgm:spPr/>
      <dgm:t>
        <a:bodyPr/>
        <a:lstStyle/>
        <a:p>
          <a:endParaRPr lang="en-US"/>
        </a:p>
      </dgm:t>
    </dgm:pt>
    <dgm:pt modelId="{0650A1A9-3616-4D35-9E4C-E716AAA3FF6E}">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en-US" sz="600" dirty="0"/>
            <a:t>Its code on the ANES data set is V202419</a:t>
          </a:r>
        </a:p>
      </dgm:t>
    </dgm:pt>
    <dgm:pt modelId="{206F8B8B-0677-4EC6-B30F-C6E87410DA9F}" type="parTrans" cxnId="{9359B1D9-752A-4253-9140-83CAFCD83A32}">
      <dgm:prSet/>
      <dgm:spPr/>
      <dgm:t>
        <a:bodyPr/>
        <a:lstStyle/>
        <a:p>
          <a:endParaRPr lang="en-US"/>
        </a:p>
      </dgm:t>
    </dgm:pt>
    <dgm:pt modelId="{67D4EC21-0F39-4496-BE15-4518BAD35663}" type="sibTrans" cxnId="{9359B1D9-752A-4253-9140-83CAFCD83A32}">
      <dgm:prSet/>
      <dgm:spPr/>
      <dgm:t>
        <a:bodyPr/>
        <a:lstStyle/>
        <a:p>
          <a:endParaRPr lang="en-US"/>
        </a:p>
      </dgm:t>
    </dgm:pt>
    <dgm:pt modelId="{58C3A704-FB84-4461-BEE1-AF8C3A660085}">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en-US" sz="600" dirty="0"/>
            <a:t>Its code on the ANES data set is V202240</a:t>
          </a:r>
        </a:p>
      </dgm:t>
    </dgm:pt>
    <dgm:pt modelId="{A66E0C2C-18FD-42CF-B988-6B028CAE72E1}" type="parTrans" cxnId="{CE9CA718-9903-4618-B7C4-029E56F28EB6}">
      <dgm:prSet/>
      <dgm:spPr/>
      <dgm:t>
        <a:bodyPr/>
        <a:lstStyle/>
        <a:p>
          <a:endParaRPr lang="en-US"/>
        </a:p>
      </dgm:t>
    </dgm:pt>
    <dgm:pt modelId="{30A5BAA4-D801-46EB-9F6A-38F207152A3F}" type="sibTrans" cxnId="{CE9CA718-9903-4618-B7C4-029E56F28EB6}">
      <dgm:prSet/>
      <dgm:spPr/>
      <dgm:t>
        <a:bodyPr/>
        <a:lstStyle/>
        <a:p>
          <a:endParaRPr lang="en-US"/>
        </a:p>
      </dgm:t>
    </dgm:pt>
    <dgm:pt modelId="{68C35A98-F9DF-42BA-8237-6A245BFA3B9C}">
      <dgm:prSet phldrT="[Text]">
        <dgm:style>
          <a:lnRef idx="1">
            <a:schemeClr val="accent1"/>
          </a:lnRef>
          <a:fillRef idx="2">
            <a:schemeClr val="accent1"/>
          </a:fillRef>
          <a:effectRef idx="1">
            <a:schemeClr val="accent1"/>
          </a:effectRef>
          <a:fontRef idx="minor">
            <a:schemeClr val="dk1"/>
          </a:fontRef>
        </dgm:style>
      </dgm:prSet>
      <dgm:spPr/>
      <dgm:t>
        <a:bodyPr/>
        <a:lstStyle/>
        <a:p>
          <a:r>
            <a:rPr lang="en-US" dirty="0"/>
            <a:t>Its code on the ANES data set is V201427</a:t>
          </a:r>
        </a:p>
      </dgm:t>
    </dgm:pt>
    <dgm:pt modelId="{9F87AFBB-4395-4DAF-9159-D2F5780FC340}" type="parTrans" cxnId="{10D87F98-7E23-4B63-B041-617A611F86C2}">
      <dgm:prSet/>
      <dgm:spPr/>
      <dgm:t>
        <a:bodyPr/>
        <a:lstStyle/>
        <a:p>
          <a:endParaRPr lang="en-US"/>
        </a:p>
      </dgm:t>
    </dgm:pt>
    <dgm:pt modelId="{110953ED-DF5F-4DA4-BB3F-56C9012C94D7}" type="sibTrans" cxnId="{10D87F98-7E23-4B63-B041-617A611F86C2}">
      <dgm:prSet/>
      <dgm:spPr/>
      <dgm:t>
        <a:bodyPr/>
        <a:lstStyle/>
        <a:p>
          <a:endParaRPr lang="en-US"/>
        </a:p>
      </dgm:t>
    </dgm:pt>
    <dgm:pt modelId="{A2F6EE4A-6030-4250-8371-F68D67D76187}">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en-US" sz="600" dirty="0"/>
            <a:t>IMMIGPO_PATHWAY</a:t>
          </a:r>
        </a:p>
      </dgm:t>
    </dgm:pt>
    <dgm:pt modelId="{4C0E63C6-69DE-418F-A310-25706D7BF23C}" type="parTrans" cxnId="{D8716AD5-D658-408E-867F-F78E6A628481}">
      <dgm:prSet/>
      <dgm:spPr/>
      <dgm:t>
        <a:bodyPr/>
        <a:lstStyle/>
        <a:p>
          <a:endParaRPr lang="en-US"/>
        </a:p>
      </dgm:t>
    </dgm:pt>
    <dgm:pt modelId="{CA6092FA-BC95-412F-8175-11B99FA3D220}" type="sibTrans" cxnId="{D8716AD5-D658-408E-867F-F78E6A628481}">
      <dgm:prSet/>
      <dgm:spPr/>
      <dgm:t>
        <a:bodyPr/>
        <a:lstStyle/>
        <a:p>
          <a:endParaRPr lang="en-US"/>
        </a:p>
      </dgm:t>
    </dgm:pt>
    <dgm:pt modelId="{66133076-FC86-4279-B88D-39222DA3CAAC}">
      <dgm:prSet phldrT="[Text]">
        <dgm:style>
          <a:lnRef idx="1">
            <a:schemeClr val="accent1"/>
          </a:lnRef>
          <a:fillRef idx="2">
            <a:schemeClr val="accent1"/>
          </a:fillRef>
          <a:effectRef idx="1">
            <a:schemeClr val="accent1"/>
          </a:effectRef>
          <a:fontRef idx="minor">
            <a:schemeClr val="dk1"/>
          </a:fontRef>
        </dgm:style>
      </dgm:prSet>
      <dgm:spPr/>
      <dgm:t>
        <a:bodyPr/>
        <a:lstStyle/>
        <a:p>
          <a:r>
            <a:rPr lang="en-US" dirty="0" err="1"/>
            <a:t>SPEAkENGLISH</a:t>
          </a:r>
          <a:endParaRPr lang="en-US" dirty="0"/>
        </a:p>
      </dgm:t>
    </dgm:pt>
    <dgm:pt modelId="{D6B09FC9-2143-459F-A201-A3502492D09F}" type="parTrans" cxnId="{351D402A-8BD5-4E0B-A42B-E9E3CD86106E}">
      <dgm:prSet/>
      <dgm:spPr/>
      <dgm:t>
        <a:bodyPr/>
        <a:lstStyle/>
        <a:p>
          <a:endParaRPr lang="en-US"/>
        </a:p>
      </dgm:t>
    </dgm:pt>
    <dgm:pt modelId="{0F98593F-B873-43FE-B6B3-8DC16685300D}" type="sibTrans" cxnId="{351D402A-8BD5-4E0B-A42B-E9E3CD86106E}">
      <dgm:prSet/>
      <dgm:spPr/>
      <dgm:t>
        <a:bodyPr/>
        <a:lstStyle/>
        <a:p>
          <a:endParaRPr lang="en-US"/>
        </a:p>
      </dgm:t>
    </dgm:pt>
    <dgm:pt modelId="{F5E9AB64-EBF1-4CDB-B5DC-7CE98EAC06C7}">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en-US" sz="600" dirty="0"/>
            <a:t>CSES5_IMMCULT</a:t>
          </a:r>
        </a:p>
      </dgm:t>
    </dgm:pt>
    <dgm:pt modelId="{6BA73338-BBF8-40AD-99E2-9FBFE9CFC857}" type="parTrans" cxnId="{94D6BB4F-F940-4CA5-9CBC-210A23B86B01}">
      <dgm:prSet/>
      <dgm:spPr/>
      <dgm:t>
        <a:bodyPr/>
        <a:lstStyle/>
        <a:p>
          <a:endParaRPr lang="en-US"/>
        </a:p>
      </dgm:t>
    </dgm:pt>
    <dgm:pt modelId="{CF9493F9-7C95-4630-A140-9927738C2BEC}" type="sibTrans" cxnId="{94D6BB4F-F940-4CA5-9CBC-210A23B86B01}">
      <dgm:prSet/>
      <dgm:spPr/>
      <dgm:t>
        <a:bodyPr/>
        <a:lstStyle/>
        <a:p>
          <a:endParaRPr lang="en-US"/>
        </a:p>
      </dgm:t>
    </dgm:pt>
    <dgm:pt modelId="{F9509138-55B9-4B4E-973A-C9A69FE58BD6}" type="pres">
      <dgm:prSet presAssocID="{AD904E55-0880-ED4F-ACE1-BAEBB5E76FB2}" presName="Name0" presStyleCnt="0">
        <dgm:presLayoutVars>
          <dgm:dir/>
          <dgm:animLvl val="lvl"/>
          <dgm:resizeHandles val="exact"/>
        </dgm:presLayoutVars>
      </dgm:prSet>
      <dgm:spPr/>
    </dgm:pt>
    <dgm:pt modelId="{E389834E-CF97-2649-969A-47EF1DBAF8B5}" type="pres">
      <dgm:prSet presAssocID="{6D9F5919-82E2-5E48-A309-9CE9A2EFB2DC}" presName="linNode" presStyleCnt="0"/>
      <dgm:spPr/>
    </dgm:pt>
    <dgm:pt modelId="{F505901C-DD47-974A-81D8-8F5D3FAB6B29}" type="pres">
      <dgm:prSet presAssocID="{6D9F5919-82E2-5E48-A309-9CE9A2EFB2DC}" presName="parentText" presStyleLbl="node1" presStyleIdx="0" presStyleCnt="3" custLinFactNeighborX="927" custLinFactNeighborY="2906">
        <dgm:presLayoutVars>
          <dgm:chMax val="1"/>
          <dgm:bulletEnabled val="1"/>
        </dgm:presLayoutVars>
      </dgm:prSet>
      <dgm:spPr/>
    </dgm:pt>
    <dgm:pt modelId="{3846CD37-FA17-0D4A-B5A1-8154FA72180A}" type="pres">
      <dgm:prSet presAssocID="{6D9F5919-82E2-5E48-A309-9CE9A2EFB2DC}" presName="descendantText" presStyleLbl="alignAccFollowNode1" presStyleIdx="0" presStyleCnt="3" custLinFactNeighborX="16286" custLinFactNeighborY="2133">
        <dgm:presLayoutVars>
          <dgm:bulletEnabled val="1"/>
        </dgm:presLayoutVars>
      </dgm:prSet>
      <dgm:spPr/>
    </dgm:pt>
    <dgm:pt modelId="{8F02D5B8-F57F-804A-B779-759D3E71E5CA}" type="pres">
      <dgm:prSet presAssocID="{B678FA4E-A1AE-D84D-BE74-CE4511E4F9A1}" presName="sp" presStyleCnt="0"/>
      <dgm:spPr/>
    </dgm:pt>
    <dgm:pt modelId="{FE7ECDEA-E5B3-4249-B799-06BF96E23BB4}" type="pres">
      <dgm:prSet presAssocID="{36ECA51B-E8DF-5B42-9BC5-A4F51587C522}" presName="linNode" presStyleCnt="0"/>
      <dgm:spPr/>
    </dgm:pt>
    <dgm:pt modelId="{7AA1D28A-0062-5D4B-9793-25D9A802FEB4}" type="pres">
      <dgm:prSet presAssocID="{36ECA51B-E8DF-5B42-9BC5-A4F51587C522}" presName="parentText" presStyleLbl="node1" presStyleIdx="1" presStyleCnt="3">
        <dgm:presLayoutVars>
          <dgm:chMax val="1"/>
          <dgm:bulletEnabled val="1"/>
        </dgm:presLayoutVars>
      </dgm:prSet>
      <dgm:spPr/>
    </dgm:pt>
    <dgm:pt modelId="{C6386C0A-4079-1441-8050-042154E67AC7}" type="pres">
      <dgm:prSet presAssocID="{36ECA51B-E8DF-5B42-9BC5-A4F51587C522}" presName="descendantText" presStyleLbl="alignAccFollowNode1" presStyleIdx="1" presStyleCnt="3" custScaleY="133503" custLinFactNeighborX="-2375" custLinFactNeighborY="-2618">
        <dgm:presLayoutVars>
          <dgm:bulletEnabled val="1"/>
        </dgm:presLayoutVars>
      </dgm:prSet>
      <dgm:spPr/>
    </dgm:pt>
    <dgm:pt modelId="{8DA9A622-7F76-184E-B356-FED1D94D8CFC}" type="pres">
      <dgm:prSet presAssocID="{AAB17CE8-F484-3648-9B4A-C7815897CBDE}" presName="sp" presStyleCnt="0"/>
      <dgm:spPr/>
    </dgm:pt>
    <dgm:pt modelId="{A838C940-0F1E-1849-8751-1B0B4E1AC0D2}" type="pres">
      <dgm:prSet presAssocID="{779D2B13-4BF1-8844-90B3-1DFD0D71FD5A}" presName="linNode" presStyleCnt="0"/>
      <dgm:spPr/>
    </dgm:pt>
    <dgm:pt modelId="{AEADF998-C92E-3542-86C3-481A58DC75D3}" type="pres">
      <dgm:prSet presAssocID="{779D2B13-4BF1-8844-90B3-1DFD0D71FD5A}" presName="parentText" presStyleLbl="node1" presStyleIdx="2" presStyleCnt="3">
        <dgm:presLayoutVars>
          <dgm:chMax val="1"/>
          <dgm:bulletEnabled val="1"/>
        </dgm:presLayoutVars>
      </dgm:prSet>
      <dgm:spPr/>
    </dgm:pt>
    <dgm:pt modelId="{C8AF1BBB-6374-2042-ABD6-C8040F62A003}" type="pres">
      <dgm:prSet presAssocID="{779D2B13-4BF1-8844-90B3-1DFD0D71FD5A}" presName="descendantText" presStyleLbl="alignAccFollowNode1" presStyleIdx="2" presStyleCnt="3">
        <dgm:presLayoutVars>
          <dgm:bulletEnabled val="1"/>
        </dgm:presLayoutVars>
      </dgm:prSet>
      <dgm:spPr/>
    </dgm:pt>
  </dgm:ptLst>
  <dgm:cxnLst>
    <dgm:cxn modelId="{83816800-96D7-4564-8426-97A948DAD9C4}" type="presOf" srcId="{68C35A98-F9DF-42BA-8237-6A245BFA3B9C}" destId="{C8AF1BBB-6374-2042-ABD6-C8040F62A003}" srcOrd="0" destOrd="2" presId="urn:microsoft.com/office/officeart/2005/8/layout/vList5"/>
    <dgm:cxn modelId="{2E02390B-39DB-D846-8D22-32ECA8C43757}" srcId="{6D9F5919-82E2-5E48-A309-9CE9A2EFB2DC}" destId="{77E88B65-E511-F943-9635-0426F0D7FA21}" srcOrd="1" destOrd="0" parTransId="{AE903961-66A2-F14E-94AB-9CA95A8D190D}" sibTransId="{E1115C0C-1847-6645-8EBE-6438900BA3F7}"/>
    <dgm:cxn modelId="{CB1F0016-9D6F-5E49-B38B-1E30AF6A3A5B}" srcId="{36ECA51B-E8DF-5B42-9BC5-A4F51587C522}" destId="{0F6E565B-474A-6346-A3E1-12BA6EE965E2}" srcOrd="1" destOrd="0" parTransId="{583C5359-3C86-F642-AA2C-884450D34668}" sibTransId="{3CB09715-AEF5-984A-8662-C0FFB7E08D84}"/>
    <dgm:cxn modelId="{CE9CA718-9903-4618-B7C4-029E56F28EB6}" srcId="{36ECA51B-E8DF-5B42-9BC5-A4F51587C522}" destId="{58C3A704-FB84-4461-BEE1-AF8C3A660085}" srcOrd="2" destOrd="0" parTransId="{A66E0C2C-18FD-42CF-B988-6B028CAE72E1}" sibTransId="{30A5BAA4-D801-46EB-9F6A-38F207152A3F}"/>
    <dgm:cxn modelId="{59557C1A-3082-4A84-A8EC-8A2CC2ADBFE0}" type="presOf" srcId="{58C3A704-FB84-4461-BEE1-AF8C3A660085}" destId="{C6386C0A-4079-1441-8050-042154E67AC7}" srcOrd="0" destOrd="2" presId="urn:microsoft.com/office/officeart/2005/8/layout/vList5"/>
    <dgm:cxn modelId="{50B70922-9C03-E548-8BC6-2683012626B2}" type="presOf" srcId="{AD904E55-0880-ED4F-ACE1-BAEBB5E76FB2}" destId="{F9509138-55B9-4B4E-973A-C9A69FE58BD6}" srcOrd="0" destOrd="0" presId="urn:microsoft.com/office/officeart/2005/8/layout/vList5"/>
    <dgm:cxn modelId="{351D402A-8BD5-4E0B-A42B-E9E3CD86106E}" srcId="{779D2B13-4BF1-8844-90B3-1DFD0D71FD5A}" destId="{66133076-FC86-4279-B88D-39222DA3CAAC}" srcOrd="0" destOrd="0" parTransId="{D6B09FC9-2143-459F-A201-A3502492D09F}" sibTransId="{0F98593F-B873-43FE-B6B3-8DC16685300D}"/>
    <dgm:cxn modelId="{49E0AA3B-B854-0842-A289-FA5866A47A29}" type="presOf" srcId="{779D2B13-4BF1-8844-90B3-1DFD0D71FD5A}" destId="{AEADF998-C92E-3542-86C3-481A58DC75D3}" srcOrd="0" destOrd="0" presId="urn:microsoft.com/office/officeart/2005/8/layout/vList5"/>
    <dgm:cxn modelId="{FF521D40-AE34-D149-9878-272FAA219543}" type="presOf" srcId="{607E89D7-54B7-E140-9C4D-D8F9E6C59540}" destId="{C8AF1BBB-6374-2042-ABD6-C8040F62A003}" srcOrd="0" destOrd="1" presId="urn:microsoft.com/office/officeart/2005/8/layout/vList5"/>
    <dgm:cxn modelId="{C0D8B45E-1E62-4A2E-86C8-3A5E1BD94475}" type="presOf" srcId="{A2F6EE4A-6030-4250-8371-F68D67D76187}" destId="{C6386C0A-4079-1441-8050-042154E67AC7}" srcOrd="0" destOrd="0" presId="urn:microsoft.com/office/officeart/2005/8/layout/vList5"/>
    <dgm:cxn modelId="{56156F60-881B-4B21-B66F-7C7D11D99BF6}" type="presOf" srcId="{F5E9AB64-EBF1-4CDB-B5DC-7CE98EAC06C7}" destId="{3846CD37-FA17-0D4A-B5A1-8154FA72180A}" srcOrd="0" destOrd="0" presId="urn:microsoft.com/office/officeart/2005/8/layout/vList5"/>
    <dgm:cxn modelId="{8FB45360-A833-F242-9AFD-DDD9F7249C73}" type="presOf" srcId="{36ECA51B-E8DF-5B42-9BC5-A4F51587C522}" destId="{7AA1D28A-0062-5D4B-9793-25D9A802FEB4}" srcOrd="0" destOrd="0" presId="urn:microsoft.com/office/officeart/2005/8/layout/vList5"/>
    <dgm:cxn modelId="{69971348-D779-BA4E-8BF7-8011352E1411}" type="presOf" srcId="{77E88B65-E511-F943-9635-0426F0D7FA21}" destId="{3846CD37-FA17-0D4A-B5A1-8154FA72180A}" srcOrd="0" destOrd="1" presId="urn:microsoft.com/office/officeart/2005/8/layout/vList5"/>
    <dgm:cxn modelId="{238A3F4C-A4BF-460F-B91C-2DF0761A364B}" type="presOf" srcId="{0650A1A9-3616-4D35-9E4C-E716AAA3FF6E}" destId="{3846CD37-FA17-0D4A-B5A1-8154FA72180A}" srcOrd="0" destOrd="2" presId="urn:microsoft.com/office/officeart/2005/8/layout/vList5"/>
    <dgm:cxn modelId="{94D6BB4F-F940-4CA5-9CBC-210A23B86B01}" srcId="{6D9F5919-82E2-5E48-A309-9CE9A2EFB2DC}" destId="{F5E9AB64-EBF1-4CDB-B5DC-7CE98EAC06C7}" srcOrd="0" destOrd="0" parTransId="{6BA73338-BBF8-40AD-99E2-9FBFE9CFC857}" sibTransId="{CF9493F9-7C95-4630-A140-9927738C2BEC}"/>
    <dgm:cxn modelId="{5A15FD84-189A-9D4B-B886-10F782E9C632}" srcId="{AD904E55-0880-ED4F-ACE1-BAEBB5E76FB2}" destId="{36ECA51B-E8DF-5B42-9BC5-A4F51587C522}" srcOrd="1" destOrd="0" parTransId="{BAA0E8F0-0D9F-574B-A169-29FAAEDE2741}" sibTransId="{AAB17CE8-F484-3648-9B4A-C7815897CBDE}"/>
    <dgm:cxn modelId="{0C52F38A-A4A9-F345-9412-1C7BEFFDAA67}" srcId="{779D2B13-4BF1-8844-90B3-1DFD0D71FD5A}" destId="{607E89D7-54B7-E140-9C4D-D8F9E6C59540}" srcOrd="1" destOrd="0" parTransId="{8984B149-6239-9443-AA4A-ED3DED86BF03}" sibTransId="{4CBA4EC5-8624-0E42-A168-9CD59B90B359}"/>
    <dgm:cxn modelId="{A5AE418B-B229-4B3E-9D39-9B46145270C4}" type="presOf" srcId="{66133076-FC86-4279-B88D-39222DA3CAAC}" destId="{C8AF1BBB-6374-2042-ABD6-C8040F62A003}" srcOrd="0" destOrd="0" presId="urn:microsoft.com/office/officeart/2005/8/layout/vList5"/>
    <dgm:cxn modelId="{10D87F98-7E23-4B63-B041-617A611F86C2}" srcId="{779D2B13-4BF1-8844-90B3-1DFD0D71FD5A}" destId="{68C35A98-F9DF-42BA-8237-6A245BFA3B9C}" srcOrd="2" destOrd="0" parTransId="{9F87AFBB-4395-4DAF-9159-D2F5780FC340}" sibTransId="{110953ED-DF5F-4DA4-BB3F-56C9012C94D7}"/>
    <dgm:cxn modelId="{305DBDA4-4725-C741-9F6B-A37FE2C27635}" srcId="{AD904E55-0880-ED4F-ACE1-BAEBB5E76FB2}" destId="{6D9F5919-82E2-5E48-A309-9CE9A2EFB2DC}" srcOrd="0" destOrd="0" parTransId="{4BA72493-1BEA-294F-8E80-E1BCBC73E6C3}" sibTransId="{B678FA4E-A1AE-D84D-BE74-CE4511E4F9A1}"/>
    <dgm:cxn modelId="{14C01CB1-A721-FC4D-ABB3-912D795AF136}" srcId="{AD904E55-0880-ED4F-ACE1-BAEBB5E76FB2}" destId="{779D2B13-4BF1-8844-90B3-1DFD0D71FD5A}" srcOrd="2" destOrd="0" parTransId="{85A4E48F-5993-EB45-86F1-D6B415AABC42}" sibTransId="{0A85C90C-9CD1-F64E-BAF6-230AD072FE28}"/>
    <dgm:cxn modelId="{5BD88DD1-425C-DF40-9B6A-D8D1F0CB6BE7}" type="presOf" srcId="{6D9F5919-82E2-5E48-A309-9CE9A2EFB2DC}" destId="{F505901C-DD47-974A-81D8-8F5D3FAB6B29}" srcOrd="0" destOrd="0" presId="urn:microsoft.com/office/officeart/2005/8/layout/vList5"/>
    <dgm:cxn modelId="{D8716AD5-D658-408E-867F-F78E6A628481}" srcId="{36ECA51B-E8DF-5B42-9BC5-A4F51587C522}" destId="{A2F6EE4A-6030-4250-8371-F68D67D76187}" srcOrd="0" destOrd="0" parTransId="{4C0E63C6-69DE-418F-A310-25706D7BF23C}" sibTransId="{CA6092FA-BC95-412F-8175-11B99FA3D220}"/>
    <dgm:cxn modelId="{9359B1D9-752A-4253-9140-83CAFCD83A32}" srcId="{6D9F5919-82E2-5E48-A309-9CE9A2EFB2DC}" destId="{0650A1A9-3616-4D35-9E4C-E716AAA3FF6E}" srcOrd="2" destOrd="0" parTransId="{206F8B8B-0677-4EC6-B30F-C6E87410DA9F}" sibTransId="{67D4EC21-0F39-4496-BE15-4518BAD35663}"/>
    <dgm:cxn modelId="{1B217AEC-8755-A14B-B3EA-8D1BADB03872}" type="presOf" srcId="{0F6E565B-474A-6346-A3E1-12BA6EE965E2}" destId="{C6386C0A-4079-1441-8050-042154E67AC7}" srcOrd="0" destOrd="1" presId="urn:microsoft.com/office/officeart/2005/8/layout/vList5"/>
    <dgm:cxn modelId="{8DE0E6FD-33FA-284C-9FD4-A15A756045FD}" type="presParOf" srcId="{F9509138-55B9-4B4E-973A-C9A69FE58BD6}" destId="{E389834E-CF97-2649-969A-47EF1DBAF8B5}" srcOrd="0" destOrd="0" presId="urn:microsoft.com/office/officeart/2005/8/layout/vList5"/>
    <dgm:cxn modelId="{B2C81830-36D1-6A47-BB88-42A0E943B955}" type="presParOf" srcId="{E389834E-CF97-2649-969A-47EF1DBAF8B5}" destId="{F505901C-DD47-974A-81D8-8F5D3FAB6B29}" srcOrd="0" destOrd="0" presId="urn:microsoft.com/office/officeart/2005/8/layout/vList5"/>
    <dgm:cxn modelId="{C8BBF5C1-056D-3646-BCCF-253D5C44ABF3}" type="presParOf" srcId="{E389834E-CF97-2649-969A-47EF1DBAF8B5}" destId="{3846CD37-FA17-0D4A-B5A1-8154FA72180A}" srcOrd="1" destOrd="0" presId="urn:microsoft.com/office/officeart/2005/8/layout/vList5"/>
    <dgm:cxn modelId="{DC87A269-F792-3D42-A9E0-9A55192D0525}" type="presParOf" srcId="{F9509138-55B9-4B4E-973A-C9A69FE58BD6}" destId="{8F02D5B8-F57F-804A-B779-759D3E71E5CA}" srcOrd="1" destOrd="0" presId="urn:microsoft.com/office/officeart/2005/8/layout/vList5"/>
    <dgm:cxn modelId="{17478296-7D99-1243-B223-D0329DB403C3}" type="presParOf" srcId="{F9509138-55B9-4B4E-973A-C9A69FE58BD6}" destId="{FE7ECDEA-E5B3-4249-B799-06BF96E23BB4}" srcOrd="2" destOrd="0" presId="urn:microsoft.com/office/officeart/2005/8/layout/vList5"/>
    <dgm:cxn modelId="{6376E823-4EB3-B545-A2B1-B1DE2624E140}" type="presParOf" srcId="{FE7ECDEA-E5B3-4249-B799-06BF96E23BB4}" destId="{7AA1D28A-0062-5D4B-9793-25D9A802FEB4}" srcOrd="0" destOrd="0" presId="urn:microsoft.com/office/officeart/2005/8/layout/vList5"/>
    <dgm:cxn modelId="{4F6388C6-E4EA-154F-8FBF-180E078993CA}" type="presParOf" srcId="{FE7ECDEA-E5B3-4249-B799-06BF96E23BB4}" destId="{C6386C0A-4079-1441-8050-042154E67AC7}" srcOrd="1" destOrd="0" presId="urn:microsoft.com/office/officeart/2005/8/layout/vList5"/>
    <dgm:cxn modelId="{78226957-9DB9-9548-9271-B03FE2C197FD}" type="presParOf" srcId="{F9509138-55B9-4B4E-973A-C9A69FE58BD6}" destId="{8DA9A622-7F76-184E-B356-FED1D94D8CFC}" srcOrd="3" destOrd="0" presId="urn:microsoft.com/office/officeart/2005/8/layout/vList5"/>
    <dgm:cxn modelId="{AC59ADED-60F3-EB46-911F-B0890F49BD84}" type="presParOf" srcId="{F9509138-55B9-4B4E-973A-C9A69FE58BD6}" destId="{A838C940-0F1E-1849-8751-1B0B4E1AC0D2}" srcOrd="4" destOrd="0" presId="urn:microsoft.com/office/officeart/2005/8/layout/vList5"/>
    <dgm:cxn modelId="{FAEC752E-74DD-764E-A398-BD213F045AD2}" type="presParOf" srcId="{A838C940-0F1E-1849-8751-1B0B4E1AC0D2}" destId="{AEADF998-C92E-3542-86C3-481A58DC75D3}" srcOrd="0" destOrd="0" presId="urn:microsoft.com/office/officeart/2005/8/layout/vList5"/>
    <dgm:cxn modelId="{24BCAF4D-E864-814C-BFDA-08705D0427A3}" type="presParOf" srcId="{A838C940-0F1E-1849-8751-1B0B4E1AC0D2}" destId="{C8AF1BBB-6374-2042-ABD6-C8040F62A00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46CD37-FA17-0D4A-B5A1-8154FA72180A}">
      <dsp:nvSpPr>
        <dsp:cNvPr id="0" name=""/>
        <dsp:cNvSpPr/>
      </dsp:nvSpPr>
      <dsp:spPr>
        <a:xfrm rot="5400000">
          <a:off x="3187726" y="-1080723"/>
          <a:ext cx="1016821" cy="3478717"/>
        </a:xfrm>
        <a:prstGeom prst="round2SameRect">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57150" tIns="28575" rIns="57150" bIns="28575" numCol="1" spcCol="1270" anchor="ctr" anchorCtr="0">
          <a:noAutofit/>
        </a:bodyPr>
        <a:lstStyle/>
        <a:p>
          <a:pPr marL="57150" lvl="1" indent="-57150" algn="l" defTabSz="266700">
            <a:lnSpc>
              <a:spcPct val="90000"/>
            </a:lnSpc>
            <a:spcBef>
              <a:spcPct val="0"/>
            </a:spcBef>
            <a:spcAft>
              <a:spcPct val="15000"/>
            </a:spcAft>
            <a:buChar char="•"/>
          </a:pPr>
          <a:r>
            <a:rPr lang="en-US" sz="600" kern="1200" dirty="0"/>
            <a:t>CSES5_IMMCULT</a:t>
          </a:r>
        </a:p>
        <a:p>
          <a:pPr marL="57150" lvl="1" indent="-57150" algn="l" defTabSz="266700">
            <a:lnSpc>
              <a:spcPct val="90000"/>
            </a:lnSpc>
            <a:spcBef>
              <a:spcPct val="0"/>
            </a:spcBef>
            <a:spcAft>
              <a:spcPct val="15000"/>
            </a:spcAft>
            <a:buChar char="•"/>
          </a:pPr>
          <a:r>
            <a:rPr lang="en-US" sz="600" kern="1200" dirty="0"/>
            <a:t>This was one of the variables tested </a:t>
          </a:r>
        </a:p>
        <a:p>
          <a:pPr marL="57150" lvl="1" indent="-57150" algn="l" defTabSz="266700">
            <a:lnSpc>
              <a:spcPct val="90000"/>
            </a:lnSpc>
            <a:spcBef>
              <a:spcPct val="0"/>
            </a:spcBef>
            <a:spcAft>
              <a:spcPct val="15000"/>
            </a:spcAft>
            <a:buChar char="•"/>
          </a:pPr>
          <a:r>
            <a:rPr lang="en-US" sz="600" kern="1200" dirty="0"/>
            <a:t>Its code on the ANES data set is V202419</a:t>
          </a:r>
        </a:p>
      </dsp:txBody>
      <dsp:txXfrm rot="-5400000">
        <a:off x="1956779" y="199861"/>
        <a:ext cx="3429080" cy="917547"/>
      </dsp:txXfrm>
    </dsp:sp>
    <dsp:sp modelId="{F505901C-DD47-974A-81D8-8F5D3FAB6B29}">
      <dsp:nvSpPr>
        <dsp:cNvPr id="0" name=""/>
        <dsp:cNvSpPr/>
      </dsp:nvSpPr>
      <dsp:spPr>
        <a:xfrm>
          <a:off x="32247" y="38368"/>
          <a:ext cx="1956778" cy="1271027"/>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dirty="0"/>
            <a:t>Is Americas culture harmed by immigration </a:t>
          </a:r>
        </a:p>
      </dsp:txBody>
      <dsp:txXfrm>
        <a:off x="94293" y="100414"/>
        <a:ext cx="1832686" cy="1146935"/>
      </dsp:txXfrm>
    </dsp:sp>
    <dsp:sp modelId="{C6386C0A-4079-1441-8050-042154E67AC7}">
      <dsp:nvSpPr>
        <dsp:cNvPr id="0" name=""/>
        <dsp:cNvSpPr/>
      </dsp:nvSpPr>
      <dsp:spPr>
        <a:xfrm rot="5400000">
          <a:off x="2967355" y="250474"/>
          <a:ext cx="1357487" cy="3475320"/>
        </a:xfrm>
        <a:prstGeom prst="round2SameRect">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06680" tIns="53340" rIns="106680" bIns="53340" numCol="1" spcCol="1270" anchor="ctr" anchorCtr="0">
          <a:noAutofit/>
        </a:bodyPr>
        <a:lstStyle/>
        <a:p>
          <a:pPr marL="57150" lvl="1" indent="-57150" algn="l" defTabSz="266700">
            <a:lnSpc>
              <a:spcPct val="90000"/>
            </a:lnSpc>
            <a:spcBef>
              <a:spcPct val="0"/>
            </a:spcBef>
            <a:spcAft>
              <a:spcPct val="15000"/>
            </a:spcAft>
            <a:buChar char="•"/>
          </a:pPr>
          <a:r>
            <a:rPr lang="en-US" sz="600" kern="1200" dirty="0"/>
            <a:t>IMMIGPO_PATHWAY</a:t>
          </a:r>
        </a:p>
        <a:p>
          <a:pPr marL="57150" lvl="1" indent="-57150" algn="l" defTabSz="266700">
            <a:lnSpc>
              <a:spcPct val="90000"/>
            </a:lnSpc>
            <a:spcBef>
              <a:spcPct val="0"/>
            </a:spcBef>
            <a:spcAft>
              <a:spcPct val="15000"/>
            </a:spcAft>
            <a:buChar char="•"/>
          </a:pPr>
          <a:r>
            <a:rPr lang="en-US" sz="600" kern="1200" dirty="0"/>
            <a:t>This was one of the variables tested </a:t>
          </a:r>
        </a:p>
        <a:p>
          <a:pPr marL="57150" lvl="1" indent="-57150" algn="l" defTabSz="266700">
            <a:lnSpc>
              <a:spcPct val="90000"/>
            </a:lnSpc>
            <a:spcBef>
              <a:spcPct val="0"/>
            </a:spcBef>
            <a:spcAft>
              <a:spcPct val="15000"/>
            </a:spcAft>
            <a:buChar char="•"/>
          </a:pPr>
          <a:r>
            <a:rPr lang="en-US" sz="600" kern="1200" dirty="0"/>
            <a:t>Its code on the ANES data set is V202240</a:t>
          </a:r>
        </a:p>
      </dsp:txBody>
      <dsp:txXfrm rot="-5400000">
        <a:off x="1908439" y="1375658"/>
        <a:ext cx="3409053" cy="1224953"/>
      </dsp:txXfrm>
    </dsp:sp>
    <dsp:sp modelId="{7AA1D28A-0062-5D4B-9793-25D9A802FEB4}">
      <dsp:nvSpPr>
        <dsp:cNvPr id="0" name=""/>
        <dsp:cNvSpPr/>
      </dsp:nvSpPr>
      <dsp:spPr>
        <a:xfrm>
          <a:off x="0" y="1379241"/>
          <a:ext cx="1954867" cy="1271027"/>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dirty="0"/>
            <a:t>Do you favor or oppose providing a path to citizenship</a:t>
          </a:r>
        </a:p>
      </dsp:txBody>
      <dsp:txXfrm>
        <a:off x="62046" y="1441287"/>
        <a:ext cx="1830775" cy="1146935"/>
      </dsp:txXfrm>
    </dsp:sp>
    <dsp:sp modelId="{C8AF1BBB-6374-2042-ABD6-C8040F62A003}">
      <dsp:nvSpPr>
        <dsp:cNvPr id="0" name=""/>
        <dsp:cNvSpPr/>
      </dsp:nvSpPr>
      <dsp:spPr>
        <a:xfrm rot="5400000">
          <a:off x="3187726" y="1653205"/>
          <a:ext cx="1016821" cy="3478717"/>
        </a:xfrm>
        <a:prstGeom prst="round2SameRect">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err="1"/>
            <a:t>SPEAkENGLISH</a:t>
          </a:r>
          <a:endParaRPr lang="en-US" sz="1500" kern="1200" dirty="0"/>
        </a:p>
        <a:p>
          <a:pPr marL="114300" lvl="1" indent="-114300" algn="l" defTabSz="666750">
            <a:lnSpc>
              <a:spcPct val="90000"/>
            </a:lnSpc>
            <a:spcBef>
              <a:spcPct val="0"/>
            </a:spcBef>
            <a:spcAft>
              <a:spcPct val="15000"/>
            </a:spcAft>
            <a:buChar char="•"/>
          </a:pPr>
          <a:r>
            <a:rPr lang="en-US" sz="1500" kern="1200" dirty="0"/>
            <a:t>This was one of the variables tested</a:t>
          </a:r>
        </a:p>
        <a:p>
          <a:pPr marL="114300" lvl="1" indent="-114300" algn="l" defTabSz="666750">
            <a:lnSpc>
              <a:spcPct val="90000"/>
            </a:lnSpc>
            <a:spcBef>
              <a:spcPct val="0"/>
            </a:spcBef>
            <a:spcAft>
              <a:spcPct val="15000"/>
            </a:spcAft>
            <a:buChar char="•"/>
          </a:pPr>
          <a:r>
            <a:rPr lang="en-US" sz="1500" kern="1200" dirty="0"/>
            <a:t>Its code on the ANES data set is V201427</a:t>
          </a:r>
        </a:p>
      </dsp:txBody>
      <dsp:txXfrm rot="-5400000">
        <a:off x="1956779" y="2933790"/>
        <a:ext cx="3429080" cy="917547"/>
      </dsp:txXfrm>
    </dsp:sp>
    <dsp:sp modelId="{AEADF998-C92E-3542-86C3-481A58DC75D3}">
      <dsp:nvSpPr>
        <dsp:cNvPr id="0" name=""/>
        <dsp:cNvSpPr/>
      </dsp:nvSpPr>
      <dsp:spPr>
        <a:xfrm>
          <a:off x="0" y="2757050"/>
          <a:ext cx="1956778" cy="1271027"/>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dirty="0"/>
            <a:t>How important is it to speak English</a:t>
          </a:r>
        </a:p>
      </dsp:txBody>
      <dsp:txXfrm>
        <a:off x="62046" y="2819096"/>
        <a:ext cx="1832686" cy="1146935"/>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6584530"/>
            <a:ext cx="27980640" cy="14007253"/>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21131956"/>
            <a:ext cx="24688800" cy="9713804"/>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85796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62348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030472"/>
            <a:ext cx="28392120" cy="1673605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6924858"/>
            <a:ext cx="28392120" cy="88010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64419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10710333"/>
            <a:ext cx="13990320" cy="255278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10710333"/>
            <a:ext cx="13990320" cy="255278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4/14/2022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37930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142076"/>
            <a:ext cx="28392120" cy="777663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9862823"/>
            <a:ext cx="13926024" cy="483361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2267431" y="14696440"/>
            <a:ext cx="13926024" cy="21616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9862823"/>
            <a:ext cx="13994608" cy="483361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16664942" y="14696440"/>
            <a:ext cx="13994608" cy="21616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4/14/2022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56119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4/14/2022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00235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4/14/2022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00147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682240"/>
            <a:ext cx="10617041" cy="938784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5792902"/>
            <a:ext cx="16664940" cy="285919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2070080"/>
            <a:ext cx="10617041" cy="22361316"/>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80066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682240"/>
            <a:ext cx="10617041" cy="938784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5792902"/>
            <a:ext cx="16664940" cy="28591933"/>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2267428" y="12070080"/>
            <a:ext cx="10617041" cy="22361316"/>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03363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22245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142067"/>
            <a:ext cx="7098030" cy="3409611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2142067"/>
            <a:ext cx="20882610" cy="3409611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8019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142076"/>
            <a:ext cx="28392120" cy="777663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10710333"/>
            <a:ext cx="28392120" cy="255278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37290595"/>
            <a:ext cx="7406640" cy="2142067"/>
          </a:xfrm>
          <a:prstGeom prst="rect">
            <a:avLst/>
          </a:prstGeom>
        </p:spPr>
        <p:txBody>
          <a:bodyPr vert="horz" lIns="91440" tIns="45720" rIns="91440" bIns="45720" rtlCol="0" anchor="ctr"/>
          <a:lstStyle>
            <a:lvl1pPr algn="l">
              <a:defRPr sz="4320">
                <a:solidFill>
                  <a:schemeClr val="tx1">
                    <a:tint val="75000"/>
                  </a:schemeClr>
                </a:solidFill>
              </a:defRPr>
            </a:lvl1pPr>
          </a:lstStyle>
          <a:p>
            <a:fld id="{B61BEF0D-F0BB-DE4B-95CE-6DB70DBA9567}" type="datetimeFigureOut">
              <a:rPr lang="en-US" smtClean="0"/>
              <a:pPr/>
              <a:t>4/14/2022</a:t>
            </a:fld>
            <a:endParaRPr lang="en-US" dirty="0"/>
          </a:p>
        </p:txBody>
      </p:sp>
      <p:sp>
        <p:nvSpPr>
          <p:cNvPr id="5" name="Footer Placeholder 4"/>
          <p:cNvSpPr>
            <a:spLocks noGrp="1"/>
          </p:cNvSpPr>
          <p:nvPr>
            <p:ph type="ftr" sz="quarter" idx="3"/>
          </p:nvPr>
        </p:nvSpPr>
        <p:spPr>
          <a:xfrm>
            <a:off x="10904220" y="37290595"/>
            <a:ext cx="11109960" cy="21420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3248620" y="37290595"/>
            <a:ext cx="7406640" cy="2142067"/>
          </a:xfrm>
          <a:prstGeom prst="rect">
            <a:avLst/>
          </a:prstGeom>
        </p:spPr>
        <p:txBody>
          <a:bodyPr vert="horz" lIns="91440" tIns="45720" rIns="91440" bIns="45720" rtlCol="0" anchor="ctr"/>
          <a:lstStyle>
            <a:lvl1pPr algn="r">
              <a:defRPr sz="432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67093065"/>
      </p:ext>
    </p:extLst>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FECE3F9-D673-DD18-8DD2-D38DEE8E04CE}"/>
              </a:ext>
            </a:extLst>
          </p:cNvPr>
          <p:cNvSpPr/>
          <p:nvPr/>
        </p:nvSpPr>
        <p:spPr>
          <a:xfrm>
            <a:off x="10968697" y="13733655"/>
            <a:ext cx="10991891" cy="14438786"/>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17965"/>
          </a:p>
        </p:txBody>
      </p:sp>
      <p:sp>
        <p:nvSpPr>
          <p:cNvPr id="32" name="Rectangle 31">
            <a:extLst>
              <a:ext uri="{FF2B5EF4-FFF2-40B4-BE49-F238E27FC236}">
                <a16:creationId xmlns:a16="http://schemas.microsoft.com/office/drawing/2014/main" id="{E28C9EE1-2F33-E64D-81A7-F1014AB89AAA}"/>
              </a:ext>
            </a:extLst>
          </p:cNvPr>
          <p:cNvSpPr/>
          <p:nvPr/>
        </p:nvSpPr>
        <p:spPr>
          <a:xfrm>
            <a:off x="1668311" y="20804452"/>
            <a:ext cx="8842967" cy="2552754"/>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17965" dirty="0"/>
          </a:p>
        </p:txBody>
      </p:sp>
      <p:sp>
        <p:nvSpPr>
          <p:cNvPr id="24" name="Rectangle 23">
            <a:extLst>
              <a:ext uri="{FF2B5EF4-FFF2-40B4-BE49-F238E27FC236}">
                <a16:creationId xmlns:a16="http://schemas.microsoft.com/office/drawing/2014/main" id="{41006120-0B49-F95D-0CC8-60787AA352FD}"/>
              </a:ext>
            </a:extLst>
          </p:cNvPr>
          <p:cNvSpPr/>
          <p:nvPr/>
        </p:nvSpPr>
        <p:spPr>
          <a:xfrm>
            <a:off x="1701886" y="11824061"/>
            <a:ext cx="29473162" cy="1719559"/>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17965" dirty="0"/>
          </a:p>
        </p:txBody>
      </p:sp>
      <p:sp>
        <p:nvSpPr>
          <p:cNvPr id="11" name="Rectangle 10">
            <a:extLst>
              <a:ext uri="{FF2B5EF4-FFF2-40B4-BE49-F238E27FC236}">
                <a16:creationId xmlns:a16="http://schemas.microsoft.com/office/drawing/2014/main" id="{96B57CEE-1DB8-0A51-AD18-D7D8DCBDF110}"/>
              </a:ext>
            </a:extLst>
          </p:cNvPr>
          <p:cNvSpPr/>
          <p:nvPr/>
        </p:nvSpPr>
        <p:spPr>
          <a:xfrm>
            <a:off x="1718369" y="13823563"/>
            <a:ext cx="8824867" cy="6639514"/>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2228" dirty="0"/>
          </a:p>
          <a:p>
            <a:pPr algn="ctr"/>
            <a:r>
              <a:rPr lang="en-US" sz="3465" dirty="0"/>
              <a:t>Introduction</a:t>
            </a:r>
          </a:p>
          <a:p>
            <a:pPr algn="ctr"/>
            <a:endParaRPr lang="en-US" sz="2228" dirty="0"/>
          </a:p>
          <a:p>
            <a:pPr algn="ctr"/>
            <a:r>
              <a:rPr lang="en-US" sz="2228" dirty="0"/>
              <a:t>Immigration policies have always been a debate in the United States. </a:t>
            </a:r>
            <a:r>
              <a:rPr lang="en-US" sz="2228" dirty="0">
                <a:solidFill>
                  <a:srgbClr val="000000"/>
                </a:solidFill>
                <a:latin typeface="Times New Roman" panose="02020603050405020304" pitchFamily="18" charset="0"/>
              </a:rPr>
              <a:t>Statistics show that there is a political divide when it comes to Americans’ view on immigration with a majority of Democrats viewing immigration as a positive thing, while a majority of Republicans view immigration as a negative thing.   It is apparent from the articles and data that the two parties view immigration very differently.  These two different mindsets and visions for what America should look like shape each parties’ agendas concerning immigration.  For example, a major issue for the Republican Party is stopping immigration at the southern border where people are trying to migrate to America from Mexico while the Democratic Party is trying to promote programs like Deferred Action for Childhood Arrivals (DACA).  The Democratic and Republican parties statistically seem to represent two very different visions for America.</a:t>
            </a:r>
            <a:br>
              <a:rPr lang="en-US" sz="2228" dirty="0"/>
            </a:br>
            <a:endParaRPr lang="en-US" sz="2228" dirty="0"/>
          </a:p>
        </p:txBody>
      </p:sp>
      <p:sp>
        <p:nvSpPr>
          <p:cNvPr id="8" name="TextBox 7">
            <a:extLst>
              <a:ext uri="{FF2B5EF4-FFF2-40B4-BE49-F238E27FC236}">
                <a16:creationId xmlns:a16="http://schemas.microsoft.com/office/drawing/2014/main" id="{B9BEB21E-98BD-052D-AF3B-0944EA920939}"/>
              </a:ext>
            </a:extLst>
          </p:cNvPr>
          <p:cNvSpPr txBox="1"/>
          <p:nvPr/>
        </p:nvSpPr>
        <p:spPr>
          <a:xfrm>
            <a:off x="1668311" y="20763573"/>
            <a:ext cx="8064426" cy="761747"/>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226314" tIns="113157" rIns="226314" bIns="113157" numCol="1" spcCol="0" rtlCol="0" fromWordArt="0" anchor="t" anchorCtr="0" forceAA="0" compatLnSpc="1">
            <a:prstTxWarp prst="textNoShape">
              <a:avLst/>
            </a:prstTxWarp>
            <a:spAutoFit/>
          </a:bodyPr>
          <a:lstStyle/>
          <a:p>
            <a:pPr algn="l"/>
            <a:r>
              <a:rPr lang="en-US" sz="3465" dirty="0">
                <a:latin typeface="Cambria Math"/>
                <a:ea typeface="Cambria Math"/>
              </a:rPr>
              <a:t>Hypothesis:</a:t>
            </a:r>
          </a:p>
        </p:txBody>
      </p:sp>
      <p:sp>
        <p:nvSpPr>
          <p:cNvPr id="2" name="TextBox 1">
            <a:extLst>
              <a:ext uri="{FF2B5EF4-FFF2-40B4-BE49-F238E27FC236}">
                <a16:creationId xmlns:a16="http://schemas.microsoft.com/office/drawing/2014/main" id="{4C75FBD0-687F-F18C-7061-324F6471EF29}"/>
              </a:ext>
            </a:extLst>
          </p:cNvPr>
          <p:cNvSpPr txBox="1"/>
          <p:nvPr/>
        </p:nvSpPr>
        <p:spPr>
          <a:xfrm>
            <a:off x="1629819" y="11918215"/>
            <a:ext cx="29265638" cy="1523494"/>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226314" tIns="113157" rIns="226314" bIns="113157" numCol="1" spcCol="0" rtlCol="0" fromWordArt="0" anchor="t" anchorCtr="0" forceAA="0" compatLnSpc="1">
            <a:prstTxWarp prst="textNoShape">
              <a:avLst/>
            </a:prstTxWarp>
            <a:spAutoFit/>
          </a:bodyPr>
          <a:lstStyle/>
          <a:p>
            <a:pPr algn="ctr"/>
            <a:r>
              <a:rPr lang="en-US" sz="4950" dirty="0">
                <a:latin typeface="Cambria Math"/>
                <a:ea typeface="Cambria Math"/>
              </a:rPr>
              <a:t>Immigration: How party identification effects public opinion on Immigration</a:t>
            </a:r>
          </a:p>
          <a:p>
            <a:pPr algn="ctr"/>
            <a:r>
              <a:rPr lang="en-US" sz="3465" dirty="0">
                <a:latin typeface="Cambria Math"/>
                <a:ea typeface="Cambria Math"/>
              </a:rPr>
              <a:t>Abigail Battles, Polt595, Department of Political Science</a:t>
            </a:r>
          </a:p>
        </p:txBody>
      </p:sp>
      <p:sp>
        <p:nvSpPr>
          <p:cNvPr id="10" name="TextBox 9">
            <a:extLst>
              <a:ext uri="{FF2B5EF4-FFF2-40B4-BE49-F238E27FC236}">
                <a16:creationId xmlns:a16="http://schemas.microsoft.com/office/drawing/2014/main" id="{0B4167B4-0215-941E-F100-DEE250BC9839}"/>
              </a:ext>
            </a:extLst>
          </p:cNvPr>
          <p:cNvSpPr txBox="1"/>
          <p:nvPr/>
        </p:nvSpPr>
        <p:spPr>
          <a:xfrm>
            <a:off x="10968698" y="14272226"/>
            <a:ext cx="10587881" cy="5757730"/>
          </a:xfrm>
          <a:prstGeom prst="rect">
            <a:avLst/>
          </a:prstGeom>
          <a:noFill/>
        </p:spPr>
        <p:txBody>
          <a:bodyPr rot="0" spcFirstLastPara="0" vertOverflow="overflow" horzOverflow="overflow" vert="horz" wrap="square" lIns="226314" tIns="113157" rIns="226314" bIns="113157" numCol="1" spcCol="0" rtlCol="0" fromWordArt="0" anchor="t" anchorCtr="0" forceAA="0" compatLnSpc="1">
            <a:prstTxWarp prst="textNoShape">
              <a:avLst/>
            </a:prstTxWarp>
            <a:spAutoFit/>
          </a:bodyPr>
          <a:lstStyle/>
          <a:p>
            <a:r>
              <a:rPr lang="en-US" sz="17965" dirty="0">
                <a:solidFill>
                  <a:schemeClr val="bg1"/>
                </a:solidFill>
                <a:latin typeface="Cambria Math"/>
                <a:ea typeface="Cambria Math"/>
              </a:rPr>
              <a:t>Data and Analysis:</a:t>
            </a:r>
          </a:p>
        </p:txBody>
      </p:sp>
      <p:sp>
        <p:nvSpPr>
          <p:cNvPr id="15" name="Rectangle 14">
            <a:extLst>
              <a:ext uri="{FF2B5EF4-FFF2-40B4-BE49-F238E27FC236}">
                <a16:creationId xmlns:a16="http://schemas.microsoft.com/office/drawing/2014/main" id="{6B7A04A5-E63B-1A53-677F-067AD07F853A}"/>
              </a:ext>
            </a:extLst>
          </p:cNvPr>
          <p:cNvSpPr/>
          <p:nvPr/>
        </p:nvSpPr>
        <p:spPr>
          <a:xfrm>
            <a:off x="22442989" y="13625102"/>
            <a:ext cx="8562340" cy="9137126"/>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17965"/>
          </a:p>
        </p:txBody>
      </p:sp>
      <p:sp>
        <p:nvSpPr>
          <p:cNvPr id="18" name="Rectangle 17">
            <a:extLst>
              <a:ext uri="{FF2B5EF4-FFF2-40B4-BE49-F238E27FC236}">
                <a16:creationId xmlns:a16="http://schemas.microsoft.com/office/drawing/2014/main" id="{48D0C3F9-2B04-198B-881F-96CB1EA5F695}"/>
              </a:ext>
            </a:extLst>
          </p:cNvPr>
          <p:cNvSpPr/>
          <p:nvPr/>
        </p:nvSpPr>
        <p:spPr>
          <a:xfrm>
            <a:off x="22481548" y="23180022"/>
            <a:ext cx="8718891" cy="4985039"/>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1980" dirty="0"/>
          </a:p>
          <a:p>
            <a:pPr algn="ctr"/>
            <a:r>
              <a:rPr lang="en-US" sz="1980" dirty="0"/>
              <a:t>  </a:t>
            </a:r>
            <a:r>
              <a:rPr lang="en-US" sz="1980" dirty="0" err="1"/>
              <a:t>Merolla</a:t>
            </a:r>
            <a:r>
              <a:rPr lang="en-US" sz="1980" dirty="0"/>
              <a:t>, Ramakrishnan, S. K., &amp; Haynes, C. (2013). “Illegal,” “Undocumented,” or “Unauthorized”: Equivalency Frames, Issue Frames, and Public Opinion on Immigration. Perspectives on Politics, 11(3), 789–807. https://doi.org/10.1017/S1537592713002077</a:t>
            </a:r>
          </a:p>
          <a:p>
            <a:pPr algn="ctr"/>
            <a:endParaRPr lang="en-US" sz="1980" dirty="0"/>
          </a:p>
          <a:p>
            <a:pPr algn="ctr"/>
            <a:r>
              <a:rPr lang="en-US" sz="1980" dirty="0" err="1"/>
              <a:t>Gans</a:t>
            </a:r>
            <a:r>
              <a:rPr lang="en-US" sz="1980" dirty="0"/>
              <a:t>, </a:t>
            </a:r>
            <a:r>
              <a:rPr lang="en-US" sz="1980" dirty="0" err="1"/>
              <a:t>Replogle</a:t>
            </a:r>
            <a:r>
              <a:rPr lang="en-US" sz="1980" dirty="0"/>
              <a:t>, E. M., &amp; Tichenor, D. J. (2012). Debates on U.S. immigration. SAGE Publications.</a:t>
            </a:r>
          </a:p>
          <a:p>
            <a:pPr algn="ctr"/>
            <a:endParaRPr lang="en-US" sz="1980" dirty="0"/>
          </a:p>
          <a:p>
            <a:pPr algn="ctr"/>
            <a:r>
              <a:rPr lang="en-US" sz="1980" dirty="0"/>
              <a:t>  The nativist millstone; Immigration politics. (2012). The Economist (London), 403(8782), 31–.</a:t>
            </a:r>
          </a:p>
          <a:p>
            <a:pPr algn="ctr"/>
            <a:endParaRPr lang="en-US" sz="1980" dirty="0"/>
          </a:p>
        </p:txBody>
      </p:sp>
      <p:sp>
        <p:nvSpPr>
          <p:cNvPr id="20" name="TextBox 19">
            <a:extLst>
              <a:ext uri="{FF2B5EF4-FFF2-40B4-BE49-F238E27FC236}">
                <a16:creationId xmlns:a16="http://schemas.microsoft.com/office/drawing/2014/main" id="{8D4E9AFD-EE86-D14D-58B0-42FD81143293}"/>
              </a:ext>
            </a:extLst>
          </p:cNvPr>
          <p:cNvSpPr txBox="1"/>
          <p:nvPr/>
        </p:nvSpPr>
        <p:spPr>
          <a:xfrm>
            <a:off x="1718371" y="23525831"/>
            <a:ext cx="3877476" cy="685572"/>
          </a:xfrm>
          <a:prstGeom prst="rect">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226314" tIns="113157" rIns="226314" bIns="113157" numCol="1" spcCol="0" rtlCol="0" fromWordArt="0" anchor="t" anchorCtr="0" forceAA="0" compatLnSpc="1">
            <a:prstTxWarp prst="textNoShape">
              <a:avLst/>
            </a:prstTxWarp>
            <a:spAutoFit/>
          </a:bodyPr>
          <a:lstStyle/>
          <a:p>
            <a:r>
              <a:rPr lang="en-US" sz="2970" dirty="0">
                <a:latin typeface="Cambria Math"/>
                <a:ea typeface="Cambria Math"/>
              </a:rPr>
              <a:t>Methods &amp; Variables:</a:t>
            </a:r>
          </a:p>
        </p:txBody>
      </p:sp>
      <p:sp>
        <p:nvSpPr>
          <p:cNvPr id="21" name="TextBox 20">
            <a:extLst>
              <a:ext uri="{FF2B5EF4-FFF2-40B4-BE49-F238E27FC236}">
                <a16:creationId xmlns:a16="http://schemas.microsoft.com/office/drawing/2014/main" id="{C33FC00F-FB19-7CAA-2151-D5C05111517D}"/>
              </a:ext>
            </a:extLst>
          </p:cNvPr>
          <p:cNvSpPr txBox="1"/>
          <p:nvPr/>
        </p:nvSpPr>
        <p:spPr>
          <a:xfrm>
            <a:off x="22459716" y="13460656"/>
            <a:ext cx="6781292" cy="1921295"/>
          </a:xfrm>
          <a:prstGeom prst="rect">
            <a:avLst/>
          </a:prstGeom>
          <a:noFill/>
        </p:spPr>
        <p:txBody>
          <a:bodyPr rot="0" spcFirstLastPara="0" vertOverflow="overflow" horzOverflow="overflow" vert="horz" wrap="square" lIns="226314" tIns="113157" rIns="226314" bIns="113157" numCol="1" spcCol="0" rtlCol="0" fromWordArt="0" anchor="t" anchorCtr="0" forceAA="0" compatLnSpc="1">
            <a:prstTxWarp prst="textNoShape">
              <a:avLst/>
            </a:prstTxWarp>
            <a:spAutoFit/>
          </a:bodyPr>
          <a:lstStyle/>
          <a:p>
            <a:r>
              <a:rPr lang="en-US" sz="5500" dirty="0">
                <a:latin typeface="Cambria Math"/>
                <a:ea typeface="Cambria Math"/>
              </a:rPr>
              <a:t>Results &amp; Conclusion:</a:t>
            </a:r>
            <a:endParaRPr lang="en-US" sz="5500" dirty="0"/>
          </a:p>
        </p:txBody>
      </p:sp>
      <p:sp>
        <p:nvSpPr>
          <p:cNvPr id="22" name="TextBox 21">
            <a:extLst>
              <a:ext uri="{FF2B5EF4-FFF2-40B4-BE49-F238E27FC236}">
                <a16:creationId xmlns:a16="http://schemas.microsoft.com/office/drawing/2014/main" id="{6FCCED6F-8F4C-D778-77ED-EB25D2411521}"/>
              </a:ext>
            </a:extLst>
          </p:cNvPr>
          <p:cNvSpPr txBox="1"/>
          <p:nvPr/>
        </p:nvSpPr>
        <p:spPr>
          <a:xfrm>
            <a:off x="22418009" y="23180021"/>
            <a:ext cx="6860212" cy="990271"/>
          </a:xfrm>
          <a:prstGeom prst="rect">
            <a:avLst/>
          </a:prstGeom>
          <a:noFill/>
        </p:spPr>
        <p:txBody>
          <a:bodyPr rot="0" spcFirstLastPara="0" vertOverflow="overflow" horzOverflow="overflow" vert="horz" wrap="square" lIns="226314" tIns="113157" rIns="226314" bIns="113157" numCol="1" spcCol="0" rtlCol="0" fromWordArt="0" anchor="t" anchorCtr="0" forceAA="0" compatLnSpc="1">
            <a:prstTxWarp prst="textNoShape">
              <a:avLst/>
            </a:prstTxWarp>
            <a:spAutoFit/>
          </a:bodyPr>
          <a:lstStyle/>
          <a:p>
            <a:pPr algn="l"/>
            <a:r>
              <a:rPr lang="en-US" sz="4950" dirty="0">
                <a:latin typeface="Cambria Math"/>
                <a:ea typeface="Cambria Math"/>
              </a:rPr>
              <a:t>References:</a:t>
            </a:r>
            <a:endParaRPr lang="en-US" sz="4950" dirty="0"/>
          </a:p>
        </p:txBody>
      </p:sp>
      <p:sp>
        <p:nvSpPr>
          <p:cNvPr id="4" name="TextBox 3">
            <a:extLst>
              <a:ext uri="{FF2B5EF4-FFF2-40B4-BE49-F238E27FC236}">
                <a16:creationId xmlns:a16="http://schemas.microsoft.com/office/drawing/2014/main" id="{AC934845-ED31-243C-7781-EA86C481650F}"/>
              </a:ext>
            </a:extLst>
          </p:cNvPr>
          <p:cNvSpPr txBox="1"/>
          <p:nvPr/>
        </p:nvSpPr>
        <p:spPr>
          <a:xfrm>
            <a:off x="7142960" y="23676051"/>
            <a:ext cx="3814859" cy="4418133"/>
          </a:xfrm>
          <a:prstGeom prst="rect">
            <a:avLst/>
          </a:prstGeom>
          <a:noFill/>
        </p:spPr>
        <p:txBody>
          <a:bodyPr rot="0" spcFirstLastPara="0" vertOverflow="overflow" horzOverflow="overflow" vert="horz" wrap="square" lIns="226314" tIns="113157" rIns="226314" bIns="113157" numCol="1" spcCol="0" rtlCol="0" fromWordArt="0" anchor="t" anchorCtr="0" forceAA="0" compatLnSpc="1">
            <a:prstTxWarp prst="textNoShape">
              <a:avLst/>
            </a:prstTxWarp>
            <a:spAutoFit/>
          </a:bodyPr>
          <a:lstStyle/>
          <a:p>
            <a:pPr>
              <a:buClr>
                <a:srgbClr val="7B0B1C"/>
              </a:buClr>
              <a:buSzPct val="140000"/>
            </a:pPr>
            <a:r>
              <a:rPr lang="en-US" sz="2475" dirty="0">
                <a:solidFill>
                  <a:schemeClr val="bg1"/>
                </a:solidFill>
                <a:latin typeface="Cambria Math"/>
                <a:ea typeface="Cambria Math"/>
              </a:rPr>
              <a:t>Used the ANES2020 dataset, which surveys over 8,000 people pre-election and over 7,000 people post election.   </a:t>
            </a:r>
          </a:p>
          <a:p>
            <a:pPr>
              <a:buClr>
                <a:srgbClr val="7B0B1C"/>
              </a:buClr>
              <a:buSzPct val="140000"/>
            </a:pPr>
            <a:r>
              <a:rPr lang="en-US" sz="2475" dirty="0">
                <a:solidFill>
                  <a:schemeClr val="bg1"/>
                </a:solidFill>
                <a:latin typeface="Cambria Math"/>
                <a:ea typeface="Cambria Math"/>
              </a:rPr>
              <a:t>And Made several crosstabs that were run on RStudio, including those controlling for education and political party</a:t>
            </a:r>
            <a:endParaRPr lang="en-US" sz="2723" dirty="0">
              <a:solidFill>
                <a:schemeClr val="bg1"/>
              </a:solidFill>
              <a:latin typeface="Cambria Math"/>
              <a:ea typeface="Cambria Math"/>
            </a:endParaRPr>
          </a:p>
        </p:txBody>
      </p:sp>
      <p:sp>
        <p:nvSpPr>
          <p:cNvPr id="7" name="TextBox 6">
            <a:extLst>
              <a:ext uri="{FF2B5EF4-FFF2-40B4-BE49-F238E27FC236}">
                <a16:creationId xmlns:a16="http://schemas.microsoft.com/office/drawing/2014/main" id="{D49AFEED-35AF-1AC8-39D3-E74F545FCC18}"/>
              </a:ext>
            </a:extLst>
          </p:cNvPr>
          <p:cNvSpPr txBox="1"/>
          <p:nvPr/>
        </p:nvSpPr>
        <p:spPr>
          <a:xfrm>
            <a:off x="22191004" y="15220933"/>
            <a:ext cx="8349497" cy="6170151"/>
          </a:xfrm>
          <a:prstGeom prst="rect">
            <a:avLst/>
          </a:prstGeom>
          <a:noFill/>
        </p:spPr>
        <p:txBody>
          <a:bodyPr rot="0" spcFirstLastPara="0" vertOverflow="overflow" horzOverflow="overflow" vert="horz" wrap="square" lIns="226314" tIns="113157" rIns="226314" bIns="113157" numCol="1" spcCol="0" rtlCol="0" fromWordArt="0" anchor="t" anchorCtr="0" forceAA="0" compatLnSpc="1">
            <a:prstTxWarp prst="textNoShape">
              <a:avLst/>
            </a:prstTxWarp>
            <a:spAutoFit/>
          </a:bodyPr>
          <a:lstStyle/>
          <a:p>
            <a:pPr lvl="1">
              <a:buClr>
                <a:srgbClr val="580713"/>
              </a:buClr>
              <a:buSzPct val="140000"/>
            </a:pPr>
            <a:r>
              <a:rPr lang="en-US" sz="2970" dirty="0">
                <a:latin typeface="Cambria Math"/>
                <a:ea typeface="Cambria Math"/>
              </a:rPr>
              <a:t>The results conclude that there is a correlation between party affiliation and opinion on immigration. It shows that people who identify as republican are more likely to oppose pathways to immigration and more likely to believe that immigration is harmful to American culture. </a:t>
            </a:r>
          </a:p>
          <a:p>
            <a:pPr lvl="1">
              <a:buClr>
                <a:srgbClr val="580713"/>
              </a:buClr>
              <a:buSzPct val="140000"/>
            </a:pPr>
            <a:r>
              <a:rPr lang="en-US" sz="2970" dirty="0">
                <a:latin typeface="Cambria Math"/>
                <a:ea typeface="Cambria Math"/>
              </a:rPr>
              <a:t>Where as people who identified as democratic were more likely to favor providing a path towards citizenship and less likely to believe that America’s culture is harmed by immigrants. That being said both parties believed that speaking English was important.</a:t>
            </a:r>
          </a:p>
        </p:txBody>
      </p:sp>
      <p:sp>
        <p:nvSpPr>
          <p:cNvPr id="27" name="TextBox 26">
            <a:extLst>
              <a:ext uri="{FF2B5EF4-FFF2-40B4-BE49-F238E27FC236}">
                <a16:creationId xmlns:a16="http://schemas.microsoft.com/office/drawing/2014/main" id="{FE8BFBA7-51D5-D24E-9CDB-2D0C85B9C4E8}"/>
              </a:ext>
            </a:extLst>
          </p:cNvPr>
          <p:cNvSpPr txBox="1"/>
          <p:nvPr/>
        </p:nvSpPr>
        <p:spPr>
          <a:xfrm flipH="1">
            <a:off x="591735" y="14566442"/>
            <a:ext cx="1110151" cy="930383"/>
          </a:xfrm>
          <a:prstGeom prst="rect">
            <a:avLst/>
          </a:prstGeom>
          <a:noFill/>
        </p:spPr>
        <p:txBody>
          <a:bodyPr wrap="square" rtlCol="0">
            <a:spAutoFit/>
          </a:bodyPr>
          <a:lstStyle/>
          <a:p>
            <a:pPr marL="424354" indent="-424354">
              <a:buClr>
                <a:srgbClr val="7B0B1C"/>
              </a:buClr>
              <a:buSzPct val="140000"/>
              <a:buFont typeface="Wingdings" pitchFamily="2" charset="2"/>
              <a:buChar char="§"/>
            </a:pPr>
            <a:endParaRPr lang="en-US" sz="2723" dirty="0">
              <a:latin typeface="Cambria Math"/>
              <a:ea typeface="Ebrima"/>
              <a:cs typeface="Latha"/>
            </a:endParaRPr>
          </a:p>
          <a:p>
            <a:pPr marL="424354" indent="-424354">
              <a:buClr>
                <a:srgbClr val="7B0B1C"/>
              </a:buClr>
              <a:buSzPct val="140000"/>
              <a:buFont typeface="Wingdings" pitchFamily="2" charset="2"/>
              <a:buChar char="§"/>
            </a:pPr>
            <a:endParaRPr lang="en-US" sz="2723" dirty="0">
              <a:latin typeface="Cambria Math"/>
              <a:ea typeface="Ebrima"/>
              <a:cs typeface="Latha"/>
            </a:endParaRPr>
          </a:p>
        </p:txBody>
      </p:sp>
      <p:sp>
        <p:nvSpPr>
          <p:cNvPr id="36" name="Down Arrow 35">
            <a:extLst>
              <a:ext uri="{FF2B5EF4-FFF2-40B4-BE49-F238E27FC236}">
                <a16:creationId xmlns:a16="http://schemas.microsoft.com/office/drawing/2014/main" id="{14D05CA4-E690-0D45-9F73-0A56AD6AF70D}"/>
              </a:ext>
            </a:extLst>
          </p:cNvPr>
          <p:cNvSpPr/>
          <p:nvPr/>
        </p:nvSpPr>
        <p:spPr>
          <a:xfrm>
            <a:off x="9036561" y="20206166"/>
            <a:ext cx="1131570" cy="1602130"/>
          </a:xfrm>
          <a:prstGeom prst="downArrow">
            <a:avLst>
              <a:gd name="adj1" fmla="val 50000"/>
              <a:gd name="adj2" fmla="val 5000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7965"/>
          </a:p>
        </p:txBody>
      </p:sp>
      <p:graphicFrame>
        <p:nvGraphicFramePr>
          <p:cNvPr id="37" name="Diagram 36">
            <a:extLst>
              <a:ext uri="{FF2B5EF4-FFF2-40B4-BE49-F238E27FC236}">
                <a16:creationId xmlns:a16="http://schemas.microsoft.com/office/drawing/2014/main" id="{13DCB742-7477-D54B-8B56-BE19CD390715}"/>
              </a:ext>
            </a:extLst>
          </p:cNvPr>
          <p:cNvGraphicFramePr/>
          <p:nvPr>
            <p:extLst>
              <p:ext uri="{D42A27DB-BD31-4B8C-83A1-F6EECF244321}">
                <p14:modId xmlns:p14="http://schemas.microsoft.com/office/powerpoint/2010/main" val="3342831345"/>
              </p:ext>
            </p:extLst>
          </p:nvPr>
        </p:nvGraphicFramePr>
        <p:xfrm>
          <a:off x="1685702" y="24380028"/>
          <a:ext cx="5435496" cy="4029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2" name="TextBox 41">
            <a:extLst>
              <a:ext uri="{FF2B5EF4-FFF2-40B4-BE49-F238E27FC236}">
                <a16:creationId xmlns:a16="http://schemas.microsoft.com/office/drawing/2014/main" id="{8F5C139E-3C6E-8E4C-8466-DC65EB40FCD8}"/>
              </a:ext>
            </a:extLst>
          </p:cNvPr>
          <p:cNvSpPr txBox="1"/>
          <p:nvPr/>
        </p:nvSpPr>
        <p:spPr>
          <a:xfrm>
            <a:off x="16889187" y="23422095"/>
            <a:ext cx="4845233" cy="511358"/>
          </a:xfrm>
          <a:prstGeom prst="rect">
            <a:avLst/>
          </a:prstGeom>
          <a:noFill/>
        </p:spPr>
        <p:txBody>
          <a:bodyPr wrap="square" rtlCol="0">
            <a:spAutoFit/>
          </a:bodyPr>
          <a:lstStyle/>
          <a:p>
            <a:endParaRPr lang="en-US" sz="2723" dirty="0">
              <a:solidFill>
                <a:srgbClr val="580713"/>
              </a:solidFill>
            </a:endParaRPr>
          </a:p>
        </p:txBody>
      </p:sp>
      <p:sp>
        <p:nvSpPr>
          <p:cNvPr id="5" name="AutoShape 2">
            <a:extLst>
              <a:ext uri="{FF2B5EF4-FFF2-40B4-BE49-F238E27FC236}">
                <a16:creationId xmlns:a16="http://schemas.microsoft.com/office/drawing/2014/main" id="{8160F4D2-384E-45D4-817F-0B064FD0EB94}"/>
              </a:ext>
            </a:extLst>
          </p:cNvPr>
          <p:cNvSpPr>
            <a:spLocks noChangeAspect="1" noChangeArrowheads="1"/>
          </p:cNvSpPr>
          <p:nvPr/>
        </p:nvSpPr>
        <p:spPr bwMode="auto">
          <a:xfrm>
            <a:off x="16082010" y="19739610"/>
            <a:ext cx="4587447" cy="458744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226314" tIns="113157" rIns="226314" bIns="113157" numCol="1" anchor="t" anchorCtr="0" compatLnSpc="1">
            <a:prstTxWarp prst="textNoShape">
              <a:avLst/>
            </a:prstTxWarp>
          </a:bodyPr>
          <a:lstStyle/>
          <a:p>
            <a:endParaRPr lang="en-US" sz="17965"/>
          </a:p>
        </p:txBody>
      </p:sp>
      <p:sp>
        <p:nvSpPr>
          <p:cNvPr id="6" name="AutoShape 2">
            <a:extLst>
              <a:ext uri="{FF2B5EF4-FFF2-40B4-BE49-F238E27FC236}">
                <a16:creationId xmlns:a16="http://schemas.microsoft.com/office/drawing/2014/main" id="{B879DEB2-0429-45EB-BD7E-08DE031003BE}"/>
              </a:ext>
            </a:extLst>
          </p:cNvPr>
          <p:cNvSpPr>
            <a:spLocks noChangeAspect="1" noChangeArrowheads="1"/>
          </p:cNvSpPr>
          <p:nvPr/>
        </p:nvSpPr>
        <p:spPr bwMode="auto">
          <a:xfrm>
            <a:off x="16082010" y="19739610"/>
            <a:ext cx="754380" cy="75438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226314" tIns="113157" rIns="226314" bIns="113157" numCol="1" anchor="t" anchorCtr="0" compatLnSpc="1">
            <a:prstTxWarp prst="textNoShape">
              <a:avLst/>
            </a:prstTxWarp>
          </a:bodyPr>
          <a:lstStyle/>
          <a:p>
            <a:endParaRPr lang="en-US" sz="17965"/>
          </a:p>
        </p:txBody>
      </p:sp>
      <p:pic>
        <p:nvPicPr>
          <p:cNvPr id="31" name="Picture 30">
            <a:extLst>
              <a:ext uri="{FF2B5EF4-FFF2-40B4-BE49-F238E27FC236}">
                <a16:creationId xmlns:a16="http://schemas.microsoft.com/office/drawing/2014/main" id="{1A2EB8DC-D5B2-4530-9CFA-F2375D82A5DC}"/>
              </a:ext>
            </a:extLst>
          </p:cNvPr>
          <p:cNvPicPr>
            <a:picLocks noChangeAspect="1"/>
          </p:cNvPicPr>
          <p:nvPr/>
        </p:nvPicPr>
        <p:blipFill>
          <a:blip r:embed="rId7"/>
          <a:stretch>
            <a:fillRect/>
          </a:stretch>
        </p:blipFill>
        <p:spPr>
          <a:xfrm>
            <a:off x="11225106" y="19569475"/>
            <a:ext cx="10702031" cy="3832169"/>
          </a:xfrm>
          <a:prstGeom prst="rect">
            <a:avLst/>
          </a:prstGeom>
        </p:spPr>
      </p:pic>
      <p:pic>
        <p:nvPicPr>
          <p:cNvPr id="34" name="Picture 33">
            <a:extLst>
              <a:ext uri="{FF2B5EF4-FFF2-40B4-BE49-F238E27FC236}">
                <a16:creationId xmlns:a16="http://schemas.microsoft.com/office/drawing/2014/main" id="{F6BE4860-93B4-4BE1-A6AC-364351344CF8}"/>
              </a:ext>
            </a:extLst>
          </p:cNvPr>
          <p:cNvPicPr>
            <a:picLocks noChangeAspect="1"/>
          </p:cNvPicPr>
          <p:nvPr/>
        </p:nvPicPr>
        <p:blipFill>
          <a:blip r:embed="rId8"/>
          <a:stretch>
            <a:fillRect/>
          </a:stretch>
        </p:blipFill>
        <p:spPr>
          <a:xfrm>
            <a:off x="11141976" y="14820249"/>
            <a:ext cx="10835340" cy="4359656"/>
          </a:xfrm>
          <a:prstGeom prst="rect">
            <a:avLst/>
          </a:prstGeom>
        </p:spPr>
      </p:pic>
      <p:pic>
        <p:nvPicPr>
          <p:cNvPr id="39" name="Picture 38">
            <a:extLst>
              <a:ext uri="{FF2B5EF4-FFF2-40B4-BE49-F238E27FC236}">
                <a16:creationId xmlns:a16="http://schemas.microsoft.com/office/drawing/2014/main" id="{543799B2-157D-4FA2-A7AA-F48DF3AD1C83}"/>
              </a:ext>
            </a:extLst>
          </p:cNvPr>
          <p:cNvPicPr>
            <a:picLocks noChangeAspect="1"/>
          </p:cNvPicPr>
          <p:nvPr/>
        </p:nvPicPr>
        <p:blipFill>
          <a:blip r:embed="rId9"/>
          <a:stretch>
            <a:fillRect/>
          </a:stretch>
        </p:blipFill>
        <p:spPr>
          <a:xfrm>
            <a:off x="10957817" y="23264979"/>
            <a:ext cx="5729348" cy="4863422"/>
          </a:xfrm>
          <a:prstGeom prst="rect">
            <a:avLst/>
          </a:prstGeom>
        </p:spPr>
      </p:pic>
      <p:sp>
        <p:nvSpPr>
          <p:cNvPr id="43" name="TextBox 42">
            <a:extLst>
              <a:ext uri="{FF2B5EF4-FFF2-40B4-BE49-F238E27FC236}">
                <a16:creationId xmlns:a16="http://schemas.microsoft.com/office/drawing/2014/main" id="{F461CA4F-7178-420D-9EB7-61FE5DF123F0}"/>
              </a:ext>
            </a:extLst>
          </p:cNvPr>
          <p:cNvSpPr txBox="1"/>
          <p:nvPr/>
        </p:nvSpPr>
        <p:spPr>
          <a:xfrm>
            <a:off x="1743353" y="21893833"/>
            <a:ext cx="8381467" cy="1234953"/>
          </a:xfrm>
          <a:prstGeom prst="rect">
            <a:avLst/>
          </a:prstGeom>
          <a:noFill/>
        </p:spPr>
        <p:txBody>
          <a:bodyPr wrap="square" rtlCol="0">
            <a:spAutoFit/>
          </a:bodyPr>
          <a:lstStyle/>
          <a:p>
            <a:r>
              <a:rPr lang="en-US" sz="2475" dirty="0"/>
              <a:t>In a study of individuals those that identify as republican will be more likely to have a negative view on immigration and will be more likely to favor stricter immigration policies</a:t>
            </a:r>
          </a:p>
        </p:txBody>
      </p:sp>
      <p:sp>
        <p:nvSpPr>
          <p:cNvPr id="44" name="TextBox 43">
            <a:extLst>
              <a:ext uri="{FF2B5EF4-FFF2-40B4-BE49-F238E27FC236}">
                <a16:creationId xmlns:a16="http://schemas.microsoft.com/office/drawing/2014/main" id="{5EBE6E16-8ABF-44F7-AD86-1BB2421235C0}"/>
              </a:ext>
            </a:extLst>
          </p:cNvPr>
          <p:cNvSpPr txBox="1"/>
          <p:nvPr/>
        </p:nvSpPr>
        <p:spPr>
          <a:xfrm>
            <a:off x="11227262" y="13933189"/>
            <a:ext cx="9813502" cy="6383286"/>
          </a:xfrm>
          <a:prstGeom prst="rect">
            <a:avLst/>
          </a:prstGeom>
          <a:noFill/>
        </p:spPr>
        <p:txBody>
          <a:bodyPr wrap="square" rtlCol="0">
            <a:spAutoFit/>
          </a:bodyPr>
          <a:lstStyle/>
          <a:p>
            <a:r>
              <a:rPr lang="en-US" sz="4950" dirty="0">
                <a:solidFill>
                  <a:srgbClr val="000000"/>
                </a:solidFill>
                <a:latin typeface="source sans pro" panose="020B0604020202020204" pitchFamily="34" charset="0"/>
              </a:rPr>
              <a:t> DATA ANALYSIS</a:t>
            </a:r>
          </a:p>
          <a:p>
            <a:pPr algn="l"/>
            <a:endParaRPr lang="en-US" sz="17965" dirty="0">
              <a:solidFill>
                <a:srgbClr val="000000"/>
              </a:solidFill>
              <a:latin typeface="source sans pro" panose="020B0604020202020204" pitchFamily="34" charset="0"/>
            </a:endParaRPr>
          </a:p>
          <a:p>
            <a:endParaRPr lang="en-US" sz="17965" dirty="0"/>
          </a:p>
        </p:txBody>
      </p:sp>
      <p:sp>
        <p:nvSpPr>
          <p:cNvPr id="45" name="TextBox 44">
            <a:extLst>
              <a:ext uri="{FF2B5EF4-FFF2-40B4-BE49-F238E27FC236}">
                <a16:creationId xmlns:a16="http://schemas.microsoft.com/office/drawing/2014/main" id="{5F6C6A9E-8422-48B4-ACED-02D8D0135332}"/>
              </a:ext>
            </a:extLst>
          </p:cNvPr>
          <p:cNvSpPr txBox="1"/>
          <p:nvPr/>
        </p:nvSpPr>
        <p:spPr>
          <a:xfrm>
            <a:off x="11552195" y="19162116"/>
            <a:ext cx="8734975" cy="397032"/>
          </a:xfrm>
          <a:prstGeom prst="rect">
            <a:avLst/>
          </a:prstGeom>
          <a:noFill/>
        </p:spPr>
        <p:txBody>
          <a:bodyPr wrap="square" rtlCol="0">
            <a:spAutoFit/>
          </a:bodyPr>
          <a:lstStyle/>
          <a:p>
            <a:r>
              <a:rPr lang="en-US" sz="1980" dirty="0"/>
              <a:t>How important is it to speak English</a:t>
            </a:r>
          </a:p>
        </p:txBody>
      </p:sp>
      <p:sp>
        <p:nvSpPr>
          <p:cNvPr id="46" name="TextBox 45">
            <a:extLst>
              <a:ext uri="{FF2B5EF4-FFF2-40B4-BE49-F238E27FC236}">
                <a16:creationId xmlns:a16="http://schemas.microsoft.com/office/drawing/2014/main" id="{6240C0EF-462C-4CC4-94E3-329D0B58C8A8}"/>
              </a:ext>
            </a:extLst>
          </p:cNvPr>
          <p:cNvSpPr txBox="1"/>
          <p:nvPr/>
        </p:nvSpPr>
        <p:spPr>
          <a:xfrm>
            <a:off x="11213144" y="23125466"/>
            <a:ext cx="6948508" cy="397032"/>
          </a:xfrm>
          <a:prstGeom prst="rect">
            <a:avLst/>
          </a:prstGeom>
          <a:noFill/>
        </p:spPr>
        <p:txBody>
          <a:bodyPr wrap="square" rtlCol="0">
            <a:spAutoFit/>
          </a:bodyPr>
          <a:lstStyle/>
          <a:p>
            <a:r>
              <a:rPr lang="en-US" sz="1980" dirty="0"/>
              <a:t>Do you favor or oppose providing a path to citizenship</a:t>
            </a:r>
          </a:p>
        </p:txBody>
      </p:sp>
    </p:spTree>
    <p:extLst>
      <p:ext uri="{BB962C8B-B14F-4D97-AF65-F5344CB8AC3E}">
        <p14:creationId xmlns:p14="http://schemas.microsoft.com/office/powerpoint/2010/main" val="29792234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4137</TotalTime>
  <Words>545</Words>
  <Application>Microsoft Office PowerPoint</Application>
  <PresentationFormat>Custom</PresentationFormat>
  <Paragraphs>37</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Cambria Math</vt:lpstr>
      <vt:lpstr>source sans pro</vt:lpstr>
      <vt:lpstr>Times New Roman</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Abby Battles</dc:creator>
  <cp:lastModifiedBy>Abby Battles</cp:lastModifiedBy>
  <cp:revision>11</cp:revision>
  <dcterms:created xsi:type="dcterms:W3CDTF">2022-04-13T20:45:10Z</dcterms:created>
  <dcterms:modified xsi:type="dcterms:W3CDTF">2022-04-17T13:28:26Z</dcterms:modified>
</cp:coreProperties>
</file>