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512" userDrawn="1">
          <p15:clr>
            <a:srgbClr val="A4A3A4"/>
          </p15:clr>
        </p15:guide>
        <p15:guide id="2" pos="15552">
          <p15:clr>
            <a:srgbClr val="A4A3A4"/>
          </p15:clr>
        </p15:guide>
        <p15:guide id="3" pos="137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6600"/>
    <a:srgbClr val="FD7200"/>
    <a:srgbClr val="F99400"/>
    <a:srgbClr val="FF9900"/>
    <a:srgbClr val="CCECFF"/>
    <a:srgbClr val="990000"/>
    <a:srgbClr val="000066"/>
    <a:srgbClr val="CCCCCC"/>
    <a:srgbClr val="999999"/>
    <a:srgbClr val="00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3658" autoAdjust="0"/>
    <p:restoredTop sz="94479" autoAdjust="0"/>
  </p:normalViewPr>
  <p:slideViewPr>
    <p:cSldViewPr>
      <p:cViewPr>
        <p:scale>
          <a:sx n="40" d="100"/>
          <a:sy n="40" d="100"/>
        </p:scale>
        <p:origin x="264" y="-3472"/>
      </p:cViewPr>
      <p:guideLst>
        <p:guide orient="horz" pos="10512"/>
        <p:guide pos="15552"/>
        <p:guide pos="137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FFD465-DEBC-6849-B6AF-FCF41F9C269E}" type="datetimeFigureOut">
              <a:rPr lang="en-US" smtClean="0"/>
              <a:t>4/19/22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69988"/>
            <a:ext cx="421322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3F52D2-0BE9-E946-BC04-B5E082088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2413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3F52D2-0BE9-E946-BC04-B5E0820882B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394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500" dirty="0">
                <a:solidFill>
                  <a:schemeClr val="bg1"/>
                </a:solidFill>
              </a:rPr>
              <a:t>Confidence and Inclusion of LGBTQ+ </a:t>
            </a:r>
            <a:br>
              <a:rPr lang="en-US" sz="8500" dirty="0">
                <a:solidFill>
                  <a:schemeClr val="bg1"/>
                </a:solidFill>
              </a:rPr>
            </a:br>
            <a:r>
              <a:rPr lang="en-US" sz="8500" dirty="0">
                <a:solidFill>
                  <a:schemeClr val="bg1"/>
                </a:solidFill>
              </a:rPr>
              <a:t>Health-Related Content in University Curriculum</a:t>
            </a:r>
            <a:br>
              <a:rPr lang="en-US" sz="9600" dirty="0"/>
            </a:br>
            <a:br>
              <a:rPr lang="en-US" sz="4000" dirty="0"/>
            </a:br>
            <a:r>
              <a:rPr lang="en-US" sz="5600" i="1" dirty="0">
                <a:solidFill>
                  <a:srgbClr val="FFFFFF"/>
                </a:solidFill>
              </a:rPr>
              <a:t>Carley Kanter &amp; Kristen D. Clark, PhD, RN, Faculty Advisory </a:t>
            </a:r>
            <a:br>
              <a:rPr lang="en-US" sz="5600" i="1" dirty="0">
                <a:solidFill>
                  <a:srgbClr val="FFFFFF"/>
                </a:solidFill>
              </a:rPr>
            </a:br>
            <a:r>
              <a:rPr lang="en-US" sz="5600" i="1" dirty="0">
                <a:solidFill>
                  <a:srgbClr val="FFFFFF"/>
                </a:solidFill>
              </a:rPr>
              <a:t>Department of Nursing,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375466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36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36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36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3600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05867" y="28270202"/>
            <a:ext cx="130048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>
              <a:spcBef>
                <a:spcPts val="1200"/>
              </a:spcBef>
            </a:pP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2349500" y="31909578"/>
            <a:ext cx="15240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 algn="l"/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For more information contact: Carley Kanter: carley.kanter@unh.edu</a:t>
            </a:r>
          </a:p>
        </p:txBody>
      </p:sp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0005867" y="6096000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36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sz="36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896089" y="7750445"/>
            <a:ext cx="12733867" cy="6047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i="1" dirty="0">
                <a:latin typeface="Times New Roman" charset="0"/>
                <a:cs typeface="Times New Roman" charset="0"/>
              </a:rPr>
              <a:t> The issue: </a:t>
            </a:r>
            <a:r>
              <a:rPr lang="en-US" sz="2600" b="0" dirty="0">
                <a:latin typeface="Times New Roman" charset="0"/>
                <a:cs typeface="Times New Roman" charset="0"/>
              </a:rPr>
              <a:t>the lesbian, gay, bisexual, transgender, queer, plus (LGBTQ+) adult population faces high rates of disparities and discrimination within the health care system</a:t>
            </a:r>
            <a:r>
              <a:rPr lang="en-US" sz="2600" b="0" baseline="30000" dirty="0">
                <a:latin typeface="Times New Roman" charset="0"/>
                <a:cs typeface="Times New Roman" charset="0"/>
              </a:rPr>
              <a:t>1,2,3</a:t>
            </a:r>
          </a:p>
          <a:p>
            <a:pPr lvl="1" algn="l" eaLnBrk="1" hangingPunct="1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latin typeface="Times New Roman" charset="0"/>
                <a:cs typeface="Times New Roman" charset="0"/>
              </a:rPr>
              <a:t>Higher rates of substance use disorders, mental health disorders, and physical health problems than heterosexual and cisgender adults</a:t>
            </a:r>
            <a:r>
              <a:rPr lang="en-US" sz="2600" b="0" baseline="30000" dirty="0">
                <a:latin typeface="Times New Roman" charset="0"/>
                <a:cs typeface="Times New Roman" charset="0"/>
              </a:rPr>
              <a:t>1,2</a:t>
            </a:r>
          </a:p>
          <a:p>
            <a:pPr lvl="1" algn="l" eaLnBrk="1" hangingPunct="1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latin typeface="Times New Roman" charset="0"/>
                <a:cs typeface="Times New Roman" charset="0"/>
              </a:rPr>
              <a:t>16% of LGBQ patients and 33% of transgender patients report discrimination by health care providers</a:t>
            </a:r>
            <a:r>
              <a:rPr lang="en-US" sz="2600" b="0" baseline="30000" dirty="0">
                <a:latin typeface="Times New Roman" charset="0"/>
                <a:cs typeface="Times New Roman" charset="0"/>
              </a:rPr>
              <a:t>3,4</a:t>
            </a:r>
            <a:endParaRPr lang="en-US" sz="2600" b="0" dirty="0">
              <a:latin typeface="Times New Roman" charset="0"/>
              <a:cs typeface="Times New Roman" charset="0"/>
            </a:endParaRPr>
          </a:p>
          <a:p>
            <a:pPr lvl="1" algn="l" eaLnBrk="1" hangingPunct="1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latin typeface="Times New Roman" charset="0"/>
                <a:cs typeface="Times New Roman" charset="0"/>
              </a:rPr>
              <a:t>18% of LGBQ patients and 23% of transgender patients reported avoiding health care due to anticipated discrimination</a:t>
            </a:r>
            <a:r>
              <a:rPr lang="en-US" sz="2600" b="0" baseline="30000" dirty="0">
                <a:latin typeface="Times New Roman" charset="0"/>
                <a:cs typeface="Times New Roman" charset="0"/>
              </a:rPr>
              <a:t>3,4</a:t>
            </a:r>
          </a:p>
          <a:p>
            <a:pPr algn="l" eaLnBrk="1" hangingPunct="1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latin typeface="Times New Roman" charset="0"/>
                <a:cs typeface="Times New Roman" charset="0"/>
              </a:rPr>
              <a:t>Health care students report they have not received the tools they need to comfortably care for this population in practice</a:t>
            </a:r>
            <a:r>
              <a:rPr lang="en-US" sz="2600" b="0" baseline="30000" dirty="0">
                <a:latin typeface="Times New Roman" charset="0"/>
                <a:cs typeface="Times New Roman" charset="0"/>
              </a:rPr>
              <a:t>5</a:t>
            </a:r>
            <a:endParaRPr lang="en-US" sz="2600" b="0" dirty="0">
              <a:latin typeface="Times New Roman" charset="0"/>
              <a:cs typeface="Times New Roman" charset="0"/>
            </a:endParaRPr>
          </a:p>
          <a:p>
            <a:pPr algn="l" eaLnBrk="1" hangingPunct="1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latin typeface="Times New Roman" charset="0"/>
                <a:cs typeface="Times New Roman" charset="0"/>
              </a:rPr>
              <a:t>On average, only 2.12 hours of LGBTQ+ teaching is spent in four years of a nursing program</a:t>
            </a:r>
            <a:r>
              <a:rPr lang="en-US" sz="2600" b="0" baseline="30000" dirty="0">
                <a:latin typeface="Times New Roman" charset="0"/>
                <a:cs typeface="Times New Roman" charset="0"/>
              </a:rPr>
              <a:t>6</a:t>
            </a:r>
          </a:p>
        </p:txBody>
      </p:sp>
      <p:sp>
        <p:nvSpPr>
          <p:cNvPr id="9" name="Rectangle 8"/>
          <p:cNvSpPr/>
          <p:nvPr/>
        </p:nvSpPr>
        <p:spPr>
          <a:xfrm>
            <a:off x="802839" y="19445686"/>
            <a:ext cx="1327573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Developed Qualtrics survey approved by the Institutional Review Board 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Distributed to faculty in UNH College of Health and Human Services &amp; Psychology Dept.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includes faculty who taught classes between 2020 and 2022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and inclusion measured by Likert scale 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Stata software used for analysis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 correlation analysis for relationship between confidence and inclusion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Paired t test analyzed for difference in transgender and LGB content inclusion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994980" y="30056339"/>
            <a:ext cx="1388533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/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Gonzales, G., &amp; Henning-Smith, C. (2017). Health disparities by sexual orientation: Results and implications from the Behavioral Risk Factor Surveillance System. Journal of community health, 42(6), 1163-1172. </a:t>
            </a:r>
          </a:p>
          <a:p>
            <a:pPr marL="457200" indent="-457200" algn="l"/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McCann, E., &amp; Brown, M. (2018). Vulnerability and psychosocial risk factors regarding people who identify as transgender. A systematic review of the research evidence. Issues in Mental Health Nursing, 39(1), 3-15. </a:t>
            </a:r>
          </a:p>
          <a:p>
            <a:pPr marL="457200" indent="-457200" algn="l"/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Casey, L. S., Reisner, S. L., 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Findling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G., 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Blendon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 J., Benson, J. M., 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Sayde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 M., &amp; Miller, C. (2019). Discrimination in the United States: Experiences of lesbian, gay, bisexual, transgender, and queer Americans. Health Services Research, 54(6), 1454–1466. https://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doi.org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/10.1111/1475-6773.13229  </a:t>
            </a:r>
          </a:p>
          <a:p>
            <a:pPr marL="457200" indent="-457200" algn="l"/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James, S., Herman, J., Rankin, S., 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Keisling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M., 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Mottet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L., &amp; Anafi, M. A. (2016). The report of the 2015 US transgender survey. </a:t>
            </a:r>
          </a:p>
          <a:p>
            <a:pPr marL="457200" indent="-457200" algn="l"/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Greene, M. Z., France, K., Kreider, E. F., Wolfe-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Roubatis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E., Chen, K. D., Wu, A., &amp; Yehia, B. R. (2018). Comparing medical, dental, and nursing students’ preparedness to address lesbian, gay, bisexual, transgender, and queer health. 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PLoS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One, 13(9), e0204104. </a:t>
            </a:r>
          </a:p>
          <a:p>
            <a:pPr marL="457200" indent="-457200" algn="l"/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Lim, F., Johnson, M., &amp; Eliason, M. (2015, May). A National Survey of Faculty Knowledge, Experience, and. . . : Nursing Education Perspectives. Nursing Education Perspectives. Retrieved October 15, 2021, from https://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journals.lww.com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neponline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/Abstract/2015/05000/A_National_Survey_of_Faculty_Knowledge,.3.aspx  </a:t>
            </a:r>
          </a:p>
          <a:p>
            <a:pPr marL="457200" indent="-457200" algn="l"/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Booker, K. C., Merriweather, L., &amp; Campbell-Whatley, G. (2016). The Effects of Diversity Training on Faculty and Students' Classroom Experiences. International Journal for the Scholarship of Teaching and Learning, 10(1), n1.</a:t>
            </a:r>
          </a:p>
          <a:p>
            <a:pPr marL="457200" indent="-457200" algn="l"/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McNiel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 L., &amp; 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Elertson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K. M. (2018, April 20). Advocacy and awareness: Integrating LGBTQ Health Education into the prelicensure curriculum. Journal of Nursing Education. Retrieved October 12, 2021, from https://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journals.healio.com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12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2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/10.3928/01484834-20180420-12.  </a:t>
            </a:r>
          </a:p>
        </p:txBody>
      </p:sp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541866" y="31909578"/>
            <a:ext cx="2930959" cy="47705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3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Contacts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5497603" y="7816812"/>
            <a:ext cx="13275734" cy="12111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Almost one third of respondents identify as a member of a sexual minority (Table 2)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100% of respondents reported to be white 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 of respondents ranged from &lt;20 to 50+ years of age (Table 3) 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40.9% of survey results from nursing faculty </a:t>
            </a:r>
          </a:p>
          <a:p>
            <a:pPr algn="l">
              <a:spcBef>
                <a:spcPts val="1800"/>
              </a:spcBef>
            </a:pP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1800"/>
              </a:spcBef>
            </a:pP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1800"/>
              </a:spcBef>
            </a:pP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1800"/>
              </a:spcBef>
            </a:pP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1800"/>
              </a:spcBef>
            </a:pP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1800"/>
              </a:spcBef>
            </a:pP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1800"/>
              </a:spcBef>
            </a:pP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1800"/>
              </a:spcBef>
            </a:pP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1800"/>
              </a:spcBef>
            </a:pP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Statistically significant 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linear correlation </a:t>
            </a: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confidence and inclusion</a:t>
            </a:r>
          </a:p>
          <a:p>
            <a:pPr marL="1485900" lvl="2" indent="-571500" algn="l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faculty confidence increases so does faculty inclusion (</a:t>
            </a: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 = 0.7194 and p value &lt; 0.01)</a:t>
            </a:r>
          </a:p>
          <a:p>
            <a:pPr marL="685800" indent="-6858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Paired t test indicates there is a statistically significant difference in faculty inclusion of LGB content compared to transgender content (t = 4.1904 &amp; p &lt; 0.01)</a:t>
            </a:r>
          </a:p>
          <a:p>
            <a:pPr marL="685800" indent="-685800" algn="l">
              <a:buFont typeface="Wingdings" pitchFamily="2" charset="2"/>
              <a:buChar char="q"/>
            </a:pPr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l">
              <a:buFont typeface="Wingdings" pitchFamily="2" charset="2"/>
              <a:buChar char="q"/>
            </a:pPr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0139080" y="15456367"/>
            <a:ext cx="13275734" cy="6971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 who identify as members of the LGBTQ+ community may have more confidence teaching and including the material than those who are not</a:t>
            </a:r>
            <a:r>
              <a:rPr lang="en-US" sz="2600" b="0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lvl="2" indent="-457200" algn="l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 in inclusion of LGB content compared to transgender content may be related to faculty’s confidence level of each population</a:t>
            </a:r>
          </a:p>
          <a:p>
            <a:pPr marL="457200" indent="-4572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health care community and educators must address this gap in LGBTQ+ content inclusion</a:t>
            </a:r>
          </a:p>
          <a:p>
            <a:pPr marL="457200" indent="-457200" algn="l">
              <a:spcBef>
                <a:spcPts val="1800"/>
              </a:spcBef>
              <a:buFont typeface="Wingdings" pitchFamily="2" charset="2"/>
              <a:buChar char="q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Recommended techniques to improve confidence among faculty:</a:t>
            </a:r>
          </a:p>
          <a:p>
            <a:pPr marL="1600200" lvl="2" indent="-685800" algn="l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LGBTQ+ diversity training and professional development workshops</a:t>
            </a:r>
            <a:r>
              <a:rPr lang="en-US" sz="2600" b="0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00200" lvl="2" indent="-685800" algn="l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Targeted sessions focused on opportunities for curriculum inclusion,</a:t>
            </a:r>
            <a:r>
              <a:rPr lang="en-US" sz="2600" b="0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such as: </a:t>
            </a:r>
          </a:p>
          <a:p>
            <a:pPr marL="1600200" lvl="2" indent="-685800" algn="l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Collaborate with LGBTQ+ community members to develop inclusive curriculum</a:t>
            </a:r>
            <a:r>
              <a:rPr lang="en-US" sz="2600" b="0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00200" lvl="2" indent="-685800" algn="l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Panel discussions</a:t>
            </a:r>
            <a:r>
              <a:rPr lang="en-US" sz="2600" b="0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  <a:p>
            <a:pPr marL="1600200" lvl="2" indent="-685800" algn="l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Lecture, simulations, case studies that include and NOT pathologize LGBTQ+ people</a:t>
            </a:r>
            <a:r>
              <a:rPr lang="en-US" sz="2600" b="0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00200" lvl="2" indent="-685800" algn="l">
              <a:spcBef>
                <a:spcPts val="1800"/>
              </a:spcBef>
              <a:buFont typeface="Wingdings" pitchFamily="2" charset="2"/>
              <a:buChar char="Ø"/>
            </a:pPr>
            <a:r>
              <a:rPr lang="en-US" sz="2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UNH Safe Zones trainings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4029393-B2BF-1048-8402-112EF28513C4}"/>
              </a:ext>
            </a:extLst>
          </p:cNvPr>
          <p:cNvSpPr/>
          <p:nvPr/>
        </p:nvSpPr>
        <p:spPr>
          <a:xfrm>
            <a:off x="450986" y="16131373"/>
            <a:ext cx="13275734" cy="954107"/>
          </a:xfrm>
          <a:prstGeom prst="rect">
            <a:avLst/>
          </a:prstGeom>
          <a:solidFill>
            <a:srgbClr val="7030A0">
              <a:alpha val="37000"/>
            </a:srgbClr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13275734"/>
                      <a:gd name="connsiteY0" fmla="*/ 0 h 1938992"/>
                      <a:gd name="connsiteX1" fmla="*/ 577206 w 13275734"/>
                      <a:gd name="connsiteY1" fmla="*/ 0 h 1938992"/>
                      <a:gd name="connsiteX2" fmla="*/ 756140 w 13275734"/>
                      <a:gd name="connsiteY2" fmla="*/ 0 h 1938992"/>
                      <a:gd name="connsiteX3" fmla="*/ 1466103 w 13275734"/>
                      <a:gd name="connsiteY3" fmla="*/ 0 h 1938992"/>
                      <a:gd name="connsiteX4" fmla="*/ 1645037 w 13275734"/>
                      <a:gd name="connsiteY4" fmla="*/ 0 h 1938992"/>
                      <a:gd name="connsiteX5" fmla="*/ 2222242 w 13275734"/>
                      <a:gd name="connsiteY5" fmla="*/ 0 h 1938992"/>
                      <a:gd name="connsiteX6" fmla="*/ 3064963 w 13275734"/>
                      <a:gd name="connsiteY6" fmla="*/ 0 h 1938992"/>
                      <a:gd name="connsiteX7" fmla="*/ 3907683 w 13275734"/>
                      <a:gd name="connsiteY7" fmla="*/ 0 h 1938992"/>
                      <a:gd name="connsiteX8" fmla="*/ 4617647 w 13275734"/>
                      <a:gd name="connsiteY8" fmla="*/ 0 h 1938992"/>
                      <a:gd name="connsiteX9" fmla="*/ 5062095 w 13275734"/>
                      <a:gd name="connsiteY9" fmla="*/ 0 h 1938992"/>
                      <a:gd name="connsiteX10" fmla="*/ 5241029 w 13275734"/>
                      <a:gd name="connsiteY10" fmla="*/ 0 h 1938992"/>
                      <a:gd name="connsiteX11" fmla="*/ 5685477 w 13275734"/>
                      <a:gd name="connsiteY11" fmla="*/ 0 h 1938992"/>
                      <a:gd name="connsiteX12" fmla="*/ 6395441 w 13275734"/>
                      <a:gd name="connsiteY12" fmla="*/ 0 h 1938992"/>
                      <a:gd name="connsiteX13" fmla="*/ 7238161 w 13275734"/>
                      <a:gd name="connsiteY13" fmla="*/ 0 h 1938992"/>
                      <a:gd name="connsiteX14" fmla="*/ 7417095 w 13275734"/>
                      <a:gd name="connsiteY14" fmla="*/ 0 h 1938992"/>
                      <a:gd name="connsiteX15" fmla="*/ 7596029 w 13275734"/>
                      <a:gd name="connsiteY15" fmla="*/ 0 h 1938992"/>
                      <a:gd name="connsiteX16" fmla="*/ 8438749 w 13275734"/>
                      <a:gd name="connsiteY16" fmla="*/ 0 h 1938992"/>
                      <a:gd name="connsiteX17" fmla="*/ 8617683 w 13275734"/>
                      <a:gd name="connsiteY17" fmla="*/ 0 h 1938992"/>
                      <a:gd name="connsiteX18" fmla="*/ 9194889 w 13275734"/>
                      <a:gd name="connsiteY18" fmla="*/ 0 h 1938992"/>
                      <a:gd name="connsiteX19" fmla="*/ 9506580 w 13275734"/>
                      <a:gd name="connsiteY19" fmla="*/ 0 h 1938992"/>
                      <a:gd name="connsiteX20" fmla="*/ 9818271 w 13275734"/>
                      <a:gd name="connsiteY20" fmla="*/ 0 h 1938992"/>
                      <a:gd name="connsiteX21" fmla="*/ 10129962 w 13275734"/>
                      <a:gd name="connsiteY21" fmla="*/ 0 h 1938992"/>
                      <a:gd name="connsiteX22" fmla="*/ 10441653 w 13275734"/>
                      <a:gd name="connsiteY22" fmla="*/ 0 h 1938992"/>
                      <a:gd name="connsiteX23" fmla="*/ 10886102 w 13275734"/>
                      <a:gd name="connsiteY23" fmla="*/ 0 h 1938992"/>
                      <a:gd name="connsiteX24" fmla="*/ 11197793 w 13275734"/>
                      <a:gd name="connsiteY24" fmla="*/ 0 h 1938992"/>
                      <a:gd name="connsiteX25" fmla="*/ 11642242 w 13275734"/>
                      <a:gd name="connsiteY25" fmla="*/ 0 h 1938992"/>
                      <a:gd name="connsiteX26" fmla="*/ 12352205 w 13275734"/>
                      <a:gd name="connsiteY26" fmla="*/ 0 h 1938992"/>
                      <a:gd name="connsiteX27" fmla="*/ 12663896 w 13275734"/>
                      <a:gd name="connsiteY27" fmla="*/ 0 h 1938992"/>
                      <a:gd name="connsiteX28" fmla="*/ 13275734 w 13275734"/>
                      <a:gd name="connsiteY28" fmla="*/ 0 h 1938992"/>
                      <a:gd name="connsiteX29" fmla="*/ 13275734 w 13275734"/>
                      <a:gd name="connsiteY29" fmla="*/ 523528 h 1938992"/>
                      <a:gd name="connsiteX30" fmla="*/ 13275734 w 13275734"/>
                      <a:gd name="connsiteY30" fmla="*/ 1047056 h 1938992"/>
                      <a:gd name="connsiteX31" fmla="*/ 13275734 w 13275734"/>
                      <a:gd name="connsiteY31" fmla="*/ 1473634 h 1938992"/>
                      <a:gd name="connsiteX32" fmla="*/ 13275734 w 13275734"/>
                      <a:gd name="connsiteY32" fmla="*/ 1938992 h 1938992"/>
                      <a:gd name="connsiteX33" fmla="*/ 12698528 w 13275734"/>
                      <a:gd name="connsiteY33" fmla="*/ 1938992 h 1938992"/>
                      <a:gd name="connsiteX34" fmla="*/ 12386837 w 13275734"/>
                      <a:gd name="connsiteY34" fmla="*/ 1938992 h 1938992"/>
                      <a:gd name="connsiteX35" fmla="*/ 11942389 w 13275734"/>
                      <a:gd name="connsiteY35" fmla="*/ 1938992 h 1938992"/>
                      <a:gd name="connsiteX36" fmla="*/ 11365183 w 13275734"/>
                      <a:gd name="connsiteY36" fmla="*/ 1938992 h 1938992"/>
                      <a:gd name="connsiteX37" fmla="*/ 10787977 w 13275734"/>
                      <a:gd name="connsiteY37" fmla="*/ 1938992 h 1938992"/>
                      <a:gd name="connsiteX38" fmla="*/ 10078014 w 13275734"/>
                      <a:gd name="connsiteY38" fmla="*/ 1938992 h 1938992"/>
                      <a:gd name="connsiteX39" fmla="*/ 9766323 w 13275734"/>
                      <a:gd name="connsiteY39" fmla="*/ 1938992 h 1938992"/>
                      <a:gd name="connsiteX40" fmla="*/ 9454631 w 13275734"/>
                      <a:gd name="connsiteY40" fmla="*/ 1938992 h 1938992"/>
                      <a:gd name="connsiteX41" fmla="*/ 8611911 w 13275734"/>
                      <a:gd name="connsiteY41" fmla="*/ 1938992 h 1938992"/>
                      <a:gd name="connsiteX42" fmla="*/ 7769190 w 13275734"/>
                      <a:gd name="connsiteY42" fmla="*/ 1938992 h 1938992"/>
                      <a:gd name="connsiteX43" fmla="*/ 7191985 w 13275734"/>
                      <a:gd name="connsiteY43" fmla="*/ 1938992 h 1938992"/>
                      <a:gd name="connsiteX44" fmla="*/ 7013051 w 13275734"/>
                      <a:gd name="connsiteY44" fmla="*/ 1938992 h 1938992"/>
                      <a:gd name="connsiteX45" fmla="*/ 6834117 w 13275734"/>
                      <a:gd name="connsiteY45" fmla="*/ 1938992 h 1938992"/>
                      <a:gd name="connsiteX46" fmla="*/ 5991396 w 13275734"/>
                      <a:gd name="connsiteY46" fmla="*/ 1938992 h 1938992"/>
                      <a:gd name="connsiteX47" fmla="*/ 5546948 w 13275734"/>
                      <a:gd name="connsiteY47" fmla="*/ 1938992 h 1938992"/>
                      <a:gd name="connsiteX48" fmla="*/ 4704227 w 13275734"/>
                      <a:gd name="connsiteY48" fmla="*/ 1938992 h 1938992"/>
                      <a:gd name="connsiteX49" fmla="*/ 4127022 w 13275734"/>
                      <a:gd name="connsiteY49" fmla="*/ 1938992 h 1938992"/>
                      <a:gd name="connsiteX50" fmla="*/ 3948088 w 13275734"/>
                      <a:gd name="connsiteY50" fmla="*/ 1938992 h 1938992"/>
                      <a:gd name="connsiteX51" fmla="*/ 3636397 w 13275734"/>
                      <a:gd name="connsiteY51" fmla="*/ 1938992 h 1938992"/>
                      <a:gd name="connsiteX52" fmla="*/ 3191948 w 13275734"/>
                      <a:gd name="connsiteY52" fmla="*/ 1938992 h 1938992"/>
                      <a:gd name="connsiteX53" fmla="*/ 2481985 w 13275734"/>
                      <a:gd name="connsiteY53" fmla="*/ 1938992 h 1938992"/>
                      <a:gd name="connsiteX54" fmla="*/ 1772022 w 13275734"/>
                      <a:gd name="connsiteY54" fmla="*/ 1938992 h 1938992"/>
                      <a:gd name="connsiteX55" fmla="*/ 1194816 w 13275734"/>
                      <a:gd name="connsiteY55" fmla="*/ 1938992 h 1938992"/>
                      <a:gd name="connsiteX56" fmla="*/ 750368 w 13275734"/>
                      <a:gd name="connsiteY56" fmla="*/ 1938992 h 1938992"/>
                      <a:gd name="connsiteX57" fmla="*/ 0 w 13275734"/>
                      <a:gd name="connsiteY57" fmla="*/ 1938992 h 1938992"/>
                      <a:gd name="connsiteX58" fmla="*/ 0 w 13275734"/>
                      <a:gd name="connsiteY58" fmla="*/ 1454244 h 1938992"/>
                      <a:gd name="connsiteX59" fmla="*/ 0 w 13275734"/>
                      <a:gd name="connsiteY59" fmla="*/ 969496 h 1938992"/>
                      <a:gd name="connsiteX60" fmla="*/ 0 w 13275734"/>
                      <a:gd name="connsiteY60" fmla="*/ 445968 h 1938992"/>
                      <a:gd name="connsiteX61" fmla="*/ 0 w 13275734"/>
                      <a:gd name="connsiteY61" fmla="*/ 0 h 19389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</a:cxnLst>
                    <a:rect l="l" t="t" r="r" b="b"/>
                    <a:pathLst>
                      <a:path w="13275734" h="1938992" fill="none" extrusionOk="0">
                        <a:moveTo>
                          <a:pt x="0" y="0"/>
                        </a:moveTo>
                        <a:cubicBezTo>
                          <a:pt x="251240" y="-58990"/>
                          <a:pt x="366527" y="67409"/>
                          <a:pt x="577206" y="0"/>
                        </a:cubicBezTo>
                        <a:cubicBezTo>
                          <a:pt x="787885" y="-67409"/>
                          <a:pt x="667458" y="5834"/>
                          <a:pt x="756140" y="0"/>
                        </a:cubicBezTo>
                        <a:cubicBezTo>
                          <a:pt x="844822" y="-5834"/>
                          <a:pt x="1250274" y="43304"/>
                          <a:pt x="1466103" y="0"/>
                        </a:cubicBezTo>
                        <a:cubicBezTo>
                          <a:pt x="1681932" y="-43304"/>
                          <a:pt x="1556500" y="9977"/>
                          <a:pt x="1645037" y="0"/>
                        </a:cubicBezTo>
                        <a:cubicBezTo>
                          <a:pt x="1733574" y="-9977"/>
                          <a:pt x="2106562" y="47977"/>
                          <a:pt x="2222242" y="0"/>
                        </a:cubicBezTo>
                        <a:cubicBezTo>
                          <a:pt x="2337922" y="-47977"/>
                          <a:pt x="2864273" y="1994"/>
                          <a:pt x="3064963" y="0"/>
                        </a:cubicBezTo>
                        <a:cubicBezTo>
                          <a:pt x="3265653" y="-1994"/>
                          <a:pt x="3608807" y="27471"/>
                          <a:pt x="3907683" y="0"/>
                        </a:cubicBezTo>
                        <a:cubicBezTo>
                          <a:pt x="4206559" y="-27471"/>
                          <a:pt x="4455152" y="41442"/>
                          <a:pt x="4617647" y="0"/>
                        </a:cubicBezTo>
                        <a:cubicBezTo>
                          <a:pt x="4780142" y="-41442"/>
                          <a:pt x="4854002" y="25640"/>
                          <a:pt x="5062095" y="0"/>
                        </a:cubicBezTo>
                        <a:cubicBezTo>
                          <a:pt x="5270188" y="-25640"/>
                          <a:pt x="5161537" y="15508"/>
                          <a:pt x="5241029" y="0"/>
                        </a:cubicBezTo>
                        <a:cubicBezTo>
                          <a:pt x="5320521" y="-15508"/>
                          <a:pt x="5531474" y="41641"/>
                          <a:pt x="5685477" y="0"/>
                        </a:cubicBezTo>
                        <a:cubicBezTo>
                          <a:pt x="5839480" y="-41641"/>
                          <a:pt x="6070512" y="46144"/>
                          <a:pt x="6395441" y="0"/>
                        </a:cubicBezTo>
                        <a:cubicBezTo>
                          <a:pt x="6720370" y="-46144"/>
                          <a:pt x="7006885" y="70184"/>
                          <a:pt x="7238161" y="0"/>
                        </a:cubicBezTo>
                        <a:cubicBezTo>
                          <a:pt x="7469437" y="-70184"/>
                          <a:pt x="7359953" y="3638"/>
                          <a:pt x="7417095" y="0"/>
                        </a:cubicBezTo>
                        <a:cubicBezTo>
                          <a:pt x="7474237" y="-3638"/>
                          <a:pt x="7525504" y="13555"/>
                          <a:pt x="7596029" y="0"/>
                        </a:cubicBezTo>
                        <a:cubicBezTo>
                          <a:pt x="7666554" y="-13555"/>
                          <a:pt x="8258461" y="86787"/>
                          <a:pt x="8438749" y="0"/>
                        </a:cubicBezTo>
                        <a:cubicBezTo>
                          <a:pt x="8619037" y="-86787"/>
                          <a:pt x="8552618" y="6714"/>
                          <a:pt x="8617683" y="0"/>
                        </a:cubicBezTo>
                        <a:cubicBezTo>
                          <a:pt x="8682748" y="-6714"/>
                          <a:pt x="9020867" y="57150"/>
                          <a:pt x="9194889" y="0"/>
                        </a:cubicBezTo>
                        <a:cubicBezTo>
                          <a:pt x="9368911" y="-57150"/>
                          <a:pt x="9422435" y="1690"/>
                          <a:pt x="9506580" y="0"/>
                        </a:cubicBezTo>
                        <a:cubicBezTo>
                          <a:pt x="9590725" y="-1690"/>
                          <a:pt x="9735497" y="2105"/>
                          <a:pt x="9818271" y="0"/>
                        </a:cubicBezTo>
                        <a:cubicBezTo>
                          <a:pt x="9901045" y="-2105"/>
                          <a:pt x="9978993" y="4689"/>
                          <a:pt x="10129962" y="0"/>
                        </a:cubicBezTo>
                        <a:cubicBezTo>
                          <a:pt x="10280931" y="-4689"/>
                          <a:pt x="10331011" y="6016"/>
                          <a:pt x="10441653" y="0"/>
                        </a:cubicBezTo>
                        <a:cubicBezTo>
                          <a:pt x="10552295" y="-6016"/>
                          <a:pt x="10741914" y="10947"/>
                          <a:pt x="10886102" y="0"/>
                        </a:cubicBezTo>
                        <a:cubicBezTo>
                          <a:pt x="11030290" y="-10947"/>
                          <a:pt x="11133558" y="25827"/>
                          <a:pt x="11197793" y="0"/>
                        </a:cubicBezTo>
                        <a:cubicBezTo>
                          <a:pt x="11262028" y="-25827"/>
                          <a:pt x="11443609" y="9460"/>
                          <a:pt x="11642242" y="0"/>
                        </a:cubicBezTo>
                        <a:cubicBezTo>
                          <a:pt x="11840875" y="-9460"/>
                          <a:pt x="12049905" y="63132"/>
                          <a:pt x="12352205" y="0"/>
                        </a:cubicBezTo>
                        <a:cubicBezTo>
                          <a:pt x="12654505" y="-63132"/>
                          <a:pt x="12511581" y="32624"/>
                          <a:pt x="12663896" y="0"/>
                        </a:cubicBezTo>
                        <a:cubicBezTo>
                          <a:pt x="12816211" y="-32624"/>
                          <a:pt x="13143766" y="33947"/>
                          <a:pt x="13275734" y="0"/>
                        </a:cubicBezTo>
                        <a:cubicBezTo>
                          <a:pt x="13316579" y="227931"/>
                          <a:pt x="13230456" y="329279"/>
                          <a:pt x="13275734" y="523528"/>
                        </a:cubicBezTo>
                        <a:cubicBezTo>
                          <a:pt x="13321012" y="717777"/>
                          <a:pt x="13241174" y="823034"/>
                          <a:pt x="13275734" y="1047056"/>
                        </a:cubicBezTo>
                        <a:cubicBezTo>
                          <a:pt x="13310294" y="1271078"/>
                          <a:pt x="13237460" y="1370541"/>
                          <a:pt x="13275734" y="1473634"/>
                        </a:cubicBezTo>
                        <a:cubicBezTo>
                          <a:pt x="13314008" y="1576727"/>
                          <a:pt x="13246652" y="1728941"/>
                          <a:pt x="13275734" y="1938992"/>
                        </a:cubicBezTo>
                        <a:cubicBezTo>
                          <a:pt x="12997175" y="1998787"/>
                          <a:pt x="12956977" y="1897827"/>
                          <a:pt x="12698528" y="1938992"/>
                        </a:cubicBezTo>
                        <a:cubicBezTo>
                          <a:pt x="12440079" y="1980157"/>
                          <a:pt x="12455783" y="1914667"/>
                          <a:pt x="12386837" y="1938992"/>
                        </a:cubicBezTo>
                        <a:cubicBezTo>
                          <a:pt x="12317891" y="1963317"/>
                          <a:pt x="12067049" y="1898809"/>
                          <a:pt x="11942389" y="1938992"/>
                        </a:cubicBezTo>
                        <a:cubicBezTo>
                          <a:pt x="11817729" y="1979175"/>
                          <a:pt x="11645421" y="1875155"/>
                          <a:pt x="11365183" y="1938992"/>
                        </a:cubicBezTo>
                        <a:cubicBezTo>
                          <a:pt x="11084945" y="2002829"/>
                          <a:pt x="11075167" y="1937112"/>
                          <a:pt x="10787977" y="1938992"/>
                        </a:cubicBezTo>
                        <a:cubicBezTo>
                          <a:pt x="10500787" y="1940872"/>
                          <a:pt x="10410768" y="1913226"/>
                          <a:pt x="10078014" y="1938992"/>
                        </a:cubicBezTo>
                        <a:cubicBezTo>
                          <a:pt x="9745260" y="1964758"/>
                          <a:pt x="9882175" y="1938544"/>
                          <a:pt x="9766323" y="1938992"/>
                        </a:cubicBezTo>
                        <a:cubicBezTo>
                          <a:pt x="9650471" y="1939440"/>
                          <a:pt x="9610132" y="1916655"/>
                          <a:pt x="9454631" y="1938992"/>
                        </a:cubicBezTo>
                        <a:cubicBezTo>
                          <a:pt x="9299130" y="1961329"/>
                          <a:pt x="9006790" y="1889712"/>
                          <a:pt x="8611911" y="1938992"/>
                        </a:cubicBezTo>
                        <a:cubicBezTo>
                          <a:pt x="8217032" y="1988272"/>
                          <a:pt x="8037451" y="1911315"/>
                          <a:pt x="7769190" y="1938992"/>
                        </a:cubicBezTo>
                        <a:cubicBezTo>
                          <a:pt x="7500929" y="1966669"/>
                          <a:pt x="7342212" y="1881077"/>
                          <a:pt x="7191985" y="1938992"/>
                        </a:cubicBezTo>
                        <a:cubicBezTo>
                          <a:pt x="7041759" y="1996907"/>
                          <a:pt x="7069820" y="1938305"/>
                          <a:pt x="7013051" y="1938992"/>
                        </a:cubicBezTo>
                        <a:cubicBezTo>
                          <a:pt x="6956282" y="1939679"/>
                          <a:pt x="6895774" y="1923450"/>
                          <a:pt x="6834117" y="1938992"/>
                        </a:cubicBezTo>
                        <a:cubicBezTo>
                          <a:pt x="6772460" y="1954534"/>
                          <a:pt x="6222056" y="1925994"/>
                          <a:pt x="5991396" y="1938992"/>
                        </a:cubicBezTo>
                        <a:cubicBezTo>
                          <a:pt x="5760736" y="1951990"/>
                          <a:pt x="5724075" y="1890438"/>
                          <a:pt x="5546948" y="1938992"/>
                        </a:cubicBezTo>
                        <a:cubicBezTo>
                          <a:pt x="5369821" y="1987546"/>
                          <a:pt x="4987899" y="1846686"/>
                          <a:pt x="4704227" y="1938992"/>
                        </a:cubicBezTo>
                        <a:cubicBezTo>
                          <a:pt x="4420555" y="2031298"/>
                          <a:pt x="4339010" y="1926277"/>
                          <a:pt x="4127022" y="1938992"/>
                        </a:cubicBezTo>
                        <a:cubicBezTo>
                          <a:pt x="3915034" y="1951707"/>
                          <a:pt x="4019133" y="1936103"/>
                          <a:pt x="3948088" y="1938992"/>
                        </a:cubicBezTo>
                        <a:cubicBezTo>
                          <a:pt x="3877043" y="1941881"/>
                          <a:pt x="3730709" y="1909070"/>
                          <a:pt x="3636397" y="1938992"/>
                        </a:cubicBezTo>
                        <a:cubicBezTo>
                          <a:pt x="3542085" y="1968914"/>
                          <a:pt x="3386429" y="1908060"/>
                          <a:pt x="3191948" y="1938992"/>
                        </a:cubicBezTo>
                        <a:cubicBezTo>
                          <a:pt x="2997467" y="1969924"/>
                          <a:pt x="2688656" y="1914615"/>
                          <a:pt x="2481985" y="1938992"/>
                        </a:cubicBezTo>
                        <a:cubicBezTo>
                          <a:pt x="2275314" y="1963369"/>
                          <a:pt x="1972722" y="1915497"/>
                          <a:pt x="1772022" y="1938992"/>
                        </a:cubicBezTo>
                        <a:cubicBezTo>
                          <a:pt x="1571322" y="1962487"/>
                          <a:pt x="1434664" y="1900439"/>
                          <a:pt x="1194816" y="1938992"/>
                        </a:cubicBezTo>
                        <a:cubicBezTo>
                          <a:pt x="954968" y="1977545"/>
                          <a:pt x="944435" y="1917701"/>
                          <a:pt x="750368" y="1938992"/>
                        </a:cubicBezTo>
                        <a:cubicBezTo>
                          <a:pt x="556301" y="1960283"/>
                          <a:pt x="189423" y="1876518"/>
                          <a:pt x="0" y="1938992"/>
                        </a:cubicBezTo>
                        <a:cubicBezTo>
                          <a:pt x="-36873" y="1814064"/>
                          <a:pt x="52147" y="1551759"/>
                          <a:pt x="0" y="1454244"/>
                        </a:cubicBezTo>
                        <a:cubicBezTo>
                          <a:pt x="-52147" y="1356729"/>
                          <a:pt x="27807" y="1128735"/>
                          <a:pt x="0" y="969496"/>
                        </a:cubicBezTo>
                        <a:cubicBezTo>
                          <a:pt x="-27807" y="810257"/>
                          <a:pt x="54730" y="666878"/>
                          <a:pt x="0" y="445968"/>
                        </a:cubicBezTo>
                        <a:cubicBezTo>
                          <a:pt x="-54730" y="225058"/>
                          <a:pt x="13999" y="202790"/>
                          <a:pt x="0" y="0"/>
                        </a:cubicBezTo>
                        <a:close/>
                      </a:path>
                      <a:path w="13275734" h="1938992" stroke="0" extrusionOk="0">
                        <a:moveTo>
                          <a:pt x="0" y="0"/>
                        </a:moveTo>
                        <a:cubicBezTo>
                          <a:pt x="218197" y="-22644"/>
                          <a:pt x="276486" y="25506"/>
                          <a:pt x="444448" y="0"/>
                        </a:cubicBezTo>
                        <a:cubicBezTo>
                          <a:pt x="612410" y="-25506"/>
                          <a:pt x="548546" y="12270"/>
                          <a:pt x="623382" y="0"/>
                        </a:cubicBezTo>
                        <a:cubicBezTo>
                          <a:pt x="698218" y="-12270"/>
                          <a:pt x="1204208" y="42018"/>
                          <a:pt x="1466103" y="0"/>
                        </a:cubicBezTo>
                        <a:cubicBezTo>
                          <a:pt x="1727998" y="-42018"/>
                          <a:pt x="1749076" y="23061"/>
                          <a:pt x="1910551" y="0"/>
                        </a:cubicBezTo>
                        <a:cubicBezTo>
                          <a:pt x="2072026" y="-23061"/>
                          <a:pt x="2158833" y="3162"/>
                          <a:pt x="2355000" y="0"/>
                        </a:cubicBezTo>
                        <a:cubicBezTo>
                          <a:pt x="2551167" y="-3162"/>
                          <a:pt x="2977833" y="47037"/>
                          <a:pt x="3197720" y="0"/>
                        </a:cubicBezTo>
                        <a:cubicBezTo>
                          <a:pt x="3417607" y="-47037"/>
                          <a:pt x="3422368" y="35165"/>
                          <a:pt x="3509411" y="0"/>
                        </a:cubicBezTo>
                        <a:cubicBezTo>
                          <a:pt x="3596454" y="-35165"/>
                          <a:pt x="3971590" y="63672"/>
                          <a:pt x="4352132" y="0"/>
                        </a:cubicBezTo>
                        <a:cubicBezTo>
                          <a:pt x="4732674" y="-63672"/>
                          <a:pt x="4912186" y="48191"/>
                          <a:pt x="5194852" y="0"/>
                        </a:cubicBezTo>
                        <a:cubicBezTo>
                          <a:pt x="5477518" y="-48191"/>
                          <a:pt x="5620225" y="41178"/>
                          <a:pt x="5772058" y="0"/>
                        </a:cubicBezTo>
                        <a:cubicBezTo>
                          <a:pt x="5923891" y="-41178"/>
                          <a:pt x="6443088" y="72094"/>
                          <a:pt x="6614779" y="0"/>
                        </a:cubicBezTo>
                        <a:cubicBezTo>
                          <a:pt x="6786470" y="-72094"/>
                          <a:pt x="6933695" y="49778"/>
                          <a:pt x="7059227" y="0"/>
                        </a:cubicBezTo>
                        <a:cubicBezTo>
                          <a:pt x="7184759" y="-49778"/>
                          <a:pt x="7397970" y="38750"/>
                          <a:pt x="7503676" y="0"/>
                        </a:cubicBezTo>
                        <a:cubicBezTo>
                          <a:pt x="7609382" y="-38750"/>
                          <a:pt x="8010185" y="47147"/>
                          <a:pt x="8213639" y="0"/>
                        </a:cubicBezTo>
                        <a:cubicBezTo>
                          <a:pt x="8417093" y="-47147"/>
                          <a:pt x="8524489" y="30365"/>
                          <a:pt x="8658087" y="0"/>
                        </a:cubicBezTo>
                        <a:cubicBezTo>
                          <a:pt x="8791685" y="-30365"/>
                          <a:pt x="9094121" y="2593"/>
                          <a:pt x="9500808" y="0"/>
                        </a:cubicBezTo>
                        <a:cubicBezTo>
                          <a:pt x="9907495" y="-2593"/>
                          <a:pt x="9981028" y="32243"/>
                          <a:pt x="10343528" y="0"/>
                        </a:cubicBezTo>
                        <a:cubicBezTo>
                          <a:pt x="10706028" y="-32243"/>
                          <a:pt x="10780846" y="58946"/>
                          <a:pt x="10920734" y="0"/>
                        </a:cubicBezTo>
                        <a:cubicBezTo>
                          <a:pt x="11060622" y="-58946"/>
                          <a:pt x="11172970" y="17915"/>
                          <a:pt x="11365183" y="0"/>
                        </a:cubicBezTo>
                        <a:cubicBezTo>
                          <a:pt x="11557396" y="-17915"/>
                          <a:pt x="11465830" y="15838"/>
                          <a:pt x="11544117" y="0"/>
                        </a:cubicBezTo>
                        <a:cubicBezTo>
                          <a:pt x="11622404" y="-15838"/>
                          <a:pt x="11702702" y="30710"/>
                          <a:pt x="11855808" y="0"/>
                        </a:cubicBezTo>
                        <a:cubicBezTo>
                          <a:pt x="12008914" y="-30710"/>
                          <a:pt x="12018328" y="16051"/>
                          <a:pt x="12167499" y="0"/>
                        </a:cubicBezTo>
                        <a:cubicBezTo>
                          <a:pt x="12316670" y="-16051"/>
                          <a:pt x="12444974" y="3654"/>
                          <a:pt x="12611947" y="0"/>
                        </a:cubicBezTo>
                        <a:cubicBezTo>
                          <a:pt x="12778920" y="-3654"/>
                          <a:pt x="13130195" y="43584"/>
                          <a:pt x="13275734" y="0"/>
                        </a:cubicBezTo>
                        <a:cubicBezTo>
                          <a:pt x="13305952" y="198900"/>
                          <a:pt x="13218646" y="288281"/>
                          <a:pt x="13275734" y="484748"/>
                        </a:cubicBezTo>
                        <a:cubicBezTo>
                          <a:pt x="13332822" y="681215"/>
                          <a:pt x="13261898" y="791960"/>
                          <a:pt x="13275734" y="969496"/>
                        </a:cubicBezTo>
                        <a:cubicBezTo>
                          <a:pt x="13289570" y="1147032"/>
                          <a:pt x="13267352" y="1250915"/>
                          <a:pt x="13275734" y="1454244"/>
                        </a:cubicBezTo>
                        <a:cubicBezTo>
                          <a:pt x="13284116" y="1657573"/>
                          <a:pt x="13262315" y="1748525"/>
                          <a:pt x="13275734" y="1938992"/>
                        </a:cubicBezTo>
                        <a:cubicBezTo>
                          <a:pt x="12942788" y="1941479"/>
                          <a:pt x="12915917" y="1888054"/>
                          <a:pt x="12565771" y="1938992"/>
                        </a:cubicBezTo>
                        <a:cubicBezTo>
                          <a:pt x="12215625" y="1989930"/>
                          <a:pt x="12374270" y="1932126"/>
                          <a:pt x="12254080" y="1938992"/>
                        </a:cubicBezTo>
                        <a:cubicBezTo>
                          <a:pt x="12133890" y="1945858"/>
                          <a:pt x="11783289" y="1919238"/>
                          <a:pt x="11544117" y="1938992"/>
                        </a:cubicBezTo>
                        <a:cubicBezTo>
                          <a:pt x="11304945" y="1958746"/>
                          <a:pt x="11411714" y="1926048"/>
                          <a:pt x="11365183" y="1938992"/>
                        </a:cubicBezTo>
                        <a:cubicBezTo>
                          <a:pt x="11318652" y="1951936"/>
                          <a:pt x="10815623" y="1855047"/>
                          <a:pt x="10655220" y="1938992"/>
                        </a:cubicBezTo>
                        <a:cubicBezTo>
                          <a:pt x="10494817" y="2022937"/>
                          <a:pt x="10498855" y="1922942"/>
                          <a:pt x="10343528" y="1938992"/>
                        </a:cubicBezTo>
                        <a:cubicBezTo>
                          <a:pt x="10188201" y="1955042"/>
                          <a:pt x="10222445" y="1935401"/>
                          <a:pt x="10164595" y="1938992"/>
                        </a:cubicBezTo>
                        <a:cubicBezTo>
                          <a:pt x="10106745" y="1942583"/>
                          <a:pt x="9978239" y="1920701"/>
                          <a:pt x="9852903" y="1938992"/>
                        </a:cubicBezTo>
                        <a:cubicBezTo>
                          <a:pt x="9727567" y="1957283"/>
                          <a:pt x="9432493" y="1900592"/>
                          <a:pt x="9142940" y="1938992"/>
                        </a:cubicBezTo>
                        <a:cubicBezTo>
                          <a:pt x="8853387" y="1977392"/>
                          <a:pt x="8933225" y="1911260"/>
                          <a:pt x="8831249" y="1938992"/>
                        </a:cubicBezTo>
                        <a:cubicBezTo>
                          <a:pt x="8729273" y="1966724"/>
                          <a:pt x="8721736" y="1917549"/>
                          <a:pt x="8652315" y="1938992"/>
                        </a:cubicBezTo>
                        <a:cubicBezTo>
                          <a:pt x="8582894" y="1960435"/>
                          <a:pt x="8404006" y="1937161"/>
                          <a:pt x="8340624" y="1938992"/>
                        </a:cubicBezTo>
                        <a:cubicBezTo>
                          <a:pt x="8277242" y="1940823"/>
                          <a:pt x="8113448" y="1899875"/>
                          <a:pt x="7896176" y="1938992"/>
                        </a:cubicBezTo>
                        <a:cubicBezTo>
                          <a:pt x="7678904" y="1978109"/>
                          <a:pt x="7488121" y="1897959"/>
                          <a:pt x="7318970" y="1938992"/>
                        </a:cubicBezTo>
                        <a:cubicBezTo>
                          <a:pt x="7149819" y="1980025"/>
                          <a:pt x="7124711" y="1929706"/>
                          <a:pt x="7007279" y="1938992"/>
                        </a:cubicBezTo>
                        <a:cubicBezTo>
                          <a:pt x="6889847" y="1948278"/>
                          <a:pt x="6420715" y="1896897"/>
                          <a:pt x="6164558" y="1938992"/>
                        </a:cubicBezTo>
                        <a:cubicBezTo>
                          <a:pt x="5908401" y="1981087"/>
                          <a:pt x="5789630" y="1893714"/>
                          <a:pt x="5587352" y="1938992"/>
                        </a:cubicBezTo>
                        <a:cubicBezTo>
                          <a:pt x="5385074" y="1984270"/>
                          <a:pt x="5070589" y="1863058"/>
                          <a:pt x="4744632" y="1938992"/>
                        </a:cubicBezTo>
                        <a:cubicBezTo>
                          <a:pt x="4418675" y="2014926"/>
                          <a:pt x="4227229" y="1869646"/>
                          <a:pt x="4034669" y="1938992"/>
                        </a:cubicBezTo>
                        <a:cubicBezTo>
                          <a:pt x="3842109" y="2008338"/>
                          <a:pt x="3702844" y="1936449"/>
                          <a:pt x="3590220" y="1938992"/>
                        </a:cubicBezTo>
                        <a:cubicBezTo>
                          <a:pt x="3477596" y="1941535"/>
                          <a:pt x="3234744" y="1869936"/>
                          <a:pt x="2880257" y="1938992"/>
                        </a:cubicBezTo>
                        <a:cubicBezTo>
                          <a:pt x="2525770" y="2008048"/>
                          <a:pt x="2711362" y="1908165"/>
                          <a:pt x="2568566" y="1938992"/>
                        </a:cubicBezTo>
                        <a:cubicBezTo>
                          <a:pt x="2425770" y="1969819"/>
                          <a:pt x="2115205" y="1923939"/>
                          <a:pt x="1991360" y="1938992"/>
                        </a:cubicBezTo>
                        <a:cubicBezTo>
                          <a:pt x="1867515" y="1954045"/>
                          <a:pt x="1888561" y="1926682"/>
                          <a:pt x="1812426" y="1938992"/>
                        </a:cubicBezTo>
                        <a:cubicBezTo>
                          <a:pt x="1736291" y="1951302"/>
                          <a:pt x="1196456" y="1873351"/>
                          <a:pt x="969706" y="1938992"/>
                        </a:cubicBezTo>
                        <a:cubicBezTo>
                          <a:pt x="742956" y="2004633"/>
                          <a:pt x="293437" y="1865092"/>
                          <a:pt x="0" y="1938992"/>
                        </a:cubicBezTo>
                        <a:cubicBezTo>
                          <a:pt x="-21178" y="1802778"/>
                          <a:pt x="40346" y="1565647"/>
                          <a:pt x="0" y="1415464"/>
                        </a:cubicBezTo>
                        <a:cubicBezTo>
                          <a:pt x="-40346" y="1265281"/>
                          <a:pt x="57791" y="1073606"/>
                          <a:pt x="0" y="911326"/>
                        </a:cubicBezTo>
                        <a:cubicBezTo>
                          <a:pt x="-57791" y="749046"/>
                          <a:pt x="713" y="580516"/>
                          <a:pt x="0" y="465358"/>
                        </a:cubicBezTo>
                        <a:cubicBezTo>
                          <a:pt x="-713" y="350200"/>
                          <a:pt x="20160" y="11562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eaLnBrk="1" hangingPunct="1">
              <a:spcBef>
                <a:spcPts val="1200"/>
              </a:spcBef>
            </a:pPr>
            <a:r>
              <a:rPr lang="en-US" sz="2800" dirty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Identify whether the degree of confidence in teaching LGBTQ+ health content is related to the implementation of this material into educators’ curriculum</a:t>
            </a:r>
          </a:p>
        </p:txBody>
      </p:sp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236976F1-B576-A847-AFC6-6750F81FBA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090" y="24854417"/>
            <a:ext cx="9119284" cy="6200628"/>
          </a:xfrm>
          <a:prstGeom prst="rect">
            <a:avLst/>
          </a:prstGeom>
          <a:ln w="57150">
            <a:solidFill>
              <a:srgbClr val="7030A0"/>
            </a:solidFill>
            <a:prstDash val="solid"/>
          </a:ln>
          <a:effectLst>
            <a:softEdge rad="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C2D29C-F5E2-034E-A7DD-849D65998F57}"/>
              </a:ext>
            </a:extLst>
          </p:cNvPr>
          <p:cNvSpPr txBox="1"/>
          <p:nvPr/>
        </p:nvSpPr>
        <p:spPr>
          <a:xfrm>
            <a:off x="12945928" y="11143149"/>
            <a:ext cx="638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2. Demographics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AD61158-0E8C-4845-9E37-A56BC8924B62}"/>
              </a:ext>
            </a:extLst>
          </p:cNvPr>
          <p:cNvSpPr txBox="1"/>
          <p:nvPr/>
        </p:nvSpPr>
        <p:spPr>
          <a:xfrm>
            <a:off x="1066800" y="24365620"/>
            <a:ext cx="638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1. Survey Sample Question</a:t>
            </a:r>
          </a:p>
        </p:txBody>
      </p:sp>
      <p:sp useBgFill="1">
        <p:nvSpPr>
          <p:cNvPr id="6" name="TextBox 5">
            <a:extLst>
              <a:ext uri="{FF2B5EF4-FFF2-40B4-BE49-F238E27FC236}">
                <a16:creationId xmlns:a16="http://schemas.microsoft.com/office/drawing/2014/main" id="{E8A33C3D-EF2D-0A45-96F1-FD6B8F98ED87}"/>
              </a:ext>
            </a:extLst>
          </p:cNvPr>
          <p:cNvSpPr txBox="1"/>
          <p:nvPr/>
        </p:nvSpPr>
        <p:spPr>
          <a:xfrm flipH="1">
            <a:off x="17533027" y="29855021"/>
            <a:ext cx="8982227" cy="86177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en-US" sz="25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Range Key: 	minimum = lowest possible confidence/inclusion, </a:t>
            </a:r>
          </a:p>
          <a:p>
            <a:pPr algn="l"/>
            <a:r>
              <a:rPr lang="en-US" sz="25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maximum = highest possible confidence/inclusion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EA00B06-C4C7-F648-B4EE-55745114DC84}"/>
              </a:ext>
            </a:extLst>
          </p:cNvPr>
          <p:cNvSpPr txBox="1"/>
          <p:nvPr/>
        </p:nvSpPr>
        <p:spPr>
          <a:xfrm>
            <a:off x="13820328" y="25978471"/>
            <a:ext cx="638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4. Results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B56798A-C6BC-AD40-BEBD-AD107FD559FA}"/>
              </a:ext>
            </a:extLst>
          </p:cNvPr>
          <p:cNvSpPr/>
          <p:nvPr/>
        </p:nvSpPr>
        <p:spPr bwMode="auto">
          <a:xfrm>
            <a:off x="18301756" y="20151753"/>
            <a:ext cx="7152519" cy="38656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dirty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17" name="Up Arrow 16">
            <a:extLst>
              <a:ext uri="{FF2B5EF4-FFF2-40B4-BE49-F238E27FC236}">
                <a16:creationId xmlns:a16="http://schemas.microsoft.com/office/drawing/2014/main" id="{06F9FF71-23BD-3E40-82C6-5971AD53DE22}"/>
              </a:ext>
            </a:extLst>
          </p:cNvPr>
          <p:cNvSpPr/>
          <p:nvPr/>
        </p:nvSpPr>
        <p:spPr bwMode="auto">
          <a:xfrm>
            <a:off x="19232332" y="20599619"/>
            <a:ext cx="1174750" cy="2301547"/>
          </a:xfrm>
          <a:prstGeom prst="upArrow">
            <a:avLst/>
          </a:prstGeom>
          <a:solidFill>
            <a:srgbClr val="7030A0">
              <a:alpha val="68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dirty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40" name="Up Arrow 39">
            <a:extLst>
              <a:ext uri="{FF2B5EF4-FFF2-40B4-BE49-F238E27FC236}">
                <a16:creationId xmlns:a16="http://schemas.microsoft.com/office/drawing/2014/main" id="{EB499C28-FA2B-D045-9263-4F3BCC2C1D94}"/>
              </a:ext>
            </a:extLst>
          </p:cNvPr>
          <p:cNvSpPr/>
          <p:nvPr/>
        </p:nvSpPr>
        <p:spPr bwMode="auto">
          <a:xfrm>
            <a:off x="23152099" y="20599620"/>
            <a:ext cx="1174750" cy="2301547"/>
          </a:xfrm>
          <a:prstGeom prst="upArrow">
            <a:avLst/>
          </a:prstGeom>
          <a:solidFill>
            <a:srgbClr val="7030A0">
              <a:alpha val="68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dirty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FF1790F-EDC3-CF4F-8F41-FB3C4DAFCAFE}"/>
              </a:ext>
            </a:extLst>
          </p:cNvPr>
          <p:cNvSpPr txBox="1"/>
          <p:nvPr/>
        </p:nvSpPr>
        <p:spPr>
          <a:xfrm>
            <a:off x="18368881" y="23083828"/>
            <a:ext cx="290165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8EA7D70-FB84-AA49-9CB1-8A5539EABCC4}"/>
              </a:ext>
            </a:extLst>
          </p:cNvPr>
          <p:cNvSpPr txBox="1"/>
          <p:nvPr/>
        </p:nvSpPr>
        <p:spPr>
          <a:xfrm>
            <a:off x="16764000" y="24030468"/>
            <a:ext cx="638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1. Correlation Description</a:t>
            </a:r>
          </a:p>
        </p:txBody>
      </p:sp>
      <p:pic>
        <p:nvPicPr>
          <p:cNvPr id="48" name="Picture 47" descr="Table&#10;&#10;Description automatically generated">
            <a:extLst>
              <a:ext uri="{FF2B5EF4-FFF2-40B4-BE49-F238E27FC236}">
                <a16:creationId xmlns:a16="http://schemas.microsoft.com/office/drawing/2014/main" id="{C1A39607-16E0-2344-94BE-652D99B18F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6692" y="26403232"/>
            <a:ext cx="11302645" cy="3181090"/>
          </a:xfrm>
          <a:prstGeom prst="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AB98ED08-13BD-3E4D-8ADA-C8EF12E85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5647" y="11572590"/>
            <a:ext cx="6177218" cy="3561418"/>
          </a:xfrm>
          <a:prstGeom prst="rect">
            <a:avLst/>
          </a:prstGeom>
          <a:noFill/>
          <a:ln w="57150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AA75592D-397B-CE4E-83BF-7E5C6C99C393}"/>
              </a:ext>
            </a:extLst>
          </p:cNvPr>
          <p:cNvSpPr txBox="1"/>
          <p:nvPr/>
        </p:nvSpPr>
        <p:spPr>
          <a:xfrm>
            <a:off x="22288648" y="23083828"/>
            <a:ext cx="290165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Inclusion</a:t>
            </a:r>
          </a:p>
        </p:txBody>
      </p:sp>
      <p:sp>
        <p:nvSpPr>
          <p:cNvPr id="64" name="Rectangle 166">
            <a:extLst>
              <a:ext uri="{FF2B5EF4-FFF2-40B4-BE49-F238E27FC236}">
                <a16:creationId xmlns:a16="http://schemas.microsoft.com/office/drawing/2014/main" id="{23D2B3F0-498D-F544-BCBA-85E21C18AA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71737" y="29325785"/>
            <a:ext cx="2930959" cy="47705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3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E80F8BE-90C8-B547-B772-3E336BFBC889}"/>
              </a:ext>
            </a:extLst>
          </p:cNvPr>
          <p:cNvSpPr/>
          <p:nvPr/>
        </p:nvSpPr>
        <p:spPr>
          <a:xfrm>
            <a:off x="29994979" y="13881511"/>
            <a:ext cx="13275734" cy="954107"/>
          </a:xfrm>
          <a:prstGeom prst="rect">
            <a:avLst/>
          </a:prstGeom>
          <a:solidFill>
            <a:srgbClr val="7030A0">
              <a:alpha val="37000"/>
            </a:srgbClr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13275734"/>
                      <a:gd name="connsiteY0" fmla="*/ 0 h 1938992"/>
                      <a:gd name="connsiteX1" fmla="*/ 577206 w 13275734"/>
                      <a:gd name="connsiteY1" fmla="*/ 0 h 1938992"/>
                      <a:gd name="connsiteX2" fmla="*/ 756140 w 13275734"/>
                      <a:gd name="connsiteY2" fmla="*/ 0 h 1938992"/>
                      <a:gd name="connsiteX3" fmla="*/ 1466103 w 13275734"/>
                      <a:gd name="connsiteY3" fmla="*/ 0 h 1938992"/>
                      <a:gd name="connsiteX4" fmla="*/ 1645037 w 13275734"/>
                      <a:gd name="connsiteY4" fmla="*/ 0 h 1938992"/>
                      <a:gd name="connsiteX5" fmla="*/ 2222242 w 13275734"/>
                      <a:gd name="connsiteY5" fmla="*/ 0 h 1938992"/>
                      <a:gd name="connsiteX6" fmla="*/ 3064963 w 13275734"/>
                      <a:gd name="connsiteY6" fmla="*/ 0 h 1938992"/>
                      <a:gd name="connsiteX7" fmla="*/ 3907683 w 13275734"/>
                      <a:gd name="connsiteY7" fmla="*/ 0 h 1938992"/>
                      <a:gd name="connsiteX8" fmla="*/ 4617647 w 13275734"/>
                      <a:gd name="connsiteY8" fmla="*/ 0 h 1938992"/>
                      <a:gd name="connsiteX9" fmla="*/ 5062095 w 13275734"/>
                      <a:gd name="connsiteY9" fmla="*/ 0 h 1938992"/>
                      <a:gd name="connsiteX10" fmla="*/ 5241029 w 13275734"/>
                      <a:gd name="connsiteY10" fmla="*/ 0 h 1938992"/>
                      <a:gd name="connsiteX11" fmla="*/ 5685477 w 13275734"/>
                      <a:gd name="connsiteY11" fmla="*/ 0 h 1938992"/>
                      <a:gd name="connsiteX12" fmla="*/ 6395441 w 13275734"/>
                      <a:gd name="connsiteY12" fmla="*/ 0 h 1938992"/>
                      <a:gd name="connsiteX13" fmla="*/ 7238161 w 13275734"/>
                      <a:gd name="connsiteY13" fmla="*/ 0 h 1938992"/>
                      <a:gd name="connsiteX14" fmla="*/ 7417095 w 13275734"/>
                      <a:gd name="connsiteY14" fmla="*/ 0 h 1938992"/>
                      <a:gd name="connsiteX15" fmla="*/ 7596029 w 13275734"/>
                      <a:gd name="connsiteY15" fmla="*/ 0 h 1938992"/>
                      <a:gd name="connsiteX16" fmla="*/ 8438749 w 13275734"/>
                      <a:gd name="connsiteY16" fmla="*/ 0 h 1938992"/>
                      <a:gd name="connsiteX17" fmla="*/ 8617683 w 13275734"/>
                      <a:gd name="connsiteY17" fmla="*/ 0 h 1938992"/>
                      <a:gd name="connsiteX18" fmla="*/ 9194889 w 13275734"/>
                      <a:gd name="connsiteY18" fmla="*/ 0 h 1938992"/>
                      <a:gd name="connsiteX19" fmla="*/ 9506580 w 13275734"/>
                      <a:gd name="connsiteY19" fmla="*/ 0 h 1938992"/>
                      <a:gd name="connsiteX20" fmla="*/ 9818271 w 13275734"/>
                      <a:gd name="connsiteY20" fmla="*/ 0 h 1938992"/>
                      <a:gd name="connsiteX21" fmla="*/ 10129962 w 13275734"/>
                      <a:gd name="connsiteY21" fmla="*/ 0 h 1938992"/>
                      <a:gd name="connsiteX22" fmla="*/ 10441653 w 13275734"/>
                      <a:gd name="connsiteY22" fmla="*/ 0 h 1938992"/>
                      <a:gd name="connsiteX23" fmla="*/ 10886102 w 13275734"/>
                      <a:gd name="connsiteY23" fmla="*/ 0 h 1938992"/>
                      <a:gd name="connsiteX24" fmla="*/ 11197793 w 13275734"/>
                      <a:gd name="connsiteY24" fmla="*/ 0 h 1938992"/>
                      <a:gd name="connsiteX25" fmla="*/ 11642242 w 13275734"/>
                      <a:gd name="connsiteY25" fmla="*/ 0 h 1938992"/>
                      <a:gd name="connsiteX26" fmla="*/ 12352205 w 13275734"/>
                      <a:gd name="connsiteY26" fmla="*/ 0 h 1938992"/>
                      <a:gd name="connsiteX27" fmla="*/ 12663896 w 13275734"/>
                      <a:gd name="connsiteY27" fmla="*/ 0 h 1938992"/>
                      <a:gd name="connsiteX28" fmla="*/ 13275734 w 13275734"/>
                      <a:gd name="connsiteY28" fmla="*/ 0 h 1938992"/>
                      <a:gd name="connsiteX29" fmla="*/ 13275734 w 13275734"/>
                      <a:gd name="connsiteY29" fmla="*/ 523528 h 1938992"/>
                      <a:gd name="connsiteX30" fmla="*/ 13275734 w 13275734"/>
                      <a:gd name="connsiteY30" fmla="*/ 1047056 h 1938992"/>
                      <a:gd name="connsiteX31" fmla="*/ 13275734 w 13275734"/>
                      <a:gd name="connsiteY31" fmla="*/ 1473634 h 1938992"/>
                      <a:gd name="connsiteX32" fmla="*/ 13275734 w 13275734"/>
                      <a:gd name="connsiteY32" fmla="*/ 1938992 h 1938992"/>
                      <a:gd name="connsiteX33" fmla="*/ 12698528 w 13275734"/>
                      <a:gd name="connsiteY33" fmla="*/ 1938992 h 1938992"/>
                      <a:gd name="connsiteX34" fmla="*/ 12386837 w 13275734"/>
                      <a:gd name="connsiteY34" fmla="*/ 1938992 h 1938992"/>
                      <a:gd name="connsiteX35" fmla="*/ 11942389 w 13275734"/>
                      <a:gd name="connsiteY35" fmla="*/ 1938992 h 1938992"/>
                      <a:gd name="connsiteX36" fmla="*/ 11365183 w 13275734"/>
                      <a:gd name="connsiteY36" fmla="*/ 1938992 h 1938992"/>
                      <a:gd name="connsiteX37" fmla="*/ 10787977 w 13275734"/>
                      <a:gd name="connsiteY37" fmla="*/ 1938992 h 1938992"/>
                      <a:gd name="connsiteX38" fmla="*/ 10078014 w 13275734"/>
                      <a:gd name="connsiteY38" fmla="*/ 1938992 h 1938992"/>
                      <a:gd name="connsiteX39" fmla="*/ 9766323 w 13275734"/>
                      <a:gd name="connsiteY39" fmla="*/ 1938992 h 1938992"/>
                      <a:gd name="connsiteX40" fmla="*/ 9454631 w 13275734"/>
                      <a:gd name="connsiteY40" fmla="*/ 1938992 h 1938992"/>
                      <a:gd name="connsiteX41" fmla="*/ 8611911 w 13275734"/>
                      <a:gd name="connsiteY41" fmla="*/ 1938992 h 1938992"/>
                      <a:gd name="connsiteX42" fmla="*/ 7769190 w 13275734"/>
                      <a:gd name="connsiteY42" fmla="*/ 1938992 h 1938992"/>
                      <a:gd name="connsiteX43" fmla="*/ 7191985 w 13275734"/>
                      <a:gd name="connsiteY43" fmla="*/ 1938992 h 1938992"/>
                      <a:gd name="connsiteX44" fmla="*/ 7013051 w 13275734"/>
                      <a:gd name="connsiteY44" fmla="*/ 1938992 h 1938992"/>
                      <a:gd name="connsiteX45" fmla="*/ 6834117 w 13275734"/>
                      <a:gd name="connsiteY45" fmla="*/ 1938992 h 1938992"/>
                      <a:gd name="connsiteX46" fmla="*/ 5991396 w 13275734"/>
                      <a:gd name="connsiteY46" fmla="*/ 1938992 h 1938992"/>
                      <a:gd name="connsiteX47" fmla="*/ 5546948 w 13275734"/>
                      <a:gd name="connsiteY47" fmla="*/ 1938992 h 1938992"/>
                      <a:gd name="connsiteX48" fmla="*/ 4704227 w 13275734"/>
                      <a:gd name="connsiteY48" fmla="*/ 1938992 h 1938992"/>
                      <a:gd name="connsiteX49" fmla="*/ 4127022 w 13275734"/>
                      <a:gd name="connsiteY49" fmla="*/ 1938992 h 1938992"/>
                      <a:gd name="connsiteX50" fmla="*/ 3948088 w 13275734"/>
                      <a:gd name="connsiteY50" fmla="*/ 1938992 h 1938992"/>
                      <a:gd name="connsiteX51" fmla="*/ 3636397 w 13275734"/>
                      <a:gd name="connsiteY51" fmla="*/ 1938992 h 1938992"/>
                      <a:gd name="connsiteX52" fmla="*/ 3191948 w 13275734"/>
                      <a:gd name="connsiteY52" fmla="*/ 1938992 h 1938992"/>
                      <a:gd name="connsiteX53" fmla="*/ 2481985 w 13275734"/>
                      <a:gd name="connsiteY53" fmla="*/ 1938992 h 1938992"/>
                      <a:gd name="connsiteX54" fmla="*/ 1772022 w 13275734"/>
                      <a:gd name="connsiteY54" fmla="*/ 1938992 h 1938992"/>
                      <a:gd name="connsiteX55" fmla="*/ 1194816 w 13275734"/>
                      <a:gd name="connsiteY55" fmla="*/ 1938992 h 1938992"/>
                      <a:gd name="connsiteX56" fmla="*/ 750368 w 13275734"/>
                      <a:gd name="connsiteY56" fmla="*/ 1938992 h 1938992"/>
                      <a:gd name="connsiteX57" fmla="*/ 0 w 13275734"/>
                      <a:gd name="connsiteY57" fmla="*/ 1938992 h 1938992"/>
                      <a:gd name="connsiteX58" fmla="*/ 0 w 13275734"/>
                      <a:gd name="connsiteY58" fmla="*/ 1454244 h 1938992"/>
                      <a:gd name="connsiteX59" fmla="*/ 0 w 13275734"/>
                      <a:gd name="connsiteY59" fmla="*/ 969496 h 1938992"/>
                      <a:gd name="connsiteX60" fmla="*/ 0 w 13275734"/>
                      <a:gd name="connsiteY60" fmla="*/ 445968 h 1938992"/>
                      <a:gd name="connsiteX61" fmla="*/ 0 w 13275734"/>
                      <a:gd name="connsiteY61" fmla="*/ 0 h 19389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</a:cxnLst>
                    <a:rect l="l" t="t" r="r" b="b"/>
                    <a:pathLst>
                      <a:path w="13275734" h="1938992" fill="none" extrusionOk="0">
                        <a:moveTo>
                          <a:pt x="0" y="0"/>
                        </a:moveTo>
                        <a:cubicBezTo>
                          <a:pt x="251240" y="-58990"/>
                          <a:pt x="366527" y="67409"/>
                          <a:pt x="577206" y="0"/>
                        </a:cubicBezTo>
                        <a:cubicBezTo>
                          <a:pt x="787885" y="-67409"/>
                          <a:pt x="667458" y="5834"/>
                          <a:pt x="756140" y="0"/>
                        </a:cubicBezTo>
                        <a:cubicBezTo>
                          <a:pt x="844822" y="-5834"/>
                          <a:pt x="1250274" y="43304"/>
                          <a:pt x="1466103" y="0"/>
                        </a:cubicBezTo>
                        <a:cubicBezTo>
                          <a:pt x="1681932" y="-43304"/>
                          <a:pt x="1556500" y="9977"/>
                          <a:pt x="1645037" y="0"/>
                        </a:cubicBezTo>
                        <a:cubicBezTo>
                          <a:pt x="1733574" y="-9977"/>
                          <a:pt x="2106562" y="47977"/>
                          <a:pt x="2222242" y="0"/>
                        </a:cubicBezTo>
                        <a:cubicBezTo>
                          <a:pt x="2337922" y="-47977"/>
                          <a:pt x="2864273" y="1994"/>
                          <a:pt x="3064963" y="0"/>
                        </a:cubicBezTo>
                        <a:cubicBezTo>
                          <a:pt x="3265653" y="-1994"/>
                          <a:pt x="3608807" y="27471"/>
                          <a:pt x="3907683" y="0"/>
                        </a:cubicBezTo>
                        <a:cubicBezTo>
                          <a:pt x="4206559" y="-27471"/>
                          <a:pt x="4455152" y="41442"/>
                          <a:pt x="4617647" y="0"/>
                        </a:cubicBezTo>
                        <a:cubicBezTo>
                          <a:pt x="4780142" y="-41442"/>
                          <a:pt x="4854002" y="25640"/>
                          <a:pt x="5062095" y="0"/>
                        </a:cubicBezTo>
                        <a:cubicBezTo>
                          <a:pt x="5270188" y="-25640"/>
                          <a:pt x="5161537" y="15508"/>
                          <a:pt x="5241029" y="0"/>
                        </a:cubicBezTo>
                        <a:cubicBezTo>
                          <a:pt x="5320521" y="-15508"/>
                          <a:pt x="5531474" y="41641"/>
                          <a:pt x="5685477" y="0"/>
                        </a:cubicBezTo>
                        <a:cubicBezTo>
                          <a:pt x="5839480" y="-41641"/>
                          <a:pt x="6070512" y="46144"/>
                          <a:pt x="6395441" y="0"/>
                        </a:cubicBezTo>
                        <a:cubicBezTo>
                          <a:pt x="6720370" y="-46144"/>
                          <a:pt x="7006885" y="70184"/>
                          <a:pt x="7238161" y="0"/>
                        </a:cubicBezTo>
                        <a:cubicBezTo>
                          <a:pt x="7469437" y="-70184"/>
                          <a:pt x="7359953" y="3638"/>
                          <a:pt x="7417095" y="0"/>
                        </a:cubicBezTo>
                        <a:cubicBezTo>
                          <a:pt x="7474237" y="-3638"/>
                          <a:pt x="7525504" y="13555"/>
                          <a:pt x="7596029" y="0"/>
                        </a:cubicBezTo>
                        <a:cubicBezTo>
                          <a:pt x="7666554" y="-13555"/>
                          <a:pt x="8258461" y="86787"/>
                          <a:pt x="8438749" y="0"/>
                        </a:cubicBezTo>
                        <a:cubicBezTo>
                          <a:pt x="8619037" y="-86787"/>
                          <a:pt x="8552618" y="6714"/>
                          <a:pt x="8617683" y="0"/>
                        </a:cubicBezTo>
                        <a:cubicBezTo>
                          <a:pt x="8682748" y="-6714"/>
                          <a:pt x="9020867" y="57150"/>
                          <a:pt x="9194889" y="0"/>
                        </a:cubicBezTo>
                        <a:cubicBezTo>
                          <a:pt x="9368911" y="-57150"/>
                          <a:pt x="9422435" y="1690"/>
                          <a:pt x="9506580" y="0"/>
                        </a:cubicBezTo>
                        <a:cubicBezTo>
                          <a:pt x="9590725" y="-1690"/>
                          <a:pt x="9735497" y="2105"/>
                          <a:pt x="9818271" y="0"/>
                        </a:cubicBezTo>
                        <a:cubicBezTo>
                          <a:pt x="9901045" y="-2105"/>
                          <a:pt x="9978993" y="4689"/>
                          <a:pt x="10129962" y="0"/>
                        </a:cubicBezTo>
                        <a:cubicBezTo>
                          <a:pt x="10280931" y="-4689"/>
                          <a:pt x="10331011" y="6016"/>
                          <a:pt x="10441653" y="0"/>
                        </a:cubicBezTo>
                        <a:cubicBezTo>
                          <a:pt x="10552295" y="-6016"/>
                          <a:pt x="10741914" y="10947"/>
                          <a:pt x="10886102" y="0"/>
                        </a:cubicBezTo>
                        <a:cubicBezTo>
                          <a:pt x="11030290" y="-10947"/>
                          <a:pt x="11133558" y="25827"/>
                          <a:pt x="11197793" y="0"/>
                        </a:cubicBezTo>
                        <a:cubicBezTo>
                          <a:pt x="11262028" y="-25827"/>
                          <a:pt x="11443609" y="9460"/>
                          <a:pt x="11642242" y="0"/>
                        </a:cubicBezTo>
                        <a:cubicBezTo>
                          <a:pt x="11840875" y="-9460"/>
                          <a:pt x="12049905" y="63132"/>
                          <a:pt x="12352205" y="0"/>
                        </a:cubicBezTo>
                        <a:cubicBezTo>
                          <a:pt x="12654505" y="-63132"/>
                          <a:pt x="12511581" y="32624"/>
                          <a:pt x="12663896" y="0"/>
                        </a:cubicBezTo>
                        <a:cubicBezTo>
                          <a:pt x="12816211" y="-32624"/>
                          <a:pt x="13143766" y="33947"/>
                          <a:pt x="13275734" y="0"/>
                        </a:cubicBezTo>
                        <a:cubicBezTo>
                          <a:pt x="13316579" y="227931"/>
                          <a:pt x="13230456" y="329279"/>
                          <a:pt x="13275734" y="523528"/>
                        </a:cubicBezTo>
                        <a:cubicBezTo>
                          <a:pt x="13321012" y="717777"/>
                          <a:pt x="13241174" y="823034"/>
                          <a:pt x="13275734" y="1047056"/>
                        </a:cubicBezTo>
                        <a:cubicBezTo>
                          <a:pt x="13310294" y="1271078"/>
                          <a:pt x="13237460" y="1370541"/>
                          <a:pt x="13275734" y="1473634"/>
                        </a:cubicBezTo>
                        <a:cubicBezTo>
                          <a:pt x="13314008" y="1576727"/>
                          <a:pt x="13246652" y="1728941"/>
                          <a:pt x="13275734" y="1938992"/>
                        </a:cubicBezTo>
                        <a:cubicBezTo>
                          <a:pt x="12997175" y="1998787"/>
                          <a:pt x="12956977" y="1897827"/>
                          <a:pt x="12698528" y="1938992"/>
                        </a:cubicBezTo>
                        <a:cubicBezTo>
                          <a:pt x="12440079" y="1980157"/>
                          <a:pt x="12455783" y="1914667"/>
                          <a:pt x="12386837" y="1938992"/>
                        </a:cubicBezTo>
                        <a:cubicBezTo>
                          <a:pt x="12317891" y="1963317"/>
                          <a:pt x="12067049" y="1898809"/>
                          <a:pt x="11942389" y="1938992"/>
                        </a:cubicBezTo>
                        <a:cubicBezTo>
                          <a:pt x="11817729" y="1979175"/>
                          <a:pt x="11645421" y="1875155"/>
                          <a:pt x="11365183" y="1938992"/>
                        </a:cubicBezTo>
                        <a:cubicBezTo>
                          <a:pt x="11084945" y="2002829"/>
                          <a:pt x="11075167" y="1937112"/>
                          <a:pt x="10787977" y="1938992"/>
                        </a:cubicBezTo>
                        <a:cubicBezTo>
                          <a:pt x="10500787" y="1940872"/>
                          <a:pt x="10410768" y="1913226"/>
                          <a:pt x="10078014" y="1938992"/>
                        </a:cubicBezTo>
                        <a:cubicBezTo>
                          <a:pt x="9745260" y="1964758"/>
                          <a:pt x="9882175" y="1938544"/>
                          <a:pt x="9766323" y="1938992"/>
                        </a:cubicBezTo>
                        <a:cubicBezTo>
                          <a:pt x="9650471" y="1939440"/>
                          <a:pt x="9610132" y="1916655"/>
                          <a:pt x="9454631" y="1938992"/>
                        </a:cubicBezTo>
                        <a:cubicBezTo>
                          <a:pt x="9299130" y="1961329"/>
                          <a:pt x="9006790" y="1889712"/>
                          <a:pt x="8611911" y="1938992"/>
                        </a:cubicBezTo>
                        <a:cubicBezTo>
                          <a:pt x="8217032" y="1988272"/>
                          <a:pt x="8037451" y="1911315"/>
                          <a:pt x="7769190" y="1938992"/>
                        </a:cubicBezTo>
                        <a:cubicBezTo>
                          <a:pt x="7500929" y="1966669"/>
                          <a:pt x="7342212" y="1881077"/>
                          <a:pt x="7191985" y="1938992"/>
                        </a:cubicBezTo>
                        <a:cubicBezTo>
                          <a:pt x="7041759" y="1996907"/>
                          <a:pt x="7069820" y="1938305"/>
                          <a:pt x="7013051" y="1938992"/>
                        </a:cubicBezTo>
                        <a:cubicBezTo>
                          <a:pt x="6956282" y="1939679"/>
                          <a:pt x="6895774" y="1923450"/>
                          <a:pt x="6834117" y="1938992"/>
                        </a:cubicBezTo>
                        <a:cubicBezTo>
                          <a:pt x="6772460" y="1954534"/>
                          <a:pt x="6222056" y="1925994"/>
                          <a:pt x="5991396" y="1938992"/>
                        </a:cubicBezTo>
                        <a:cubicBezTo>
                          <a:pt x="5760736" y="1951990"/>
                          <a:pt x="5724075" y="1890438"/>
                          <a:pt x="5546948" y="1938992"/>
                        </a:cubicBezTo>
                        <a:cubicBezTo>
                          <a:pt x="5369821" y="1987546"/>
                          <a:pt x="4987899" y="1846686"/>
                          <a:pt x="4704227" y="1938992"/>
                        </a:cubicBezTo>
                        <a:cubicBezTo>
                          <a:pt x="4420555" y="2031298"/>
                          <a:pt x="4339010" y="1926277"/>
                          <a:pt x="4127022" y="1938992"/>
                        </a:cubicBezTo>
                        <a:cubicBezTo>
                          <a:pt x="3915034" y="1951707"/>
                          <a:pt x="4019133" y="1936103"/>
                          <a:pt x="3948088" y="1938992"/>
                        </a:cubicBezTo>
                        <a:cubicBezTo>
                          <a:pt x="3877043" y="1941881"/>
                          <a:pt x="3730709" y="1909070"/>
                          <a:pt x="3636397" y="1938992"/>
                        </a:cubicBezTo>
                        <a:cubicBezTo>
                          <a:pt x="3542085" y="1968914"/>
                          <a:pt x="3386429" y="1908060"/>
                          <a:pt x="3191948" y="1938992"/>
                        </a:cubicBezTo>
                        <a:cubicBezTo>
                          <a:pt x="2997467" y="1969924"/>
                          <a:pt x="2688656" y="1914615"/>
                          <a:pt x="2481985" y="1938992"/>
                        </a:cubicBezTo>
                        <a:cubicBezTo>
                          <a:pt x="2275314" y="1963369"/>
                          <a:pt x="1972722" y="1915497"/>
                          <a:pt x="1772022" y="1938992"/>
                        </a:cubicBezTo>
                        <a:cubicBezTo>
                          <a:pt x="1571322" y="1962487"/>
                          <a:pt x="1434664" y="1900439"/>
                          <a:pt x="1194816" y="1938992"/>
                        </a:cubicBezTo>
                        <a:cubicBezTo>
                          <a:pt x="954968" y="1977545"/>
                          <a:pt x="944435" y="1917701"/>
                          <a:pt x="750368" y="1938992"/>
                        </a:cubicBezTo>
                        <a:cubicBezTo>
                          <a:pt x="556301" y="1960283"/>
                          <a:pt x="189423" y="1876518"/>
                          <a:pt x="0" y="1938992"/>
                        </a:cubicBezTo>
                        <a:cubicBezTo>
                          <a:pt x="-36873" y="1814064"/>
                          <a:pt x="52147" y="1551759"/>
                          <a:pt x="0" y="1454244"/>
                        </a:cubicBezTo>
                        <a:cubicBezTo>
                          <a:pt x="-52147" y="1356729"/>
                          <a:pt x="27807" y="1128735"/>
                          <a:pt x="0" y="969496"/>
                        </a:cubicBezTo>
                        <a:cubicBezTo>
                          <a:pt x="-27807" y="810257"/>
                          <a:pt x="54730" y="666878"/>
                          <a:pt x="0" y="445968"/>
                        </a:cubicBezTo>
                        <a:cubicBezTo>
                          <a:pt x="-54730" y="225058"/>
                          <a:pt x="13999" y="202790"/>
                          <a:pt x="0" y="0"/>
                        </a:cubicBezTo>
                        <a:close/>
                      </a:path>
                      <a:path w="13275734" h="1938992" stroke="0" extrusionOk="0">
                        <a:moveTo>
                          <a:pt x="0" y="0"/>
                        </a:moveTo>
                        <a:cubicBezTo>
                          <a:pt x="218197" y="-22644"/>
                          <a:pt x="276486" y="25506"/>
                          <a:pt x="444448" y="0"/>
                        </a:cubicBezTo>
                        <a:cubicBezTo>
                          <a:pt x="612410" y="-25506"/>
                          <a:pt x="548546" y="12270"/>
                          <a:pt x="623382" y="0"/>
                        </a:cubicBezTo>
                        <a:cubicBezTo>
                          <a:pt x="698218" y="-12270"/>
                          <a:pt x="1204208" y="42018"/>
                          <a:pt x="1466103" y="0"/>
                        </a:cubicBezTo>
                        <a:cubicBezTo>
                          <a:pt x="1727998" y="-42018"/>
                          <a:pt x="1749076" y="23061"/>
                          <a:pt x="1910551" y="0"/>
                        </a:cubicBezTo>
                        <a:cubicBezTo>
                          <a:pt x="2072026" y="-23061"/>
                          <a:pt x="2158833" y="3162"/>
                          <a:pt x="2355000" y="0"/>
                        </a:cubicBezTo>
                        <a:cubicBezTo>
                          <a:pt x="2551167" y="-3162"/>
                          <a:pt x="2977833" y="47037"/>
                          <a:pt x="3197720" y="0"/>
                        </a:cubicBezTo>
                        <a:cubicBezTo>
                          <a:pt x="3417607" y="-47037"/>
                          <a:pt x="3422368" y="35165"/>
                          <a:pt x="3509411" y="0"/>
                        </a:cubicBezTo>
                        <a:cubicBezTo>
                          <a:pt x="3596454" y="-35165"/>
                          <a:pt x="3971590" y="63672"/>
                          <a:pt x="4352132" y="0"/>
                        </a:cubicBezTo>
                        <a:cubicBezTo>
                          <a:pt x="4732674" y="-63672"/>
                          <a:pt x="4912186" y="48191"/>
                          <a:pt x="5194852" y="0"/>
                        </a:cubicBezTo>
                        <a:cubicBezTo>
                          <a:pt x="5477518" y="-48191"/>
                          <a:pt x="5620225" y="41178"/>
                          <a:pt x="5772058" y="0"/>
                        </a:cubicBezTo>
                        <a:cubicBezTo>
                          <a:pt x="5923891" y="-41178"/>
                          <a:pt x="6443088" y="72094"/>
                          <a:pt x="6614779" y="0"/>
                        </a:cubicBezTo>
                        <a:cubicBezTo>
                          <a:pt x="6786470" y="-72094"/>
                          <a:pt x="6933695" y="49778"/>
                          <a:pt x="7059227" y="0"/>
                        </a:cubicBezTo>
                        <a:cubicBezTo>
                          <a:pt x="7184759" y="-49778"/>
                          <a:pt x="7397970" y="38750"/>
                          <a:pt x="7503676" y="0"/>
                        </a:cubicBezTo>
                        <a:cubicBezTo>
                          <a:pt x="7609382" y="-38750"/>
                          <a:pt x="8010185" y="47147"/>
                          <a:pt x="8213639" y="0"/>
                        </a:cubicBezTo>
                        <a:cubicBezTo>
                          <a:pt x="8417093" y="-47147"/>
                          <a:pt x="8524489" y="30365"/>
                          <a:pt x="8658087" y="0"/>
                        </a:cubicBezTo>
                        <a:cubicBezTo>
                          <a:pt x="8791685" y="-30365"/>
                          <a:pt x="9094121" y="2593"/>
                          <a:pt x="9500808" y="0"/>
                        </a:cubicBezTo>
                        <a:cubicBezTo>
                          <a:pt x="9907495" y="-2593"/>
                          <a:pt x="9981028" y="32243"/>
                          <a:pt x="10343528" y="0"/>
                        </a:cubicBezTo>
                        <a:cubicBezTo>
                          <a:pt x="10706028" y="-32243"/>
                          <a:pt x="10780846" y="58946"/>
                          <a:pt x="10920734" y="0"/>
                        </a:cubicBezTo>
                        <a:cubicBezTo>
                          <a:pt x="11060622" y="-58946"/>
                          <a:pt x="11172970" y="17915"/>
                          <a:pt x="11365183" y="0"/>
                        </a:cubicBezTo>
                        <a:cubicBezTo>
                          <a:pt x="11557396" y="-17915"/>
                          <a:pt x="11465830" y="15838"/>
                          <a:pt x="11544117" y="0"/>
                        </a:cubicBezTo>
                        <a:cubicBezTo>
                          <a:pt x="11622404" y="-15838"/>
                          <a:pt x="11702702" y="30710"/>
                          <a:pt x="11855808" y="0"/>
                        </a:cubicBezTo>
                        <a:cubicBezTo>
                          <a:pt x="12008914" y="-30710"/>
                          <a:pt x="12018328" y="16051"/>
                          <a:pt x="12167499" y="0"/>
                        </a:cubicBezTo>
                        <a:cubicBezTo>
                          <a:pt x="12316670" y="-16051"/>
                          <a:pt x="12444974" y="3654"/>
                          <a:pt x="12611947" y="0"/>
                        </a:cubicBezTo>
                        <a:cubicBezTo>
                          <a:pt x="12778920" y="-3654"/>
                          <a:pt x="13130195" y="43584"/>
                          <a:pt x="13275734" y="0"/>
                        </a:cubicBezTo>
                        <a:cubicBezTo>
                          <a:pt x="13305952" y="198900"/>
                          <a:pt x="13218646" y="288281"/>
                          <a:pt x="13275734" y="484748"/>
                        </a:cubicBezTo>
                        <a:cubicBezTo>
                          <a:pt x="13332822" y="681215"/>
                          <a:pt x="13261898" y="791960"/>
                          <a:pt x="13275734" y="969496"/>
                        </a:cubicBezTo>
                        <a:cubicBezTo>
                          <a:pt x="13289570" y="1147032"/>
                          <a:pt x="13267352" y="1250915"/>
                          <a:pt x="13275734" y="1454244"/>
                        </a:cubicBezTo>
                        <a:cubicBezTo>
                          <a:pt x="13284116" y="1657573"/>
                          <a:pt x="13262315" y="1748525"/>
                          <a:pt x="13275734" y="1938992"/>
                        </a:cubicBezTo>
                        <a:cubicBezTo>
                          <a:pt x="12942788" y="1941479"/>
                          <a:pt x="12915917" y="1888054"/>
                          <a:pt x="12565771" y="1938992"/>
                        </a:cubicBezTo>
                        <a:cubicBezTo>
                          <a:pt x="12215625" y="1989930"/>
                          <a:pt x="12374270" y="1932126"/>
                          <a:pt x="12254080" y="1938992"/>
                        </a:cubicBezTo>
                        <a:cubicBezTo>
                          <a:pt x="12133890" y="1945858"/>
                          <a:pt x="11783289" y="1919238"/>
                          <a:pt x="11544117" y="1938992"/>
                        </a:cubicBezTo>
                        <a:cubicBezTo>
                          <a:pt x="11304945" y="1958746"/>
                          <a:pt x="11411714" y="1926048"/>
                          <a:pt x="11365183" y="1938992"/>
                        </a:cubicBezTo>
                        <a:cubicBezTo>
                          <a:pt x="11318652" y="1951936"/>
                          <a:pt x="10815623" y="1855047"/>
                          <a:pt x="10655220" y="1938992"/>
                        </a:cubicBezTo>
                        <a:cubicBezTo>
                          <a:pt x="10494817" y="2022937"/>
                          <a:pt x="10498855" y="1922942"/>
                          <a:pt x="10343528" y="1938992"/>
                        </a:cubicBezTo>
                        <a:cubicBezTo>
                          <a:pt x="10188201" y="1955042"/>
                          <a:pt x="10222445" y="1935401"/>
                          <a:pt x="10164595" y="1938992"/>
                        </a:cubicBezTo>
                        <a:cubicBezTo>
                          <a:pt x="10106745" y="1942583"/>
                          <a:pt x="9978239" y="1920701"/>
                          <a:pt x="9852903" y="1938992"/>
                        </a:cubicBezTo>
                        <a:cubicBezTo>
                          <a:pt x="9727567" y="1957283"/>
                          <a:pt x="9432493" y="1900592"/>
                          <a:pt x="9142940" y="1938992"/>
                        </a:cubicBezTo>
                        <a:cubicBezTo>
                          <a:pt x="8853387" y="1977392"/>
                          <a:pt x="8933225" y="1911260"/>
                          <a:pt x="8831249" y="1938992"/>
                        </a:cubicBezTo>
                        <a:cubicBezTo>
                          <a:pt x="8729273" y="1966724"/>
                          <a:pt x="8721736" y="1917549"/>
                          <a:pt x="8652315" y="1938992"/>
                        </a:cubicBezTo>
                        <a:cubicBezTo>
                          <a:pt x="8582894" y="1960435"/>
                          <a:pt x="8404006" y="1937161"/>
                          <a:pt x="8340624" y="1938992"/>
                        </a:cubicBezTo>
                        <a:cubicBezTo>
                          <a:pt x="8277242" y="1940823"/>
                          <a:pt x="8113448" y="1899875"/>
                          <a:pt x="7896176" y="1938992"/>
                        </a:cubicBezTo>
                        <a:cubicBezTo>
                          <a:pt x="7678904" y="1978109"/>
                          <a:pt x="7488121" y="1897959"/>
                          <a:pt x="7318970" y="1938992"/>
                        </a:cubicBezTo>
                        <a:cubicBezTo>
                          <a:pt x="7149819" y="1980025"/>
                          <a:pt x="7124711" y="1929706"/>
                          <a:pt x="7007279" y="1938992"/>
                        </a:cubicBezTo>
                        <a:cubicBezTo>
                          <a:pt x="6889847" y="1948278"/>
                          <a:pt x="6420715" y="1896897"/>
                          <a:pt x="6164558" y="1938992"/>
                        </a:cubicBezTo>
                        <a:cubicBezTo>
                          <a:pt x="5908401" y="1981087"/>
                          <a:pt x="5789630" y="1893714"/>
                          <a:pt x="5587352" y="1938992"/>
                        </a:cubicBezTo>
                        <a:cubicBezTo>
                          <a:pt x="5385074" y="1984270"/>
                          <a:pt x="5070589" y="1863058"/>
                          <a:pt x="4744632" y="1938992"/>
                        </a:cubicBezTo>
                        <a:cubicBezTo>
                          <a:pt x="4418675" y="2014926"/>
                          <a:pt x="4227229" y="1869646"/>
                          <a:pt x="4034669" y="1938992"/>
                        </a:cubicBezTo>
                        <a:cubicBezTo>
                          <a:pt x="3842109" y="2008338"/>
                          <a:pt x="3702844" y="1936449"/>
                          <a:pt x="3590220" y="1938992"/>
                        </a:cubicBezTo>
                        <a:cubicBezTo>
                          <a:pt x="3477596" y="1941535"/>
                          <a:pt x="3234744" y="1869936"/>
                          <a:pt x="2880257" y="1938992"/>
                        </a:cubicBezTo>
                        <a:cubicBezTo>
                          <a:pt x="2525770" y="2008048"/>
                          <a:pt x="2711362" y="1908165"/>
                          <a:pt x="2568566" y="1938992"/>
                        </a:cubicBezTo>
                        <a:cubicBezTo>
                          <a:pt x="2425770" y="1969819"/>
                          <a:pt x="2115205" y="1923939"/>
                          <a:pt x="1991360" y="1938992"/>
                        </a:cubicBezTo>
                        <a:cubicBezTo>
                          <a:pt x="1867515" y="1954045"/>
                          <a:pt x="1888561" y="1926682"/>
                          <a:pt x="1812426" y="1938992"/>
                        </a:cubicBezTo>
                        <a:cubicBezTo>
                          <a:pt x="1736291" y="1951302"/>
                          <a:pt x="1196456" y="1873351"/>
                          <a:pt x="969706" y="1938992"/>
                        </a:cubicBezTo>
                        <a:cubicBezTo>
                          <a:pt x="742956" y="2004633"/>
                          <a:pt x="293437" y="1865092"/>
                          <a:pt x="0" y="1938992"/>
                        </a:cubicBezTo>
                        <a:cubicBezTo>
                          <a:pt x="-21178" y="1802778"/>
                          <a:pt x="40346" y="1565647"/>
                          <a:pt x="0" y="1415464"/>
                        </a:cubicBezTo>
                        <a:cubicBezTo>
                          <a:pt x="-40346" y="1265281"/>
                          <a:pt x="57791" y="1073606"/>
                          <a:pt x="0" y="911326"/>
                        </a:cubicBezTo>
                        <a:cubicBezTo>
                          <a:pt x="-57791" y="749046"/>
                          <a:pt x="713" y="580516"/>
                          <a:pt x="0" y="465358"/>
                        </a:cubicBezTo>
                        <a:cubicBezTo>
                          <a:pt x="-713" y="350200"/>
                          <a:pt x="20160" y="11562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finding: Increasing faculty confidence may increase faculty’s inclusion of this content in the curriculum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1D07C28-4740-8A4D-8B1E-FCA372EAE1ED}"/>
              </a:ext>
            </a:extLst>
          </p:cNvPr>
          <p:cNvSpPr txBox="1"/>
          <p:nvPr/>
        </p:nvSpPr>
        <p:spPr>
          <a:xfrm>
            <a:off x="29908646" y="13159411"/>
            <a:ext cx="638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2.</a:t>
            </a:r>
            <a:endParaRPr lang="en-US" sz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56DA44D-CE49-6742-9499-072FA3F4D2D5}"/>
              </a:ext>
            </a:extLst>
          </p:cNvPr>
          <p:cNvSpPr/>
          <p:nvPr/>
        </p:nvSpPr>
        <p:spPr>
          <a:xfrm>
            <a:off x="29994979" y="28116314"/>
            <a:ext cx="13885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/>
            <a:r>
              <a:rPr lang="en-US" sz="1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would like to thank Dr. Kristen Clark for overseeing this study and guiding my research as well as Chloe Kilkelly for collaborating on the survey. </a:t>
            </a:r>
          </a:p>
          <a:p>
            <a:pPr marL="457200" indent="-457200" algn="l"/>
            <a:r>
              <a:rPr lang="en-US" sz="18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to the faculty members who participated in the study and Dr. Kerry Nolte for leading the honors nursing program. </a:t>
            </a:r>
          </a:p>
        </p:txBody>
      </p:sp>
      <p:sp>
        <p:nvSpPr>
          <p:cNvPr id="69" name="Rectangle 166">
            <a:extLst>
              <a:ext uri="{FF2B5EF4-FFF2-40B4-BE49-F238E27FC236}">
                <a16:creationId xmlns:a16="http://schemas.microsoft.com/office/drawing/2014/main" id="{F5F5FD34-EC1B-8E45-9BB7-881C2905D1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39080" y="27477677"/>
            <a:ext cx="3304421" cy="477054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3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Acknowledgments</a:t>
            </a:r>
          </a:p>
        </p:txBody>
      </p:sp>
      <p:sp>
        <p:nvSpPr>
          <p:cNvPr id="71" name="Rectangle 167">
            <a:extLst>
              <a:ext uri="{FF2B5EF4-FFF2-40B4-BE49-F238E27FC236}">
                <a16:creationId xmlns:a16="http://schemas.microsoft.com/office/drawing/2014/main" id="{7D6604FB-C4D2-EA47-A2D9-E2954CC56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839" y="14084767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36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Aim</a:t>
            </a:r>
            <a:endParaRPr lang="en-US" sz="3600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Rectangle 167">
            <a:extLst>
              <a:ext uri="{FF2B5EF4-FFF2-40B4-BE49-F238E27FC236}">
                <a16:creationId xmlns:a16="http://schemas.microsoft.com/office/drawing/2014/main" id="{CC38C990-1245-5C40-8159-F561B2B30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369" y="1772732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36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</a:t>
            </a:r>
            <a:endParaRPr lang="en-US" sz="3600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B341C91E-1EA9-BE47-9390-DBEE514AF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9721" y="11568391"/>
            <a:ext cx="6177217" cy="3561418"/>
          </a:xfrm>
          <a:prstGeom prst="rect">
            <a:avLst/>
          </a:prstGeom>
          <a:noFill/>
          <a:ln w="57150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07DB27AB-7C9A-DD4E-88D5-C009E86F58A4}"/>
              </a:ext>
            </a:extLst>
          </p:cNvPr>
          <p:cNvSpPr txBox="1"/>
          <p:nvPr/>
        </p:nvSpPr>
        <p:spPr>
          <a:xfrm>
            <a:off x="19604212" y="11110945"/>
            <a:ext cx="6388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3. </a:t>
            </a:r>
          </a:p>
        </p:txBody>
      </p:sp>
      <p:pic>
        <p:nvPicPr>
          <p:cNvPr id="5" name="Picture 4" descr="Pride flag">
            <a:extLst>
              <a:ext uri="{FF2B5EF4-FFF2-40B4-BE49-F238E27FC236}">
                <a16:creationId xmlns:a16="http://schemas.microsoft.com/office/drawing/2014/main" id="{AC252885-9B34-8544-8FE7-749B809493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8403" y="8173136"/>
            <a:ext cx="7504259" cy="500283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11602</TotalTime>
  <Words>1075</Words>
  <Application>Microsoft Macintosh PowerPoint</Application>
  <PresentationFormat>Custom</PresentationFormat>
  <Paragraphs>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Wingdings</vt:lpstr>
      <vt:lpstr>Default Design</vt:lpstr>
      <vt:lpstr>Confidence and Inclusion of LGBTQ+  Health-Related Content in University Curriculum  Carley Kanter &amp; Kristen D. Clark, PhD, RN, Faculty Advisory  Department of Nursing,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Carley Kanter</cp:lastModifiedBy>
  <cp:revision>353</cp:revision>
  <cp:lastPrinted>2014-02-24T14:53:09Z</cp:lastPrinted>
  <dcterms:created xsi:type="dcterms:W3CDTF">2004-07-26T21:45:23Z</dcterms:created>
  <dcterms:modified xsi:type="dcterms:W3CDTF">2022-04-19T19:22:23Z</dcterms:modified>
  <cp:category>science research poster</cp:category>
</cp:coreProperties>
</file>