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9" r:id="rId2"/>
  </p:sldIdLst>
  <p:sldSz cx="43891200" cy="32918400"/>
  <p:notesSz cx="7077075" cy="93630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0368">
          <p15:clr>
            <a:srgbClr val="A4A3A4"/>
          </p15:clr>
        </p15:guide>
        <p15:guide id="2" pos="15552">
          <p15:clr>
            <a:srgbClr val="A4A3A4"/>
          </p15:clr>
        </p15:guide>
        <p15:guide id="3" orient="horz" pos="10416">
          <p15:clr>
            <a:srgbClr val="A4A3A4"/>
          </p15:clr>
        </p15:guide>
        <p15:guide id="4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CCCCCC"/>
    <a:srgbClr val="999999"/>
    <a:srgbClr val="FF9900"/>
    <a:srgbClr val="990000"/>
    <a:srgbClr val="000050"/>
    <a:srgbClr val="00126A"/>
    <a:srgbClr val="0033CC"/>
    <a:srgbClr val="000622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3658" autoAdjust="0"/>
    <p:restoredTop sz="90949" autoAdjust="0"/>
  </p:normalViewPr>
  <p:slideViewPr>
    <p:cSldViewPr>
      <p:cViewPr>
        <p:scale>
          <a:sx n="23" d="100"/>
          <a:sy n="23" d="100"/>
        </p:scale>
        <p:origin x="-1824" y="72"/>
      </p:cViewPr>
      <p:guideLst>
        <p:guide orient="horz" pos="10368"/>
        <p:guide orient="horz" pos="10416"/>
        <p:guide pos="15552"/>
        <p:guide pos="138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84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handoutMaster" Target="handoutMasters/handoutMaster1.xml"/><Relationship Id="rId5" Type="http://schemas.openxmlformats.org/officeDocument/2006/relationships/printerSettings" Target="printerSettings/printerSettings1.bin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08727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08727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BDCE5CEB-6363-420F-BE45-85B064B891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5261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67050" cy="468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08438" y="0"/>
            <a:ext cx="3067050" cy="468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4C3441-1DE7-3042-A71E-73EF1E83FFD8}" type="datetimeFigureOut">
              <a:rPr lang="en-US" smtClean="0"/>
              <a:t>4/17/22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96975" y="701675"/>
            <a:ext cx="4683125" cy="35115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8025" y="4448175"/>
            <a:ext cx="5661025" cy="4213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93175"/>
            <a:ext cx="3067050" cy="468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08438" y="8893175"/>
            <a:ext cx="3067050" cy="468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0BE0CA-6869-584B-B3C1-099C5E2E58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4304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685800" indent="-685800" algn="l">
              <a:buFont typeface="Wingdings" charset="2"/>
              <a:buChar char="q"/>
            </a:pPr>
            <a:r>
              <a:rPr lang="en-US" sz="4800" dirty="0">
                <a:latin typeface="Times New Roman"/>
                <a:cs typeface="Times New Roman"/>
              </a:rPr>
              <a:t>Average knowledge </a:t>
            </a:r>
          </a:p>
          <a:p>
            <a:pPr marL="685800" indent="-685800" algn="l">
              <a:buFont typeface="Wingdings" charset="2"/>
              <a:buChar char="q"/>
            </a:pPr>
            <a:r>
              <a:rPr lang="en-US" sz="4800" dirty="0">
                <a:latin typeface="Times New Roman"/>
                <a:cs typeface="Times New Roman"/>
              </a:rPr>
              <a:t>LGB topic confidence mean of 18.5 with a standard deviation of 3.82</a:t>
            </a:r>
          </a:p>
          <a:p>
            <a:pPr marL="685800" indent="-685800" algn="l">
              <a:buFont typeface="Wingdings" charset="2"/>
              <a:buChar char="q"/>
            </a:pPr>
            <a:r>
              <a:rPr lang="en-US" sz="4800" dirty="0">
                <a:latin typeface="Times New Roman"/>
                <a:cs typeface="Times New Roman"/>
              </a:rPr>
              <a:t>Transgender topic confidence mean of 21.25 with a standard deviation of 4.56</a:t>
            </a:r>
          </a:p>
          <a:p>
            <a:pPr marL="685800" indent="-685800" algn="l">
              <a:buFont typeface="Wingdings" charset="2"/>
              <a:buChar char="q"/>
            </a:pPr>
            <a:r>
              <a:rPr lang="en-US" sz="4800" dirty="0">
                <a:latin typeface="Times New Roman"/>
                <a:cs typeface="Times New Roman"/>
              </a:rPr>
              <a:t>No statistical significance found between knowledge and confidence</a:t>
            </a:r>
          </a:p>
          <a:p>
            <a:pPr marL="1428750" lvl="1" indent="-685800" algn="l">
              <a:buFont typeface="Wingdings" charset="2"/>
              <a:buChar char="q"/>
            </a:pPr>
            <a:r>
              <a:rPr lang="en-US" sz="4800" dirty="0">
                <a:latin typeface="Times New Roman"/>
                <a:cs typeface="Times New Roman"/>
              </a:rPr>
              <a:t>LGB correlation, p =0.85</a:t>
            </a:r>
          </a:p>
          <a:p>
            <a:pPr marL="1428750" lvl="1" indent="-685800" algn="l">
              <a:buFont typeface="Wingdings" charset="2"/>
              <a:buChar char="q"/>
            </a:pPr>
            <a:r>
              <a:rPr lang="en-US" sz="4800" dirty="0">
                <a:latin typeface="Times New Roman"/>
                <a:cs typeface="Times New Roman"/>
              </a:rPr>
              <a:t>Trans correlation, p=0.57</a:t>
            </a:r>
          </a:p>
          <a:p>
            <a:pPr marL="685800" indent="-685800" algn="l">
              <a:buFont typeface="Wingdings" charset="2"/>
              <a:buChar char="q"/>
            </a:pPr>
            <a:r>
              <a:rPr lang="en-US" sz="4800" dirty="0">
                <a:latin typeface="Times New Roman"/>
                <a:cs typeface="Times New Roman"/>
              </a:rPr>
              <a:t>Difference in participants knowledge between the two groups was found to be statistically significant</a:t>
            </a:r>
          </a:p>
          <a:p>
            <a:pPr marL="1428750" lvl="1" indent="-685800" algn="l">
              <a:buFont typeface="Wingdings" charset="2"/>
              <a:buChar char="q"/>
            </a:pPr>
            <a:r>
              <a:rPr lang="en-US" sz="4800" dirty="0">
                <a:latin typeface="Times New Roman"/>
                <a:cs typeface="Times New Roman"/>
              </a:rPr>
              <a:t>t= 4.33, p= 0.0012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0BE0CA-6869-584B-B3C1-099C5E2E580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3689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2477" y="10226675"/>
            <a:ext cx="37306250" cy="70548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364" y="18653125"/>
            <a:ext cx="30724474" cy="84137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5278E-ED96-461A-883E-5FD94BC35A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227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9D8D97-1826-4078-ADDA-4E99B734A4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017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0" y="21153443"/>
            <a:ext cx="37307838" cy="65373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0" y="13952538"/>
            <a:ext cx="37307838" cy="72009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973675-D381-4E0E-B86F-9F9EFE0572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241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3928" y="7680325"/>
            <a:ext cx="19675474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21803" y="7680325"/>
            <a:ext cx="19675474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8DAF2-D655-47B3-A184-648194FE7E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806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3925" y="7369178"/>
            <a:ext cx="19392901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3925" y="10439400"/>
            <a:ext cx="19392901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438" y="7369178"/>
            <a:ext cx="19400837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438" y="10439400"/>
            <a:ext cx="19400837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1F92EC-8C3C-4F10-858C-C66E68A9EC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859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AEDA9-9C5F-4252-8D07-E5D3174E99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511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0FBADD-EE0D-4AEE-A966-D1DAD5921D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366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4" y="1311275"/>
            <a:ext cx="14439901" cy="5576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874" y="1311275"/>
            <a:ext cx="24536400" cy="280939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3924" y="6888163"/>
            <a:ext cx="14439901" cy="225171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56635-F299-487E-8478-361B2D7E66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345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665" y="23042568"/>
            <a:ext cx="26335037" cy="2720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665" y="2941638"/>
            <a:ext cx="26335037" cy="197500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665" y="25763543"/>
            <a:ext cx="26335037" cy="3862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8BA4C-6842-4480-8686-9E83B08243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193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5C329-9094-49E3-ADB9-7C70C8CFFD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161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440" y="1317625"/>
            <a:ext cx="9875837" cy="280892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3925" y="1317625"/>
            <a:ext cx="29475113" cy="280892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BC182-0EAC-4479-8D18-C53192F402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7776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2193927" y="1317625"/>
            <a:ext cx="39503350" cy="5486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193928" y="7680326"/>
            <a:ext cx="19675474" cy="10787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2021803" y="7680326"/>
            <a:ext cx="19675474" cy="10787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193928" y="18619788"/>
            <a:ext cx="19675474" cy="10787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021803" y="18619788"/>
            <a:ext cx="19675474" cy="10787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8E7164-4707-4A19-A6AB-6533AC9FA8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650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A9A9"/>
            </a:gs>
            <a:gs pos="50000">
              <a:srgbClr val="990000"/>
            </a:gs>
            <a:gs pos="100000">
              <a:srgbClr val="DDA9A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194279" y="1317625"/>
            <a:ext cx="39502645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94279" y="7680325"/>
            <a:ext cx="39502645" cy="2172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194279" y="29978350"/>
            <a:ext cx="102418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l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995879" y="29978350"/>
            <a:ext cx="138994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1455079" y="29978350"/>
            <a:ext cx="102418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r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5D3B0B1D-8805-4920-9608-A1D4D0B3DD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2pPr>
      <a:lvl3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3pPr>
      <a:lvl4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4pPr>
      <a:lvl5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5pPr>
      <a:lvl6pPr marL="4572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6pPr>
      <a:lvl7pPr marL="9144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7pPr>
      <a:lvl8pPr marL="13716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8pPr>
      <a:lvl9pPr marL="18288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9pPr>
    </p:titleStyle>
    <p:bodyStyle>
      <a:lvl1pPr marL="1409700" indent="-14097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13200">
          <a:solidFill>
            <a:schemeClr val="tx1"/>
          </a:solidFill>
          <a:latin typeface="+mn-lt"/>
          <a:ea typeface="+mn-ea"/>
          <a:cs typeface="+mn-cs"/>
        </a:defRPr>
      </a:lvl1pPr>
      <a:lvl2pPr marL="3057525" indent="-1176338" algn="l" defTabSz="3762375" rtl="0" eaLnBrk="0" fontAlgn="base" hangingPunct="0">
        <a:spcBef>
          <a:spcPct val="20000"/>
        </a:spcBef>
        <a:spcAft>
          <a:spcPct val="0"/>
        </a:spcAft>
        <a:buChar char="–"/>
        <a:defRPr sz="11500">
          <a:solidFill>
            <a:schemeClr val="tx1"/>
          </a:solidFill>
          <a:latin typeface="+mn-lt"/>
        </a:defRPr>
      </a:lvl2pPr>
      <a:lvl3pPr marL="4702175" indent="-9398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9900">
          <a:solidFill>
            <a:schemeClr val="tx1"/>
          </a:solidFill>
          <a:latin typeface="+mn-lt"/>
        </a:defRPr>
      </a:lvl3pPr>
      <a:lvl4pPr marL="6583363" indent="-939800" algn="l" defTabSz="3762375" rtl="0" eaLnBrk="0" fontAlgn="base" hangingPunct="0">
        <a:spcBef>
          <a:spcPct val="20000"/>
        </a:spcBef>
        <a:spcAft>
          <a:spcPct val="0"/>
        </a:spcAft>
        <a:buChar char="–"/>
        <a:defRPr sz="8200">
          <a:solidFill>
            <a:schemeClr val="tx1"/>
          </a:solidFill>
          <a:latin typeface="+mn-lt"/>
        </a:defRPr>
      </a:lvl4pPr>
      <a:lvl5pPr marL="8466138" indent="-941388" algn="l" defTabSz="3762375" rtl="0" eaLnBrk="0" fontAlgn="base" hangingPunct="0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5pPr>
      <a:lvl6pPr marL="89233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6pPr>
      <a:lvl7pPr marL="93805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7pPr>
      <a:lvl8pPr marL="98377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8pPr>
      <a:lvl9pPr marL="102949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6" Type="http://schemas.openxmlformats.org/officeDocument/2006/relationships/hyperlink" Target="mailto:chloe.kilkelly@unh.edu" TargetMode="External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41"/>
          <p:cNvSpPr/>
          <p:nvPr/>
        </p:nvSpPr>
        <p:spPr bwMode="auto">
          <a:xfrm>
            <a:off x="13792200" y="8382000"/>
            <a:ext cx="10053912" cy="3105466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3500" dirty="0" smtClean="0">
                <a:solidFill>
                  <a:schemeClr val="tx1"/>
                </a:solidFill>
                <a:highlight>
                  <a:srgbClr val="FFFF00"/>
                </a:highlight>
                <a:latin typeface="Arial" pitchFamily="34" charset="0"/>
              </a:rPr>
              <a:t>Confidence </a:t>
            </a:r>
            <a:r>
              <a:rPr lang="en-US" sz="3500" dirty="0">
                <a:solidFill>
                  <a:schemeClr val="tx1"/>
                </a:solidFill>
                <a:highlight>
                  <a:srgbClr val="FFFF00"/>
                </a:highlight>
                <a:latin typeface="Arial" pitchFamily="34" charset="0"/>
              </a:rPr>
              <a:t>in </a:t>
            </a:r>
            <a:r>
              <a:rPr lang="en-US" sz="3500" dirty="0" smtClean="0">
                <a:solidFill>
                  <a:schemeClr val="tx1"/>
                </a:solidFill>
                <a:highlight>
                  <a:srgbClr val="FFFF00"/>
                </a:highlight>
                <a:latin typeface="Arial" pitchFamily="34" charset="0"/>
              </a:rPr>
              <a:t>LGB </a:t>
            </a:r>
            <a:r>
              <a:rPr lang="en-US" sz="3500" dirty="0">
                <a:solidFill>
                  <a:schemeClr val="tx1"/>
                </a:solidFill>
                <a:highlight>
                  <a:srgbClr val="FFFF00"/>
                </a:highlight>
                <a:latin typeface="Arial" pitchFamily="34" charset="0"/>
              </a:rPr>
              <a:t>topics</a:t>
            </a:r>
          </a:p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highlight>
                  <a:srgbClr val="FFFF00"/>
                </a:highlight>
                <a:latin typeface="Arial" pitchFamily="34" charset="0"/>
              </a:rPr>
              <a:t>Range: 12-25</a:t>
            </a:r>
            <a:r>
              <a:rPr kumimoji="0" lang="en-US" sz="35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highlight>
                  <a:srgbClr val="FFFF00"/>
                </a:highlight>
                <a:latin typeface="Arial" pitchFamily="34" charset="0"/>
              </a:rPr>
              <a:t>;</a:t>
            </a:r>
            <a:r>
              <a:rPr kumimoji="0" lang="en-US" sz="35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</a:t>
            </a:r>
            <a:r>
              <a:rPr kumimoji="0" lang="en-US" sz="3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M=18.5; SD=3.82</a:t>
            </a:r>
          </a:p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3500" dirty="0">
                <a:solidFill>
                  <a:schemeClr val="tx1"/>
                </a:solidFill>
                <a:highlight>
                  <a:srgbClr val="FFFF00"/>
                </a:highlight>
                <a:latin typeface="Arial" pitchFamily="34" charset="0"/>
              </a:rPr>
              <a:t>Confidence in transgender topics</a:t>
            </a:r>
          </a:p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3500" dirty="0">
                <a:solidFill>
                  <a:schemeClr val="tx1"/>
                </a:solidFill>
                <a:highlight>
                  <a:srgbClr val="FFFF00"/>
                </a:highlight>
                <a:latin typeface="Arial" pitchFamily="34" charset="0"/>
              </a:rPr>
              <a:t>Range: </a:t>
            </a:r>
            <a:r>
              <a:rPr kumimoji="0" lang="en-US" sz="3500" b="1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highlight>
                  <a:srgbClr val="FFFF00"/>
                </a:highlight>
                <a:latin typeface="Arial" pitchFamily="34" charset="0"/>
              </a:rPr>
              <a:t>14-28</a:t>
            </a:r>
            <a:r>
              <a:rPr kumimoji="0" lang="en-US" sz="35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highlight>
                  <a:srgbClr val="FFFF00"/>
                </a:highlight>
                <a:latin typeface="Arial" pitchFamily="34" charset="0"/>
              </a:rPr>
              <a:t>; </a:t>
            </a:r>
            <a:r>
              <a:rPr lang="en-US" sz="3500" dirty="0" smtClean="0">
                <a:solidFill>
                  <a:schemeClr val="tx1"/>
                </a:solidFill>
                <a:latin typeface="Arial" pitchFamily="34" charset="0"/>
              </a:rPr>
              <a:t>M</a:t>
            </a:r>
            <a:r>
              <a:rPr lang="en-US" sz="3500" dirty="0">
                <a:solidFill>
                  <a:schemeClr val="tx1"/>
                </a:solidFill>
                <a:latin typeface="Arial" pitchFamily="34" charset="0"/>
              </a:rPr>
              <a:t>=21.25; SD= 4.56 </a:t>
            </a:r>
            <a:r>
              <a:rPr kumimoji="0" lang="en-US" sz="3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highlight>
                  <a:srgbClr val="FFFF00"/>
                </a:highlight>
                <a:latin typeface="Arial" pitchFamily="34" charset="0"/>
              </a:rPr>
              <a:t> </a:t>
            </a: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0" y="1"/>
            <a:ext cx="43891200" cy="5486399"/>
          </a:xfr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>
            <a:solidFill>
              <a:schemeClr val="tx1"/>
            </a:solidFill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indent="-457200" algn="l" eaLnBrk="1" hangingPunct="1">
              <a:spcBef>
                <a:spcPts val="0"/>
              </a:spcBef>
              <a:spcAft>
                <a:spcPts val="0"/>
              </a:spcAft>
            </a:pPr>
            <a:r>
              <a:rPr lang="en-US" sz="9400" dirty="0">
                <a:solidFill>
                  <a:schemeClr val="bg1"/>
                </a:solidFill>
              </a:rPr>
              <a:t>The Association Between Knowledge and Confidence Related to LGBTQ+ Health Topics Among University Educators </a:t>
            </a:r>
            <a:r>
              <a:rPr lang="en-US" sz="9600" dirty="0"/>
              <a:t/>
            </a:r>
            <a:br>
              <a:rPr lang="en-US" sz="9600" dirty="0"/>
            </a:br>
            <a:r>
              <a:rPr lang="en-US" sz="4000" dirty="0"/>
              <a:t/>
            </a:r>
            <a:br>
              <a:rPr lang="en-US" sz="4000" dirty="0"/>
            </a:br>
            <a:r>
              <a:rPr lang="en-US" sz="6200" i="1" dirty="0">
                <a:solidFill>
                  <a:srgbClr val="FFFFFF"/>
                </a:solidFill>
              </a:rPr>
              <a:t>Chloe </a:t>
            </a:r>
            <a:r>
              <a:rPr lang="en-US" sz="6200" i="1" dirty="0" err="1">
                <a:solidFill>
                  <a:srgbClr val="FFFFFF"/>
                </a:solidFill>
              </a:rPr>
              <a:t>Kilkelly</a:t>
            </a:r>
            <a:r>
              <a:rPr lang="en-US" sz="6200" i="1" dirty="0">
                <a:solidFill>
                  <a:srgbClr val="FFFFFF"/>
                </a:solidFill>
              </a:rPr>
              <a:t> and Kristen D. Clark, PhD, RN, faculty mentor</a:t>
            </a:r>
            <a:br>
              <a:rPr lang="en-US" sz="6200" i="1" dirty="0">
                <a:solidFill>
                  <a:srgbClr val="FFFFFF"/>
                </a:solidFill>
              </a:rPr>
            </a:br>
            <a:r>
              <a:rPr lang="en-US" sz="6200" i="1" dirty="0">
                <a:solidFill>
                  <a:srgbClr val="FFFFFF"/>
                </a:solidFill>
              </a:rPr>
              <a:t>Department of Nursing, University of New Hampshire</a:t>
            </a:r>
          </a:p>
        </p:txBody>
      </p:sp>
      <p:sp>
        <p:nvSpPr>
          <p:cNvPr id="2150" name="Text Box 161"/>
          <p:cNvSpPr txBox="1">
            <a:spLocks noChangeArrowheads="1"/>
          </p:cNvSpPr>
          <p:nvPr/>
        </p:nvSpPr>
        <p:spPr bwMode="auto">
          <a:xfrm>
            <a:off x="39852600" y="10275890"/>
            <a:ext cx="30480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endParaRPr lang="en-US" sz="3000" b="0">
              <a:solidFill>
                <a:schemeClr val="tx1"/>
              </a:solidFill>
            </a:endParaRPr>
          </a:p>
        </p:txBody>
      </p:sp>
      <p:sp>
        <p:nvSpPr>
          <p:cNvPr id="2152" name="Rectangle 164"/>
          <p:cNvSpPr>
            <a:spLocks noChangeArrowheads="1"/>
          </p:cNvSpPr>
          <p:nvPr/>
        </p:nvSpPr>
        <p:spPr bwMode="auto">
          <a:xfrm>
            <a:off x="14859000" y="6096000"/>
            <a:ext cx="12801600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Results</a:t>
            </a:r>
            <a:endParaRPr lang="en-US" sz="60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4" name="Rectangle 166"/>
          <p:cNvSpPr>
            <a:spLocks noChangeArrowheads="1"/>
          </p:cNvSpPr>
          <p:nvPr/>
        </p:nvSpPr>
        <p:spPr bwMode="auto">
          <a:xfrm>
            <a:off x="533400" y="21412200"/>
            <a:ext cx="12530667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</a:rPr>
              <a:t>Methods</a:t>
            </a:r>
          </a:p>
        </p:txBody>
      </p:sp>
      <p:sp>
        <p:nvSpPr>
          <p:cNvPr id="2155" name="Rectangle 167"/>
          <p:cNvSpPr>
            <a:spLocks noChangeArrowheads="1"/>
          </p:cNvSpPr>
          <p:nvPr/>
        </p:nvSpPr>
        <p:spPr bwMode="auto">
          <a:xfrm>
            <a:off x="802839" y="6096000"/>
            <a:ext cx="12405161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en-US" dirty="0">
              <a:solidFill>
                <a:srgbClr val="9999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65"/>
          <p:cNvSpPr>
            <a:spLocks noChangeArrowheads="1"/>
          </p:cNvSpPr>
          <p:nvPr/>
        </p:nvSpPr>
        <p:spPr bwMode="auto">
          <a:xfrm>
            <a:off x="29870400" y="23469600"/>
            <a:ext cx="13064067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</a:rPr>
              <a:t>References</a:t>
            </a:r>
            <a:endParaRPr lang="en-US" dirty="0">
              <a:solidFill>
                <a:schemeClr val="accent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13400" y="1981200"/>
            <a:ext cx="11203360" cy="3352800"/>
          </a:xfrm>
          <a:prstGeom prst="rect">
            <a:avLst/>
          </a:prstGeom>
        </p:spPr>
      </p:pic>
      <p:sp>
        <p:nvSpPr>
          <p:cNvPr id="36" name="Rectangle 164"/>
          <p:cNvSpPr>
            <a:spLocks noChangeArrowheads="1"/>
          </p:cNvSpPr>
          <p:nvPr/>
        </p:nvSpPr>
        <p:spPr bwMode="auto">
          <a:xfrm>
            <a:off x="30005867" y="6096000"/>
            <a:ext cx="12869333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Discussion</a:t>
            </a:r>
            <a:endParaRPr lang="en-US" sz="54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 Box 2546"/>
          <p:cNvSpPr txBox="1">
            <a:spLocks noChangeArrowheads="1"/>
          </p:cNvSpPr>
          <p:nvPr/>
        </p:nvSpPr>
        <p:spPr bwMode="auto">
          <a:xfrm>
            <a:off x="381000" y="7696200"/>
            <a:ext cx="13030200" cy="7478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1200150" indent="-4572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marL="685800" indent="-685800" algn="l">
              <a:buFont typeface="Wingdings" charset="2"/>
              <a:buChar char="q"/>
            </a:pPr>
            <a:r>
              <a:rPr lang="en-US" sz="4800" b="0" dirty="0">
                <a:latin typeface="Times New Roman"/>
                <a:cs typeface="Times New Roman"/>
              </a:rPr>
              <a:t> </a:t>
            </a:r>
            <a:r>
              <a:rPr lang="en-US" sz="4800" dirty="0">
                <a:latin typeface="Times New Roman"/>
                <a:cs typeface="Times New Roman"/>
              </a:rPr>
              <a:t>Health disparities occur among LGBTQ+ people, such as greater rates of substance abuse, obesity, STDs, and suicide</a:t>
            </a:r>
            <a:r>
              <a:rPr lang="en-US" sz="4800" baseline="30000" dirty="0">
                <a:latin typeface="Times New Roman"/>
                <a:cs typeface="Times New Roman"/>
              </a:rPr>
              <a:t>1</a:t>
            </a:r>
            <a:endParaRPr lang="en-US" sz="4800" dirty="0">
              <a:latin typeface="Times New Roman"/>
              <a:cs typeface="Times New Roman"/>
            </a:endParaRPr>
          </a:p>
          <a:p>
            <a:pPr marL="685800" indent="-685800" algn="l">
              <a:buFont typeface="Wingdings" charset="2"/>
              <a:buChar char="q"/>
            </a:pPr>
            <a:r>
              <a:rPr lang="en-US" sz="4800" dirty="0">
                <a:latin typeface="Times New Roman"/>
                <a:cs typeface="Times New Roman"/>
              </a:rPr>
              <a:t>When clinicians have less competency, patients report lower quality of care</a:t>
            </a:r>
            <a:r>
              <a:rPr lang="en-US" sz="4800" baseline="30000" dirty="0">
                <a:latin typeface="Times New Roman"/>
                <a:cs typeface="Times New Roman"/>
              </a:rPr>
              <a:t>3</a:t>
            </a:r>
            <a:endParaRPr lang="en-US" sz="4800" dirty="0">
              <a:latin typeface="Times New Roman"/>
              <a:cs typeface="Times New Roman"/>
            </a:endParaRPr>
          </a:p>
          <a:p>
            <a:pPr marL="685800" indent="-685800" algn="l">
              <a:buFont typeface="Wingdings" charset="2"/>
              <a:buChar char="q"/>
            </a:pPr>
            <a:r>
              <a:rPr lang="en-US" sz="4800" dirty="0">
                <a:latin typeface="Times New Roman"/>
                <a:cs typeface="Times New Roman"/>
              </a:rPr>
              <a:t>Education is a major influencing factor in increasing competency and decreasing stigma</a:t>
            </a:r>
            <a:r>
              <a:rPr lang="en-US" sz="4800" baseline="30000" dirty="0">
                <a:latin typeface="Times New Roman"/>
                <a:cs typeface="Times New Roman"/>
              </a:rPr>
              <a:t>2</a:t>
            </a:r>
            <a:endParaRPr lang="en-US" sz="4800" dirty="0">
              <a:latin typeface="Times New Roman"/>
              <a:cs typeface="Times New Roman"/>
            </a:endParaRPr>
          </a:p>
          <a:p>
            <a:pPr marL="685800" indent="-685800" algn="l">
              <a:buFont typeface="Wingdings" charset="2"/>
              <a:buChar char="q"/>
            </a:pPr>
            <a:r>
              <a:rPr lang="en-US" sz="4800" dirty="0">
                <a:latin typeface="Times New Roman"/>
                <a:cs typeface="Times New Roman"/>
              </a:rPr>
              <a:t>There is very little information about whether faculty incorporate LGBTQ+ content and related barriers and facilitators</a:t>
            </a:r>
            <a:r>
              <a:rPr lang="en-US" sz="4800" baseline="30000" dirty="0">
                <a:latin typeface="Times New Roman"/>
                <a:cs typeface="Times New Roman"/>
              </a:rPr>
              <a:t>4</a:t>
            </a:r>
            <a:endParaRPr lang="en-US" sz="4800" dirty="0">
              <a:latin typeface="Times New Roman"/>
              <a:cs typeface="Times New Roman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04800" y="22936200"/>
            <a:ext cx="1327573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0" indent="-857250" algn="l">
              <a:buFont typeface="Wingdings" charset="2"/>
              <a:buChar char="q"/>
            </a:pPr>
            <a:r>
              <a:rPr lang="en-US" sz="4800" dirty="0">
                <a:solidFill>
                  <a:srgbClr val="000000"/>
                </a:solidFill>
                <a:latin typeface="Times New Roman"/>
                <a:cs typeface="Times New Roman"/>
              </a:rPr>
              <a:t>Started data collection on March 4</a:t>
            </a:r>
            <a:r>
              <a:rPr lang="en-US" sz="4800" baseline="30000" dirty="0">
                <a:solidFill>
                  <a:srgbClr val="000000"/>
                </a:solidFill>
                <a:latin typeface="Times New Roman"/>
                <a:cs typeface="Times New Roman"/>
              </a:rPr>
              <a:t>th</a:t>
            </a:r>
            <a:r>
              <a:rPr lang="en-US" sz="48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</a:p>
          <a:p>
            <a:pPr marL="857250" indent="-857250" algn="l">
              <a:buFont typeface="Wingdings" charset="2"/>
              <a:buChar char="q"/>
            </a:pPr>
            <a:r>
              <a:rPr lang="en-US" sz="4800" dirty="0" err="1">
                <a:solidFill>
                  <a:srgbClr val="000000"/>
                </a:solidFill>
                <a:latin typeface="Times New Roman"/>
                <a:cs typeface="Times New Roman"/>
              </a:rPr>
              <a:t>Qualtrics</a:t>
            </a:r>
            <a:r>
              <a:rPr lang="en-US" sz="4800" dirty="0">
                <a:solidFill>
                  <a:srgbClr val="000000"/>
                </a:solidFill>
                <a:latin typeface="Times New Roman"/>
                <a:cs typeface="Times New Roman"/>
              </a:rPr>
              <a:t> cross-sectional survey completed by CHHS faculty (12 knowledge and 19 confidence questions) </a:t>
            </a:r>
          </a:p>
          <a:p>
            <a:pPr marL="857250" indent="-857250" algn="l">
              <a:buFont typeface="Wingdings" charset="2"/>
              <a:buChar char="q"/>
            </a:pPr>
            <a:r>
              <a:rPr lang="en-US" sz="4800" dirty="0">
                <a:solidFill>
                  <a:srgbClr val="000000"/>
                </a:solidFill>
                <a:latin typeface="Times New Roman"/>
                <a:cs typeface="Times New Roman"/>
              </a:rPr>
              <a:t>IRB approval granted prior to study and consent received by participants</a:t>
            </a:r>
          </a:p>
        </p:txBody>
      </p:sp>
      <p:sp>
        <p:nvSpPr>
          <p:cNvPr id="24" name="Rectangle 166"/>
          <p:cNvSpPr>
            <a:spLocks noChangeArrowheads="1"/>
          </p:cNvSpPr>
          <p:nvPr/>
        </p:nvSpPr>
        <p:spPr bwMode="auto">
          <a:xfrm>
            <a:off x="609600" y="15849600"/>
            <a:ext cx="12530667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</a:rPr>
              <a:t>Purpose</a:t>
            </a:r>
          </a:p>
        </p:txBody>
      </p:sp>
      <p:sp>
        <p:nvSpPr>
          <p:cNvPr id="22" name="Rectangle 21"/>
          <p:cNvSpPr/>
          <p:nvPr/>
        </p:nvSpPr>
        <p:spPr>
          <a:xfrm>
            <a:off x="457200" y="17373600"/>
            <a:ext cx="1327573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indent="-685800" algn="l">
              <a:buFont typeface="Wingdings" charset="2"/>
              <a:buChar char="q"/>
            </a:pPr>
            <a:r>
              <a:rPr lang="en-US" sz="4800" dirty="0">
                <a:solidFill>
                  <a:srgbClr val="000000"/>
                </a:solidFill>
                <a:latin typeface="Times New Roman"/>
                <a:cs typeface="Times New Roman"/>
              </a:rPr>
              <a:t>Identify knowledge level of CHHS educators regarding LGBTQ+ topics</a:t>
            </a:r>
          </a:p>
          <a:p>
            <a:pPr marL="685800" indent="-685800" algn="l">
              <a:buFont typeface="Wingdings" charset="2"/>
              <a:buChar char="q"/>
            </a:pPr>
            <a:r>
              <a:rPr lang="en-US" sz="4800" dirty="0">
                <a:solidFill>
                  <a:srgbClr val="000000"/>
                </a:solidFill>
                <a:latin typeface="Times New Roman"/>
                <a:cs typeface="Times New Roman"/>
              </a:rPr>
              <a:t>Explore how university educators’ knowledge translates to confidence in  LGBTQ+ topics</a:t>
            </a:r>
          </a:p>
        </p:txBody>
      </p:sp>
      <p:pic>
        <p:nvPicPr>
          <p:cNvPr id="2" name="Picture 1" descr="Screen Shot 2022-04-10 at 5.02.14 PM.pn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4" t="8303" r="6535" b="8845"/>
          <a:stretch/>
        </p:blipFill>
        <p:spPr>
          <a:xfrm>
            <a:off x="30784800" y="7620000"/>
            <a:ext cx="11294571" cy="46718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422600" y="25403047"/>
            <a:ext cx="15087600" cy="75251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4000" b="0" baseline="30000" dirty="0">
                <a:solidFill>
                  <a:srgbClr val="000000"/>
                </a:solidFill>
                <a:latin typeface="Times New Roman"/>
                <a:cs typeface="Times New Roman"/>
              </a:rPr>
              <a:t>1</a:t>
            </a:r>
            <a:r>
              <a:rPr lang="en-US" sz="4000" b="0" dirty="0">
                <a:solidFill>
                  <a:srgbClr val="000000"/>
                </a:solidFill>
                <a:latin typeface="Times New Roman"/>
                <a:cs typeface="Times New Roman"/>
              </a:rPr>
              <a:t>Hafeez, H., </a:t>
            </a:r>
            <a:r>
              <a:rPr lang="en-US" sz="4000" b="0" dirty="0" err="1">
                <a:solidFill>
                  <a:srgbClr val="000000"/>
                </a:solidFill>
                <a:latin typeface="Times New Roman"/>
                <a:cs typeface="Times New Roman"/>
              </a:rPr>
              <a:t>Zeshan</a:t>
            </a:r>
            <a:r>
              <a:rPr lang="en-US" sz="4000" b="0" dirty="0">
                <a:solidFill>
                  <a:srgbClr val="000000"/>
                </a:solidFill>
                <a:latin typeface="Times New Roman"/>
                <a:cs typeface="Times New Roman"/>
              </a:rPr>
              <a:t>, M., </a:t>
            </a:r>
            <a:r>
              <a:rPr lang="en-US" sz="4000" b="0" dirty="0" err="1">
                <a:solidFill>
                  <a:srgbClr val="000000"/>
                </a:solidFill>
                <a:latin typeface="Times New Roman"/>
                <a:cs typeface="Times New Roman"/>
              </a:rPr>
              <a:t>Tahir</a:t>
            </a:r>
            <a:r>
              <a:rPr lang="en-US" sz="4000" b="0" dirty="0">
                <a:solidFill>
                  <a:srgbClr val="000000"/>
                </a:solidFill>
                <a:latin typeface="Times New Roman"/>
                <a:cs typeface="Times New Roman"/>
              </a:rPr>
              <a:t>, M. A., </a:t>
            </a:r>
            <a:r>
              <a:rPr lang="en-US" sz="4000" b="0" dirty="0" err="1">
                <a:solidFill>
                  <a:srgbClr val="000000"/>
                </a:solidFill>
                <a:latin typeface="Times New Roman"/>
                <a:cs typeface="Times New Roman"/>
              </a:rPr>
              <a:t>Jahan</a:t>
            </a:r>
            <a:r>
              <a:rPr lang="en-US" sz="4000" b="0" dirty="0">
                <a:solidFill>
                  <a:srgbClr val="000000"/>
                </a:solidFill>
                <a:latin typeface="Times New Roman"/>
                <a:cs typeface="Times New Roman"/>
              </a:rPr>
              <a:t>, N., &amp; </a:t>
            </a:r>
            <a:r>
              <a:rPr lang="en-US" sz="4000" b="0" dirty="0" err="1">
                <a:solidFill>
                  <a:srgbClr val="000000"/>
                </a:solidFill>
                <a:latin typeface="Times New Roman"/>
                <a:cs typeface="Times New Roman"/>
              </a:rPr>
              <a:t>Naveed</a:t>
            </a:r>
            <a:r>
              <a:rPr lang="en-US" sz="4000" b="0" dirty="0">
                <a:solidFill>
                  <a:srgbClr val="000000"/>
                </a:solidFill>
                <a:latin typeface="Times New Roman"/>
                <a:cs typeface="Times New Roman"/>
              </a:rPr>
              <a:t>, S. (2017). Health care disparities among lesbian, gay, bisexual, and transgender youth: a literature review. </a:t>
            </a:r>
            <a:r>
              <a:rPr lang="en-US" sz="4000" b="0" i="1" dirty="0" err="1">
                <a:solidFill>
                  <a:srgbClr val="000000"/>
                </a:solidFill>
                <a:latin typeface="Times New Roman"/>
                <a:cs typeface="Times New Roman"/>
              </a:rPr>
              <a:t>Cureus</a:t>
            </a:r>
            <a:r>
              <a:rPr lang="en-US" sz="4000" b="0" i="1" dirty="0">
                <a:solidFill>
                  <a:srgbClr val="000000"/>
                </a:solidFill>
                <a:latin typeface="Times New Roman"/>
                <a:cs typeface="Times New Roman"/>
              </a:rPr>
              <a:t>, 9</a:t>
            </a:r>
            <a:r>
              <a:rPr lang="en-US" sz="4000" b="0" dirty="0">
                <a:solidFill>
                  <a:srgbClr val="000000"/>
                </a:solidFill>
                <a:latin typeface="Times New Roman"/>
                <a:cs typeface="Times New Roman"/>
              </a:rPr>
              <a:t>(4). </a:t>
            </a:r>
            <a:endParaRPr lang="en-US" sz="4000" b="0" baseline="300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algn="l"/>
            <a:r>
              <a:rPr lang="en-US" sz="4000" b="0" baseline="30000" dirty="0">
                <a:solidFill>
                  <a:srgbClr val="000000"/>
                </a:solidFill>
                <a:latin typeface="Times New Roman"/>
                <a:cs typeface="Times New Roman"/>
              </a:rPr>
              <a:t>2</a:t>
            </a:r>
            <a:r>
              <a:rPr lang="en-US" sz="4000" b="0" dirty="0">
                <a:solidFill>
                  <a:srgbClr val="000000"/>
                </a:solidFill>
                <a:latin typeface="Times New Roman"/>
                <a:cs typeface="Times New Roman"/>
              </a:rPr>
              <a:t>Hughes, V., et al. (2020). Not missing the opportunity: Strategies to		 promote cultural humility among future nursing faculty. Journal of		 Professional Nursing, 36(1), 28-33</a:t>
            </a:r>
            <a:r>
              <a:rPr lang="en-US" sz="4000" dirty="0">
                <a:solidFill>
                  <a:srgbClr val="000000"/>
                </a:solidFill>
                <a:latin typeface="Times New Roman"/>
                <a:cs typeface="Times New Roman"/>
              </a:rPr>
              <a:t>. </a:t>
            </a:r>
          </a:p>
          <a:p>
            <a:pPr algn="l"/>
            <a:r>
              <a:rPr lang="en-US" sz="4000" b="0" baseline="30000" dirty="0">
                <a:solidFill>
                  <a:srgbClr val="000000"/>
                </a:solidFill>
                <a:latin typeface="Times New Roman"/>
                <a:cs typeface="Times New Roman"/>
              </a:rPr>
              <a:t>3</a:t>
            </a:r>
            <a:r>
              <a:rPr lang="en-US" sz="4000" b="0" dirty="0">
                <a:solidFill>
                  <a:srgbClr val="000000"/>
                </a:solidFill>
                <a:latin typeface="Times New Roman"/>
                <a:cs typeface="Times New Roman"/>
              </a:rPr>
              <a:t>Shetty, G., et al. (2016). Oncology healthcare providers’ knowledge,		attitudes, and practice behaviors regarding LGBT health. </a:t>
            </a:r>
            <a:r>
              <a:rPr lang="en-US" sz="4000" b="0" i="1" dirty="0">
                <a:solidFill>
                  <a:srgbClr val="000000"/>
                </a:solidFill>
                <a:latin typeface="Times New Roman"/>
                <a:cs typeface="Times New Roman"/>
              </a:rPr>
              <a:t>Patient		education and counseling, 99(10)</a:t>
            </a:r>
            <a:r>
              <a:rPr lang="en-US" sz="4000" b="0" dirty="0">
                <a:solidFill>
                  <a:srgbClr val="000000"/>
                </a:solidFill>
                <a:latin typeface="Times New Roman"/>
                <a:cs typeface="Times New Roman"/>
              </a:rPr>
              <a:t>, 1676-1684. </a:t>
            </a:r>
          </a:p>
          <a:p>
            <a:pPr algn="l"/>
            <a:r>
              <a:rPr lang="en-US" sz="4000" b="0" baseline="30000" dirty="0">
                <a:solidFill>
                  <a:srgbClr val="000000"/>
                </a:solidFill>
                <a:latin typeface="Times New Roman"/>
                <a:cs typeface="Times New Roman"/>
              </a:rPr>
              <a:t>4</a:t>
            </a:r>
            <a:r>
              <a:rPr lang="en-US" sz="4000" b="0" dirty="0">
                <a:solidFill>
                  <a:srgbClr val="000000"/>
                </a:solidFill>
                <a:latin typeface="Times New Roman"/>
                <a:cs typeface="Times New Roman"/>
              </a:rPr>
              <a:t>Sirota T. (2013). Attitudes among nurse educators toward homosexuality. </a:t>
            </a:r>
            <a:r>
              <a:rPr lang="en-US" sz="4000" b="0" i="1" dirty="0">
                <a:solidFill>
                  <a:srgbClr val="000000"/>
                </a:solidFill>
                <a:latin typeface="Times New Roman"/>
                <a:cs typeface="Times New Roman"/>
              </a:rPr>
              <a:t>The </a:t>
            </a:r>
            <a:r>
              <a:rPr lang="en-US" sz="4000" b="0" i="1" dirty="0" err="1">
                <a:solidFill>
                  <a:srgbClr val="000000"/>
                </a:solidFill>
                <a:latin typeface="Times New Roman"/>
                <a:cs typeface="Times New Roman"/>
              </a:rPr>
              <a:t>Jounral</a:t>
            </a:r>
            <a:r>
              <a:rPr lang="en-US" sz="4000" b="0" i="1" dirty="0">
                <a:solidFill>
                  <a:srgbClr val="000000"/>
                </a:solidFill>
                <a:latin typeface="Times New Roman"/>
                <a:cs typeface="Times New Roman"/>
              </a:rPr>
              <a:t> of nursing education</a:t>
            </a:r>
            <a:r>
              <a:rPr lang="en-US" sz="4000" b="0" dirty="0">
                <a:solidFill>
                  <a:srgbClr val="000000"/>
                </a:solidFill>
                <a:latin typeface="Times New Roman"/>
                <a:cs typeface="Times New Roman"/>
              </a:rPr>
              <a:t>, 52(4), 219-227. </a:t>
            </a:r>
          </a:p>
          <a:p>
            <a:endParaRPr lang="en-US" b="0" dirty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0099000" y="15163800"/>
            <a:ext cx="13335000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indent="-685800" algn="l">
              <a:buFont typeface="Wingdings" charset="2"/>
              <a:buChar char="q"/>
            </a:pPr>
            <a:r>
              <a:rPr lang="en-US" sz="4800" dirty="0">
                <a:solidFill>
                  <a:srgbClr val="000000"/>
                </a:solidFill>
                <a:latin typeface="Times New Roman"/>
                <a:cs typeface="Times New Roman"/>
              </a:rPr>
              <a:t>These findings will be an initial assessment of the knowledge and confidence in UNH educators' ability to teach LGBTQ+ material</a:t>
            </a:r>
          </a:p>
          <a:p>
            <a:pPr marL="685800" indent="-685800" algn="l">
              <a:buFont typeface="Wingdings" charset="2"/>
              <a:buChar char="q"/>
            </a:pPr>
            <a:r>
              <a:rPr lang="en-US" sz="4800" dirty="0">
                <a:solidFill>
                  <a:srgbClr val="000000"/>
                </a:solidFill>
                <a:latin typeface="Times New Roman"/>
                <a:cs typeface="Times New Roman"/>
              </a:rPr>
              <a:t>There is a gap in faculty’s knowledge around transgender people’s unique healthcare needs</a:t>
            </a:r>
          </a:p>
          <a:p>
            <a:pPr marL="685800" indent="-685800" algn="l">
              <a:buFont typeface="Wingdings" charset="2"/>
              <a:buChar char="q"/>
            </a:pPr>
            <a:r>
              <a:rPr lang="en-US" sz="4800" dirty="0">
                <a:solidFill>
                  <a:srgbClr val="000000"/>
                </a:solidFill>
                <a:latin typeface="Times New Roman"/>
                <a:cs typeface="Times New Roman"/>
              </a:rPr>
              <a:t>No association was found between LGBTQ+ knowledge and </a:t>
            </a:r>
            <a:r>
              <a:rPr lang="en-US" sz="48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confidence</a:t>
            </a:r>
            <a:endParaRPr lang="en-US" sz="48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1143000" lvl="1" indent="-685800" algn="l">
              <a:buFont typeface="Wingdings" charset="2"/>
              <a:buChar char="q"/>
            </a:pPr>
            <a:r>
              <a:rPr lang="en-US" sz="4800" dirty="0">
                <a:solidFill>
                  <a:srgbClr val="000000"/>
                </a:solidFill>
                <a:latin typeface="Times New Roman"/>
                <a:cs typeface="Times New Roman"/>
              </a:rPr>
              <a:t>The small sample study and outdated survey questions may have impacted our findings</a:t>
            </a:r>
          </a:p>
          <a:p>
            <a:pPr marL="685800" indent="-685800" algn="l">
              <a:buFont typeface="Wingdings" charset="2"/>
              <a:buChar char="q"/>
            </a:pPr>
            <a:endParaRPr lang="en-US" sz="4800" dirty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pic>
        <p:nvPicPr>
          <p:cNvPr id="14" name="Picture 13" descr="Screen Shot 2022-04-15 at 5.06.01 PM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94763" y="17888238"/>
            <a:ext cx="6345946" cy="13200936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 bwMode="auto">
          <a:xfrm>
            <a:off x="19419095" y="13602172"/>
            <a:ext cx="9372600" cy="3354522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highlight>
                  <a:srgbClr val="FFFF00"/>
                </a:highlight>
                <a:latin typeface="Arial" pitchFamily="34" charset="0"/>
              </a:rPr>
              <a:t>Knowledge on LGB health needs</a:t>
            </a:r>
          </a:p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highlight>
                  <a:srgbClr val="FFFF00"/>
                </a:highlight>
                <a:latin typeface="Arial" pitchFamily="34" charset="0"/>
              </a:rPr>
              <a:t>Range: 3-6 </a:t>
            </a:r>
            <a:r>
              <a:rPr lang="en-US" sz="3500" dirty="0">
                <a:solidFill>
                  <a:schemeClr val="tx1"/>
                </a:solidFill>
                <a:highlight>
                  <a:srgbClr val="FFFF00"/>
                </a:highlight>
                <a:latin typeface="Arial" pitchFamily="34" charset="0"/>
              </a:rPr>
              <a:t>;</a:t>
            </a:r>
            <a:r>
              <a:rPr kumimoji="0" lang="en-US" sz="35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</a:rPr>
              <a:t> M=4.9 SD=</a:t>
            </a:r>
            <a:r>
              <a:rPr kumimoji="0" lang="en-US" sz="3500" b="1" i="0" u="none" strike="noStrike" cap="none" normalizeH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</a:rPr>
              <a:t> 0.99</a:t>
            </a:r>
            <a:endParaRPr kumimoji="0" lang="en-US" sz="35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highlight>
                <a:srgbClr val="FFFF00"/>
              </a:highlight>
              <a:latin typeface="Arial" pitchFamily="34" charset="0"/>
            </a:endParaRPr>
          </a:p>
          <a:p>
            <a:pPr defTabSz="3762375"/>
            <a:r>
              <a:rPr kumimoji="0" lang="en-US" sz="3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highlight>
                  <a:srgbClr val="FFFF00"/>
                </a:highlight>
                <a:latin typeface="Arial" pitchFamily="34" charset="0"/>
              </a:rPr>
              <a:t>Knowledge on transgender health needs</a:t>
            </a:r>
          </a:p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highlight>
                  <a:srgbClr val="FFFF00"/>
                </a:highlight>
                <a:latin typeface="Arial" pitchFamily="34" charset="0"/>
              </a:rPr>
              <a:t>Range: 1-6; </a:t>
            </a:r>
            <a:r>
              <a:rPr lang="en-US" sz="3500" dirty="0">
                <a:solidFill>
                  <a:srgbClr val="000000"/>
                </a:solidFill>
                <a:latin typeface="Arial" pitchFamily="34" charset="0"/>
              </a:rPr>
              <a:t>M=3.08 SD= 1.44</a:t>
            </a:r>
            <a:endParaRPr kumimoji="0" lang="en-US" sz="35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</a:endParaRPr>
          </a:p>
        </p:txBody>
      </p:sp>
      <p:sp>
        <p:nvSpPr>
          <p:cNvPr id="39" name="Rectangle 166"/>
          <p:cNvSpPr>
            <a:spLocks noChangeArrowheads="1"/>
          </p:cNvSpPr>
          <p:nvPr/>
        </p:nvSpPr>
        <p:spPr bwMode="auto">
          <a:xfrm>
            <a:off x="609600" y="28727400"/>
            <a:ext cx="12530667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</a:rPr>
              <a:t>Contacts</a:t>
            </a:r>
          </a:p>
        </p:txBody>
      </p:sp>
      <p:sp>
        <p:nvSpPr>
          <p:cNvPr id="40" name="Rectangle 39"/>
          <p:cNvSpPr/>
          <p:nvPr/>
        </p:nvSpPr>
        <p:spPr>
          <a:xfrm>
            <a:off x="15504" y="30480000"/>
            <a:ext cx="1327573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indent="-685800" algn="l">
              <a:buFont typeface="Wingdings" charset="2"/>
              <a:buChar char="q"/>
            </a:pPr>
            <a:r>
              <a:rPr lang="en-US" sz="4000" dirty="0">
                <a:solidFill>
                  <a:srgbClr val="000000"/>
                </a:solidFill>
                <a:latin typeface="Times New Roman"/>
                <a:cs typeface="Times New Roman"/>
              </a:rPr>
              <a:t>For further information contact: Chloe Kilkelly (</a:t>
            </a:r>
            <a:r>
              <a:rPr lang="en-US" sz="4000" dirty="0">
                <a:solidFill>
                  <a:srgbClr val="000000"/>
                </a:solidFill>
                <a:latin typeface="Times New Roman"/>
                <a:cs typeface="Times New Roman"/>
                <a:hlinkClick r:id="rId6"/>
              </a:rPr>
              <a:t>chloe.kilkelly@unh.edu</a:t>
            </a:r>
            <a:r>
              <a:rPr lang="en-US" sz="4000" dirty="0">
                <a:solidFill>
                  <a:srgbClr val="000000"/>
                </a:solidFill>
                <a:latin typeface="Times New Roman"/>
                <a:cs typeface="Times New Roman"/>
              </a:rPr>
              <a:t>) or Kristen Clark (Kristen.clark@unh.edu)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09748C0D-CC87-42DE-A9B4-C75E8955137B}"/>
              </a:ext>
            </a:extLst>
          </p:cNvPr>
          <p:cNvGrpSpPr/>
          <p:nvPr/>
        </p:nvGrpSpPr>
        <p:grpSpPr>
          <a:xfrm>
            <a:off x="23012400" y="7010400"/>
            <a:ext cx="6858000" cy="4114800"/>
            <a:chOff x="13792200" y="8305800"/>
            <a:chExt cx="6858000" cy="4114800"/>
          </a:xfrm>
        </p:grpSpPr>
        <p:sp>
          <p:nvSpPr>
            <p:cNvPr id="15" name="Cloud Callout 14"/>
            <p:cNvSpPr/>
            <p:nvPr/>
          </p:nvSpPr>
          <p:spPr bwMode="auto">
            <a:xfrm>
              <a:off x="13792200" y="8305800"/>
              <a:ext cx="6858000" cy="4114800"/>
            </a:xfrm>
            <a:prstGeom prst="cloudCallout">
              <a:avLst/>
            </a:prstGeom>
            <a:solidFill>
              <a:schemeClr val="bg1">
                <a:lumMod val="6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137160" tIns="68580" rIns="137160" bIns="6858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376237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4300" b="1" i="0" u="none" strike="noStrike" cap="none" normalizeH="0" baseline="0">
                <a:ln>
                  <a:noFill/>
                </a:ln>
                <a:solidFill>
                  <a:srgbClr val="FF9900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14287500" y="9220476"/>
              <a:ext cx="5943600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000" dirty="0">
                  <a:solidFill>
                    <a:schemeClr val="tx1"/>
                  </a:solidFill>
                </a:rPr>
                <a:t>How much LGBTQ+ confidence does CHHS faculty have?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E39E2578-D43E-4BB1-8E3B-B9FE1D08E96E}"/>
              </a:ext>
            </a:extLst>
          </p:cNvPr>
          <p:cNvGrpSpPr/>
          <p:nvPr/>
        </p:nvGrpSpPr>
        <p:grpSpPr>
          <a:xfrm>
            <a:off x="20948652" y="25215918"/>
            <a:ext cx="6537057" cy="4686344"/>
            <a:chOff x="14094491" y="20954494"/>
            <a:chExt cx="6784687" cy="5257800"/>
          </a:xfrm>
        </p:grpSpPr>
        <p:sp>
          <p:nvSpPr>
            <p:cNvPr id="28" name="Not Equal 27"/>
            <p:cNvSpPr/>
            <p:nvPr/>
          </p:nvSpPr>
          <p:spPr bwMode="auto">
            <a:xfrm>
              <a:off x="16308913" y="23006299"/>
              <a:ext cx="2252736" cy="1193991"/>
            </a:xfrm>
            <a:prstGeom prst="mathNotEqual">
              <a:avLst/>
            </a:prstGeom>
            <a:solidFill>
              <a:schemeClr val="tx2">
                <a:lumMod val="50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137160" tIns="68580" rIns="137160" bIns="6858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376237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4300" b="1" i="0" u="none" strike="noStrike" cap="none" normalizeH="0" baseline="0">
                <a:ln>
                  <a:noFill/>
                </a:ln>
                <a:solidFill>
                  <a:srgbClr val="FF9900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48" name="TextBox 2047"/>
            <p:cNvSpPr txBox="1"/>
            <p:nvPr/>
          </p:nvSpPr>
          <p:spPr>
            <a:xfrm>
              <a:off x="14094491" y="21809413"/>
              <a:ext cx="6705600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0" dirty="0">
                  <a:solidFill>
                    <a:srgbClr val="000000"/>
                  </a:solidFill>
                  <a:latin typeface="Times New Roman"/>
                  <a:cs typeface="Times New Roman"/>
                </a:rPr>
                <a:t>Knowledge </a:t>
              </a: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4173578" y="24459661"/>
              <a:ext cx="6705600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0" dirty="0">
                  <a:solidFill>
                    <a:srgbClr val="000000"/>
                  </a:solidFill>
                  <a:latin typeface="Times New Roman"/>
                  <a:cs typeface="Times New Roman"/>
                </a:rPr>
                <a:t>Confidence</a:t>
              </a:r>
            </a:p>
          </p:txBody>
        </p:sp>
        <p:sp>
          <p:nvSpPr>
            <p:cNvPr id="2049" name="Frame 2048"/>
            <p:cNvSpPr/>
            <p:nvPr/>
          </p:nvSpPr>
          <p:spPr bwMode="auto">
            <a:xfrm>
              <a:off x="14820900" y="20954494"/>
              <a:ext cx="5334000" cy="5257800"/>
            </a:xfrm>
            <a:prstGeom prst="frame">
              <a:avLst/>
            </a:prstGeom>
            <a:solidFill>
              <a:srgbClr val="999999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137160" tIns="68580" rIns="137160" bIns="6858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376237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4300" b="1" i="0" u="none" strike="noStrike" cap="none" normalizeH="0" baseline="0">
                <a:ln>
                  <a:noFill/>
                </a:ln>
                <a:solidFill>
                  <a:srgbClr val="FF9900"/>
                </a:solidFill>
                <a:effectLst/>
                <a:latin typeface="Arial" pitchFamily="34" charset="0"/>
              </a:endParaRPr>
            </a:p>
          </p:txBody>
        </p:sp>
      </p:grpSp>
      <p:sp>
        <p:nvSpPr>
          <p:cNvPr id="52" name="Rectangle 51"/>
          <p:cNvSpPr/>
          <p:nvPr/>
        </p:nvSpPr>
        <p:spPr>
          <a:xfrm>
            <a:off x="30251400" y="12725400"/>
            <a:ext cx="13106400" cy="230832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l"/>
            <a:r>
              <a:rPr lang="en-US" sz="4800" dirty="0">
                <a:solidFill>
                  <a:srgbClr val="000000"/>
                </a:solidFill>
                <a:latin typeface="Times New Roman"/>
                <a:cs typeface="Times New Roman"/>
              </a:rPr>
              <a:t>Key Finding: Faculty showed greater knowledge on LGB population healthcare needs vs transgender population healthcare needs</a:t>
            </a:r>
          </a:p>
        </p:txBody>
      </p:sp>
      <p:sp>
        <p:nvSpPr>
          <p:cNvPr id="54" name="Rectangle 53"/>
          <p:cNvSpPr/>
          <p:nvPr/>
        </p:nvSpPr>
        <p:spPr bwMode="auto">
          <a:xfrm>
            <a:off x="20002500" y="22631400"/>
            <a:ext cx="9372600" cy="15240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43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LGB  </a:t>
            </a:r>
            <a:r>
              <a:rPr kumimoji="0" lang="en-US" sz="4300" b="1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vs. Transgender Knowledge </a:t>
            </a:r>
          </a:p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(t= 4.33, p &lt;.01)</a:t>
            </a:r>
            <a:endParaRPr kumimoji="0" lang="en-US" sz="43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</a:endParaRPr>
          </a:p>
        </p:txBody>
      </p:sp>
      <p:sp>
        <p:nvSpPr>
          <p:cNvPr id="55" name="Rectangle 54"/>
          <p:cNvSpPr/>
          <p:nvPr/>
        </p:nvSpPr>
        <p:spPr bwMode="auto">
          <a:xfrm>
            <a:off x="21391953" y="29894743"/>
            <a:ext cx="6019800" cy="168863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43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</a:rPr>
              <a:t>LGB: </a:t>
            </a:r>
            <a:r>
              <a:rPr kumimoji="0" lang="en-US" sz="4300" b="1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</a:rPr>
              <a:t>p</a:t>
            </a:r>
            <a:r>
              <a:rPr kumimoji="0" lang="en-US" sz="43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</a:rPr>
              <a:t>= 0.85</a:t>
            </a:r>
          </a:p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Transgender : </a:t>
            </a:r>
            <a:r>
              <a:rPr lang="en-US" i="1" dirty="0">
                <a:solidFill>
                  <a:srgbClr val="000000"/>
                </a:solidFill>
                <a:latin typeface="Arial" pitchFamily="34" charset="0"/>
              </a:rPr>
              <a:t>p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=0.57</a:t>
            </a:r>
            <a:endParaRPr kumimoji="0" lang="en-US" sz="43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xmlns="" id="{3302D3AF-A277-42CE-9D0E-15F3585EAFDC}"/>
              </a:ext>
            </a:extLst>
          </p:cNvPr>
          <p:cNvGrpSpPr/>
          <p:nvPr/>
        </p:nvGrpSpPr>
        <p:grpSpPr>
          <a:xfrm flipV="1">
            <a:off x="19854950" y="17508487"/>
            <a:ext cx="7086600" cy="4191000"/>
            <a:chOff x="19854950" y="20937391"/>
            <a:chExt cx="7086600" cy="4191000"/>
          </a:xfrm>
        </p:grpSpPr>
        <p:sp>
          <p:nvSpPr>
            <p:cNvPr id="34" name="Cloud Callout 40">
              <a:extLst>
                <a:ext uri="{FF2B5EF4-FFF2-40B4-BE49-F238E27FC236}">
                  <a16:creationId xmlns:a16="http://schemas.microsoft.com/office/drawing/2014/main" xmlns="" id="{90DC8221-557C-41EB-8E03-C142A763A197}"/>
                </a:ext>
              </a:extLst>
            </p:cNvPr>
            <p:cNvSpPr/>
            <p:nvPr/>
          </p:nvSpPr>
          <p:spPr bwMode="auto">
            <a:xfrm flipH="1" flipV="1">
              <a:off x="19854950" y="20937391"/>
              <a:ext cx="7086600" cy="4191000"/>
            </a:xfrm>
            <a:prstGeom prst="cloudCallout">
              <a:avLst/>
            </a:prstGeom>
            <a:solidFill>
              <a:schemeClr val="bg1">
                <a:lumMod val="6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137160" tIns="68580" rIns="137160" bIns="6858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376237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4300" b="1" i="0" u="none" strike="noStrike" cap="none" normalizeH="0" baseline="0">
                <a:ln>
                  <a:noFill/>
                </a:ln>
                <a:solidFill>
                  <a:srgbClr val="FF9900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xmlns="" id="{26591727-FBD6-475A-8841-085BF6FAEF79}"/>
                </a:ext>
              </a:extLst>
            </p:cNvPr>
            <p:cNvSpPr txBox="1"/>
            <p:nvPr/>
          </p:nvSpPr>
          <p:spPr>
            <a:xfrm flipV="1">
              <a:off x="21171856" y="22314393"/>
              <a:ext cx="5071676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000" dirty="0">
                  <a:solidFill>
                    <a:schemeClr val="tx1"/>
                  </a:solidFill>
                </a:rPr>
                <a:t>But does knowledge lead to more confidence?</a:t>
              </a: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2FA5C5E5-FD85-46FD-85FB-E03B5EBB2BD1}"/>
              </a:ext>
            </a:extLst>
          </p:cNvPr>
          <p:cNvGrpSpPr/>
          <p:nvPr/>
        </p:nvGrpSpPr>
        <p:grpSpPr>
          <a:xfrm rot="20940411">
            <a:off x="13336884" y="11613830"/>
            <a:ext cx="7086600" cy="4191000"/>
            <a:chOff x="22597749" y="12232666"/>
            <a:chExt cx="7086600" cy="4191000"/>
          </a:xfrm>
        </p:grpSpPr>
        <p:sp>
          <p:nvSpPr>
            <p:cNvPr id="41" name="Cloud Callout 40"/>
            <p:cNvSpPr/>
            <p:nvPr/>
          </p:nvSpPr>
          <p:spPr bwMode="auto">
            <a:xfrm flipH="1">
              <a:off x="22597749" y="12232666"/>
              <a:ext cx="7086600" cy="4191000"/>
            </a:xfrm>
            <a:prstGeom prst="cloudCallout">
              <a:avLst/>
            </a:prstGeom>
            <a:solidFill>
              <a:schemeClr val="bg1">
                <a:lumMod val="6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137160" tIns="68580" rIns="137160" bIns="6858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376237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4300" b="1" i="0" u="none" strike="noStrike" cap="none" normalizeH="0" baseline="0">
                <a:ln>
                  <a:noFill/>
                </a:ln>
                <a:solidFill>
                  <a:srgbClr val="FF9900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 rot="659589">
              <a:off x="23737150" y="12980058"/>
              <a:ext cx="5057099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000" dirty="0">
                  <a:solidFill>
                    <a:schemeClr val="tx1"/>
                  </a:solidFill>
                </a:rPr>
                <a:t>How much LGBTQ+ knowledge </a:t>
              </a:r>
              <a:r>
                <a:rPr lang="en-US" sz="4000" dirty="0" smtClean="0">
                  <a:solidFill>
                    <a:schemeClr val="tx1"/>
                  </a:solidFill>
                </a:rPr>
                <a:t>does </a:t>
              </a:r>
              <a:r>
                <a:rPr lang="en-US" sz="4000" dirty="0">
                  <a:solidFill>
                    <a:schemeClr val="tx1"/>
                  </a:solidFill>
                </a:rPr>
                <a:t>CHHS faculty have?</a:t>
              </a:r>
            </a:p>
          </p:txBody>
        </p: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20382</TotalTime>
  <Words>504</Words>
  <Application>Microsoft Macintosh PowerPoint</Application>
  <PresentationFormat>Custom</PresentationFormat>
  <Paragraphs>53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Default Design</vt:lpstr>
      <vt:lpstr>The Association Between Knowledge and Confidence Related to LGBTQ+ Health Topics Among University Educators   Chloe Kilkelly and Kristen D. Clark, PhD, RN, faculty mentor Department of Nursing, University of New Hampshire</vt:lpstr>
    </vt:vector>
  </TitlesOfParts>
  <Company>Graphicsland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Scientific poster example</dc:title>
  <dc:subject>Free Research Poster</dc:subject>
  <dc:creator>Graphicsland/MakeSigns.com</dc:creator>
  <cp:keywords>scientific, research, template, custom, poster, presentation, symposium, printing, PowerPoint, create, design, example, sample, download</cp:keywords>
  <dc:description>These templates are offered for free to help your create a poster ranging from nursing research posters to psychology research posters.</dc:description>
  <cp:lastModifiedBy>User</cp:lastModifiedBy>
  <cp:revision>318</cp:revision>
  <cp:lastPrinted>2014-02-24T14:53:09Z</cp:lastPrinted>
  <dcterms:created xsi:type="dcterms:W3CDTF">2004-07-26T21:45:23Z</dcterms:created>
  <dcterms:modified xsi:type="dcterms:W3CDTF">2022-04-17T21:50:33Z</dcterms:modified>
  <cp:category>science research poster</cp:category>
</cp:coreProperties>
</file>