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36576000" cy="292608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097" autoAdjust="0"/>
  </p:normalViewPr>
  <p:slideViewPr>
    <p:cSldViewPr snapToGrid="0">
      <p:cViewPr>
        <p:scale>
          <a:sx n="17" d="100"/>
          <a:sy n="17" d="100"/>
        </p:scale>
        <p:origin x="1862" y="2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6F6362-FDE2-4B4C-9B75-310FBA7956A4}" type="doc">
      <dgm:prSet loTypeId="urn:microsoft.com/office/officeart/2011/layout/HexagonRadial" loCatId="cycle" qsTypeId="urn:microsoft.com/office/officeart/2005/8/quickstyle/simple1" qsCatId="simple" csTypeId="urn:microsoft.com/office/officeart/2005/8/colors/accent5_4" csCatId="accent5" phldr="1"/>
      <dgm:spPr/>
      <dgm:t>
        <a:bodyPr/>
        <a:lstStyle/>
        <a:p>
          <a:endParaRPr lang="en-US"/>
        </a:p>
      </dgm:t>
    </dgm:pt>
    <dgm:pt modelId="{1587FA3F-C45B-42BC-8FE8-1BD36602AAD1}">
      <dgm:prSet phldrT="[Text]" custT="1"/>
      <dgm:spPr>
        <a:solidFill>
          <a:schemeClr val="accent1">
            <a:lumMod val="50000"/>
            <a:alpha val="75000"/>
          </a:schemeClr>
        </a:solidFill>
      </dgm:spPr>
      <dgm:t>
        <a:bodyPr/>
        <a:lstStyle/>
        <a:p>
          <a:r>
            <a:rPr lang="en-US" sz="3200" dirty="0">
              <a:latin typeface="Arial Nova Cond" panose="020B0506020202020204" pitchFamily="34" charset="0"/>
            </a:rPr>
            <a:t>Themes From Free Response About Birth Experience During </a:t>
          </a:r>
          <a:br>
            <a:rPr lang="en-US" sz="3200" dirty="0">
              <a:latin typeface="Arial Nova Cond" panose="020B0506020202020204" pitchFamily="34" charset="0"/>
            </a:rPr>
          </a:br>
          <a:r>
            <a:rPr lang="en-US" sz="3200" dirty="0">
              <a:latin typeface="Arial Nova Cond" panose="020B0506020202020204" pitchFamily="34" charset="0"/>
            </a:rPr>
            <a:t>COVID-19</a:t>
          </a:r>
        </a:p>
      </dgm:t>
    </dgm:pt>
    <dgm:pt modelId="{34EC41CF-C90F-40F0-9B61-6AA603AA45E7}" type="parTrans" cxnId="{43A5287C-2D9B-4AB7-8431-6BB211433549}">
      <dgm:prSet/>
      <dgm:spPr/>
      <dgm:t>
        <a:bodyPr/>
        <a:lstStyle/>
        <a:p>
          <a:endParaRPr lang="en-US"/>
        </a:p>
      </dgm:t>
    </dgm:pt>
    <dgm:pt modelId="{23DA9EF9-4B60-473D-9E19-5887734F11DA}" type="sibTrans" cxnId="{43A5287C-2D9B-4AB7-8431-6BB211433549}">
      <dgm:prSet/>
      <dgm:spPr/>
      <dgm:t>
        <a:bodyPr/>
        <a:lstStyle/>
        <a:p>
          <a:endParaRPr lang="en-US"/>
        </a:p>
      </dgm:t>
    </dgm:pt>
    <dgm:pt modelId="{8E8A892C-B9DF-420B-8D40-198A9A957D55}">
      <dgm:prSet phldrT="[Text]" custT="1"/>
      <dgm:spPr>
        <a:solidFill>
          <a:schemeClr val="accent5">
            <a:lumMod val="60000"/>
            <a:lumOff val="40000"/>
          </a:schemeClr>
        </a:solidFill>
      </dgm:spPr>
      <dgm:t>
        <a:bodyPr/>
        <a:lstStyle/>
        <a:p>
          <a:pPr algn="ctr"/>
          <a:r>
            <a:rPr lang="en-US" sz="2200" dirty="0">
              <a:solidFill>
                <a:schemeClr val="tx1"/>
              </a:solidFill>
              <a:latin typeface="Arial Nova Cond" panose="020B0506020202020204" pitchFamily="34" charset="0"/>
            </a:rPr>
            <a:t>Negative feelings regarding not being allowed visitors, especially other children and mothers  </a:t>
          </a:r>
        </a:p>
      </dgm:t>
    </dgm:pt>
    <dgm:pt modelId="{85270F66-F309-4088-8F30-4FD3CC42FF0B}" type="parTrans" cxnId="{75EF119D-7865-4FCD-AE23-3846F2ACE508}">
      <dgm:prSet/>
      <dgm:spPr/>
      <dgm:t>
        <a:bodyPr/>
        <a:lstStyle/>
        <a:p>
          <a:endParaRPr lang="en-US"/>
        </a:p>
      </dgm:t>
    </dgm:pt>
    <dgm:pt modelId="{270A13C0-9EAF-4840-A1AD-97FC23FDB691}" type="sibTrans" cxnId="{75EF119D-7865-4FCD-AE23-3846F2ACE508}">
      <dgm:prSet/>
      <dgm:spPr/>
      <dgm:t>
        <a:bodyPr/>
        <a:lstStyle/>
        <a:p>
          <a:endParaRPr lang="en-US"/>
        </a:p>
      </dgm:t>
    </dgm:pt>
    <dgm:pt modelId="{3A993EFE-D8EE-45E7-96F8-D86DF11505DF}">
      <dgm:prSet phldrT="[Text]" custT="1"/>
      <dgm:spPr>
        <a:solidFill>
          <a:schemeClr val="accent5">
            <a:lumMod val="60000"/>
            <a:lumOff val="40000"/>
          </a:schemeClr>
        </a:solidFill>
      </dgm:spPr>
      <dgm:t>
        <a:bodyPr/>
        <a:lstStyle/>
        <a:p>
          <a:r>
            <a:rPr lang="en-US" sz="2200" dirty="0">
              <a:solidFill>
                <a:schemeClr val="tx1"/>
              </a:solidFill>
              <a:latin typeface="Arial Nova Cond" panose="020B0506020202020204" pitchFamily="34" charset="0"/>
            </a:rPr>
            <a:t>Enjoyed not being allowed visitors, citing having more time for bonding and rest </a:t>
          </a:r>
        </a:p>
      </dgm:t>
    </dgm:pt>
    <dgm:pt modelId="{376A7E56-AB55-4E36-A20E-2C11AFA0B861}" type="parTrans" cxnId="{8EAC2258-EB41-43FE-A9EE-6FA8951E3C60}">
      <dgm:prSet/>
      <dgm:spPr/>
      <dgm:t>
        <a:bodyPr/>
        <a:lstStyle/>
        <a:p>
          <a:endParaRPr lang="en-US"/>
        </a:p>
      </dgm:t>
    </dgm:pt>
    <dgm:pt modelId="{66257700-A9D8-4062-9DF6-DCA94D70CA5C}" type="sibTrans" cxnId="{8EAC2258-EB41-43FE-A9EE-6FA8951E3C60}">
      <dgm:prSet/>
      <dgm:spPr/>
      <dgm:t>
        <a:bodyPr/>
        <a:lstStyle/>
        <a:p>
          <a:endParaRPr lang="en-US"/>
        </a:p>
      </dgm:t>
    </dgm:pt>
    <dgm:pt modelId="{D86F67E5-92B1-4675-96AF-80EE29710AA6}">
      <dgm:prSet phldrT="[Text]" custT="1"/>
      <dgm:spPr>
        <a:solidFill>
          <a:schemeClr val="accent5">
            <a:lumMod val="60000"/>
            <a:lumOff val="40000"/>
          </a:schemeClr>
        </a:solidFill>
      </dgm:spPr>
      <dgm:t>
        <a:bodyPr/>
        <a:lstStyle/>
        <a:p>
          <a:r>
            <a:rPr lang="en-US" sz="2200" dirty="0">
              <a:solidFill>
                <a:schemeClr val="tx1"/>
              </a:solidFill>
              <a:latin typeface="Arial Nova Cond" panose="020B0506020202020204" pitchFamily="34" charset="0"/>
            </a:rPr>
            <a:t>Disliked having to wear a mask during labor and/or pushing</a:t>
          </a:r>
        </a:p>
      </dgm:t>
    </dgm:pt>
    <dgm:pt modelId="{79E111A7-906B-4E74-82C7-DE995B9D1D5F}" type="parTrans" cxnId="{7A55FE3B-769F-4F8D-A5A3-1C6244E84FAC}">
      <dgm:prSet/>
      <dgm:spPr/>
      <dgm:t>
        <a:bodyPr/>
        <a:lstStyle/>
        <a:p>
          <a:endParaRPr lang="en-US"/>
        </a:p>
      </dgm:t>
    </dgm:pt>
    <dgm:pt modelId="{2F301C8E-99E1-4341-B09C-675F6D9988D1}" type="sibTrans" cxnId="{7A55FE3B-769F-4F8D-A5A3-1C6244E84FAC}">
      <dgm:prSet/>
      <dgm:spPr/>
      <dgm:t>
        <a:bodyPr/>
        <a:lstStyle/>
        <a:p>
          <a:endParaRPr lang="en-US"/>
        </a:p>
      </dgm:t>
    </dgm:pt>
    <dgm:pt modelId="{527CE01C-6BB6-4BA7-9AE8-CBD34C5D67EC}">
      <dgm:prSet phldrT="[Text]" custT="1"/>
      <dgm:spPr>
        <a:solidFill>
          <a:schemeClr val="accent5">
            <a:lumMod val="60000"/>
            <a:lumOff val="40000"/>
          </a:schemeClr>
        </a:solidFill>
      </dgm:spPr>
      <dgm:t>
        <a:bodyPr/>
        <a:lstStyle/>
        <a:p>
          <a:r>
            <a:rPr lang="en-US" sz="2200" dirty="0">
              <a:solidFill>
                <a:schemeClr val="tx1"/>
              </a:solidFill>
              <a:latin typeface="Arial Nova Cond" panose="020B0506020202020204" pitchFamily="34" charset="0"/>
            </a:rPr>
            <a:t>Unfortunate they were unable to leave their room/unable to move freely during labor</a:t>
          </a:r>
        </a:p>
      </dgm:t>
    </dgm:pt>
    <dgm:pt modelId="{A34C8C21-85EC-4FF5-A742-A3902C5C2C13}" type="parTrans" cxnId="{CEFDFB9A-B5B9-4747-B56E-58FB6C3E171B}">
      <dgm:prSet/>
      <dgm:spPr/>
      <dgm:t>
        <a:bodyPr/>
        <a:lstStyle/>
        <a:p>
          <a:endParaRPr lang="en-US"/>
        </a:p>
      </dgm:t>
    </dgm:pt>
    <dgm:pt modelId="{808F746F-CE3F-4BC0-B22E-FEDCC8CA9B4D}" type="sibTrans" cxnId="{CEFDFB9A-B5B9-4747-B56E-58FB6C3E171B}">
      <dgm:prSet/>
      <dgm:spPr/>
      <dgm:t>
        <a:bodyPr/>
        <a:lstStyle/>
        <a:p>
          <a:endParaRPr lang="en-US"/>
        </a:p>
      </dgm:t>
    </dgm:pt>
    <dgm:pt modelId="{1DB32156-6C0E-4A23-A485-FFED5D52403C}">
      <dgm:prSet phldrT="[Text]" custT="1"/>
      <dgm:spPr>
        <a:solidFill>
          <a:schemeClr val="accent5">
            <a:lumMod val="60000"/>
            <a:lumOff val="40000"/>
          </a:schemeClr>
        </a:solidFill>
      </dgm:spPr>
      <dgm:t>
        <a:bodyPr/>
        <a:lstStyle/>
        <a:p>
          <a:r>
            <a:rPr lang="en-US" sz="2200" dirty="0">
              <a:solidFill>
                <a:schemeClr val="tx1"/>
              </a:solidFill>
              <a:latin typeface="Arial Nova Cond" panose="020B0506020202020204" pitchFamily="34" charset="0"/>
            </a:rPr>
            <a:t>Disliked being required to attend prenatal appointments alone</a:t>
          </a:r>
        </a:p>
      </dgm:t>
    </dgm:pt>
    <dgm:pt modelId="{FAF73F08-0851-4251-A445-A7F8B16E0B40}" type="parTrans" cxnId="{E4BEA792-BE98-439B-A5F9-EF68E82E62F5}">
      <dgm:prSet/>
      <dgm:spPr/>
      <dgm:t>
        <a:bodyPr/>
        <a:lstStyle/>
        <a:p>
          <a:endParaRPr lang="en-US"/>
        </a:p>
      </dgm:t>
    </dgm:pt>
    <dgm:pt modelId="{8EE4F1CC-E874-4AF8-9032-3A044B6D1097}" type="sibTrans" cxnId="{E4BEA792-BE98-439B-A5F9-EF68E82E62F5}">
      <dgm:prSet/>
      <dgm:spPr/>
      <dgm:t>
        <a:bodyPr/>
        <a:lstStyle/>
        <a:p>
          <a:endParaRPr lang="en-US"/>
        </a:p>
      </dgm:t>
    </dgm:pt>
    <dgm:pt modelId="{3FBBFB07-6880-4AAB-B2A9-524C13E5D730}">
      <dgm:prSet phldrT="[Text]" custT="1"/>
      <dgm:spPr>
        <a:solidFill>
          <a:schemeClr val="accent5">
            <a:lumMod val="60000"/>
            <a:lumOff val="40000"/>
          </a:schemeClr>
        </a:solidFill>
      </dgm:spPr>
      <dgm:t>
        <a:bodyPr/>
        <a:lstStyle/>
        <a:p>
          <a:r>
            <a:rPr lang="en-US" sz="2200" dirty="0">
              <a:solidFill>
                <a:schemeClr val="tx1"/>
              </a:solidFill>
              <a:latin typeface="Arial Nova Cond" panose="020B0506020202020204" pitchFamily="34" charset="0"/>
            </a:rPr>
            <a:t>Negative feelings of uncertainty surrounding giving birth during the pandemic</a:t>
          </a:r>
        </a:p>
      </dgm:t>
    </dgm:pt>
    <dgm:pt modelId="{26ADBC13-03E6-4284-A4EC-AA7C9D4ECC74}" type="parTrans" cxnId="{1C2E6E75-D240-452B-95FC-7D5C0EA41CE4}">
      <dgm:prSet/>
      <dgm:spPr/>
      <dgm:t>
        <a:bodyPr/>
        <a:lstStyle/>
        <a:p>
          <a:endParaRPr lang="en-US"/>
        </a:p>
      </dgm:t>
    </dgm:pt>
    <dgm:pt modelId="{8ED6FA46-D550-4CA4-B6A0-87072BDD43D6}" type="sibTrans" cxnId="{1C2E6E75-D240-452B-95FC-7D5C0EA41CE4}">
      <dgm:prSet/>
      <dgm:spPr/>
      <dgm:t>
        <a:bodyPr/>
        <a:lstStyle/>
        <a:p>
          <a:endParaRPr lang="en-US"/>
        </a:p>
      </dgm:t>
    </dgm:pt>
    <dgm:pt modelId="{97B25375-1208-45A8-8374-E1655A2E6F98}" type="pres">
      <dgm:prSet presAssocID="{686F6362-FDE2-4B4C-9B75-310FBA7956A4}" presName="Name0" presStyleCnt="0">
        <dgm:presLayoutVars>
          <dgm:chMax val="1"/>
          <dgm:chPref val="1"/>
          <dgm:dir/>
          <dgm:animOne val="branch"/>
          <dgm:animLvl val="lvl"/>
        </dgm:presLayoutVars>
      </dgm:prSet>
      <dgm:spPr/>
    </dgm:pt>
    <dgm:pt modelId="{32ACEE0E-86CE-4BA4-B540-3A248ACFAE65}" type="pres">
      <dgm:prSet presAssocID="{1587FA3F-C45B-42BC-8FE8-1BD36602AAD1}" presName="Parent" presStyleLbl="node0" presStyleIdx="0" presStyleCnt="1">
        <dgm:presLayoutVars>
          <dgm:chMax val="6"/>
          <dgm:chPref val="6"/>
        </dgm:presLayoutVars>
      </dgm:prSet>
      <dgm:spPr/>
    </dgm:pt>
    <dgm:pt modelId="{EB738B4E-9D6F-4817-9016-EA5BC8C74689}" type="pres">
      <dgm:prSet presAssocID="{8E8A892C-B9DF-420B-8D40-198A9A957D55}" presName="Accent1" presStyleCnt="0"/>
      <dgm:spPr/>
    </dgm:pt>
    <dgm:pt modelId="{60B307B1-7DA1-4DA8-B33D-EC6FE3B012AE}" type="pres">
      <dgm:prSet presAssocID="{8E8A892C-B9DF-420B-8D40-198A9A957D55}" presName="Accent" presStyleLbl="bgShp" presStyleIdx="0" presStyleCnt="6"/>
      <dgm:spPr/>
    </dgm:pt>
    <dgm:pt modelId="{9E3E5691-078A-447A-B6F6-82678090729F}" type="pres">
      <dgm:prSet presAssocID="{8E8A892C-B9DF-420B-8D40-198A9A957D55}" presName="Child1" presStyleLbl="node1" presStyleIdx="0" presStyleCnt="6">
        <dgm:presLayoutVars>
          <dgm:chMax val="0"/>
          <dgm:chPref val="0"/>
          <dgm:bulletEnabled val="1"/>
        </dgm:presLayoutVars>
      </dgm:prSet>
      <dgm:spPr/>
    </dgm:pt>
    <dgm:pt modelId="{5525F1AF-1339-4ABD-9EC9-D32F9A040F18}" type="pres">
      <dgm:prSet presAssocID="{3A993EFE-D8EE-45E7-96F8-D86DF11505DF}" presName="Accent2" presStyleCnt="0"/>
      <dgm:spPr/>
    </dgm:pt>
    <dgm:pt modelId="{2734BBEC-DB61-4F1F-A861-7334EE4C46CE}" type="pres">
      <dgm:prSet presAssocID="{3A993EFE-D8EE-45E7-96F8-D86DF11505DF}" presName="Accent" presStyleLbl="bgShp" presStyleIdx="1" presStyleCnt="6"/>
      <dgm:spPr>
        <a:noFill/>
      </dgm:spPr>
    </dgm:pt>
    <dgm:pt modelId="{C3F8C730-0223-4269-9E0E-D9B02951F3E0}" type="pres">
      <dgm:prSet presAssocID="{3A993EFE-D8EE-45E7-96F8-D86DF11505DF}" presName="Child2" presStyleLbl="node1" presStyleIdx="1" presStyleCnt="6">
        <dgm:presLayoutVars>
          <dgm:chMax val="0"/>
          <dgm:chPref val="0"/>
          <dgm:bulletEnabled val="1"/>
        </dgm:presLayoutVars>
      </dgm:prSet>
      <dgm:spPr/>
    </dgm:pt>
    <dgm:pt modelId="{796D21AA-355E-43AF-8944-885D49EDFCF0}" type="pres">
      <dgm:prSet presAssocID="{D86F67E5-92B1-4675-96AF-80EE29710AA6}" presName="Accent3" presStyleCnt="0"/>
      <dgm:spPr/>
    </dgm:pt>
    <dgm:pt modelId="{3AE7D599-12B6-4913-BB18-562EC682B110}" type="pres">
      <dgm:prSet presAssocID="{D86F67E5-92B1-4675-96AF-80EE29710AA6}" presName="Accent" presStyleLbl="bgShp" presStyleIdx="2" presStyleCnt="6"/>
      <dgm:spPr>
        <a:noFill/>
      </dgm:spPr>
    </dgm:pt>
    <dgm:pt modelId="{66F123AD-E7F2-41F2-BE53-08F80286E7E5}" type="pres">
      <dgm:prSet presAssocID="{D86F67E5-92B1-4675-96AF-80EE29710AA6}" presName="Child3" presStyleLbl="node1" presStyleIdx="2" presStyleCnt="6">
        <dgm:presLayoutVars>
          <dgm:chMax val="0"/>
          <dgm:chPref val="0"/>
          <dgm:bulletEnabled val="1"/>
        </dgm:presLayoutVars>
      </dgm:prSet>
      <dgm:spPr/>
    </dgm:pt>
    <dgm:pt modelId="{D684EDBA-BBB4-4052-A541-7A078D479D69}" type="pres">
      <dgm:prSet presAssocID="{527CE01C-6BB6-4BA7-9AE8-CBD34C5D67EC}" presName="Accent4" presStyleCnt="0"/>
      <dgm:spPr/>
    </dgm:pt>
    <dgm:pt modelId="{11A11945-419D-4C61-A118-6B72AD794C96}" type="pres">
      <dgm:prSet presAssocID="{527CE01C-6BB6-4BA7-9AE8-CBD34C5D67EC}" presName="Accent" presStyleLbl="bgShp" presStyleIdx="3" presStyleCnt="6"/>
      <dgm:spPr>
        <a:noFill/>
      </dgm:spPr>
    </dgm:pt>
    <dgm:pt modelId="{691FE3B0-6973-4F5F-841F-4C91570EED55}" type="pres">
      <dgm:prSet presAssocID="{527CE01C-6BB6-4BA7-9AE8-CBD34C5D67EC}" presName="Child4" presStyleLbl="node1" presStyleIdx="3" presStyleCnt="6">
        <dgm:presLayoutVars>
          <dgm:chMax val="0"/>
          <dgm:chPref val="0"/>
          <dgm:bulletEnabled val="1"/>
        </dgm:presLayoutVars>
      </dgm:prSet>
      <dgm:spPr/>
    </dgm:pt>
    <dgm:pt modelId="{7C699ACC-6C87-4297-B051-10663AFB311A}" type="pres">
      <dgm:prSet presAssocID="{1DB32156-6C0E-4A23-A485-FFED5D52403C}" presName="Accent5" presStyleCnt="0"/>
      <dgm:spPr/>
    </dgm:pt>
    <dgm:pt modelId="{071702DF-8AAF-4389-AD77-064E598E59C2}" type="pres">
      <dgm:prSet presAssocID="{1DB32156-6C0E-4A23-A485-FFED5D52403C}" presName="Accent" presStyleLbl="bgShp" presStyleIdx="4" presStyleCnt="6"/>
      <dgm:spPr>
        <a:noFill/>
      </dgm:spPr>
    </dgm:pt>
    <dgm:pt modelId="{6E1B905C-22E6-4430-B551-0DECA72DBF64}" type="pres">
      <dgm:prSet presAssocID="{1DB32156-6C0E-4A23-A485-FFED5D52403C}" presName="Child5" presStyleLbl="node1" presStyleIdx="4" presStyleCnt="6">
        <dgm:presLayoutVars>
          <dgm:chMax val="0"/>
          <dgm:chPref val="0"/>
          <dgm:bulletEnabled val="1"/>
        </dgm:presLayoutVars>
      </dgm:prSet>
      <dgm:spPr/>
    </dgm:pt>
    <dgm:pt modelId="{27B16DDE-CA15-4A46-BE7A-A61E6DCFE370}" type="pres">
      <dgm:prSet presAssocID="{3FBBFB07-6880-4AAB-B2A9-524C13E5D730}" presName="Accent6" presStyleCnt="0"/>
      <dgm:spPr/>
    </dgm:pt>
    <dgm:pt modelId="{1DE0ACA2-623A-4222-A025-39AEBD0871D0}" type="pres">
      <dgm:prSet presAssocID="{3FBBFB07-6880-4AAB-B2A9-524C13E5D730}" presName="Accent" presStyleLbl="bgShp" presStyleIdx="5" presStyleCnt="6"/>
      <dgm:spPr>
        <a:noFill/>
      </dgm:spPr>
    </dgm:pt>
    <dgm:pt modelId="{03AA903F-B475-467D-BB0D-C077E975CB81}" type="pres">
      <dgm:prSet presAssocID="{3FBBFB07-6880-4AAB-B2A9-524C13E5D730}" presName="Child6" presStyleLbl="node1" presStyleIdx="5" presStyleCnt="6">
        <dgm:presLayoutVars>
          <dgm:chMax val="0"/>
          <dgm:chPref val="0"/>
          <dgm:bulletEnabled val="1"/>
        </dgm:presLayoutVars>
      </dgm:prSet>
      <dgm:spPr/>
    </dgm:pt>
  </dgm:ptLst>
  <dgm:cxnLst>
    <dgm:cxn modelId="{CC73F22C-CCC1-4963-B4D7-516EF0B6CB5E}" type="presOf" srcId="{D86F67E5-92B1-4675-96AF-80EE29710AA6}" destId="{66F123AD-E7F2-41F2-BE53-08F80286E7E5}" srcOrd="0" destOrd="0" presId="urn:microsoft.com/office/officeart/2011/layout/HexagonRadial"/>
    <dgm:cxn modelId="{7A55FE3B-769F-4F8D-A5A3-1C6244E84FAC}" srcId="{1587FA3F-C45B-42BC-8FE8-1BD36602AAD1}" destId="{D86F67E5-92B1-4675-96AF-80EE29710AA6}" srcOrd="2" destOrd="0" parTransId="{79E111A7-906B-4E74-82C7-DE995B9D1D5F}" sibTransId="{2F301C8E-99E1-4341-B09C-675F6D9988D1}"/>
    <dgm:cxn modelId="{0197C83C-CE0D-4FA4-B1C3-B82A71720D5F}" type="presOf" srcId="{3FBBFB07-6880-4AAB-B2A9-524C13E5D730}" destId="{03AA903F-B475-467D-BB0D-C077E975CB81}" srcOrd="0" destOrd="0" presId="urn:microsoft.com/office/officeart/2011/layout/HexagonRadial"/>
    <dgm:cxn modelId="{439FFA43-CD99-46B6-9ADC-636213B4C76C}" type="presOf" srcId="{8E8A892C-B9DF-420B-8D40-198A9A957D55}" destId="{9E3E5691-078A-447A-B6F6-82678090729F}" srcOrd="0" destOrd="0" presId="urn:microsoft.com/office/officeart/2011/layout/HexagonRadial"/>
    <dgm:cxn modelId="{D020B846-AEA9-4206-9E25-2DD9F58CFCD6}" type="presOf" srcId="{1587FA3F-C45B-42BC-8FE8-1BD36602AAD1}" destId="{32ACEE0E-86CE-4BA4-B540-3A248ACFAE65}" srcOrd="0" destOrd="0" presId="urn:microsoft.com/office/officeart/2011/layout/HexagonRadial"/>
    <dgm:cxn modelId="{363F816F-7A33-461D-89B7-F82485ACE10F}" type="presOf" srcId="{527CE01C-6BB6-4BA7-9AE8-CBD34C5D67EC}" destId="{691FE3B0-6973-4F5F-841F-4C91570EED55}" srcOrd="0" destOrd="0" presId="urn:microsoft.com/office/officeart/2011/layout/HexagonRadial"/>
    <dgm:cxn modelId="{1C2E6E75-D240-452B-95FC-7D5C0EA41CE4}" srcId="{1587FA3F-C45B-42BC-8FE8-1BD36602AAD1}" destId="{3FBBFB07-6880-4AAB-B2A9-524C13E5D730}" srcOrd="5" destOrd="0" parTransId="{26ADBC13-03E6-4284-A4EC-AA7C9D4ECC74}" sibTransId="{8ED6FA46-D550-4CA4-B6A0-87072BDD43D6}"/>
    <dgm:cxn modelId="{8EAC2258-EB41-43FE-A9EE-6FA8951E3C60}" srcId="{1587FA3F-C45B-42BC-8FE8-1BD36602AAD1}" destId="{3A993EFE-D8EE-45E7-96F8-D86DF11505DF}" srcOrd="1" destOrd="0" parTransId="{376A7E56-AB55-4E36-A20E-2C11AFA0B861}" sibTransId="{66257700-A9D8-4062-9DF6-DCA94D70CA5C}"/>
    <dgm:cxn modelId="{43A5287C-2D9B-4AB7-8431-6BB211433549}" srcId="{686F6362-FDE2-4B4C-9B75-310FBA7956A4}" destId="{1587FA3F-C45B-42BC-8FE8-1BD36602AAD1}" srcOrd="0" destOrd="0" parTransId="{34EC41CF-C90F-40F0-9B61-6AA603AA45E7}" sibTransId="{23DA9EF9-4B60-473D-9E19-5887734F11DA}"/>
    <dgm:cxn modelId="{A3889B91-A2FC-4F10-897D-B3F39FF731E8}" type="presOf" srcId="{3A993EFE-D8EE-45E7-96F8-D86DF11505DF}" destId="{C3F8C730-0223-4269-9E0E-D9B02951F3E0}" srcOrd="0" destOrd="0" presId="urn:microsoft.com/office/officeart/2011/layout/HexagonRadial"/>
    <dgm:cxn modelId="{E4BEA792-BE98-439B-A5F9-EF68E82E62F5}" srcId="{1587FA3F-C45B-42BC-8FE8-1BD36602AAD1}" destId="{1DB32156-6C0E-4A23-A485-FFED5D52403C}" srcOrd="4" destOrd="0" parTransId="{FAF73F08-0851-4251-A445-A7F8B16E0B40}" sibTransId="{8EE4F1CC-E874-4AF8-9032-3A044B6D1097}"/>
    <dgm:cxn modelId="{CEFDFB9A-B5B9-4747-B56E-58FB6C3E171B}" srcId="{1587FA3F-C45B-42BC-8FE8-1BD36602AAD1}" destId="{527CE01C-6BB6-4BA7-9AE8-CBD34C5D67EC}" srcOrd="3" destOrd="0" parTransId="{A34C8C21-85EC-4FF5-A742-A3902C5C2C13}" sibTransId="{808F746F-CE3F-4BC0-B22E-FEDCC8CA9B4D}"/>
    <dgm:cxn modelId="{75EF119D-7865-4FCD-AE23-3846F2ACE508}" srcId="{1587FA3F-C45B-42BC-8FE8-1BD36602AAD1}" destId="{8E8A892C-B9DF-420B-8D40-198A9A957D55}" srcOrd="0" destOrd="0" parTransId="{85270F66-F309-4088-8F30-4FD3CC42FF0B}" sibTransId="{270A13C0-9EAF-4840-A1AD-97FC23FDB691}"/>
    <dgm:cxn modelId="{66568EB8-B0D8-4CDD-A43F-B4CB42F13D22}" type="presOf" srcId="{686F6362-FDE2-4B4C-9B75-310FBA7956A4}" destId="{97B25375-1208-45A8-8374-E1655A2E6F98}" srcOrd="0" destOrd="0" presId="urn:microsoft.com/office/officeart/2011/layout/HexagonRadial"/>
    <dgm:cxn modelId="{34C793BC-32A8-47E1-BA8D-11165DEE415F}" type="presOf" srcId="{1DB32156-6C0E-4A23-A485-FFED5D52403C}" destId="{6E1B905C-22E6-4430-B551-0DECA72DBF64}" srcOrd="0" destOrd="0" presId="urn:microsoft.com/office/officeart/2011/layout/HexagonRadial"/>
    <dgm:cxn modelId="{55545F1C-F1C2-4B52-8CC2-CC2D30ECAA20}" type="presParOf" srcId="{97B25375-1208-45A8-8374-E1655A2E6F98}" destId="{32ACEE0E-86CE-4BA4-B540-3A248ACFAE65}" srcOrd="0" destOrd="0" presId="urn:microsoft.com/office/officeart/2011/layout/HexagonRadial"/>
    <dgm:cxn modelId="{6F239CAC-FEBE-4E3E-980B-8844DE9F819F}" type="presParOf" srcId="{97B25375-1208-45A8-8374-E1655A2E6F98}" destId="{EB738B4E-9D6F-4817-9016-EA5BC8C74689}" srcOrd="1" destOrd="0" presId="urn:microsoft.com/office/officeart/2011/layout/HexagonRadial"/>
    <dgm:cxn modelId="{684B54BA-E091-4CA2-8E74-E9768126D895}" type="presParOf" srcId="{EB738B4E-9D6F-4817-9016-EA5BC8C74689}" destId="{60B307B1-7DA1-4DA8-B33D-EC6FE3B012AE}" srcOrd="0" destOrd="0" presId="urn:microsoft.com/office/officeart/2011/layout/HexagonRadial"/>
    <dgm:cxn modelId="{62124F86-4AA0-4C86-8E61-8CB7CBE8A1C7}" type="presParOf" srcId="{97B25375-1208-45A8-8374-E1655A2E6F98}" destId="{9E3E5691-078A-447A-B6F6-82678090729F}" srcOrd="2" destOrd="0" presId="urn:microsoft.com/office/officeart/2011/layout/HexagonRadial"/>
    <dgm:cxn modelId="{CBB1AEF1-4071-48FD-8338-BEF713C99314}" type="presParOf" srcId="{97B25375-1208-45A8-8374-E1655A2E6F98}" destId="{5525F1AF-1339-4ABD-9EC9-D32F9A040F18}" srcOrd="3" destOrd="0" presId="urn:microsoft.com/office/officeart/2011/layout/HexagonRadial"/>
    <dgm:cxn modelId="{6EB12937-DA2F-4DBE-9060-6DECF2CDD87C}" type="presParOf" srcId="{5525F1AF-1339-4ABD-9EC9-D32F9A040F18}" destId="{2734BBEC-DB61-4F1F-A861-7334EE4C46CE}" srcOrd="0" destOrd="0" presId="urn:microsoft.com/office/officeart/2011/layout/HexagonRadial"/>
    <dgm:cxn modelId="{D8CA3F20-BC4B-4D35-B67C-F6894A8177FA}" type="presParOf" srcId="{97B25375-1208-45A8-8374-E1655A2E6F98}" destId="{C3F8C730-0223-4269-9E0E-D9B02951F3E0}" srcOrd="4" destOrd="0" presId="urn:microsoft.com/office/officeart/2011/layout/HexagonRadial"/>
    <dgm:cxn modelId="{ACF16AA1-F9E8-4978-A153-0F203DB36081}" type="presParOf" srcId="{97B25375-1208-45A8-8374-E1655A2E6F98}" destId="{796D21AA-355E-43AF-8944-885D49EDFCF0}" srcOrd="5" destOrd="0" presId="urn:microsoft.com/office/officeart/2011/layout/HexagonRadial"/>
    <dgm:cxn modelId="{068A330A-FDAA-4377-9B60-CC055FD64905}" type="presParOf" srcId="{796D21AA-355E-43AF-8944-885D49EDFCF0}" destId="{3AE7D599-12B6-4913-BB18-562EC682B110}" srcOrd="0" destOrd="0" presId="urn:microsoft.com/office/officeart/2011/layout/HexagonRadial"/>
    <dgm:cxn modelId="{ACE51936-1AD7-48DE-96E1-E39DF3444AA8}" type="presParOf" srcId="{97B25375-1208-45A8-8374-E1655A2E6F98}" destId="{66F123AD-E7F2-41F2-BE53-08F80286E7E5}" srcOrd="6" destOrd="0" presId="urn:microsoft.com/office/officeart/2011/layout/HexagonRadial"/>
    <dgm:cxn modelId="{AEEF6B3D-9846-4CEF-A1EF-273E700C9B81}" type="presParOf" srcId="{97B25375-1208-45A8-8374-E1655A2E6F98}" destId="{D684EDBA-BBB4-4052-A541-7A078D479D69}" srcOrd="7" destOrd="0" presId="urn:microsoft.com/office/officeart/2011/layout/HexagonRadial"/>
    <dgm:cxn modelId="{ED9F7008-A9B9-4889-A888-52AD34EF374D}" type="presParOf" srcId="{D684EDBA-BBB4-4052-A541-7A078D479D69}" destId="{11A11945-419D-4C61-A118-6B72AD794C96}" srcOrd="0" destOrd="0" presId="urn:microsoft.com/office/officeart/2011/layout/HexagonRadial"/>
    <dgm:cxn modelId="{20573B7D-BBA2-4E3E-AF5C-12E36D440912}" type="presParOf" srcId="{97B25375-1208-45A8-8374-E1655A2E6F98}" destId="{691FE3B0-6973-4F5F-841F-4C91570EED55}" srcOrd="8" destOrd="0" presId="urn:microsoft.com/office/officeart/2011/layout/HexagonRadial"/>
    <dgm:cxn modelId="{273B10FC-5222-41B7-A9E7-AF8EC7726F98}" type="presParOf" srcId="{97B25375-1208-45A8-8374-E1655A2E6F98}" destId="{7C699ACC-6C87-4297-B051-10663AFB311A}" srcOrd="9" destOrd="0" presId="urn:microsoft.com/office/officeart/2011/layout/HexagonRadial"/>
    <dgm:cxn modelId="{CDFE6F8F-5903-4530-BB35-8D0E896667C3}" type="presParOf" srcId="{7C699ACC-6C87-4297-B051-10663AFB311A}" destId="{071702DF-8AAF-4389-AD77-064E598E59C2}" srcOrd="0" destOrd="0" presId="urn:microsoft.com/office/officeart/2011/layout/HexagonRadial"/>
    <dgm:cxn modelId="{4F8CE892-6A92-46EB-B001-E900E260EA02}" type="presParOf" srcId="{97B25375-1208-45A8-8374-E1655A2E6F98}" destId="{6E1B905C-22E6-4430-B551-0DECA72DBF64}" srcOrd="10" destOrd="0" presId="urn:microsoft.com/office/officeart/2011/layout/HexagonRadial"/>
    <dgm:cxn modelId="{4610B56D-8D77-473C-921D-B6C0FFB2562D}" type="presParOf" srcId="{97B25375-1208-45A8-8374-E1655A2E6F98}" destId="{27B16DDE-CA15-4A46-BE7A-A61E6DCFE370}" srcOrd="11" destOrd="0" presId="urn:microsoft.com/office/officeart/2011/layout/HexagonRadial"/>
    <dgm:cxn modelId="{4F56E47B-7310-489D-B50F-CCAAEA4F68AE}" type="presParOf" srcId="{27B16DDE-CA15-4A46-BE7A-A61E6DCFE370}" destId="{1DE0ACA2-623A-4222-A025-39AEBD0871D0}" srcOrd="0" destOrd="0" presId="urn:microsoft.com/office/officeart/2011/layout/HexagonRadial"/>
    <dgm:cxn modelId="{6173A823-CD6B-4F33-B1DE-F3B9E46AFE63}" type="presParOf" srcId="{97B25375-1208-45A8-8374-E1655A2E6F98}" destId="{03AA903F-B475-467D-BB0D-C077E975CB81}" srcOrd="12" destOrd="0" presId="urn:microsoft.com/office/officeart/2011/layout/HexagonRadial"/>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ACEE0E-86CE-4BA4-B540-3A248ACFAE65}">
      <dsp:nvSpPr>
        <dsp:cNvPr id="0" name=""/>
        <dsp:cNvSpPr/>
      </dsp:nvSpPr>
      <dsp:spPr>
        <a:xfrm>
          <a:off x="4340894" y="3092449"/>
          <a:ext cx="3930637" cy="3400160"/>
        </a:xfrm>
        <a:prstGeom prst="hexagon">
          <a:avLst>
            <a:gd name="adj" fmla="val 28570"/>
            <a:gd name="vf" fmla="val 115470"/>
          </a:avLst>
        </a:prstGeom>
        <a:solidFill>
          <a:schemeClr val="accent1">
            <a:lumMod val="50000"/>
            <a:alpha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latin typeface="Arial Nova Cond" panose="020B0506020202020204" pitchFamily="34" charset="0"/>
            </a:rPr>
            <a:t>Themes From Free Response About Birth Experience During </a:t>
          </a:r>
          <a:br>
            <a:rPr lang="en-US" sz="3200" kern="1200" dirty="0">
              <a:latin typeface="Arial Nova Cond" panose="020B0506020202020204" pitchFamily="34" charset="0"/>
            </a:rPr>
          </a:br>
          <a:r>
            <a:rPr lang="en-US" sz="3200" kern="1200" dirty="0">
              <a:latin typeface="Arial Nova Cond" panose="020B0506020202020204" pitchFamily="34" charset="0"/>
            </a:rPr>
            <a:t>COVID-19</a:t>
          </a:r>
        </a:p>
      </dsp:txBody>
      <dsp:txXfrm>
        <a:off x="4992256" y="3655903"/>
        <a:ext cx="2627913" cy="2273252"/>
      </dsp:txXfrm>
    </dsp:sp>
    <dsp:sp modelId="{2734BBEC-DB61-4F1F-A861-7334EE4C46CE}">
      <dsp:nvSpPr>
        <dsp:cNvPr id="0" name=""/>
        <dsp:cNvSpPr/>
      </dsp:nvSpPr>
      <dsp:spPr>
        <a:xfrm>
          <a:off x="6802228" y="1465702"/>
          <a:ext cx="1483017" cy="1277816"/>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9E3E5691-078A-447A-B6F6-82678090729F}">
      <dsp:nvSpPr>
        <dsp:cNvPr id="0" name=""/>
        <dsp:cNvSpPr/>
      </dsp:nvSpPr>
      <dsp:spPr>
        <a:xfrm>
          <a:off x="4702962" y="0"/>
          <a:ext cx="3221129" cy="2786655"/>
        </a:xfrm>
        <a:prstGeom prst="hexagon">
          <a:avLst>
            <a:gd name="adj" fmla="val 28570"/>
            <a:gd name="vf" fmla="val 115470"/>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latin typeface="Arial Nova Cond" panose="020B0506020202020204" pitchFamily="34" charset="0"/>
            </a:rPr>
            <a:t>Negative feelings regarding not being allowed visitors, especially other children and mothers  </a:t>
          </a:r>
        </a:p>
      </dsp:txBody>
      <dsp:txXfrm>
        <a:off x="5236772" y="461808"/>
        <a:ext cx="2153509" cy="1863039"/>
      </dsp:txXfrm>
    </dsp:sp>
    <dsp:sp modelId="{3AE7D599-12B6-4913-BB18-562EC682B110}">
      <dsp:nvSpPr>
        <dsp:cNvPr id="0" name=""/>
        <dsp:cNvSpPr/>
      </dsp:nvSpPr>
      <dsp:spPr>
        <a:xfrm>
          <a:off x="8533025" y="3854537"/>
          <a:ext cx="1483017" cy="1277816"/>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C3F8C730-0223-4269-9E0E-D9B02951F3E0}">
      <dsp:nvSpPr>
        <dsp:cNvPr id="0" name=""/>
        <dsp:cNvSpPr/>
      </dsp:nvSpPr>
      <dsp:spPr>
        <a:xfrm>
          <a:off x="7657112" y="1713980"/>
          <a:ext cx="3221129" cy="2786655"/>
        </a:xfrm>
        <a:prstGeom prst="hexagon">
          <a:avLst>
            <a:gd name="adj" fmla="val 28570"/>
            <a:gd name="vf" fmla="val 115470"/>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latin typeface="Arial Nova Cond" panose="020B0506020202020204" pitchFamily="34" charset="0"/>
            </a:rPr>
            <a:t>Enjoyed not being allowed visitors, citing having more time for bonding and rest </a:t>
          </a:r>
        </a:p>
      </dsp:txBody>
      <dsp:txXfrm>
        <a:off x="8190922" y="2175788"/>
        <a:ext cx="2153509" cy="1863039"/>
      </dsp:txXfrm>
    </dsp:sp>
    <dsp:sp modelId="{11A11945-419D-4C61-A118-6B72AD794C96}">
      <dsp:nvSpPr>
        <dsp:cNvPr id="0" name=""/>
        <dsp:cNvSpPr/>
      </dsp:nvSpPr>
      <dsp:spPr>
        <a:xfrm>
          <a:off x="7330702" y="6551084"/>
          <a:ext cx="1483017" cy="1277816"/>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66F123AD-E7F2-41F2-BE53-08F80286E7E5}">
      <dsp:nvSpPr>
        <dsp:cNvPr id="0" name=""/>
        <dsp:cNvSpPr/>
      </dsp:nvSpPr>
      <dsp:spPr>
        <a:xfrm>
          <a:off x="7657112" y="5083465"/>
          <a:ext cx="3221129" cy="2786655"/>
        </a:xfrm>
        <a:prstGeom prst="hexagon">
          <a:avLst>
            <a:gd name="adj" fmla="val 28570"/>
            <a:gd name="vf" fmla="val 115470"/>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latin typeface="Arial Nova Cond" panose="020B0506020202020204" pitchFamily="34" charset="0"/>
            </a:rPr>
            <a:t>Disliked having to wear a mask during labor and/or pushing</a:t>
          </a:r>
        </a:p>
      </dsp:txBody>
      <dsp:txXfrm>
        <a:off x="8190922" y="5545273"/>
        <a:ext cx="2153509" cy="1863039"/>
      </dsp:txXfrm>
    </dsp:sp>
    <dsp:sp modelId="{071702DF-8AAF-4389-AD77-064E598E59C2}">
      <dsp:nvSpPr>
        <dsp:cNvPr id="0" name=""/>
        <dsp:cNvSpPr/>
      </dsp:nvSpPr>
      <dsp:spPr>
        <a:xfrm>
          <a:off x="4348208" y="6830996"/>
          <a:ext cx="1483017" cy="1277816"/>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691FE3B0-6973-4F5F-841F-4C91570EED55}">
      <dsp:nvSpPr>
        <dsp:cNvPr id="0" name=""/>
        <dsp:cNvSpPr/>
      </dsp:nvSpPr>
      <dsp:spPr>
        <a:xfrm>
          <a:off x="4702962" y="6799362"/>
          <a:ext cx="3221129" cy="2786655"/>
        </a:xfrm>
        <a:prstGeom prst="hexagon">
          <a:avLst>
            <a:gd name="adj" fmla="val 28570"/>
            <a:gd name="vf" fmla="val 115470"/>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latin typeface="Arial Nova Cond" panose="020B0506020202020204" pitchFamily="34" charset="0"/>
            </a:rPr>
            <a:t>Unfortunate they were unable to leave their room/unable to move freely during labor</a:t>
          </a:r>
        </a:p>
      </dsp:txBody>
      <dsp:txXfrm>
        <a:off x="5236772" y="7261170"/>
        <a:ext cx="2153509" cy="1863039"/>
      </dsp:txXfrm>
    </dsp:sp>
    <dsp:sp modelId="{1DE0ACA2-623A-4222-A025-39AEBD0871D0}">
      <dsp:nvSpPr>
        <dsp:cNvPr id="0" name=""/>
        <dsp:cNvSpPr/>
      </dsp:nvSpPr>
      <dsp:spPr>
        <a:xfrm>
          <a:off x="2589067" y="4443119"/>
          <a:ext cx="1483017" cy="1277816"/>
        </a:xfrm>
        <a:prstGeom prst="hexagon">
          <a:avLst>
            <a:gd name="adj" fmla="val 28900"/>
            <a:gd name="vf" fmla="val 115470"/>
          </a:avLst>
        </a:prstGeom>
        <a:noFill/>
        <a:ln>
          <a:noFill/>
        </a:ln>
        <a:effectLst/>
      </dsp:spPr>
      <dsp:style>
        <a:lnRef idx="0">
          <a:scrgbClr r="0" g="0" b="0"/>
        </a:lnRef>
        <a:fillRef idx="1">
          <a:scrgbClr r="0" g="0" b="0"/>
        </a:fillRef>
        <a:effectRef idx="0">
          <a:scrgbClr r="0" g="0" b="0"/>
        </a:effectRef>
        <a:fontRef idx="minor"/>
      </dsp:style>
    </dsp:sp>
    <dsp:sp modelId="{6E1B905C-22E6-4430-B551-0DECA72DBF64}">
      <dsp:nvSpPr>
        <dsp:cNvPr id="0" name=""/>
        <dsp:cNvSpPr/>
      </dsp:nvSpPr>
      <dsp:spPr>
        <a:xfrm>
          <a:off x="1735098" y="5085382"/>
          <a:ext cx="3221129" cy="2786655"/>
        </a:xfrm>
        <a:prstGeom prst="hexagon">
          <a:avLst>
            <a:gd name="adj" fmla="val 28570"/>
            <a:gd name="vf" fmla="val 115470"/>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latin typeface="Arial Nova Cond" panose="020B0506020202020204" pitchFamily="34" charset="0"/>
            </a:rPr>
            <a:t>Disliked being required to attend prenatal appointments alone</a:t>
          </a:r>
        </a:p>
      </dsp:txBody>
      <dsp:txXfrm>
        <a:off x="2268908" y="5547190"/>
        <a:ext cx="2153509" cy="1863039"/>
      </dsp:txXfrm>
    </dsp:sp>
    <dsp:sp modelId="{03AA903F-B475-467D-BB0D-C077E975CB81}">
      <dsp:nvSpPr>
        <dsp:cNvPr id="0" name=""/>
        <dsp:cNvSpPr/>
      </dsp:nvSpPr>
      <dsp:spPr>
        <a:xfrm>
          <a:off x="1735098" y="1710145"/>
          <a:ext cx="3221129" cy="2786655"/>
        </a:xfrm>
        <a:prstGeom prst="hexagon">
          <a:avLst>
            <a:gd name="adj" fmla="val 28570"/>
            <a:gd name="vf" fmla="val 115470"/>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latin typeface="Arial Nova Cond" panose="020B0506020202020204" pitchFamily="34" charset="0"/>
            </a:rPr>
            <a:t>Negative feelings of uncertainty surrounding giving birth during the pandemic</a:t>
          </a:r>
        </a:p>
      </dsp:txBody>
      <dsp:txXfrm>
        <a:off x="2268908" y="2171953"/>
        <a:ext cx="2153509" cy="1863039"/>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9689ED09-43E6-46D5-9A42-023CBF85036A}" type="datetimeFigureOut">
              <a:rPr lang="en-US" smtClean="0"/>
              <a:t>4/13/2022</a:t>
            </a:fld>
            <a:endParaRPr lang="en-US"/>
          </a:p>
        </p:txBody>
      </p:sp>
      <p:sp>
        <p:nvSpPr>
          <p:cNvPr id="4" name="Slide Image Placeholder 3"/>
          <p:cNvSpPr>
            <a:spLocks noGrp="1" noRot="1" noChangeAspect="1"/>
          </p:cNvSpPr>
          <p:nvPr>
            <p:ph type="sldImg" idx="2"/>
          </p:nvPr>
        </p:nvSpPr>
        <p:spPr>
          <a:xfrm>
            <a:off x="3125788" y="857250"/>
            <a:ext cx="28924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94B8034-1C5C-436A-B442-CDC23459636D}" type="slidenum">
              <a:rPr lang="en-US" smtClean="0"/>
              <a:t>‹#›</a:t>
            </a:fld>
            <a:endParaRPr lang="en-US"/>
          </a:p>
        </p:txBody>
      </p:sp>
    </p:spTree>
    <p:extLst>
      <p:ext uri="{BB962C8B-B14F-4D97-AF65-F5344CB8AC3E}">
        <p14:creationId xmlns:p14="http://schemas.microsoft.com/office/powerpoint/2010/main" val="2457180265"/>
      </p:ext>
    </p:extLst>
  </p:cSld>
  <p:clrMap bg1="lt1" tx1="dk1" bg2="lt2" tx2="dk2" accent1="accent1" accent2="accent2" accent3="accent3" accent4="accent4" accent5="accent5" accent6="accent6" hlink="hlink" folHlink="folHlink"/>
  <p:notesStyle>
    <a:lvl1pPr marL="0" algn="l" defTabSz="3159808" rtl="0" eaLnBrk="1" latinLnBrk="0" hangingPunct="1">
      <a:defRPr sz="4147" kern="1200">
        <a:solidFill>
          <a:schemeClr val="tx1"/>
        </a:solidFill>
        <a:latin typeface="+mn-lt"/>
        <a:ea typeface="+mn-ea"/>
        <a:cs typeface="+mn-cs"/>
      </a:defRPr>
    </a:lvl1pPr>
    <a:lvl2pPr marL="1579904" algn="l" defTabSz="3159808" rtl="0" eaLnBrk="1" latinLnBrk="0" hangingPunct="1">
      <a:defRPr sz="4147" kern="1200">
        <a:solidFill>
          <a:schemeClr val="tx1"/>
        </a:solidFill>
        <a:latin typeface="+mn-lt"/>
        <a:ea typeface="+mn-ea"/>
        <a:cs typeface="+mn-cs"/>
      </a:defRPr>
    </a:lvl2pPr>
    <a:lvl3pPr marL="3159808" algn="l" defTabSz="3159808" rtl="0" eaLnBrk="1" latinLnBrk="0" hangingPunct="1">
      <a:defRPr sz="4147" kern="1200">
        <a:solidFill>
          <a:schemeClr val="tx1"/>
        </a:solidFill>
        <a:latin typeface="+mn-lt"/>
        <a:ea typeface="+mn-ea"/>
        <a:cs typeface="+mn-cs"/>
      </a:defRPr>
    </a:lvl3pPr>
    <a:lvl4pPr marL="4739708" algn="l" defTabSz="3159808" rtl="0" eaLnBrk="1" latinLnBrk="0" hangingPunct="1">
      <a:defRPr sz="4147" kern="1200">
        <a:solidFill>
          <a:schemeClr val="tx1"/>
        </a:solidFill>
        <a:latin typeface="+mn-lt"/>
        <a:ea typeface="+mn-ea"/>
        <a:cs typeface="+mn-cs"/>
      </a:defRPr>
    </a:lvl4pPr>
    <a:lvl5pPr marL="6319613" algn="l" defTabSz="3159808" rtl="0" eaLnBrk="1" latinLnBrk="0" hangingPunct="1">
      <a:defRPr sz="4147" kern="1200">
        <a:solidFill>
          <a:schemeClr val="tx1"/>
        </a:solidFill>
        <a:latin typeface="+mn-lt"/>
        <a:ea typeface="+mn-ea"/>
        <a:cs typeface="+mn-cs"/>
      </a:defRPr>
    </a:lvl5pPr>
    <a:lvl6pPr marL="7899516" algn="l" defTabSz="3159808" rtl="0" eaLnBrk="1" latinLnBrk="0" hangingPunct="1">
      <a:defRPr sz="4147" kern="1200">
        <a:solidFill>
          <a:schemeClr val="tx1"/>
        </a:solidFill>
        <a:latin typeface="+mn-lt"/>
        <a:ea typeface="+mn-ea"/>
        <a:cs typeface="+mn-cs"/>
      </a:defRPr>
    </a:lvl6pPr>
    <a:lvl7pPr marL="9479417" algn="l" defTabSz="3159808" rtl="0" eaLnBrk="1" latinLnBrk="0" hangingPunct="1">
      <a:defRPr sz="4147" kern="1200">
        <a:solidFill>
          <a:schemeClr val="tx1"/>
        </a:solidFill>
        <a:latin typeface="+mn-lt"/>
        <a:ea typeface="+mn-ea"/>
        <a:cs typeface="+mn-cs"/>
      </a:defRPr>
    </a:lvl7pPr>
    <a:lvl8pPr marL="11059321" algn="l" defTabSz="3159808" rtl="0" eaLnBrk="1" latinLnBrk="0" hangingPunct="1">
      <a:defRPr sz="4147" kern="1200">
        <a:solidFill>
          <a:schemeClr val="tx1"/>
        </a:solidFill>
        <a:latin typeface="+mn-lt"/>
        <a:ea typeface="+mn-ea"/>
        <a:cs typeface="+mn-cs"/>
      </a:defRPr>
    </a:lvl8pPr>
    <a:lvl9pPr marL="12639225" algn="l" defTabSz="3159808" rtl="0" eaLnBrk="1" latinLnBrk="0" hangingPunct="1">
      <a:defRPr sz="41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694B8034-1C5C-436A-B442-CDC23459636D}" type="slidenum">
              <a:rPr lang="en-US" smtClean="0"/>
              <a:t>1</a:t>
            </a:fld>
            <a:endParaRPr lang="en-US"/>
          </a:p>
        </p:txBody>
      </p:sp>
    </p:spTree>
    <p:extLst>
      <p:ext uri="{BB962C8B-B14F-4D97-AF65-F5344CB8AC3E}">
        <p14:creationId xmlns:p14="http://schemas.microsoft.com/office/powerpoint/2010/main" val="3682824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F26653-CE6E-4295-9AF0-17B00BFFA576}"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1942371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F26653-CE6E-4295-9AF0-17B00BFFA576}"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3958601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F26653-CE6E-4295-9AF0-17B00BFFA576}"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2708787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F26653-CE6E-4295-9AF0-17B00BFFA576}"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2083203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F26653-CE6E-4295-9AF0-17B00BFFA576}" type="datetimeFigureOut">
              <a:rPr lang="en-US" smtClean="0"/>
              <a:t>4/13/2022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860344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F26653-CE6E-4295-9AF0-17B00BFFA576}" type="datetimeFigureOut">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54651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F26653-CE6E-4295-9AF0-17B00BFFA576}" type="datetimeFigureOut">
              <a:rPr lang="en-US" smtClean="0"/>
              <a:t>4/13/2022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1182651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7F26653-CE6E-4295-9AF0-17B00BFFA576}"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3165763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7F26653-CE6E-4295-9AF0-17B00BFFA576}"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459328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F26653-CE6E-4295-9AF0-17B00BFFA576}"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2428927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F26653-CE6E-4295-9AF0-17B00BFFA576}"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EDFB77-21DA-4D42-A626-8AB8D3CCEA3E}" type="slidenum">
              <a:rPr lang="en-US" smtClean="0"/>
              <a:t>‹#›</a:t>
            </a:fld>
            <a:endParaRPr lang="en-US"/>
          </a:p>
        </p:txBody>
      </p:sp>
    </p:spTree>
    <p:extLst>
      <p:ext uri="{BB962C8B-B14F-4D97-AF65-F5344CB8AC3E}">
        <p14:creationId xmlns:p14="http://schemas.microsoft.com/office/powerpoint/2010/main" val="3890954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B7F26653-CE6E-4295-9AF0-17B00BFFA576}" type="datetimeFigureOut">
              <a:rPr lang="en-US" smtClean="0"/>
              <a:t>4/13/2022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2EEDFB77-21DA-4D42-A626-8AB8D3CCEA3E}" type="slidenum">
              <a:rPr lang="en-US" smtClean="0"/>
              <a:t>‹#›</a:t>
            </a:fld>
            <a:endParaRPr lang="en-US"/>
          </a:p>
        </p:txBody>
      </p:sp>
    </p:spTree>
    <p:extLst>
      <p:ext uri="{BB962C8B-B14F-4D97-AF65-F5344CB8AC3E}">
        <p14:creationId xmlns:p14="http://schemas.microsoft.com/office/powerpoint/2010/main" val="26995718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3389/fsoc.2021.655401" TargetMode="External"/><Relationship Id="rId13" Type="http://schemas.openxmlformats.org/officeDocument/2006/relationships/diagramQuickStyle" Target="../diagrams/quickStyle1.xml"/><Relationship Id="rId1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hyperlink" Target="https://doi.org/10.1053/j.semperi.2017.07.002" TargetMode="External"/><Relationship Id="rId12" Type="http://schemas.openxmlformats.org/officeDocument/2006/relationships/diagramLayout" Target="../diagrams/layout1.xml"/><Relationship Id="rId17" Type="http://schemas.openxmlformats.org/officeDocument/2006/relationships/image" Target="../media/image5.png"/><Relationship Id="rId2" Type="http://schemas.openxmlformats.org/officeDocument/2006/relationships/notesSlide" Target="../notesSlides/notesSlide1.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doi.org/10.1016/j.midw.2016.04.014" TargetMode="External"/><Relationship Id="rId11" Type="http://schemas.openxmlformats.org/officeDocument/2006/relationships/diagramData" Target="../diagrams/data1.xml"/><Relationship Id="rId5" Type="http://schemas.openxmlformats.org/officeDocument/2006/relationships/hyperlink" Target="https://doi.org/10.1038/s41390-019-0513-6" TargetMode="External"/><Relationship Id="rId15" Type="http://schemas.microsoft.com/office/2007/relationships/diagramDrawing" Target="../diagrams/drawing1.xml"/><Relationship Id="rId10" Type="http://schemas.openxmlformats.org/officeDocument/2006/relationships/image" Target="../media/image3.png"/><Relationship Id="rId19"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hyperlink" Target="https://doi.org/10.1186/s12884-021-03898" TargetMode="External"/><Relationship Id="rId14" Type="http://schemas.openxmlformats.org/officeDocument/2006/relationships/diagramColors" Target="../diagrams/colors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6000"/>
            <a:lum/>
          </a:blip>
          <a:srcRect/>
          <a:stretch>
            <a:fillRect r="-50000"/>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3715058-F21E-488B-921C-FB58DABF8317}"/>
              </a:ext>
            </a:extLst>
          </p:cNvPr>
          <p:cNvSpPr/>
          <p:nvPr/>
        </p:nvSpPr>
        <p:spPr>
          <a:xfrm>
            <a:off x="0" y="0"/>
            <a:ext cx="36576000" cy="4022910"/>
          </a:xfrm>
          <a:prstGeom prst="rect">
            <a:avLst/>
          </a:prstGeom>
          <a:gradFill flip="none" rotWithShape="1">
            <a:gsLst>
              <a:gs pos="100000">
                <a:srgbClr val="557EC9"/>
              </a:gs>
              <a:gs pos="0">
                <a:srgbClr val="638ACE"/>
              </a:gs>
              <a:gs pos="7000">
                <a:schemeClr val="accent5">
                  <a:lumMod val="20000"/>
                  <a:lumOff val="80000"/>
                </a:schemeClr>
              </a:gs>
              <a:gs pos="100000">
                <a:schemeClr val="accent1">
                  <a:lumMod val="97000"/>
                  <a:lumOff val="3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US" sz="3200" b="1" dirty="0">
                <a:effectLst>
                  <a:outerShdw blurRad="38100" dist="38100" dir="2700000" algn="tl">
                    <a:srgbClr val="000000">
                      <a:alpha val="43137"/>
                    </a:srgbClr>
                  </a:outerShdw>
                </a:effectLst>
                <a:latin typeface="Arial Nova Cond" panose="020B0506020202020204" pitchFamily="34" charset="0"/>
              </a:rPr>
            </a:br>
            <a:r>
              <a:rPr lang="en-US" sz="6600" b="1" dirty="0">
                <a:solidFill>
                  <a:schemeClr val="tx1"/>
                </a:solidFill>
                <a:effectLst>
                  <a:outerShdw blurRad="38100" dist="38100" dir="2700000" algn="tl">
                    <a:srgbClr val="000000">
                      <a:alpha val="43137"/>
                    </a:srgbClr>
                  </a:outerShdw>
                </a:effectLst>
                <a:latin typeface="Arial Nova Cond" panose="020B0506020202020204" pitchFamily="34" charset="0"/>
              </a:rPr>
              <a:t>A Comparison of Perceptions of Labor Support </a:t>
            </a:r>
          </a:p>
          <a:p>
            <a:pPr algn="ctr"/>
            <a:r>
              <a:rPr lang="en-US" sz="6600" b="1" dirty="0">
                <a:solidFill>
                  <a:schemeClr val="tx1"/>
                </a:solidFill>
                <a:effectLst>
                  <a:outerShdw blurRad="38100" dist="38100" dir="2700000" algn="tl">
                    <a:srgbClr val="000000">
                      <a:alpha val="43137"/>
                    </a:srgbClr>
                  </a:outerShdw>
                </a:effectLst>
                <a:latin typeface="Arial Nova Cond" panose="020B0506020202020204" pitchFamily="34" charset="0"/>
              </a:rPr>
              <a:t>Before and During the COVID-19 Pandemic</a:t>
            </a:r>
            <a:endParaRPr lang="en-US" sz="4000" dirty="0">
              <a:solidFill>
                <a:schemeClr val="tx1"/>
              </a:solidFill>
              <a:effectLst>
                <a:outerShdw blurRad="38100" dist="38100" dir="2700000" algn="tl">
                  <a:srgbClr val="000000">
                    <a:alpha val="43137"/>
                  </a:srgbClr>
                </a:outerShdw>
              </a:effectLst>
              <a:latin typeface="Arial Nova Cond" panose="020B0506020202020204" pitchFamily="34" charset="0"/>
            </a:endParaRPr>
          </a:p>
          <a:p>
            <a:pPr algn="ctr"/>
            <a:br>
              <a:rPr lang="en-US" sz="1100" dirty="0">
                <a:solidFill>
                  <a:schemeClr val="tx1"/>
                </a:solidFill>
                <a:latin typeface="Arial Nova Cond" panose="020B0506020202020204" pitchFamily="34" charset="0"/>
              </a:rPr>
            </a:br>
            <a:r>
              <a:rPr lang="en-US" sz="3600" dirty="0">
                <a:solidFill>
                  <a:schemeClr val="tx1"/>
                </a:solidFill>
                <a:latin typeface="Arial Nova Cond" panose="020B0506020202020204" pitchFamily="34" charset="0"/>
              </a:rPr>
              <a:t>Sarah Krein</a:t>
            </a:r>
          </a:p>
          <a:p>
            <a:pPr algn="ctr"/>
            <a:r>
              <a:rPr lang="en-US" sz="2800" dirty="0">
                <a:solidFill>
                  <a:schemeClr val="tx1"/>
                </a:solidFill>
                <a:latin typeface="Arial Nova Cond" panose="020B0506020202020204" pitchFamily="34" charset="0"/>
              </a:rPr>
              <a:t> Dr. Alyssa O’Brien, PhD, RN, Faculty Advisor</a:t>
            </a:r>
          </a:p>
          <a:p>
            <a:pPr algn="ctr"/>
            <a:r>
              <a:rPr lang="en-US" sz="2800" dirty="0">
                <a:solidFill>
                  <a:schemeClr val="tx1"/>
                </a:solidFill>
                <a:latin typeface="Arial Nova Cond" panose="020B0506020202020204" pitchFamily="34" charset="0"/>
              </a:rPr>
              <a:t>Department of Nursing, University of New Hampshire </a:t>
            </a:r>
          </a:p>
          <a:p>
            <a:pPr algn="ctr"/>
            <a:endParaRPr lang="en-US" dirty="0"/>
          </a:p>
        </p:txBody>
      </p:sp>
      <p:sp>
        <p:nvSpPr>
          <p:cNvPr id="14" name="Rectangle: Rounded Corners 13">
            <a:extLst>
              <a:ext uri="{FF2B5EF4-FFF2-40B4-BE49-F238E27FC236}">
                <a16:creationId xmlns:a16="http://schemas.microsoft.com/office/drawing/2014/main" id="{AD8ADC14-BE39-4235-885A-F8515AC1252F}"/>
              </a:ext>
            </a:extLst>
          </p:cNvPr>
          <p:cNvSpPr/>
          <p:nvPr/>
        </p:nvSpPr>
        <p:spPr>
          <a:xfrm>
            <a:off x="2951344" y="4284298"/>
            <a:ext cx="4296643" cy="912668"/>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rial Nova Cond" panose="020B0506020202020204" pitchFamily="34" charset="0"/>
              </a:rPr>
              <a:t>Background</a:t>
            </a:r>
            <a:endParaRPr lang="en-US" sz="4800" dirty="0"/>
          </a:p>
        </p:txBody>
      </p:sp>
      <p:sp>
        <p:nvSpPr>
          <p:cNvPr id="15" name="Rectangle: Rounded Corners 14">
            <a:extLst>
              <a:ext uri="{FF2B5EF4-FFF2-40B4-BE49-F238E27FC236}">
                <a16:creationId xmlns:a16="http://schemas.microsoft.com/office/drawing/2014/main" id="{90347317-7E02-41E5-BFDA-B3AEB869B81B}"/>
              </a:ext>
            </a:extLst>
          </p:cNvPr>
          <p:cNvSpPr/>
          <p:nvPr/>
        </p:nvSpPr>
        <p:spPr>
          <a:xfrm>
            <a:off x="276399" y="5305222"/>
            <a:ext cx="9646532" cy="5901424"/>
          </a:xfrm>
          <a:prstGeom prst="roundRect">
            <a:avLst>
              <a:gd name="adj" fmla="val 6806"/>
            </a:avLst>
          </a:prstGeom>
          <a:solidFill>
            <a:schemeClr val="tx2">
              <a:lumMod val="20000"/>
              <a:lumOff val="8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A negative birth experience puts birthing individuals at greater risk for postpartum depression (3).</a:t>
            </a:r>
            <a:br>
              <a:rPr lang="en-US" sz="2800" dirty="0">
                <a:solidFill>
                  <a:schemeClr val="tx1"/>
                </a:solidFill>
                <a:latin typeface="Arial Nova Cond" panose="020B0506020202020204" pitchFamily="34" charset="0"/>
              </a:rPr>
            </a:br>
            <a:endParaRPr lang="en-US" sz="2800" dirty="0">
              <a:solidFill>
                <a:schemeClr val="tx1"/>
              </a:solidFill>
              <a:latin typeface="Arial Nova Cond" panose="020B0506020202020204" pitchFamily="34" charset="0"/>
            </a:endParaRP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Common reasons for birth dissatisfaction include inadequate support during labor and discrepancy between birth expectations and actual experiences (7).</a:t>
            </a:r>
            <a:br>
              <a:rPr lang="en-US" sz="2800" dirty="0">
                <a:solidFill>
                  <a:schemeClr val="tx1"/>
                </a:solidFill>
                <a:latin typeface="Arial Nova Cond" panose="020B0506020202020204" pitchFamily="34" charset="0"/>
              </a:rPr>
            </a:br>
            <a:endParaRPr lang="en-US" sz="2800" dirty="0">
              <a:solidFill>
                <a:schemeClr val="tx1"/>
              </a:solidFill>
              <a:latin typeface="Arial Nova Cond" panose="020B0506020202020204" pitchFamily="34" charset="0"/>
            </a:endParaRP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Continuous labor support is correlated with increased patient satisfaction (4)</a:t>
            </a:r>
            <a:br>
              <a:rPr lang="en-US" sz="2800" dirty="0">
                <a:solidFill>
                  <a:schemeClr val="tx1"/>
                </a:solidFill>
                <a:latin typeface="Arial Nova Cond" panose="020B0506020202020204" pitchFamily="34" charset="0"/>
              </a:rPr>
            </a:br>
            <a:endParaRPr lang="en-US" sz="2800" dirty="0">
              <a:solidFill>
                <a:schemeClr val="tx1"/>
              </a:solidFill>
              <a:latin typeface="Arial Nova Cond" panose="020B0506020202020204" pitchFamily="34" charset="0"/>
            </a:endParaRP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The COVID-19 pandemic altered many hospital policies to restrict the number of allowed support persons, potentially altering the experience of birth during this time (1, 6).</a:t>
            </a:r>
          </a:p>
        </p:txBody>
      </p:sp>
      <p:pic>
        <p:nvPicPr>
          <p:cNvPr id="18" name="Picture 17" descr="Text&#10;&#10;Description automatically generated">
            <a:extLst>
              <a:ext uri="{FF2B5EF4-FFF2-40B4-BE49-F238E27FC236}">
                <a16:creationId xmlns:a16="http://schemas.microsoft.com/office/drawing/2014/main" id="{D0777DD4-64B1-4FD2-9E37-8B3D73D64B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582" y="574517"/>
            <a:ext cx="6724304" cy="2963599"/>
          </a:xfrm>
          <a:prstGeom prst="rect">
            <a:avLst/>
          </a:prstGeom>
        </p:spPr>
      </p:pic>
      <p:sp>
        <p:nvSpPr>
          <p:cNvPr id="19" name="Rectangle: Rounded Corners 18">
            <a:extLst>
              <a:ext uri="{FF2B5EF4-FFF2-40B4-BE49-F238E27FC236}">
                <a16:creationId xmlns:a16="http://schemas.microsoft.com/office/drawing/2014/main" id="{A69A4472-D57D-49B7-B2F0-40C8763BE3C9}"/>
              </a:ext>
            </a:extLst>
          </p:cNvPr>
          <p:cNvSpPr/>
          <p:nvPr/>
        </p:nvSpPr>
        <p:spPr>
          <a:xfrm>
            <a:off x="286096" y="12530783"/>
            <a:ext cx="9636835" cy="2235827"/>
          </a:xfrm>
          <a:prstGeom prst="roundRect">
            <a:avLst>
              <a:gd name="adj" fmla="val 11791"/>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q"/>
            </a:pPr>
            <a:r>
              <a:rPr lang="en-US" sz="2800" dirty="0">
                <a:latin typeface="Arial Nova Cond" panose="020B0506020202020204" pitchFamily="34" charset="0"/>
                <a:ea typeface="Calibri" panose="020F0502020204030204" pitchFamily="34" charset="0"/>
                <a:cs typeface="Times New Roman" panose="02020603050405020304" pitchFamily="18" charset="0"/>
              </a:rPr>
              <a:t>I</a:t>
            </a:r>
            <a:r>
              <a:rPr lang="en-US" sz="2800" dirty="0">
                <a:effectLst/>
                <a:latin typeface="Arial Nova Cond" panose="020B0506020202020204" pitchFamily="34" charset="0"/>
                <a:ea typeface="Calibri" panose="020F0502020204030204" pitchFamily="34" charset="0"/>
                <a:cs typeface="Times New Roman" panose="02020603050405020304" pitchFamily="18" charset="0"/>
              </a:rPr>
              <a:t>dentify factors that influenced supportive relationships in the experiences of individuals giving birth.</a:t>
            </a:r>
          </a:p>
          <a:p>
            <a:pPr marL="457200" indent="-457200">
              <a:buFont typeface="Wingdings" panose="05000000000000000000" pitchFamily="2" charset="2"/>
              <a:buChar char="q"/>
            </a:pPr>
            <a:r>
              <a:rPr lang="en-US" sz="2800" dirty="0">
                <a:latin typeface="Arial Nova Cond" panose="020B0506020202020204" pitchFamily="34" charset="0"/>
                <a:ea typeface="Calibri" panose="020F0502020204030204" pitchFamily="34" charset="0"/>
                <a:cs typeface="Times New Roman" panose="02020603050405020304" pitchFamily="18" charset="0"/>
              </a:rPr>
              <a:t>I</a:t>
            </a:r>
            <a:r>
              <a:rPr lang="en-US" sz="2800" dirty="0">
                <a:effectLst/>
                <a:latin typeface="Arial Nova Cond" panose="020B0506020202020204" pitchFamily="34" charset="0"/>
                <a:ea typeface="Calibri" panose="020F0502020204030204" pitchFamily="34" charset="0"/>
                <a:cs typeface="Times New Roman" panose="02020603050405020304" pitchFamily="18" charset="0"/>
              </a:rPr>
              <a:t>dentify how the COVID-19 pandemic influenced support practices during the birth experience.</a:t>
            </a:r>
          </a:p>
        </p:txBody>
      </p:sp>
      <p:sp>
        <p:nvSpPr>
          <p:cNvPr id="20" name="Rectangle: Rounded Corners 19">
            <a:extLst>
              <a:ext uri="{FF2B5EF4-FFF2-40B4-BE49-F238E27FC236}">
                <a16:creationId xmlns:a16="http://schemas.microsoft.com/office/drawing/2014/main" id="{211DA208-CBDD-4381-9550-437461FF5278}"/>
              </a:ext>
            </a:extLst>
          </p:cNvPr>
          <p:cNvSpPr/>
          <p:nvPr/>
        </p:nvSpPr>
        <p:spPr>
          <a:xfrm>
            <a:off x="2951343" y="11466347"/>
            <a:ext cx="4296643" cy="912668"/>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tx1"/>
                </a:solidFill>
                <a:latin typeface="Arial Nova Cond" panose="020B0506020202020204" pitchFamily="34" charset="0"/>
              </a:rPr>
              <a:t>Purpose</a:t>
            </a:r>
            <a:endParaRPr lang="en-US" sz="4800" dirty="0">
              <a:solidFill>
                <a:schemeClr val="tx1"/>
              </a:solidFill>
            </a:endParaRPr>
          </a:p>
        </p:txBody>
      </p:sp>
      <p:sp>
        <p:nvSpPr>
          <p:cNvPr id="21" name="Rectangle: Rounded Corners 20">
            <a:extLst>
              <a:ext uri="{FF2B5EF4-FFF2-40B4-BE49-F238E27FC236}">
                <a16:creationId xmlns:a16="http://schemas.microsoft.com/office/drawing/2014/main" id="{B8B5D606-A52B-4A8E-9DB2-18FA76824C68}"/>
              </a:ext>
            </a:extLst>
          </p:cNvPr>
          <p:cNvSpPr/>
          <p:nvPr/>
        </p:nvSpPr>
        <p:spPr>
          <a:xfrm>
            <a:off x="286097" y="23268098"/>
            <a:ext cx="9757790" cy="5622524"/>
          </a:xfrm>
          <a:prstGeom prst="roundRect">
            <a:avLst>
              <a:gd name="adj" fmla="val 4405"/>
            </a:avLst>
          </a:prstGeom>
          <a:solidFill>
            <a:schemeClr val="accent5">
              <a:lumMod val="75000"/>
              <a:alpha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bg1"/>
                </a:solidFill>
                <a:latin typeface="Arial Nova Cond" panose="020B0506020202020204" pitchFamily="34" charset="0"/>
              </a:rPr>
              <a:t>138 participants recruited through social media, flyers, and word of mouth.</a:t>
            </a:r>
          </a:p>
          <a:p>
            <a:r>
              <a:rPr lang="en-US" sz="2800" dirty="0">
                <a:solidFill>
                  <a:schemeClr val="bg1"/>
                </a:solidFill>
                <a:latin typeface="Arial Nova Cond" panose="020B0506020202020204" pitchFamily="34" charset="0"/>
              </a:rPr>
              <a:t>Participants completed a 12-minute Qualtrics survey containing the following:</a:t>
            </a:r>
          </a:p>
          <a:p>
            <a:endParaRPr lang="en-US" sz="600" dirty="0">
              <a:solidFill>
                <a:schemeClr val="bg1"/>
              </a:solidFill>
              <a:latin typeface="Arial Nova Cond" panose="020B0506020202020204" pitchFamily="34" charset="0"/>
            </a:endParaRPr>
          </a:p>
          <a:p>
            <a:pPr marL="457200" indent="-457200">
              <a:buFont typeface="Wingdings" panose="05000000000000000000" pitchFamily="2" charset="2"/>
              <a:buChar char="§"/>
            </a:pPr>
            <a:r>
              <a:rPr lang="en-US" sz="2400" dirty="0">
                <a:solidFill>
                  <a:schemeClr val="bg1"/>
                </a:solidFill>
                <a:latin typeface="Arial Nova Cond" panose="020B0506020202020204" pitchFamily="34" charset="0"/>
              </a:rPr>
              <a:t>Informed consent and three inclusion criteria questions.</a:t>
            </a:r>
            <a:br>
              <a:rPr lang="en-US" sz="2400" dirty="0">
                <a:solidFill>
                  <a:schemeClr val="bg1"/>
                </a:solidFill>
                <a:latin typeface="Arial Nova Cond" panose="020B0506020202020204" pitchFamily="34" charset="0"/>
              </a:rPr>
            </a:br>
            <a:endParaRPr lang="en-US" sz="1200" dirty="0">
              <a:solidFill>
                <a:schemeClr val="bg1"/>
              </a:solidFill>
              <a:latin typeface="Arial Nova Cond" panose="020B0506020202020204" pitchFamily="34" charset="0"/>
            </a:endParaRPr>
          </a:p>
          <a:p>
            <a:pPr marL="457200" indent="-457200">
              <a:buFont typeface="Wingdings" panose="05000000000000000000" pitchFamily="2" charset="2"/>
              <a:buChar char="§"/>
            </a:pPr>
            <a:r>
              <a:rPr lang="en-US" sz="2400" dirty="0">
                <a:solidFill>
                  <a:schemeClr val="bg1"/>
                </a:solidFill>
                <a:latin typeface="Arial Nova Cond" panose="020B0506020202020204" pitchFamily="34" charset="0"/>
              </a:rPr>
              <a:t>26 questions based on expert consensus and the </a:t>
            </a:r>
            <a:r>
              <a:rPr lang="en-US" sz="2400" b="1" dirty="0">
                <a:solidFill>
                  <a:schemeClr val="bg1"/>
                </a:solidFill>
                <a:effectLst/>
                <a:latin typeface="Arial Nova Cond" panose="020B0506020202020204" pitchFamily="34" charset="0"/>
                <a:ea typeface="Calibri" panose="020F0502020204030204" pitchFamily="34" charset="0"/>
              </a:rPr>
              <a:t>Questionnaire for Assessing Childbirth Experience (QACE), </a:t>
            </a:r>
            <a:r>
              <a:rPr lang="en-US" sz="2400" dirty="0">
                <a:solidFill>
                  <a:schemeClr val="bg1"/>
                </a:solidFill>
                <a:effectLst/>
                <a:latin typeface="Arial Nova Cond" panose="020B0506020202020204" pitchFamily="34" charset="0"/>
                <a:ea typeface="Calibri" panose="020F0502020204030204" pitchFamily="34" charset="0"/>
              </a:rPr>
              <a:t>a valid and reliable instrument.</a:t>
            </a:r>
            <a:br>
              <a:rPr lang="en-US" sz="2400" dirty="0">
                <a:solidFill>
                  <a:schemeClr val="bg1"/>
                </a:solidFill>
                <a:effectLst/>
                <a:latin typeface="Arial Nova Cond" panose="020B0506020202020204" pitchFamily="34" charset="0"/>
                <a:ea typeface="Calibri" panose="020F0502020204030204" pitchFamily="34" charset="0"/>
              </a:rPr>
            </a:br>
            <a:endParaRPr lang="en-US" sz="1200" dirty="0">
              <a:solidFill>
                <a:schemeClr val="bg1"/>
              </a:solidFill>
              <a:effectLst/>
              <a:latin typeface="Arial Nova Cond" panose="020B0506020202020204" pitchFamily="34" charset="0"/>
              <a:ea typeface="Calibri" panose="020F0502020204030204" pitchFamily="34" charset="0"/>
            </a:endParaRPr>
          </a:p>
          <a:p>
            <a:pPr marL="457200" indent="-457200">
              <a:buFont typeface="Wingdings" panose="05000000000000000000" pitchFamily="2" charset="2"/>
              <a:buChar char="§"/>
            </a:pPr>
            <a:r>
              <a:rPr lang="en-US" sz="2400" dirty="0">
                <a:solidFill>
                  <a:schemeClr val="bg1"/>
                </a:solidFill>
                <a:latin typeface="Arial Nova Cond" panose="020B0506020202020204" pitchFamily="34" charset="0"/>
              </a:rPr>
              <a:t>17 questions related to demographics and general birth information.</a:t>
            </a:r>
            <a:br>
              <a:rPr lang="en-US" sz="2400" dirty="0">
                <a:solidFill>
                  <a:schemeClr val="bg1"/>
                </a:solidFill>
                <a:latin typeface="Arial Nova Cond" panose="020B0506020202020204" pitchFamily="34" charset="0"/>
              </a:rPr>
            </a:br>
            <a:endParaRPr lang="en-US" sz="1200" dirty="0">
              <a:solidFill>
                <a:schemeClr val="bg1"/>
              </a:solidFill>
              <a:latin typeface="Arial Nova Cond" panose="020B0506020202020204" pitchFamily="34" charset="0"/>
            </a:endParaRPr>
          </a:p>
          <a:p>
            <a:pPr marL="457200" indent="-457200">
              <a:buFont typeface="Wingdings" panose="05000000000000000000" pitchFamily="2" charset="2"/>
              <a:buChar char="§"/>
            </a:pPr>
            <a:r>
              <a:rPr lang="en-US" sz="2400" dirty="0">
                <a:solidFill>
                  <a:schemeClr val="bg1"/>
                </a:solidFill>
                <a:latin typeface="Arial Nova Cond" panose="020B0506020202020204" pitchFamily="34" charset="0"/>
              </a:rPr>
              <a:t>Two free-response questions asking participants to describe:</a:t>
            </a:r>
          </a:p>
          <a:p>
            <a:pPr marL="914400" lvl="1" indent="-457200">
              <a:buFont typeface="Wingdings" panose="05000000000000000000" pitchFamily="2" charset="2"/>
              <a:buChar char="§"/>
            </a:pPr>
            <a:r>
              <a:rPr lang="en-US" sz="2000" dirty="0">
                <a:solidFill>
                  <a:schemeClr val="bg1"/>
                </a:solidFill>
                <a:latin typeface="Arial Nova Cond" panose="020B0506020202020204" pitchFamily="34" charset="0"/>
              </a:rPr>
              <a:t>Any other factors important to their birth experience.</a:t>
            </a:r>
          </a:p>
          <a:p>
            <a:pPr marL="914400" lvl="1" indent="-457200">
              <a:buFont typeface="Wingdings" panose="05000000000000000000" pitchFamily="2" charset="2"/>
              <a:buChar char="§"/>
            </a:pPr>
            <a:r>
              <a:rPr lang="en-US" sz="2000" dirty="0">
                <a:solidFill>
                  <a:schemeClr val="bg1"/>
                </a:solidFill>
                <a:latin typeface="Arial Nova Cond" panose="020B0506020202020204" pitchFamily="34" charset="0"/>
              </a:rPr>
              <a:t>The affect of the COVID-19 pandemic on their birth experience if they gave birth March 2020 or later.</a:t>
            </a:r>
            <a:endParaRPr lang="en-US" sz="2800" dirty="0">
              <a:solidFill>
                <a:schemeClr val="bg1"/>
              </a:solidFill>
              <a:latin typeface="Arial Nova Cond" panose="020B0506020202020204" pitchFamily="34" charset="0"/>
            </a:endParaRPr>
          </a:p>
        </p:txBody>
      </p:sp>
      <p:sp>
        <p:nvSpPr>
          <p:cNvPr id="22" name="Rectangle: Rounded Corners 21">
            <a:extLst>
              <a:ext uri="{FF2B5EF4-FFF2-40B4-BE49-F238E27FC236}">
                <a16:creationId xmlns:a16="http://schemas.microsoft.com/office/drawing/2014/main" id="{7CDE8E49-13C6-45DD-B6AD-92BDDCAA5C48}"/>
              </a:ext>
            </a:extLst>
          </p:cNvPr>
          <p:cNvSpPr/>
          <p:nvPr/>
        </p:nvSpPr>
        <p:spPr>
          <a:xfrm>
            <a:off x="10354129" y="12530783"/>
            <a:ext cx="9945551" cy="16359839"/>
          </a:xfrm>
          <a:prstGeom prst="roundRect">
            <a:avLst>
              <a:gd name="adj" fmla="val 3396"/>
            </a:avLst>
          </a:prstGeom>
          <a:solidFill>
            <a:schemeClr val="accent5">
              <a:lumMod val="40000"/>
              <a:lumOff val="60000"/>
              <a:alpha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Using this convenience sample and the survey questions asked, no direct relationship was found between labor support practices, the COVID-19 pandemic, and birth outcomes. Based on this, despite the pandemic, mothers felt supported during birth.</a:t>
            </a: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It is possible no significant relationships were found due to the homogenous sample consisting of mostly white, non-Hispanic women from households earning over $75,000 annually who had uncomplicated vaginal deliveries. There are also many other factors that could influence birth experience besides support.</a:t>
            </a: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Small differences were noted at the 10% level, with participants in the Intra-COVID group reporting slightly greater feelings of emotional support by staff and of being able to express their opinions about decisions in their care compared to the Pre-COVID group.</a:t>
            </a: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Only one outcome had a significant difference at the 5% level, with the Intra-COVID group reporting feeling more supported by their support persons than the Pre-COVID group.</a:t>
            </a:r>
            <a:endParaRPr lang="en-US" sz="2800" dirty="0">
              <a:latin typeface="Arial Nova Cond" panose="020B0506020202020204" pitchFamily="34" charset="0"/>
            </a:endParaRPr>
          </a:p>
          <a:p>
            <a:endParaRPr lang="en-US" sz="2800" dirty="0">
              <a:latin typeface="Arial Nova Cond" panose="020B0506020202020204" pitchFamily="34" charset="0"/>
            </a:endParaRPr>
          </a:p>
          <a:p>
            <a:r>
              <a:rPr lang="en-US" sz="2800" b="1" dirty="0">
                <a:solidFill>
                  <a:schemeClr val="tx1"/>
                </a:solidFill>
                <a:latin typeface="Arial Nova Cond" panose="020B0506020202020204" pitchFamily="34" charset="0"/>
              </a:rPr>
              <a:t>Table 3: T-Test Correlation Table</a:t>
            </a: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b="1" dirty="0">
              <a:solidFill>
                <a:schemeClr val="tx1"/>
              </a:solidFill>
              <a:latin typeface="Arial Nova Cond" panose="020B0506020202020204" pitchFamily="34" charset="0"/>
            </a:endParaRPr>
          </a:p>
          <a:p>
            <a:endParaRPr lang="en-US" sz="2800" dirty="0">
              <a:latin typeface="Arial Nova Cond" panose="020B0506020202020204" pitchFamily="34" charset="0"/>
            </a:endParaRPr>
          </a:p>
          <a:p>
            <a:endParaRPr lang="en-US" sz="2800" dirty="0">
              <a:latin typeface="Arial Nova Cond" panose="020B0506020202020204" pitchFamily="34" charset="0"/>
            </a:endParaRPr>
          </a:p>
          <a:p>
            <a:endParaRPr lang="en-US" sz="2800" dirty="0">
              <a:latin typeface="Arial Nova Cond" panose="020B0506020202020204" pitchFamily="34" charset="0"/>
            </a:endParaRPr>
          </a:p>
        </p:txBody>
      </p:sp>
      <p:sp>
        <p:nvSpPr>
          <p:cNvPr id="23" name="Rectangle: Rounded Corners 22">
            <a:extLst>
              <a:ext uri="{FF2B5EF4-FFF2-40B4-BE49-F238E27FC236}">
                <a16:creationId xmlns:a16="http://schemas.microsoft.com/office/drawing/2014/main" id="{166838A6-C198-481A-9C6E-3863D9264EF4}"/>
              </a:ext>
            </a:extLst>
          </p:cNvPr>
          <p:cNvSpPr/>
          <p:nvPr/>
        </p:nvSpPr>
        <p:spPr>
          <a:xfrm>
            <a:off x="10293113" y="5324539"/>
            <a:ext cx="10181841" cy="5880419"/>
          </a:xfrm>
          <a:prstGeom prst="roundRect">
            <a:avLst>
              <a:gd name="adj" fmla="val 7070"/>
            </a:avLst>
          </a:prstGeom>
          <a:solidFill>
            <a:schemeClr val="accent5">
              <a:lumMod val="75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
            </a:pPr>
            <a:r>
              <a:rPr lang="en-US" sz="2800" dirty="0">
                <a:latin typeface="Arial Nova Cond" panose="020B0506020202020204" pitchFamily="34" charset="0"/>
              </a:rPr>
              <a:t>Statistical analysis of completed surveys conducted with Strata 16, tables edited with Excel.</a:t>
            </a:r>
          </a:p>
          <a:p>
            <a:pPr marL="457200" indent="-457200">
              <a:buFont typeface="Wingdings" panose="05000000000000000000" pitchFamily="2" charset="2"/>
              <a:buChar char="§"/>
            </a:pPr>
            <a:r>
              <a:rPr lang="en-US" sz="2800" dirty="0">
                <a:latin typeface="Arial Nova Cond" panose="020B0506020202020204" pitchFamily="34" charset="0"/>
              </a:rPr>
              <a:t>Descriptive statistics describe sample demographics and labor/birth characteristics between Pre-COVID and Intra-COVID respondents – see Table 1 and Table 2.</a:t>
            </a:r>
          </a:p>
          <a:p>
            <a:pPr marL="457200" indent="-457200">
              <a:buFont typeface="Wingdings" panose="05000000000000000000" pitchFamily="2" charset="2"/>
              <a:buChar char="§"/>
            </a:pPr>
            <a:r>
              <a:rPr lang="en-US" sz="2800" dirty="0">
                <a:latin typeface="Arial Nova Cond" panose="020B0506020202020204" pitchFamily="34" charset="0"/>
              </a:rPr>
              <a:t>Regression analyses between labor support and birth outcomes were not statistically significant and were excluded.</a:t>
            </a:r>
          </a:p>
          <a:p>
            <a:pPr marL="457200" indent="-457200">
              <a:buFont typeface="Wingdings" panose="05000000000000000000" pitchFamily="2" charset="2"/>
              <a:buChar char="§"/>
            </a:pPr>
            <a:r>
              <a:rPr lang="en-US" sz="2800" dirty="0">
                <a:latin typeface="Arial Nova Cond" panose="020B0506020202020204" pitchFamily="34" charset="0"/>
              </a:rPr>
              <a:t>Student’s T-Test determined differences in labor support experience for birthing individuals in the Pre-COVID and Intra-COVID respondent groups – see Table 3.</a:t>
            </a:r>
          </a:p>
          <a:p>
            <a:pPr marL="457200" indent="-457200">
              <a:buFont typeface="Wingdings" panose="05000000000000000000" pitchFamily="2" charset="2"/>
              <a:buChar char="§"/>
            </a:pPr>
            <a:r>
              <a:rPr lang="en-US" sz="2800" dirty="0">
                <a:latin typeface="Arial Nova Cond" panose="020B0506020202020204" pitchFamily="34" charset="0"/>
              </a:rPr>
              <a:t>Open-ended responses were reviewed for commonly reported themes – see Graphic 1.</a:t>
            </a:r>
          </a:p>
        </p:txBody>
      </p:sp>
      <p:sp>
        <p:nvSpPr>
          <p:cNvPr id="24" name="Rectangle: Rounded Corners 23">
            <a:extLst>
              <a:ext uri="{FF2B5EF4-FFF2-40B4-BE49-F238E27FC236}">
                <a16:creationId xmlns:a16="http://schemas.microsoft.com/office/drawing/2014/main" id="{02AA451A-B387-4A87-8585-E4FE2CA56CAA}"/>
              </a:ext>
            </a:extLst>
          </p:cNvPr>
          <p:cNvSpPr/>
          <p:nvPr/>
        </p:nvSpPr>
        <p:spPr>
          <a:xfrm>
            <a:off x="286096" y="16090748"/>
            <a:ext cx="5471237" cy="7031968"/>
          </a:xfrm>
          <a:prstGeom prst="roundRect">
            <a:avLst>
              <a:gd name="adj" fmla="val 5331"/>
            </a:avLst>
          </a:prstGeom>
          <a:solidFill>
            <a:schemeClr val="accent5">
              <a:lumMod val="60000"/>
              <a:lumOff val="40000"/>
              <a:alpha val="75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Arial Nova Cond" panose="020B0506020202020204" pitchFamily="34" charset="0"/>
            </a:endParaRPr>
          </a:p>
        </p:txBody>
      </p:sp>
      <p:sp>
        <p:nvSpPr>
          <p:cNvPr id="25" name="Rectangle: Rounded Corners 24">
            <a:extLst>
              <a:ext uri="{FF2B5EF4-FFF2-40B4-BE49-F238E27FC236}">
                <a16:creationId xmlns:a16="http://schemas.microsoft.com/office/drawing/2014/main" id="{81CFC1B0-E6C4-48B6-9B6E-15E20C4BA736}"/>
              </a:ext>
            </a:extLst>
          </p:cNvPr>
          <p:cNvSpPr/>
          <p:nvPr/>
        </p:nvSpPr>
        <p:spPr>
          <a:xfrm>
            <a:off x="20869835" y="5305222"/>
            <a:ext cx="15330299" cy="9217441"/>
          </a:xfrm>
          <a:prstGeom prst="roundRect">
            <a:avLst>
              <a:gd name="adj" fmla="val 5575"/>
            </a:avLst>
          </a:prstGeom>
          <a:solidFill>
            <a:schemeClr val="accent5">
              <a:lumMod val="50000"/>
              <a:alpha val="6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
            </a:pPr>
            <a:r>
              <a:rPr lang="en-US" sz="2800" dirty="0">
                <a:solidFill>
                  <a:schemeClr val="bg1"/>
                </a:solidFill>
                <a:latin typeface="Arial Nova Cond" panose="020B0506020202020204" pitchFamily="34" charset="0"/>
              </a:rPr>
              <a:t>These results indicate that protected time as a family with fewer visitors in the room may have allowed partners to focus more energy on their significant other during birth, and potentially allowed couples to feel more trusting of and supported by their nurse. </a:t>
            </a:r>
            <a:br>
              <a:rPr lang="en-US" sz="2800" dirty="0">
                <a:solidFill>
                  <a:schemeClr val="bg1"/>
                </a:solidFill>
                <a:latin typeface="Arial Nova Cond" panose="020B0506020202020204" pitchFamily="34" charset="0"/>
              </a:rPr>
            </a:br>
            <a:endParaRPr lang="en-US" sz="1000" dirty="0">
              <a:solidFill>
                <a:schemeClr val="bg1"/>
              </a:solidFill>
              <a:latin typeface="Arial Nova Cond" panose="020B0506020202020204" pitchFamily="34" charset="0"/>
            </a:endParaRPr>
          </a:p>
          <a:p>
            <a:pPr marL="914400" lvl="1" indent="-457200">
              <a:buFont typeface="Wingdings" panose="05000000000000000000" pitchFamily="2" charset="2"/>
              <a:buChar char="§"/>
            </a:pPr>
            <a:r>
              <a:rPr lang="en-US" sz="2400" dirty="0">
                <a:solidFill>
                  <a:schemeClr val="bg1"/>
                </a:solidFill>
                <a:latin typeface="Arial Nova Cond" panose="020B0506020202020204" pitchFamily="34" charset="0"/>
              </a:rPr>
              <a:t>Mothers may also have had better experiences because they were not required to worry about anyone other than themselves and their baby. </a:t>
            </a:r>
            <a:br>
              <a:rPr lang="en-US" sz="2800" dirty="0">
                <a:solidFill>
                  <a:schemeClr val="bg1"/>
                </a:solidFill>
                <a:latin typeface="Arial Nova Cond" panose="020B0506020202020204" pitchFamily="34" charset="0"/>
              </a:rPr>
            </a:br>
            <a:endParaRPr lang="en-US" sz="2800" dirty="0">
              <a:latin typeface="Arial Nova Cond" panose="020B0506020202020204" pitchFamily="34" charset="0"/>
            </a:endParaRPr>
          </a:p>
          <a:p>
            <a:pPr marL="457200" indent="-457200">
              <a:buFont typeface="Wingdings" panose="05000000000000000000" pitchFamily="2" charset="2"/>
              <a:buChar char="§"/>
            </a:pPr>
            <a:r>
              <a:rPr lang="en-US" sz="2800" dirty="0">
                <a:latin typeface="Arial Nova Cond" panose="020B0506020202020204" pitchFamily="34" charset="0"/>
              </a:rPr>
              <a:t>The high means in both groups for the outcomes listed in Table 3 indicate that staff and support persons were generally effective in fulfilling the wishes of birthing individuals during labor.  </a:t>
            </a:r>
            <a:br>
              <a:rPr lang="en-US" sz="2800" dirty="0">
                <a:latin typeface="Arial Nova Cond" panose="020B0506020202020204" pitchFamily="34" charset="0"/>
              </a:rPr>
            </a:br>
            <a:endParaRPr lang="en-US" sz="2800" dirty="0">
              <a:latin typeface="Arial Nova Cond" panose="020B0506020202020204" pitchFamily="34" charset="0"/>
            </a:endParaRPr>
          </a:p>
          <a:p>
            <a:pPr marL="457200" indent="-457200">
              <a:buFont typeface="Wingdings" panose="05000000000000000000" pitchFamily="2" charset="2"/>
              <a:buChar char="§"/>
            </a:pPr>
            <a:r>
              <a:rPr lang="en-US" sz="2800" dirty="0">
                <a:latin typeface="Arial Nova Cond" panose="020B0506020202020204" pitchFamily="34" charset="0"/>
              </a:rPr>
              <a:t>Given the homogeneity of the study sample, these findings are likely not representative of the population of birthing individuals as a whole. However, these similarities also show the significant difference found in feelings of partner support were likely due to the pandemic. Similar research should be completed using a more diverse population.</a:t>
            </a:r>
          </a:p>
          <a:p>
            <a:pPr marL="457200" indent="-457200">
              <a:buFont typeface="Wingdings" panose="05000000000000000000" pitchFamily="2" charset="2"/>
              <a:buChar char="§"/>
            </a:pPr>
            <a:endParaRPr lang="en-US" sz="2800" dirty="0">
              <a:latin typeface="Arial Nova Cond" panose="020B0506020202020204" pitchFamily="34" charset="0"/>
            </a:endParaRPr>
          </a:p>
          <a:p>
            <a:pPr marL="457200" indent="-457200">
              <a:buFont typeface="Wingdings" panose="05000000000000000000" pitchFamily="2" charset="2"/>
              <a:buChar char="§"/>
            </a:pPr>
            <a:r>
              <a:rPr lang="en-US" sz="2800" dirty="0">
                <a:latin typeface="Arial Nova Cond" panose="020B0506020202020204" pitchFamily="34" charset="0"/>
              </a:rPr>
              <a:t>Significant health disparities exist in the United States which may alter birth experiences and outcomes in a more diverse sample. </a:t>
            </a:r>
            <a:br>
              <a:rPr lang="en-US" sz="2800" dirty="0">
                <a:latin typeface="Arial Nova Cond" panose="020B0506020202020204" pitchFamily="34" charset="0"/>
              </a:rPr>
            </a:br>
            <a:endParaRPr lang="en-US" sz="1000" dirty="0">
              <a:latin typeface="Arial Nova Cond" panose="020B0506020202020204" pitchFamily="34" charset="0"/>
            </a:endParaRPr>
          </a:p>
          <a:p>
            <a:pPr marL="914400" lvl="1" indent="-457200">
              <a:buFont typeface="Wingdings" panose="05000000000000000000" pitchFamily="2" charset="2"/>
              <a:buChar char="§"/>
            </a:pPr>
            <a:r>
              <a:rPr lang="en-US" sz="2400" dirty="0">
                <a:latin typeface="Arial Nova Cond" panose="020B0506020202020204" pitchFamily="34" charset="0"/>
              </a:rPr>
              <a:t>Social determinants of health, structural racism, psychosocial and environmental stressors, poor access to high-quality care, and lack of adequate discharge transitions disproportionately affect impoverished families and families of color, leading to their increased prevalence of pre-term birth, low birth weight, and neonatal morbidity and mortality (2) (5).</a:t>
            </a:r>
          </a:p>
        </p:txBody>
      </p:sp>
      <p:sp>
        <p:nvSpPr>
          <p:cNvPr id="27" name="Rectangle: Rounded Corners 26">
            <a:extLst>
              <a:ext uri="{FF2B5EF4-FFF2-40B4-BE49-F238E27FC236}">
                <a16:creationId xmlns:a16="http://schemas.microsoft.com/office/drawing/2014/main" id="{CB7B7A6E-3F2F-409F-848C-8D5032D45CCF}"/>
              </a:ext>
            </a:extLst>
          </p:cNvPr>
          <p:cNvSpPr/>
          <p:nvPr/>
        </p:nvSpPr>
        <p:spPr>
          <a:xfrm>
            <a:off x="1381244" y="15010051"/>
            <a:ext cx="3449869" cy="962568"/>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rial Nova Cond" panose="020B0506020202020204" pitchFamily="34" charset="0"/>
              </a:rPr>
              <a:t>Sample </a:t>
            </a:r>
            <a:endParaRPr lang="en-US" sz="4800" dirty="0">
              <a:solidFill>
                <a:schemeClr val="bg1"/>
              </a:solidFill>
            </a:endParaRPr>
          </a:p>
        </p:txBody>
      </p:sp>
      <p:sp>
        <p:nvSpPr>
          <p:cNvPr id="29" name="Rectangle: Rounded Corners 28">
            <a:extLst>
              <a:ext uri="{FF2B5EF4-FFF2-40B4-BE49-F238E27FC236}">
                <a16:creationId xmlns:a16="http://schemas.microsoft.com/office/drawing/2014/main" id="{2A41DA44-6ABD-4824-85E3-D77B9E7A74F1}"/>
              </a:ext>
            </a:extLst>
          </p:cNvPr>
          <p:cNvSpPr/>
          <p:nvPr/>
        </p:nvSpPr>
        <p:spPr>
          <a:xfrm>
            <a:off x="6100147" y="22092024"/>
            <a:ext cx="3822784" cy="1030691"/>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rial Nova Cond" panose="020B0506020202020204" pitchFamily="34" charset="0"/>
              </a:rPr>
              <a:t>Methods </a:t>
            </a:r>
            <a:endParaRPr lang="en-US" sz="4800" dirty="0">
              <a:solidFill>
                <a:schemeClr val="bg1"/>
              </a:solidFill>
            </a:endParaRPr>
          </a:p>
        </p:txBody>
      </p:sp>
      <p:sp>
        <p:nvSpPr>
          <p:cNvPr id="30" name="Rectangle: Rounded Corners 29">
            <a:extLst>
              <a:ext uri="{FF2B5EF4-FFF2-40B4-BE49-F238E27FC236}">
                <a16:creationId xmlns:a16="http://schemas.microsoft.com/office/drawing/2014/main" id="{E9947E3A-347B-435E-BD10-FF586E172660}"/>
              </a:ext>
            </a:extLst>
          </p:cNvPr>
          <p:cNvSpPr/>
          <p:nvPr/>
        </p:nvSpPr>
        <p:spPr>
          <a:xfrm>
            <a:off x="13178582" y="11491657"/>
            <a:ext cx="4296643" cy="912668"/>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rial Nova Cond" panose="020B0506020202020204" pitchFamily="34" charset="0"/>
              </a:rPr>
              <a:t>Results</a:t>
            </a:r>
            <a:endParaRPr lang="en-US" sz="4800" dirty="0"/>
          </a:p>
        </p:txBody>
      </p:sp>
      <p:sp>
        <p:nvSpPr>
          <p:cNvPr id="31" name="Rectangle: Rounded Corners 30">
            <a:extLst>
              <a:ext uri="{FF2B5EF4-FFF2-40B4-BE49-F238E27FC236}">
                <a16:creationId xmlns:a16="http://schemas.microsoft.com/office/drawing/2014/main" id="{2D762622-2532-40DB-8133-41E59F1E6D50}"/>
              </a:ext>
            </a:extLst>
          </p:cNvPr>
          <p:cNvSpPr/>
          <p:nvPr/>
        </p:nvSpPr>
        <p:spPr>
          <a:xfrm>
            <a:off x="13235711" y="4286422"/>
            <a:ext cx="4296643" cy="91266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tx1"/>
                </a:solidFill>
                <a:latin typeface="Arial Nova Cond" panose="020B0506020202020204" pitchFamily="34" charset="0"/>
              </a:rPr>
              <a:t>Data Analysis</a:t>
            </a:r>
            <a:endParaRPr lang="en-US" sz="4800" dirty="0">
              <a:solidFill>
                <a:schemeClr val="tx1"/>
              </a:solidFill>
            </a:endParaRPr>
          </a:p>
        </p:txBody>
      </p:sp>
      <p:sp>
        <p:nvSpPr>
          <p:cNvPr id="32" name="Rectangle: Rounded Corners 31">
            <a:extLst>
              <a:ext uri="{FF2B5EF4-FFF2-40B4-BE49-F238E27FC236}">
                <a16:creationId xmlns:a16="http://schemas.microsoft.com/office/drawing/2014/main" id="{79B7714F-0232-4570-9B93-EE0253FC8176}"/>
              </a:ext>
            </a:extLst>
          </p:cNvPr>
          <p:cNvSpPr/>
          <p:nvPr/>
        </p:nvSpPr>
        <p:spPr>
          <a:xfrm>
            <a:off x="26386662" y="4235624"/>
            <a:ext cx="4296643" cy="912668"/>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tx1"/>
                </a:solidFill>
                <a:latin typeface="Arial Nova Cond" panose="020B0506020202020204" pitchFamily="34" charset="0"/>
              </a:rPr>
              <a:t>Discussion</a:t>
            </a:r>
            <a:endParaRPr lang="en-US" sz="4800" dirty="0">
              <a:solidFill>
                <a:schemeClr val="tx1"/>
              </a:solidFill>
            </a:endParaRPr>
          </a:p>
        </p:txBody>
      </p:sp>
      <p:sp>
        <p:nvSpPr>
          <p:cNvPr id="33" name="Rectangle: Rounded Corners 32">
            <a:extLst>
              <a:ext uri="{FF2B5EF4-FFF2-40B4-BE49-F238E27FC236}">
                <a16:creationId xmlns:a16="http://schemas.microsoft.com/office/drawing/2014/main" id="{44F0AA70-D580-4695-8877-54DFAEFDD953}"/>
              </a:ext>
            </a:extLst>
          </p:cNvPr>
          <p:cNvSpPr/>
          <p:nvPr/>
        </p:nvSpPr>
        <p:spPr>
          <a:xfrm>
            <a:off x="29676453" y="15972619"/>
            <a:ext cx="6610150" cy="5315318"/>
          </a:xfrm>
          <a:prstGeom prst="roundRect">
            <a:avLst>
              <a:gd name="adj" fmla="val 5515"/>
            </a:avLst>
          </a:prstGeom>
          <a:solidFill>
            <a:schemeClr val="tx2">
              <a:lumMod val="20000"/>
              <a:lumOff val="80000"/>
              <a:alpha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Education provided to pregnant individuals prenatally on the benefits of rest and family bonding during the initial postpartum period could help expectant parents to consider their preferences for visitors during and after birth. </a:t>
            </a:r>
          </a:p>
          <a:p>
            <a:endParaRPr lang="en-US" sz="2800" dirty="0">
              <a:solidFill>
                <a:schemeClr val="tx1"/>
              </a:solidFill>
              <a:latin typeface="Arial Nova Cond" panose="020B0506020202020204" pitchFamily="34" charset="0"/>
            </a:endParaRPr>
          </a:p>
          <a:p>
            <a:pPr marL="457200" indent="-457200">
              <a:buFont typeface="Wingdings" panose="05000000000000000000" pitchFamily="2" charset="2"/>
              <a:buChar char="§"/>
            </a:pPr>
            <a:r>
              <a:rPr lang="en-US" sz="2800" dirty="0">
                <a:solidFill>
                  <a:schemeClr val="tx1"/>
                </a:solidFill>
                <a:latin typeface="Arial Nova Cond" panose="020B0506020202020204" pitchFamily="34" charset="0"/>
              </a:rPr>
              <a:t>Nurses should consider their role in guiding partners in how to support their significant others during birth to promote positive birth experiences.</a:t>
            </a:r>
          </a:p>
        </p:txBody>
      </p:sp>
      <p:sp>
        <p:nvSpPr>
          <p:cNvPr id="34" name="Rectangle: Rounded Corners 33">
            <a:extLst>
              <a:ext uri="{FF2B5EF4-FFF2-40B4-BE49-F238E27FC236}">
                <a16:creationId xmlns:a16="http://schemas.microsoft.com/office/drawing/2014/main" id="{D2F4CF0B-E1F5-416E-8994-F85F556AD5BC}"/>
              </a:ext>
            </a:extLst>
          </p:cNvPr>
          <p:cNvSpPr/>
          <p:nvPr/>
        </p:nvSpPr>
        <p:spPr>
          <a:xfrm>
            <a:off x="30188214" y="14893027"/>
            <a:ext cx="5439666" cy="871041"/>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bg1"/>
                </a:solidFill>
                <a:latin typeface="Arial Nova Cond" panose="020B0506020202020204" pitchFamily="34" charset="0"/>
              </a:rPr>
              <a:t>Clinical Implications </a:t>
            </a:r>
            <a:endParaRPr lang="en-US" sz="4800" dirty="0">
              <a:solidFill>
                <a:schemeClr val="bg1"/>
              </a:solidFill>
            </a:endParaRPr>
          </a:p>
        </p:txBody>
      </p:sp>
      <p:sp>
        <p:nvSpPr>
          <p:cNvPr id="35" name="Rectangle: Rounded Corners 34">
            <a:extLst>
              <a:ext uri="{FF2B5EF4-FFF2-40B4-BE49-F238E27FC236}">
                <a16:creationId xmlns:a16="http://schemas.microsoft.com/office/drawing/2014/main" id="{AF3EBCEC-A463-4117-9AF2-5C2F35A829E9}"/>
              </a:ext>
            </a:extLst>
          </p:cNvPr>
          <p:cNvSpPr/>
          <p:nvPr/>
        </p:nvSpPr>
        <p:spPr>
          <a:xfrm>
            <a:off x="20785196" y="26894863"/>
            <a:ext cx="15414938" cy="1995759"/>
          </a:xfrm>
          <a:prstGeom prst="roundRect">
            <a:avLst>
              <a:gd name="adj" fmla="val 11414"/>
            </a:avLst>
          </a:prstGeom>
          <a:solidFill>
            <a:schemeClr val="accent5">
              <a:lumMod val="60000"/>
              <a:lumOff val="40000"/>
              <a:alpha val="75000"/>
            </a:scheme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AutoNum type="arabicPeriod"/>
            </a:pP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Arora, K. S., Mauch, J. T., &amp; Gibson, K. S. (2020). Labor and delivery visitor policies during the COVID-19 pandemic: balancing risks and benefits.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JAMA, 323</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(24):2468–2469. doi:10.1001/jama.2020.7563</a:t>
            </a:r>
          </a:p>
          <a:p>
            <a:pPr marL="342900" indent="-342900">
              <a:buFontTx/>
              <a:buAutoNum type="arabicPeriod"/>
            </a:pP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Beck, A. F., Edwards, E. M., Horbar, J. D., Howell, E. A., McCormick, M. C., &amp; Pursley, D. M. (2020). The color of health: how racism, segregation, and inequality affect the health and well-being of preterm infants and their families.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Pediatric research</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87</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(2), 227–234. </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https://doi.org/10.1038/s41390-019-0513-6</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a:t>
            </a:r>
          </a:p>
          <a:p>
            <a:pPr marL="342900" indent="-342900">
              <a:buAutoNum type="arabicPeriod"/>
            </a:pP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Bell, A. F., &amp; Andersson, E. (2016). The birth experience and women’s postnatal depression: A systematic review.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Midwifery</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39</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112–123. </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https://doi.org/10.1016/j.midw.2016.04.014</a:t>
            </a:r>
            <a:endPar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endParaRPr>
          </a:p>
          <a:p>
            <a:pPr marL="342900" indent="-342900">
              <a:buAutoNum type="arabicPeriod"/>
            </a:pP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Bohren, M. A., Hofmeyr, G. J., Sakala, C., Fukuzawa, R. K., &amp; Cuthbert, A. (2017). Continuous support for women during childbirth.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Cochrane Database of Systematic Reviews 2017, 7. </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DOI: 10.1002/14651858.CD003766.pub6</a:t>
            </a:r>
            <a:r>
              <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rPr>
              <a:t>. </a:t>
            </a:r>
          </a:p>
          <a:p>
            <a:pPr marL="342900" indent="-342900">
              <a:buFontTx/>
              <a:buAutoNum type="arabicPeriod"/>
            </a:pP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Burris, H. H., &amp; Hacker, M. R. (2017). Birth outcome racial disparities: A result of intersecting social and environmental factors.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Seminars in perinatology</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41</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(6), 360–366. </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https://doi.org/10.1053/j.semperi.2017.07.002</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a:t>
            </a:r>
            <a:endPar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endParaRPr>
          </a:p>
          <a:p>
            <a:pPr marL="342900" indent="-342900">
              <a:buAutoNum type="arabicPeriod"/>
            </a:pPr>
            <a:r>
              <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rPr>
              <a:t>Gutschow, K., &amp; Davis-Floyd, R. (2021). The impacts of COVID-19 on US maternity care practices: a followup study. </a:t>
            </a:r>
            <a:r>
              <a:rPr lang="en-US" sz="1200" i="1" dirty="0">
                <a:solidFill>
                  <a:schemeClr val="tx1"/>
                </a:solidFill>
                <a:latin typeface="Arial Nova Cond" panose="020B0506020202020204" pitchFamily="34" charset="0"/>
                <a:ea typeface="Calibri" panose="020F0502020204030204" pitchFamily="34" charset="0"/>
                <a:cs typeface="Times New Roman" panose="02020603050405020304" pitchFamily="18" charset="0"/>
              </a:rPr>
              <a:t>Frontiers in sociology</a:t>
            </a:r>
            <a:r>
              <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rPr>
              <a:t>, </a:t>
            </a:r>
            <a:r>
              <a:rPr lang="en-US" sz="1200" i="1" dirty="0">
                <a:solidFill>
                  <a:schemeClr val="tx1"/>
                </a:solidFill>
                <a:latin typeface="Arial Nova Cond" panose="020B0506020202020204" pitchFamily="34" charset="0"/>
                <a:ea typeface="Calibri" panose="020F0502020204030204" pitchFamily="34" charset="0"/>
                <a:cs typeface="Times New Roman" panose="02020603050405020304" pitchFamily="18" charset="0"/>
              </a:rPr>
              <a:t>6</a:t>
            </a:r>
            <a:r>
              <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rPr>
              <a:t>, 655401. </a:t>
            </a:r>
            <a:r>
              <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https://doi.org/10.3389/fsoc.2021.655401</a:t>
            </a:r>
            <a:endParaRPr lang="en-US" sz="1200" dirty="0">
              <a:solidFill>
                <a:schemeClr val="tx1"/>
              </a:solidFill>
              <a:latin typeface="Arial Nova Cond" panose="020B0506020202020204" pitchFamily="34" charset="0"/>
              <a:ea typeface="Calibri" panose="020F0502020204030204" pitchFamily="34" charset="0"/>
              <a:cs typeface="Times New Roman" panose="02020603050405020304" pitchFamily="18" charset="0"/>
            </a:endParaRPr>
          </a:p>
          <a:p>
            <a:pPr marL="342900" indent="-342900">
              <a:buAutoNum type="arabicPeriod"/>
            </a:pP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Webb, R., Ayers, S., Bogaerts, A., Jelicic, L., Pawlicka, P., Van Haeken, S., Uddin, N., Xuereb, R. B., &amp; Kolesnikova, N. (2021). When birth is not as expected: a systematic review of the impact of a mismatch between expectations and experiences. </a:t>
            </a:r>
            <a:r>
              <a:rPr lang="en-US" sz="1200" i="1"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BMC Pregnancy and Childbirth, 21</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:475. </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https://doi.org/10.1186/s12884-021-03898</a:t>
            </a:r>
            <a:r>
              <a:rPr lang="en-US" sz="1200" dirty="0">
                <a:solidFill>
                  <a:schemeClr val="tx1"/>
                </a:solidFill>
                <a:effectLst/>
                <a:latin typeface="Arial Nova Cond" panose="020B0506020202020204" pitchFamily="34" charset="0"/>
                <a:ea typeface="Calibri" panose="020F0502020204030204" pitchFamily="34" charset="0"/>
                <a:cs typeface="Times New Roman" panose="02020603050405020304" pitchFamily="18" charset="0"/>
              </a:rPr>
              <a:t> </a:t>
            </a:r>
          </a:p>
          <a:p>
            <a:pPr marL="457200" indent="-457200">
              <a:buFont typeface="Wingdings" panose="05000000000000000000" pitchFamily="2" charset="2"/>
              <a:buChar char="§"/>
            </a:pPr>
            <a:endParaRPr lang="en-US" dirty="0">
              <a:solidFill>
                <a:schemeClr val="tx1"/>
              </a:solidFill>
              <a:latin typeface="Arial Nova Cond" panose="020B0506020202020204" pitchFamily="34" charset="0"/>
            </a:endParaRPr>
          </a:p>
        </p:txBody>
      </p:sp>
      <p:sp>
        <p:nvSpPr>
          <p:cNvPr id="36" name="Rectangle: Rounded Corners 35">
            <a:extLst>
              <a:ext uri="{FF2B5EF4-FFF2-40B4-BE49-F238E27FC236}">
                <a16:creationId xmlns:a16="http://schemas.microsoft.com/office/drawing/2014/main" id="{DE1F1D79-4625-4D12-8C51-9AF7184A48E4}"/>
              </a:ext>
            </a:extLst>
          </p:cNvPr>
          <p:cNvSpPr/>
          <p:nvPr/>
        </p:nvSpPr>
        <p:spPr>
          <a:xfrm>
            <a:off x="26344343" y="25864215"/>
            <a:ext cx="4296643" cy="91266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tx1"/>
                </a:solidFill>
                <a:latin typeface="Arial Nova Cond" panose="020B0506020202020204" pitchFamily="34" charset="0"/>
              </a:rPr>
              <a:t>References</a:t>
            </a:r>
            <a:endParaRPr lang="en-US" sz="4800" dirty="0">
              <a:solidFill>
                <a:schemeClr val="tx1"/>
              </a:solidFill>
            </a:endParaRPr>
          </a:p>
        </p:txBody>
      </p:sp>
      <p:pic>
        <p:nvPicPr>
          <p:cNvPr id="46" name="Picture 45" descr="Qr code&#10;&#10;Description automatically generated">
            <a:extLst>
              <a:ext uri="{FF2B5EF4-FFF2-40B4-BE49-F238E27FC236}">
                <a16:creationId xmlns:a16="http://schemas.microsoft.com/office/drawing/2014/main" id="{AC6A8793-FFF1-42D2-A161-B6D539FBD07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661957" y="23194644"/>
            <a:ext cx="2538177" cy="2538177"/>
          </a:xfrm>
          <a:prstGeom prst="rect">
            <a:avLst/>
          </a:prstGeom>
        </p:spPr>
      </p:pic>
      <p:sp>
        <p:nvSpPr>
          <p:cNvPr id="47" name="TextBox 46">
            <a:extLst>
              <a:ext uri="{FF2B5EF4-FFF2-40B4-BE49-F238E27FC236}">
                <a16:creationId xmlns:a16="http://schemas.microsoft.com/office/drawing/2014/main" id="{34DB34EE-C4EE-49A5-9CC1-6CC5029A396D}"/>
              </a:ext>
            </a:extLst>
          </p:cNvPr>
          <p:cNvSpPr txBox="1"/>
          <p:nvPr/>
        </p:nvSpPr>
        <p:spPr>
          <a:xfrm>
            <a:off x="30857984" y="23677338"/>
            <a:ext cx="2911068" cy="1569660"/>
          </a:xfrm>
          <a:prstGeom prst="rect">
            <a:avLst/>
          </a:prstGeom>
          <a:noFill/>
        </p:spPr>
        <p:txBody>
          <a:bodyPr wrap="square" rtlCol="0">
            <a:spAutoFit/>
          </a:bodyPr>
          <a:lstStyle/>
          <a:p>
            <a:pPr algn="ctr"/>
            <a:r>
              <a:rPr lang="en-US" sz="2400" dirty="0"/>
              <a:t>For any additional information or questions, please scan the QR-code.</a:t>
            </a:r>
          </a:p>
        </p:txBody>
      </p:sp>
      <p:sp>
        <p:nvSpPr>
          <p:cNvPr id="48" name="TextBox 47">
            <a:extLst>
              <a:ext uri="{FF2B5EF4-FFF2-40B4-BE49-F238E27FC236}">
                <a16:creationId xmlns:a16="http://schemas.microsoft.com/office/drawing/2014/main" id="{59A23480-AA8A-433E-845D-D8DC54EAE3C9}"/>
              </a:ext>
            </a:extLst>
          </p:cNvPr>
          <p:cNvSpPr txBox="1"/>
          <p:nvPr/>
        </p:nvSpPr>
        <p:spPr>
          <a:xfrm>
            <a:off x="397654" y="16036453"/>
            <a:ext cx="5463509" cy="1631216"/>
          </a:xfrm>
          <a:prstGeom prst="rect">
            <a:avLst/>
          </a:prstGeom>
          <a:noFill/>
        </p:spPr>
        <p:txBody>
          <a:bodyPr wrap="square" rtlCol="0">
            <a:spAutoFit/>
          </a:bodyPr>
          <a:lstStyle/>
          <a:p>
            <a:r>
              <a:rPr lang="en-US" sz="2800" dirty="0">
                <a:latin typeface="Arial Nova Cond" panose="020B0506020202020204" pitchFamily="34" charset="0"/>
              </a:rPr>
              <a:t>Convenience sample of individuals who gave birth in the last five years.</a:t>
            </a:r>
          </a:p>
          <a:p>
            <a:endParaRPr lang="en-US" sz="2200" dirty="0">
              <a:latin typeface="Arial Nova Cond" panose="020B0506020202020204" pitchFamily="34" charset="0"/>
            </a:endParaRPr>
          </a:p>
          <a:p>
            <a:r>
              <a:rPr lang="en-US" sz="2200" b="1" dirty="0"/>
              <a:t>Table 1: Sample Demographics</a:t>
            </a:r>
          </a:p>
        </p:txBody>
      </p:sp>
      <p:graphicFrame>
        <p:nvGraphicFramePr>
          <p:cNvPr id="50" name="Diagram 49">
            <a:extLst>
              <a:ext uri="{FF2B5EF4-FFF2-40B4-BE49-F238E27FC236}">
                <a16:creationId xmlns:a16="http://schemas.microsoft.com/office/drawing/2014/main" id="{F9E0BC76-A7BD-44D8-AC3A-67CD58CB9932}"/>
              </a:ext>
            </a:extLst>
          </p:cNvPr>
          <p:cNvGraphicFramePr/>
          <p:nvPr>
            <p:extLst>
              <p:ext uri="{D42A27DB-BD31-4B8C-83A1-F6EECF244321}">
                <p14:modId xmlns:p14="http://schemas.microsoft.com/office/powerpoint/2010/main" val="1479902253"/>
              </p:ext>
            </p:extLst>
          </p:nvPr>
        </p:nvGraphicFramePr>
        <p:xfrm>
          <a:off x="18638162" y="16489844"/>
          <a:ext cx="12613340" cy="958601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56" name="Rectangle: Rounded Corners 55">
            <a:extLst>
              <a:ext uri="{FF2B5EF4-FFF2-40B4-BE49-F238E27FC236}">
                <a16:creationId xmlns:a16="http://schemas.microsoft.com/office/drawing/2014/main" id="{BC47C954-2D30-4462-B054-DFFD2826B792}"/>
              </a:ext>
            </a:extLst>
          </p:cNvPr>
          <p:cNvSpPr/>
          <p:nvPr/>
        </p:nvSpPr>
        <p:spPr>
          <a:xfrm>
            <a:off x="5769070" y="16101110"/>
            <a:ext cx="4316291" cy="4501615"/>
          </a:xfrm>
          <a:prstGeom prst="roundRect">
            <a:avLst>
              <a:gd name="adj" fmla="val 6075"/>
            </a:avLst>
          </a:prstGeom>
          <a:solidFill>
            <a:schemeClr val="accent5">
              <a:lumMod val="60000"/>
              <a:lumOff val="40000"/>
              <a:alpha val="75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Rounded Corners 52">
            <a:extLst>
              <a:ext uri="{FF2B5EF4-FFF2-40B4-BE49-F238E27FC236}">
                <a16:creationId xmlns:a16="http://schemas.microsoft.com/office/drawing/2014/main" id="{A4FF97C7-E090-4A96-81A5-C815284F8422}"/>
              </a:ext>
            </a:extLst>
          </p:cNvPr>
          <p:cNvSpPr/>
          <p:nvPr/>
        </p:nvSpPr>
        <p:spPr>
          <a:xfrm>
            <a:off x="21220989" y="17334551"/>
            <a:ext cx="1808922" cy="536243"/>
          </a:xfrm>
          <a:prstGeom prst="roundRect">
            <a:avLst/>
          </a:prstGeom>
          <a:solidFill>
            <a:schemeClr val="accent5">
              <a:lumMod val="75000"/>
              <a:alpha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rial Nova Cond" panose="020B0506020202020204" pitchFamily="34" charset="0"/>
              </a:rPr>
              <a:t>Graphic 1</a:t>
            </a:r>
          </a:p>
        </p:txBody>
      </p:sp>
      <p:sp>
        <p:nvSpPr>
          <p:cNvPr id="57" name="TextBox 56">
            <a:extLst>
              <a:ext uri="{FF2B5EF4-FFF2-40B4-BE49-F238E27FC236}">
                <a16:creationId xmlns:a16="http://schemas.microsoft.com/office/drawing/2014/main" id="{69A0B5D2-AE85-40C1-A3F3-63F3CD9A2971}"/>
              </a:ext>
            </a:extLst>
          </p:cNvPr>
          <p:cNvSpPr txBox="1"/>
          <p:nvPr/>
        </p:nvSpPr>
        <p:spPr>
          <a:xfrm>
            <a:off x="5843740" y="16206244"/>
            <a:ext cx="4355268" cy="430887"/>
          </a:xfrm>
          <a:prstGeom prst="rect">
            <a:avLst/>
          </a:prstGeom>
          <a:noFill/>
        </p:spPr>
        <p:txBody>
          <a:bodyPr wrap="square" rtlCol="0">
            <a:spAutoFit/>
          </a:bodyPr>
          <a:lstStyle/>
          <a:p>
            <a:r>
              <a:rPr lang="en-US" sz="2200" b="1" dirty="0"/>
              <a:t>Table 2: Labor/Birth Characteristics</a:t>
            </a:r>
          </a:p>
        </p:txBody>
      </p:sp>
      <p:pic>
        <p:nvPicPr>
          <p:cNvPr id="61" name="Picture 60" descr="Table&#10;&#10;Description automatically generated">
            <a:extLst>
              <a:ext uri="{FF2B5EF4-FFF2-40B4-BE49-F238E27FC236}">
                <a16:creationId xmlns:a16="http://schemas.microsoft.com/office/drawing/2014/main" id="{3F0D0F41-1643-4EC1-A4FA-2FBC10A925BB}"/>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892304" y="16637131"/>
            <a:ext cx="4027192" cy="3792697"/>
          </a:xfrm>
          <a:prstGeom prst="rect">
            <a:avLst/>
          </a:prstGeom>
        </p:spPr>
      </p:pic>
      <p:pic>
        <p:nvPicPr>
          <p:cNvPr id="3" name="Picture 2" descr="Shape&#10;&#10;Description automatically generated with medium confidence">
            <a:extLst>
              <a:ext uri="{FF2B5EF4-FFF2-40B4-BE49-F238E27FC236}">
                <a16:creationId xmlns:a16="http://schemas.microsoft.com/office/drawing/2014/main" id="{A3CC493F-2884-44F5-B3BA-729A9A1E8E9C}"/>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9300908" y="703363"/>
            <a:ext cx="15867347" cy="2488245"/>
          </a:xfrm>
          <a:prstGeom prst="rect">
            <a:avLst/>
          </a:prstGeom>
        </p:spPr>
      </p:pic>
      <p:pic>
        <p:nvPicPr>
          <p:cNvPr id="7" name="Picture 6" descr="Table&#10;&#10;Description automatically generated">
            <a:extLst>
              <a:ext uri="{FF2B5EF4-FFF2-40B4-BE49-F238E27FC236}">
                <a16:creationId xmlns:a16="http://schemas.microsoft.com/office/drawing/2014/main" id="{9DD3B72E-0ADC-4D62-957C-A9DA304CC86B}"/>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52620" y="17607338"/>
            <a:ext cx="4977372" cy="5451407"/>
          </a:xfrm>
          <a:prstGeom prst="rect">
            <a:avLst/>
          </a:prstGeom>
        </p:spPr>
      </p:pic>
      <p:pic>
        <p:nvPicPr>
          <p:cNvPr id="9" name="Picture 8" descr="Table&#10;&#10;Description automatically generated">
            <a:extLst>
              <a:ext uri="{FF2B5EF4-FFF2-40B4-BE49-F238E27FC236}">
                <a16:creationId xmlns:a16="http://schemas.microsoft.com/office/drawing/2014/main" id="{C688632A-41B9-41FE-A6A2-D7018BF3D885}"/>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529403" y="21503813"/>
            <a:ext cx="9645277" cy="6941129"/>
          </a:xfrm>
          <a:prstGeom prst="rect">
            <a:avLst/>
          </a:prstGeom>
        </p:spPr>
      </p:pic>
    </p:spTree>
    <p:extLst>
      <p:ext uri="{BB962C8B-B14F-4D97-AF65-F5344CB8AC3E}">
        <p14:creationId xmlns:p14="http://schemas.microsoft.com/office/powerpoint/2010/main" val="25197244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14755</TotalTime>
  <Words>1343</Words>
  <Application>Microsoft Office PowerPoint</Application>
  <PresentationFormat>Custom</PresentationFormat>
  <Paragraphs>86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Nova Cond</vt:lpstr>
      <vt:lpstr>Calibri</vt:lpstr>
      <vt:lpstr>Calibri Light</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Krein</dc:creator>
  <cp:lastModifiedBy>Tim Krein</cp:lastModifiedBy>
  <cp:revision>75</cp:revision>
  <dcterms:created xsi:type="dcterms:W3CDTF">2022-04-04T21:52:48Z</dcterms:created>
  <dcterms:modified xsi:type="dcterms:W3CDTF">2022-04-18T00:39:50Z</dcterms:modified>
</cp:coreProperties>
</file>