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43891200" cy="32918400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20" d="100"/>
          <a:sy n="20" d="100"/>
        </p:scale>
        <p:origin x="1090" y="187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rena\Downloads\VR_RAT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rena\Downloads\VR_RAT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4000" b="0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pPr>
            <a:r>
              <a:rPr lang="en-US" sz="4000" b="1" dirty="0">
                <a:solidFill>
                  <a:schemeClr val="tx1"/>
                </a:solidFill>
              </a:rPr>
              <a:t>RAT Scores</a:t>
            </a:r>
          </a:p>
        </c:rich>
      </c:tx>
      <c:layout>
        <c:manualLayout>
          <c:xMode val="edge"/>
          <c:yMode val="edge"/>
          <c:x val="0.39445436273143009"/>
          <c:y val="5.095423507261580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4000" b="0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E63-441F-82B7-6BC670574803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8E63-441F-82B7-6BC670574803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8E63-441F-82B7-6BC670574803}"/>
              </c:ext>
            </c:extLst>
          </c:dPt>
          <c:errBars>
            <c:errBarType val="both"/>
            <c:errValType val="stdErr"/>
            <c:noEndCap val="0"/>
            <c:spPr>
              <a:noFill/>
              <a:ln w="9525" cap="flat" cmpd="sng" algn="ctr">
                <a:solidFill>
                  <a:schemeClr val="tx1">
                    <a:alpha val="97000"/>
                  </a:schemeClr>
                </a:solidFill>
                <a:round/>
              </a:ln>
              <a:effectLst/>
            </c:spPr>
          </c:errBars>
          <c:cat>
            <c:strRef>
              <c:f>VR_RAT!$K$1:$M$1</c:f>
              <c:strCache>
                <c:ptCount val="3"/>
                <c:pt idx="0">
                  <c:v>Experimental</c:v>
                </c:pt>
                <c:pt idx="1">
                  <c:v>Space </c:v>
                </c:pt>
                <c:pt idx="2">
                  <c:v>Nature </c:v>
                </c:pt>
              </c:strCache>
            </c:strRef>
          </c:cat>
          <c:val>
            <c:numRef>
              <c:f>VR_RAT!$K$2:$M$2</c:f>
              <c:numCache>
                <c:formatCode>General</c:formatCode>
                <c:ptCount val="3"/>
                <c:pt idx="0">
                  <c:v>0.37759999999999999</c:v>
                </c:pt>
                <c:pt idx="1">
                  <c:v>0.27039999999999997</c:v>
                </c:pt>
                <c:pt idx="2">
                  <c:v>0.3276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E63-441F-82B7-6BC6705748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76805968"/>
        <c:axId val="576808848"/>
      </c:barChart>
      <c:catAx>
        <c:axId val="57680596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4000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pPr>
                <a:r>
                  <a:rPr lang="en-US" sz="4000" b="1" dirty="0">
                    <a:solidFill>
                      <a:schemeClr val="tx1"/>
                    </a:solidFill>
                  </a:rPr>
                  <a:t>VR Condition</a:t>
                </a:r>
              </a:p>
            </c:rich>
          </c:tx>
          <c:layout>
            <c:manualLayout>
              <c:xMode val="edge"/>
              <c:yMode val="edge"/>
              <c:x val="0.43645823069044704"/>
              <c:y val="0.9411869715267624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4000" b="0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4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+mn-cs"/>
              </a:defRPr>
            </a:pPr>
            <a:endParaRPr lang="en-US"/>
          </a:p>
        </c:txPr>
        <c:crossAx val="576808848"/>
        <c:crossesAt val="0"/>
        <c:auto val="1"/>
        <c:lblAlgn val="ctr"/>
        <c:lblOffset val="100"/>
        <c:noMultiLvlLbl val="0"/>
      </c:catAx>
      <c:valAx>
        <c:axId val="576808848"/>
        <c:scaling>
          <c:orientation val="minMax"/>
          <c:max val="0.4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4000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pPr>
                <a:r>
                  <a:rPr lang="en-US" sz="4000" b="1" dirty="0">
                    <a:solidFill>
                      <a:schemeClr val="tx1"/>
                    </a:solidFill>
                  </a:rPr>
                  <a:t>Mean Scores</a:t>
                </a:r>
              </a:p>
            </c:rich>
          </c:tx>
          <c:layout>
            <c:manualLayout>
              <c:xMode val="edge"/>
              <c:yMode val="edge"/>
              <c:x val="0"/>
              <c:y val="0.2885709126128716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4000" b="0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4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+mn-cs"/>
              </a:defRPr>
            </a:pPr>
            <a:endParaRPr lang="en-US"/>
          </a:p>
        </c:txPr>
        <c:crossAx val="5768059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4000" baseline="0">
          <a:latin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40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4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 Scores</a:t>
            </a:r>
            <a:r>
              <a:rPr lang="en-US" sz="4000" b="1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40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4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1D13-48CF-A9E1-D3382E380F54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1D13-48CF-A9E1-D3382E380F54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1D13-48CF-A9E1-D3382E380F54}"/>
              </c:ext>
            </c:extLst>
          </c:dPt>
          <c:errBars>
            <c:errBarType val="both"/>
            <c:errValType val="stdErr"/>
            <c:noEndCap val="0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VR_AUT!$A$1:$C$1</c:f>
              <c:strCache>
                <c:ptCount val="3"/>
                <c:pt idx="0">
                  <c:v>Experimental</c:v>
                </c:pt>
                <c:pt idx="1">
                  <c:v>Space</c:v>
                </c:pt>
                <c:pt idx="2">
                  <c:v>Nature </c:v>
                </c:pt>
              </c:strCache>
            </c:strRef>
          </c:cat>
          <c:val>
            <c:numRef>
              <c:f>VR_AUT!$A$2:$C$2</c:f>
              <c:numCache>
                <c:formatCode>General</c:formatCode>
                <c:ptCount val="3"/>
                <c:pt idx="0">
                  <c:v>5.2413793100000001</c:v>
                </c:pt>
                <c:pt idx="1">
                  <c:v>5.1333333330000004</c:v>
                </c:pt>
                <c:pt idx="2">
                  <c:v>5.3639520200000002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D13-48CF-A9E1-D3382E380F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88657912"/>
        <c:axId val="488658232"/>
      </c:barChart>
      <c:catAx>
        <c:axId val="48865791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4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40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VR Condition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40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4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88658232"/>
        <c:crosses val="autoZero"/>
        <c:auto val="1"/>
        <c:lblAlgn val="ctr"/>
        <c:lblOffset val="100"/>
        <c:noMultiLvlLbl val="0"/>
      </c:catAx>
      <c:valAx>
        <c:axId val="488658232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4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4000" b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Mean</a:t>
                </a:r>
                <a:r>
                  <a:rPr lang="en-US" sz="4000" b="1" baseline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Score </a:t>
                </a:r>
                <a:endParaRPr lang="en-US" sz="40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9.5235848818645986E-3"/>
              <c:y val="0.3334855905437088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40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4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88657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7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3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05" indent="0" algn="ctr">
              <a:buNone/>
              <a:defRPr sz="9600"/>
            </a:lvl2pPr>
            <a:lvl3pPr marL="4389010" indent="0" algn="ctr">
              <a:buNone/>
              <a:defRPr sz="8640"/>
            </a:lvl3pPr>
            <a:lvl4pPr marL="6583515" indent="0" algn="ctr">
              <a:buNone/>
              <a:defRPr sz="7680"/>
            </a:lvl4pPr>
            <a:lvl5pPr marL="8778021" indent="0" algn="ctr">
              <a:buNone/>
              <a:defRPr sz="7680"/>
            </a:lvl5pPr>
            <a:lvl6pPr marL="10972526" indent="0" algn="ctr">
              <a:buNone/>
              <a:defRPr sz="7680"/>
            </a:lvl6pPr>
            <a:lvl7pPr marL="13167031" indent="0" algn="ctr">
              <a:buNone/>
              <a:defRPr sz="7680"/>
            </a:lvl7pPr>
            <a:lvl8pPr marL="15361536" indent="0" algn="ctr">
              <a:buNone/>
              <a:defRPr sz="7680"/>
            </a:lvl8pPr>
            <a:lvl9pPr marL="17556041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7E2E4-D0B1-4A8D-B9E9-3ABE5BDE2699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FAF9D-C4EC-4121-966E-92DB2DC55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943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7E2E4-D0B1-4A8D-B9E9-3ABE5BDE2699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FAF9D-C4EC-4121-966E-92DB2DC55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745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3" y="8206749"/>
            <a:ext cx="37856160" cy="13693138"/>
          </a:xfrm>
        </p:spPr>
        <p:txBody>
          <a:bodyPr anchor="b"/>
          <a:lstStyle>
            <a:lvl1pPr>
              <a:defRPr sz="287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3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05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01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515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021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526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031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536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041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7E2E4-D0B1-4A8D-B9E9-3ABE5BDE2699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FAF9D-C4EC-4121-966E-92DB2DC55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154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1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1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7E2E4-D0B1-4A8D-B9E9-3ABE5BDE2699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FAF9D-C4EC-4121-966E-92DB2DC55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635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3" y="8069583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05" indent="0">
              <a:buNone/>
              <a:defRPr sz="9600" b="1"/>
            </a:lvl2pPr>
            <a:lvl3pPr marL="4389010" indent="0">
              <a:buNone/>
              <a:defRPr sz="8640" b="1"/>
            </a:lvl3pPr>
            <a:lvl4pPr marL="6583515" indent="0">
              <a:buNone/>
              <a:defRPr sz="7680" b="1"/>
            </a:lvl4pPr>
            <a:lvl5pPr marL="8778021" indent="0">
              <a:buNone/>
              <a:defRPr sz="7680" b="1"/>
            </a:lvl5pPr>
            <a:lvl6pPr marL="10972526" indent="0">
              <a:buNone/>
              <a:defRPr sz="7680" b="1"/>
            </a:lvl6pPr>
            <a:lvl7pPr marL="13167031" indent="0">
              <a:buNone/>
              <a:defRPr sz="7680" b="1"/>
            </a:lvl7pPr>
            <a:lvl8pPr marL="15361536" indent="0">
              <a:buNone/>
              <a:defRPr sz="7680" b="1"/>
            </a:lvl8pPr>
            <a:lvl9pPr marL="17556041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3" y="12024361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3" y="8069583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05" indent="0">
              <a:buNone/>
              <a:defRPr sz="9600" b="1"/>
            </a:lvl2pPr>
            <a:lvl3pPr marL="4389010" indent="0">
              <a:buNone/>
              <a:defRPr sz="8640" b="1"/>
            </a:lvl3pPr>
            <a:lvl4pPr marL="6583515" indent="0">
              <a:buNone/>
              <a:defRPr sz="7680" b="1"/>
            </a:lvl4pPr>
            <a:lvl5pPr marL="8778021" indent="0">
              <a:buNone/>
              <a:defRPr sz="7680" b="1"/>
            </a:lvl5pPr>
            <a:lvl6pPr marL="10972526" indent="0">
              <a:buNone/>
              <a:defRPr sz="7680" b="1"/>
            </a:lvl6pPr>
            <a:lvl7pPr marL="13167031" indent="0">
              <a:buNone/>
              <a:defRPr sz="7680" b="1"/>
            </a:lvl7pPr>
            <a:lvl8pPr marL="15361536" indent="0">
              <a:buNone/>
              <a:defRPr sz="7680" b="1"/>
            </a:lvl8pPr>
            <a:lvl9pPr marL="17556041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3" y="12024361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7E2E4-D0B1-4A8D-B9E9-3ABE5BDE2699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FAF9D-C4EC-4121-966E-92DB2DC55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288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7E2E4-D0B1-4A8D-B9E9-3ABE5BDE2699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FAF9D-C4EC-4121-966E-92DB2DC55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6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7E2E4-D0B1-4A8D-B9E9-3ABE5BDE2699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FAF9D-C4EC-4121-966E-92DB2DC55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31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8" y="2194560"/>
            <a:ext cx="14156055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8" y="9875521"/>
            <a:ext cx="14156055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05" indent="0">
              <a:buNone/>
              <a:defRPr sz="6720"/>
            </a:lvl2pPr>
            <a:lvl3pPr marL="4389010" indent="0">
              <a:buNone/>
              <a:defRPr sz="5760"/>
            </a:lvl3pPr>
            <a:lvl4pPr marL="6583515" indent="0">
              <a:buNone/>
              <a:defRPr sz="4800"/>
            </a:lvl4pPr>
            <a:lvl5pPr marL="8778021" indent="0">
              <a:buNone/>
              <a:defRPr sz="4800"/>
            </a:lvl5pPr>
            <a:lvl6pPr marL="10972526" indent="0">
              <a:buNone/>
              <a:defRPr sz="4800"/>
            </a:lvl6pPr>
            <a:lvl7pPr marL="13167031" indent="0">
              <a:buNone/>
              <a:defRPr sz="4800"/>
            </a:lvl7pPr>
            <a:lvl8pPr marL="15361536" indent="0">
              <a:buNone/>
              <a:defRPr sz="4800"/>
            </a:lvl8pPr>
            <a:lvl9pPr marL="17556041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7E2E4-D0B1-4A8D-B9E9-3ABE5BDE2699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FAF9D-C4EC-4121-966E-92DB2DC55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901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8" y="2194560"/>
            <a:ext cx="14156055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05" indent="0">
              <a:buNone/>
              <a:defRPr sz="13440"/>
            </a:lvl2pPr>
            <a:lvl3pPr marL="4389010" indent="0">
              <a:buNone/>
              <a:defRPr sz="11520"/>
            </a:lvl3pPr>
            <a:lvl4pPr marL="6583515" indent="0">
              <a:buNone/>
              <a:defRPr sz="9600"/>
            </a:lvl4pPr>
            <a:lvl5pPr marL="8778021" indent="0">
              <a:buNone/>
              <a:defRPr sz="9600"/>
            </a:lvl5pPr>
            <a:lvl6pPr marL="10972526" indent="0">
              <a:buNone/>
              <a:defRPr sz="9600"/>
            </a:lvl6pPr>
            <a:lvl7pPr marL="13167031" indent="0">
              <a:buNone/>
              <a:defRPr sz="9600"/>
            </a:lvl7pPr>
            <a:lvl8pPr marL="15361536" indent="0">
              <a:buNone/>
              <a:defRPr sz="9600"/>
            </a:lvl8pPr>
            <a:lvl9pPr marL="17556041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8" y="9875521"/>
            <a:ext cx="14156055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05" indent="0">
              <a:buNone/>
              <a:defRPr sz="6720"/>
            </a:lvl2pPr>
            <a:lvl3pPr marL="4389010" indent="0">
              <a:buNone/>
              <a:defRPr sz="5760"/>
            </a:lvl3pPr>
            <a:lvl4pPr marL="6583515" indent="0">
              <a:buNone/>
              <a:defRPr sz="4800"/>
            </a:lvl4pPr>
            <a:lvl5pPr marL="8778021" indent="0">
              <a:buNone/>
              <a:defRPr sz="4800"/>
            </a:lvl5pPr>
            <a:lvl6pPr marL="10972526" indent="0">
              <a:buNone/>
              <a:defRPr sz="4800"/>
            </a:lvl6pPr>
            <a:lvl7pPr marL="13167031" indent="0">
              <a:buNone/>
              <a:defRPr sz="4800"/>
            </a:lvl7pPr>
            <a:lvl8pPr marL="15361536" indent="0">
              <a:buNone/>
              <a:defRPr sz="4800"/>
            </a:lvl8pPr>
            <a:lvl9pPr marL="17556041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7E2E4-D0B1-4A8D-B9E9-3ABE5BDE2699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FAF9D-C4EC-4121-966E-92DB2DC55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905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7E2E4-D0B1-4A8D-B9E9-3ABE5BDE2699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FAF9D-C4EC-4121-966E-92DB2DC55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815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3" y="1752601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3" y="1752601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7E2E4-D0B1-4A8D-B9E9-3ABE5BDE2699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FAF9D-C4EC-4121-966E-92DB2DC55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173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1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07E2E4-D0B1-4A8D-B9E9-3ABE5BDE2699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FAF9D-C4EC-4121-966E-92DB2DC55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42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010" rtl="0" eaLnBrk="1" latinLnBrk="0" hangingPunct="1">
        <a:lnSpc>
          <a:spcPct val="90000"/>
        </a:lnSpc>
        <a:spcBef>
          <a:spcPct val="0"/>
        </a:spcBef>
        <a:buNone/>
        <a:defRPr sz="2111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53" indent="-1097253" algn="l" defTabSz="438901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758" indent="-1097253" algn="l" defTabSz="438901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263" indent="-1097253" algn="l" defTabSz="438901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768" indent="-1097253" algn="l" defTabSz="438901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273" indent="-1097253" algn="l" defTabSz="438901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69778" indent="-1097253" algn="l" defTabSz="438901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283" indent="-1097253" algn="l" defTabSz="438901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8789" indent="-1097253" algn="l" defTabSz="438901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294" indent="-1097253" algn="l" defTabSz="438901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01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05" algn="l" defTabSz="438901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010" algn="l" defTabSz="438901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515" algn="l" defTabSz="438901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021" algn="l" defTabSz="438901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526" algn="l" defTabSz="438901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031" algn="l" defTabSz="438901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536" algn="l" defTabSz="438901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041" algn="l" defTabSz="438901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chart" Target="../charts/chart1.xml"/><Relationship Id="rId10" Type="http://schemas.openxmlformats.org/officeDocument/2006/relationships/chart" Target="../charts/chart2.xml"/><Relationship Id="rId4" Type="http://schemas.openxmlformats.org/officeDocument/2006/relationships/image" Target="../media/image2.jpg"/><Relationship Id="rId9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37CCD95-D363-4321-BC62-558699B30314}"/>
              </a:ext>
            </a:extLst>
          </p:cNvPr>
          <p:cNvSpPr txBox="1"/>
          <p:nvPr/>
        </p:nvSpPr>
        <p:spPr>
          <a:xfrm>
            <a:off x="6123623" y="914401"/>
            <a:ext cx="31643955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Recreating the Psychedelic Experience in Virtual Reality: Effects on Creativity and Phenomenological Thought Processes</a:t>
            </a:r>
            <a:endParaRPr lang="en-US" sz="60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Mya Urena, M. Cati Poulos, Vishal Kuvar, Caitlin Mills </a:t>
            </a:r>
          </a:p>
          <a:p>
            <a:pPr algn="ctr"/>
            <a:r>
              <a:rPr lang="en-US" sz="5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University of New Hampshire, Department of Psychology</a:t>
            </a:r>
          </a:p>
        </p:txBody>
      </p:sp>
      <p:sp>
        <p:nvSpPr>
          <p:cNvPr id="7" name="AutoShape 2">
            <a:extLst>
              <a:ext uri="{FF2B5EF4-FFF2-40B4-BE49-F238E27FC236}">
                <a16:creationId xmlns:a16="http://schemas.microsoft.com/office/drawing/2014/main" id="{B6105DA6-6759-4D8C-B4C8-C7FC8A0BDA1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793200" y="16306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Picture 9" descr="A picture containing diagram&#10;&#10;Description automatically generated">
            <a:extLst>
              <a:ext uri="{FF2B5EF4-FFF2-40B4-BE49-F238E27FC236}">
                <a16:creationId xmlns:a16="http://schemas.microsoft.com/office/drawing/2014/main" id="{7AB3DD72-CE2B-40E3-9DD5-6009FA01581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3132"/>
          <a:stretch/>
        </p:blipFill>
        <p:spPr>
          <a:xfrm>
            <a:off x="37212761" y="-1419884"/>
            <a:ext cx="7593299" cy="5077485"/>
          </a:xfrm>
          <a:prstGeom prst="rect">
            <a:avLst/>
          </a:prstGeom>
        </p:spPr>
      </p:pic>
      <p:pic>
        <p:nvPicPr>
          <p:cNvPr id="12" name="Picture 11" descr="Text&#10;&#10;Description automatically generated">
            <a:extLst>
              <a:ext uri="{FF2B5EF4-FFF2-40B4-BE49-F238E27FC236}">
                <a16:creationId xmlns:a16="http://schemas.microsoft.com/office/drawing/2014/main" id="{5F902BD0-70A4-4681-8BDF-83B7E1BB8E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70" y="594362"/>
            <a:ext cx="5298257" cy="159327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3029B3D-4C1D-490C-8771-EE9B3C6DEC7C}"/>
              </a:ext>
            </a:extLst>
          </p:cNvPr>
          <p:cNvSpPr txBox="1"/>
          <p:nvPr/>
        </p:nvSpPr>
        <p:spPr>
          <a:xfrm>
            <a:off x="19688171" y="12153527"/>
            <a:ext cx="13395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Results</a:t>
            </a:r>
          </a:p>
        </p:txBody>
      </p:sp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938E6539-10C6-4D1D-BD70-C9C05887BAC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866310"/>
              </p:ext>
            </p:extLst>
          </p:nvPr>
        </p:nvGraphicFramePr>
        <p:xfrm>
          <a:off x="19106593" y="22699473"/>
          <a:ext cx="13930088" cy="93467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893E753B-7794-4962-9976-F30A1BC1D965}"/>
              </a:ext>
            </a:extLst>
          </p:cNvPr>
          <p:cNvSpPr txBox="1"/>
          <p:nvPr/>
        </p:nvSpPr>
        <p:spPr>
          <a:xfrm>
            <a:off x="-2562145" y="20337943"/>
            <a:ext cx="11612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VR Conditions 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8E6CA66-6B7D-471A-973E-7ADA1B3EBF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12566" y="16755154"/>
            <a:ext cx="9106935" cy="4289559"/>
          </a:xfrm>
          <a:prstGeom prst="rect">
            <a:avLst/>
          </a:prstGeom>
          <a:ln>
            <a:solidFill>
              <a:schemeClr val="accent6"/>
            </a:solidFill>
          </a:ln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610F50F-9968-4EC2-915C-BE1EF82315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87086" y="22077934"/>
            <a:ext cx="9106935" cy="4540167"/>
          </a:xfrm>
          <a:prstGeom prst="rect">
            <a:avLst/>
          </a:prstGeom>
          <a:ln>
            <a:solidFill>
              <a:schemeClr val="accent6"/>
            </a:solidFill>
          </a:ln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893BA99-2707-4E0E-B2BD-90DA43DEE4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12565" y="27651324"/>
            <a:ext cx="9055976" cy="4189123"/>
          </a:xfrm>
          <a:prstGeom prst="rect">
            <a:avLst/>
          </a:prstGeom>
          <a:ln>
            <a:solidFill>
              <a:schemeClr val="accent6"/>
            </a:solidFill>
          </a:ln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F7C917B-F58E-4751-8CC9-28B1051FC7F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464" y="21348944"/>
            <a:ext cx="4600173" cy="5998149"/>
          </a:xfrm>
          <a:prstGeom prst="rect">
            <a:avLst/>
          </a:prstGeom>
          <a:ln w="76200">
            <a:solidFill>
              <a:schemeClr val="accent6"/>
            </a:solidFill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38B5A57-A74D-43CA-ADAE-E2B315F4A51E}"/>
              </a:ext>
            </a:extLst>
          </p:cNvPr>
          <p:cNvSpPr/>
          <p:nvPr/>
        </p:nvSpPr>
        <p:spPr>
          <a:xfrm>
            <a:off x="20207477" y="5890755"/>
            <a:ext cx="10653524" cy="5614220"/>
          </a:xfrm>
          <a:prstGeom prst="rect">
            <a:avLst/>
          </a:prstGeom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Alternative Uses Task (AUT)</a:t>
            </a:r>
          </a:p>
          <a:p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List as many possible uses for a brick that you can think of. </a:t>
            </a:r>
          </a:p>
          <a:p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Response</a:t>
            </a: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: Weapon, doorstop, paperweight.</a:t>
            </a:r>
          </a:p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CF519E1-7BD0-4B6F-9EC1-F7CC17AD4EFD}"/>
              </a:ext>
            </a:extLst>
          </p:cNvPr>
          <p:cNvSpPr/>
          <p:nvPr/>
        </p:nvSpPr>
        <p:spPr>
          <a:xfrm>
            <a:off x="31523175" y="5890755"/>
            <a:ext cx="10653524" cy="5614220"/>
          </a:xfrm>
          <a:prstGeom prst="rect">
            <a:avLst/>
          </a:prstGeom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Remote Associates Task (RAT)</a:t>
            </a:r>
          </a:p>
          <a:p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Identify a fourth word that will relate to ALL the words: Carpet, alert, ink.</a:t>
            </a:r>
          </a:p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Response</a:t>
            </a: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: Stain</a:t>
            </a:r>
          </a:p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49A24D4-83C5-4B4C-8D82-DB72DE987E0A}"/>
              </a:ext>
            </a:extLst>
          </p:cNvPr>
          <p:cNvSpPr/>
          <p:nvPr/>
        </p:nvSpPr>
        <p:spPr>
          <a:xfrm>
            <a:off x="837465" y="4882751"/>
            <a:ext cx="18082545" cy="1027012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sz="5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Background</a:t>
            </a:r>
          </a:p>
          <a:p>
            <a:r>
              <a:rPr lang="en-US" sz="5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Psychedelic trips create a dissociative state that promotes creative generation. Visual component of psychedelic trip can be simulated in virtual reality (VR).</a:t>
            </a:r>
          </a:p>
          <a:p>
            <a:endParaRPr lang="en-US" sz="5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Research Question</a:t>
            </a:r>
          </a:p>
          <a:p>
            <a:r>
              <a:rPr lang="en-US" sz="5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the recreation of the psychedelic experience in virtual reality stimulate creative generation?</a:t>
            </a:r>
          </a:p>
          <a:p>
            <a:endParaRPr lang="en-US" sz="5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Approach</a:t>
            </a:r>
          </a:p>
          <a:p>
            <a:r>
              <a:rPr lang="en-US" sz="5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Participants watch video in VR for 3 minutes then complete questionnaire. </a:t>
            </a:r>
            <a:endParaRPr lang="en-US" sz="54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sz="5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FA4FA4-CE39-48A6-8FF0-D91A4DDBB0B4}"/>
              </a:ext>
            </a:extLst>
          </p:cNvPr>
          <p:cNvSpPr txBox="1"/>
          <p:nvPr/>
        </p:nvSpPr>
        <p:spPr>
          <a:xfrm>
            <a:off x="9378303" y="15688270"/>
            <a:ext cx="55245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Nature Condition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B2CAD0B-41F7-4BE4-A7ED-0112F8CD83A5}"/>
              </a:ext>
            </a:extLst>
          </p:cNvPr>
          <p:cNvSpPr txBox="1"/>
          <p:nvPr/>
        </p:nvSpPr>
        <p:spPr>
          <a:xfrm>
            <a:off x="9403783" y="21074251"/>
            <a:ext cx="55245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Space Condition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8C088FC-7E98-4D2C-8776-DD78681B146E}"/>
              </a:ext>
            </a:extLst>
          </p:cNvPr>
          <p:cNvSpPr txBox="1"/>
          <p:nvPr/>
        </p:nvSpPr>
        <p:spPr>
          <a:xfrm>
            <a:off x="8419361" y="26673047"/>
            <a:ext cx="7442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Experimental Condition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40B76F-2A11-4CC1-B6B6-8D3B004799C7}"/>
              </a:ext>
            </a:extLst>
          </p:cNvPr>
          <p:cNvSpPr txBox="1"/>
          <p:nvPr/>
        </p:nvSpPr>
        <p:spPr>
          <a:xfrm>
            <a:off x="19688171" y="4967424"/>
            <a:ext cx="861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Creativity Measures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D28DBBC3-D90D-4A6F-A790-90F5D4C84A0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0643686"/>
              </p:ext>
            </p:extLst>
          </p:nvPr>
        </p:nvGraphicFramePr>
        <p:xfrm>
          <a:off x="19102016" y="13195157"/>
          <a:ext cx="13930088" cy="94785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636A07C6-1623-46D1-BD7C-12B2CD7B2321}"/>
              </a:ext>
            </a:extLst>
          </p:cNvPr>
          <p:cNvCxnSpPr>
            <a:cxnSpLocks/>
            <a:endCxn id="22" idx="1"/>
          </p:cNvCxnSpPr>
          <p:nvPr/>
        </p:nvCxnSpPr>
        <p:spPr>
          <a:xfrm flipV="1">
            <a:off x="5500903" y="18899934"/>
            <a:ext cx="2111663" cy="5510737"/>
          </a:xfrm>
          <a:prstGeom prst="line">
            <a:avLst/>
          </a:prstGeom>
          <a:ln w="762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2ED5F5D6-6FA5-4E17-BBAE-1BE36843C041}"/>
              </a:ext>
            </a:extLst>
          </p:cNvPr>
          <p:cNvCxnSpPr>
            <a:cxnSpLocks/>
          </p:cNvCxnSpPr>
          <p:nvPr/>
        </p:nvCxnSpPr>
        <p:spPr>
          <a:xfrm flipV="1">
            <a:off x="5437637" y="24410670"/>
            <a:ext cx="2149449" cy="1"/>
          </a:xfrm>
          <a:prstGeom prst="line">
            <a:avLst/>
          </a:prstGeom>
          <a:ln w="762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5B512E18-53D6-4009-BB35-A56256925E4B}"/>
              </a:ext>
            </a:extLst>
          </p:cNvPr>
          <p:cNvCxnSpPr>
            <a:cxnSpLocks/>
            <a:endCxn id="28" idx="1"/>
          </p:cNvCxnSpPr>
          <p:nvPr/>
        </p:nvCxnSpPr>
        <p:spPr>
          <a:xfrm>
            <a:off x="5500903" y="24348018"/>
            <a:ext cx="2111663" cy="5397868"/>
          </a:xfrm>
          <a:prstGeom prst="line">
            <a:avLst/>
          </a:prstGeom>
          <a:ln w="762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71">
            <a:extLst>
              <a:ext uri="{FF2B5EF4-FFF2-40B4-BE49-F238E27FC236}">
                <a16:creationId xmlns:a16="http://schemas.microsoft.com/office/drawing/2014/main" id="{4F44823B-6189-4EC3-8EEE-3F65E725CE0A}"/>
              </a:ext>
            </a:extLst>
          </p:cNvPr>
          <p:cNvSpPr/>
          <p:nvPr/>
        </p:nvSpPr>
        <p:spPr>
          <a:xfrm>
            <a:off x="33214111" y="14077891"/>
            <a:ext cx="8962589" cy="10270127"/>
          </a:xfrm>
          <a:prstGeom prst="rect">
            <a:avLst/>
          </a:prstGeom>
          <a:ln w="76200"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Conclusions</a:t>
            </a:r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Ongoing study: No conclusive results yet.</a:t>
            </a:r>
          </a:p>
          <a:p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Current project will</a:t>
            </a: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914377" indent="-914377">
              <a:buAutoNum type="arabicPeriod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Contribute to psychedelic research in VR.</a:t>
            </a:r>
          </a:p>
          <a:p>
            <a:pPr marL="914377" indent="-914377">
              <a:buAutoNum type="arabicPeriod"/>
            </a:pPr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377" indent="-914377">
              <a:buAutoNum type="arabicPeriod"/>
            </a:pP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Provide self-improvement methods through creative generation.</a:t>
            </a:r>
          </a:p>
          <a:p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1FDB5D60-E960-45A3-A795-DBEA2A1CCA36}"/>
              </a:ext>
            </a:extLst>
          </p:cNvPr>
          <p:cNvSpPr/>
          <p:nvPr/>
        </p:nvSpPr>
        <p:spPr>
          <a:xfrm>
            <a:off x="33946804" y="25773201"/>
            <a:ext cx="8229897" cy="516025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Future Directions</a:t>
            </a:r>
          </a:p>
          <a:p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Employ a more accurate experimental condition (augmented reality technology).</a:t>
            </a:r>
          </a:p>
          <a:p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5567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7988</TotalTime>
  <Words>211</Words>
  <Application>Microsoft Office PowerPoint</Application>
  <PresentationFormat>Custom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Mya Urena</dc:creator>
  <cp:lastModifiedBy>Mya Urena</cp:lastModifiedBy>
  <cp:revision>7</cp:revision>
  <dcterms:created xsi:type="dcterms:W3CDTF">2022-04-11T13:42:07Z</dcterms:created>
  <dcterms:modified xsi:type="dcterms:W3CDTF">2022-04-18T01:48:25Z</dcterms:modified>
</cp:coreProperties>
</file>