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7ED6FE-1729-46AE-A33C-118A5A2C8C06}" v="1978" dt="2022-04-18T02:31:36.538"/>
    <p1510:client id="{FBBDB9FC-E905-49F2-B5E1-7D0BF062833B}" v="362" dt="2022-04-18T01:24: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87" d="100"/>
          <a:sy n="87" d="100"/>
        </p:scale>
        <p:origin x="69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5584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1241491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2382993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490788-318B-4D53-A41F-7D1017585C6D}"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2287960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490788-318B-4D53-A41F-7D1017585C6D}" type="datetimeFigureOut">
              <a:rPr lang="en-US" smtClean="0"/>
              <a:t>4/17/2022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41181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490788-318B-4D53-A41F-7D1017585C6D}" type="datetimeFigureOut">
              <a:rPr lang="en-US" smtClean="0"/>
              <a:t>4/17/2022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3763194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90788-318B-4D53-A41F-7D1017585C6D}" type="datetimeFigureOut">
              <a:rPr lang="en-US" smtClean="0"/>
              <a:t>4/17/2022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154535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490788-318B-4D53-A41F-7D1017585C6D}"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536665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490788-318B-4D53-A41F-7D1017585C6D}"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485222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40490788-318B-4D53-A41F-7D1017585C6D}" type="datetimeFigureOut">
              <a:rPr lang="en-US" smtClean="0"/>
              <a:t>4/17/2022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4188999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813945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71818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50586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146379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23701015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36173382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490788-318B-4D53-A41F-7D1017585C6D}"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87088B-7F9D-4D83-9131-2B833611A10B}" type="slidenum">
              <a:rPr lang="en-US" smtClean="0"/>
              <a:t>‹#›</a:t>
            </a:fld>
            <a:endParaRPr lang="en-US"/>
          </a:p>
        </p:txBody>
      </p:sp>
    </p:spTree>
    <p:extLst>
      <p:ext uri="{BB962C8B-B14F-4D97-AF65-F5344CB8AC3E}">
        <p14:creationId xmlns:p14="http://schemas.microsoft.com/office/powerpoint/2010/main" val="531308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0490788-318B-4D53-A41F-7D1017585C6D}" type="datetimeFigureOut">
              <a:rPr lang="en-US" smtClean="0"/>
              <a:t>4/17/2022</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587088B-7F9D-4D83-9131-2B833611A10B}" type="slidenum">
              <a:rPr lang="en-US" smtClean="0"/>
              <a:t>‹#›</a:t>
            </a:fld>
            <a:endParaRPr lang="en-US"/>
          </a:p>
        </p:txBody>
      </p:sp>
    </p:spTree>
    <p:extLst>
      <p:ext uri="{BB962C8B-B14F-4D97-AF65-F5344CB8AC3E}">
        <p14:creationId xmlns:p14="http://schemas.microsoft.com/office/powerpoint/2010/main" val="35053085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AD3605-2EF9-42A5-8F48-37917C4933E3}"/>
              </a:ext>
            </a:extLst>
          </p:cNvPr>
          <p:cNvSpPr/>
          <p:nvPr/>
        </p:nvSpPr>
        <p:spPr>
          <a:xfrm>
            <a:off x="0" y="126275"/>
            <a:ext cx="11906251" cy="676137"/>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Logo&#10;&#10;Description automatically generated">
            <a:extLst>
              <a:ext uri="{FF2B5EF4-FFF2-40B4-BE49-F238E27FC236}">
                <a16:creationId xmlns:a16="http://schemas.microsoft.com/office/drawing/2014/main" id="{33A06BB9-9FE2-4814-8EB4-C2976A8DAA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9012" y="113683"/>
            <a:ext cx="802242" cy="1103497"/>
          </a:xfrm>
          <a:prstGeom prst="rect">
            <a:avLst/>
          </a:prstGeom>
        </p:spPr>
      </p:pic>
      <p:sp>
        <p:nvSpPr>
          <p:cNvPr id="5" name="TextBox 4">
            <a:extLst>
              <a:ext uri="{FF2B5EF4-FFF2-40B4-BE49-F238E27FC236}">
                <a16:creationId xmlns:a16="http://schemas.microsoft.com/office/drawing/2014/main" id="{CDE0CFF7-F366-45F6-B226-11C299813D72}"/>
              </a:ext>
            </a:extLst>
          </p:cNvPr>
          <p:cNvSpPr txBox="1"/>
          <p:nvPr/>
        </p:nvSpPr>
        <p:spPr>
          <a:xfrm>
            <a:off x="40746" y="173899"/>
            <a:ext cx="11263283" cy="584775"/>
          </a:xfrm>
          <a:prstGeom prst="rect">
            <a:avLst/>
          </a:prstGeom>
          <a:noFill/>
        </p:spPr>
        <p:txBody>
          <a:bodyPr wrap="square" rtlCol="0">
            <a:spAutoFit/>
          </a:bodyPr>
          <a:lstStyle/>
          <a:p>
            <a:pPr algn="ctr"/>
            <a:r>
              <a:rPr lang="en-US" sz="3200" b="1" i="1" dirty="0">
                <a:effectLst/>
                <a:latin typeface="HP Simplified Hans" panose="020B0500000000000000" pitchFamily="34" charset="-122"/>
                <a:ea typeface="HP Simplified Hans" panose="020B0500000000000000" pitchFamily="34" charset="-122"/>
              </a:rPr>
              <a:t>Artemia salina</a:t>
            </a:r>
            <a:r>
              <a:rPr lang="en-US" sz="3200" b="1" i="0" dirty="0">
                <a:effectLst/>
                <a:latin typeface="HP Simplified Hans" panose="020B0500000000000000" pitchFamily="34" charset="-122"/>
                <a:ea typeface="HP Simplified Hans" panose="020B0500000000000000" pitchFamily="34" charset="-122"/>
              </a:rPr>
              <a:t> Survivability in Lowered pH Conditions</a:t>
            </a:r>
            <a:endParaRPr lang="en-US" sz="3200" dirty="0">
              <a:latin typeface="HP Simplified Hans" panose="020B0500000000000000" pitchFamily="34" charset="-122"/>
              <a:ea typeface="HP Simplified Hans" panose="020B0500000000000000" pitchFamily="34" charset="-122"/>
            </a:endParaRPr>
          </a:p>
        </p:txBody>
      </p:sp>
      <p:sp>
        <p:nvSpPr>
          <p:cNvPr id="13" name="TextBox 12">
            <a:extLst>
              <a:ext uri="{FF2B5EF4-FFF2-40B4-BE49-F238E27FC236}">
                <a16:creationId xmlns:a16="http://schemas.microsoft.com/office/drawing/2014/main" id="{DB6E34FD-7E35-4515-898D-6279CB315583}"/>
              </a:ext>
            </a:extLst>
          </p:cNvPr>
          <p:cNvSpPr txBox="1"/>
          <p:nvPr/>
        </p:nvSpPr>
        <p:spPr>
          <a:xfrm>
            <a:off x="40746" y="828068"/>
            <a:ext cx="11263283" cy="553998"/>
          </a:xfrm>
          <a:prstGeom prst="rect">
            <a:avLst/>
          </a:prstGeom>
          <a:noFill/>
        </p:spPr>
        <p:txBody>
          <a:bodyPr wrap="square" rtlCol="0">
            <a:spAutoFit/>
          </a:bodyPr>
          <a:lstStyle/>
          <a:p>
            <a:pPr algn="ctr"/>
            <a:r>
              <a:rPr lang="en-US" sz="1000" dirty="0"/>
              <a:t>Research Conducted by Patrick Jackson, Connor Powley, Brooklyn Wallace, and Cole Capobianco</a:t>
            </a:r>
          </a:p>
          <a:p>
            <a:pPr algn="ctr"/>
            <a:r>
              <a:rPr lang="en-US" sz="1000" dirty="0"/>
              <a:t>Advised by Dr. Kieran Curran</a:t>
            </a:r>
          </a:p>
          <a:p>
            <a:pPr algn="ctr"/>
            <a:r>
              <a:rPr lang="en-US" sz="1000" dirty="0"/>
              <a:t>University of New Hampshire College of Engineering and Physical Sciences</a:t>
            </a:r>
          </a:p>
        </p:txBody>
      </p:sp>
      <p:grpSp>
        <p:nvGrpSpPr>
          <p:cNvPr id="21" name="Group 20">
            <a:extLst>
              <a:ext uri="{FF2B5EF4-FFF2-40B4-BE49-F238E27FC236}">
                <a16:creationId xmlns:a16="http://schemas.microsoft.com/office/drawing/2014/main" id="{45EABD13-FEE0-4AE8-AB56-A3E20EC5EBC5}"/>
              </a:ext>
            </a:extLst>
          </p:cNvPr>
          <p:cNvGrpSpPr/>
          <p:nvPr/>
        </p:nvGrpSpPr>
        <p:grpSpPr>
          <a:xfrm>
            <a:off x="81243" y="1382064"/>
            <a:ext cx="3946473" cy="2071252"/>
            <a:chOff x="3040654" y="1893723"/>
            <a:chExt cx="4164377" cy="2097074"/>
          </a:xfrm>
        </p:grpSpPr>
        <p:sp>
          <p:nvSpPr>
            <p:cNvPr id="16" name="Rectangle 15">
              <a:extLst>
                <a:ext uri="{FF2B5EF4-FFF2-40B4-BE49-F238E27FC236}">
                  <a16:creationId xmlns:a16="http://schemas.microsoft.com/office/drawing/2014/main" id="{9360940F-7250-410F-B01A-1ED84108EDA8}"/>
                </a:ext>
              </a:extLst>
            </p:cNvPr>
            <p:cNvSpPr/>
            <p:nvPr/>
          </p:nvSpPr>
          <p:spPr>
            <a:xfrm>
              <a:off x="3040655" y="1964374"/>
              <a:ext cx="4164376" cy="221573"/>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EE06E0B7-D4A9-4235-BD3E-B5F5CF0EE362}"/>
                </a:ext>
              </a:extLst>
            </p:cNvPr>
            <p:cNvGrpSpPr/>
            <p:nvPr/>
          </p:nvGrpSpPr>
          <p:grpSpPr>
            <a:xfrm>
              <a:off x="3040654" y="1893723"/>
              <a:ext cx="4164375" cy="2097074"/>
              <a:chOff x="3040654" y="1893723"/>
              <a:chExt cx="4164375" cy="2097074"/>
            </a:xfrm>
          </p:grpSpPr>
          <p:sp>
            <p:nvSpPr>
              <p:cNvPr id="18" name="TextBox 17">
                <a:extLst>
                  <a:ext uri="{FF2B5EF4-FFF2-40B4-BE49-F238E27FC236}">
                    <a16:creationId xmlns:a16="http://schemas.microsoft.com/office/drawing/2014/main" id="{369B6420-3B77-405A-81F3-B9FD6F785884}"/>
                  </a:ext>
                </a:extLst>
              </p:cNvPr>
              <p:cNvSpPr txBox="1"/>
              <p:nvPr/>
            </p:nvSpPr>
            <p:spPr>
              <a:xfrm>
                <a:off x="3076575" y="1893723"/>
                <a:ext cx="4128454" cy="338554"/>
              </a:xfrm>
              <a:prstGeom prst="rect">
                <a:avLst/>
              </a:prstGeom>
              <a:noFill/>
            </p:spPr>
            <p:txBody>
              <a:bodyPr wrap="square">
                <a:spAutoFit/>
              </a:bodyPr>
              <a:lstStyle/>
              <a:p>
                <a:pPr algn="ctr"/>
                <a:r>
                  <a:rPr lang="en-US" sz="1600" dirty="0"/>
                  <a:t>Background</a:t>
                </a:r>
              </a:p>
            </p:txBody>
          </p:sp>
          <p:sp>
            <p:nvSpPr>
              <p:cNvPr id="19" name="TextBox 18">
                <a:extLst>
                  <a:ext uri="{FF2B5EF4-FFF2-40B4-BE49-F238E27FC236}">
                    <a16:creationId xmlns:a16="http://schemas.microsoft.com/office/drawing/2014/main" id="{92DC7801-C065-4BB8-B205-8AD799759797}"/>
                  </a:ext>
                </a:extLst>
              </p:cNvPr>
              <p:cNvSpPr txBox="1"/>
              <p:nvPr/>
            </p:nvSpPr>
            <p:spPr>
              <a:xfrm>
                <a:off x="3040654" y="2183439"/>
                <a:ext cx="4164375" cy="1807358"/>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r>
                  <a:rPr lang="en-US" sz="1400" dirty="0">
                    <a:solidFill>
                      <a:schemeClr val="bg1"/>
                    </a:solidFill>
                  </a:rPr>
                  <a:t> </a:t>
                </a:r>
                <a:r>
                  <a:rPr lang="en-US" sz="1200" dirty="0">
                    <a:solidFill>
                      <a:schemeClr val="bg1"/>
                    </a:solidFill>
                  </a:rPr>
                  <a:t>Our research centered around the long-term ecological effects of ocean acidification in the Atlantic Ocean. As carbon dioxide is absorbed into the ocean, the pH in the Atlantic has become more acidic, falling from 8.2 to 8.1 over the past century. This 0.1 pH decrease represents almost a 30% increase in the acidity of ocean water, and carbon emission trends suggest that the pH will continue to drop even more drastically.</a:t>
                </a:r>
              </a:p>
            </p:txBody>
          </p:sp>
        </p:grpSp>
      </p:grpSp>
      <p:grpSp>
        <p:nvGrpSpPr>
          <p:cNvPr id="22" name="Group 21">
            <a:extLst>
              <a:ext uri="{FF2B5EF4-FFF2-40B4-BE49-F238E27FC236}">
                <a16:creationId xmlns:a16="http://schemas.microsoft.com/office/drawing/2014/main" id="{626DAEA8-FD58-469A-805E-A7DC7C1423F4}"/>
              </a:ext>
            </a:extLst>
          </p:cNvPr>
          <p:cNvGrpSpPr/>
          <p:nvPr/>
        </p:nvGrpSpPr>
        <p:grpSpPr>
          <a:xfrm>
            <a:off x="4125842" y="1382064"/>
            <a:ext cx="3946470" cy="2042682"/>
            <a:chOff x="3040654" y="1893723"/>
            <a:chExt cx="4164377" cy="2052317"/>
          </a:xfrm>
        </p:grpSpPr>
        <p:sp>
          <p:nvSpPr>
            <p:cNvPr id="23" name="Rectangle 22">
              <a:extLst>
                <a:ext uri="{FF2B5EF4-FFF2-40B4-BE49-F238E27FC236}">
                  <a16:creationId xmlns:a16="http://schemas.microsoft.com/office/drawing/2014/main" id="{E24169B6-B705-4ED1-905C-F238101218E0}"/>
                </a:ext>
              </a:extLst>
            </p:cNvPr>
            <p:cNvSpPr/>
            <p:nvPr/>
          </p:nvSpPr>
          <p:spPr>
            <a:xfrm>
              <a:off x="3040655" y="1964374"/>
              <a:ext cx="4164376" cy="221573"/>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4FDAE8EA-1829-4831-B478-14401BD626BC}"/>
                </a:ext>
              </a:extLst>
            </p:cNvPr>
            <p:cNvGrpSpPr/>
            <p:nvPr/>
          </p:nvGrpSpPr>
          <p:grpSpPr>
            <a:xfrm>
              <a:off x="3040654" y="1893723"/>
              <a:ext cx="4164375" cy="2052317"/>
              <a:chOff x="3040654" y="1893723"/>
              <a:chExt cx="4164375" cy="2052317"/>
            </a:xfrm>
          </p:grpSpPr>
          <p:sp>
            <p:nvSpPr>
              <p:cNvPr id="25" name="TextBox 24">
                <a:extLst>
                  <a:ext uri="{FF2B5EF4-FFF2-40B4-BE49-F238E27FC236}">
                    <a16:creationId xmlns:a16="http://schemas.microsoft.com/office/drawing/2014/main" id="{8AC5E8E6-4D27-49E7-9796-0E936D61C845}"/>
                  </a:ext>
                </a:extLst>
              </p:cNvPr>
              <p:cNvSpPr txBox="1"/>
              <p:nvPr/>
            </p:nvSpPr>
            <p:spPr>
              <a:xfrm>
                <a:off x="3076575" y="1893723"/>
                <a:ext cx="4128454" cy="338554"/>
              </a:xfrm>
              <a:prstGeom prst="rect">
                <a:avLst/>
              </a:prstGeom>
              <a:noFill/>
            </p:spPr>
            <p:txBody>
              <a:bodyPr wrap="square">
                <a:spAutoFit/>
              </a:bodyPr>
              <a:lstStyle/>
              <a:p>
                <a:pPr algn="ctr"/>
                <a:r>
                  <a:rPr lang="en-US" sz="1600" dirty="0"/>
                  <a:t>Experimental Design</a:t>
                </a:r>
              </a:p>
            </p:txBody>
          </p:sp>
          <mc:AlternateContent xmlns:mc="http://schemas.openxmlformats.org/markup-compatibility/2006">
            <mc:Choice xmlns:a14="http://schemas.microsoft.com/office/drawing/2010/main" Requires="a14">
              <p:sp>
                <p:nvSpPr>
                  <p:cNvPr id="26" name="TextBox 25">
                    <a:extLst>
                      <a:ext uri="{FF2B5EF4-FFF2-40B4-BE49-F238E27FC236}">
                        <a16:creationId xmlns:a16="http://schemas.microsoft.com/office/drawing/2014/main" id="{748B6DCD-9668-41E2-9325-AD3007E808DD}"/>
                      </a:ext>
                    </a:extLst>
                  </p:cNvPr>
                  <p:cNvSpPr txBox="1"/>
                  <p:nvPr/>
                </p:nvSpPr>
                <p:spPr>
                  <a:xfrm>
                    <a:off x="3040654" y="2183439"/>
                    <a:ext cx="4164375" cy="1762601"/>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pPr marL="285750" indent="-285750">
                      <a:buFont typeface="Arial" panose="020B0604020202020204" pitchFamily="34" charset="0"/>
                      <a:buChar char="•"/>
                    </a:pPr>
                    <a:r>
                      <a:rPr lang="en-US" sz="1200" dirty="0">
                        <a:solidFill>
                          <a:schemeClr val="bg1"/>
                        </a:solidFill>
                      </a:rPr>
                      <a:t>Three treatment pH’s at 8.1, 7.8, and 7.5 pH</a:t>
                    </a:r>
                  </a:p>
                  <a:p>
                    <a:pPr marL="285750" indent="-285750">
                      <a:buFont typeface="Arial" panose="020B0604020202020204" pitchFamily="34" charset="0"/>
                      <a:buChar char="•"/>
                    </a:pPr>
                    <a:r>
                      <a:rPr lang="en-US" sz="1200" dirty="0">
                        <a:solidFill>
                          <a:schemeClr val="bg1"/>
                        </a:solidFill>
                      </a:rPr>
                      <a:t>Treatments created using precise concentrations of salt water, hydrochloric acid, bicarbonate, and sodium carbonate</a:t>
                    </a:r>
                  </a:p>
                  <a:p>
                    <a:pPr marL="285750" indent="-285750">
                      <a:buFont typeface="Arial" panose="020B0604020202020204" pitchFamily="34" charset="0"/>
                      <a:buChar char="•"/>
                    </a:pPr>
                    <a:r>
                      <a:rPr lang="en-US" sz="1200" dirty="0">
                        <a:solidFill>
                          <a:schemeClr val="bg1"/>
                        </a:solidFill>
                      </a:rPr>
                      <a:t>Added 50 mg</a:t>
                    </a:r>
                    <a14:m>
                      <m:oMath xmlns:m="http://schemas.openxmlformats.org/officeDocument/2006/math">
                        <m:r>
                          <a:rPr lang="en-US" sz="1200" i="1" smtClean="0">
                            <a:solidFill>
                              <a:schemeClr val="bg1"/>
                            </a:solidFill>
                            <a:latin typeface="Cambria Math" panose="02040503050406030204" pitchFamily="18" charset="0"/>
                            <a:ea typeface="Cambria Math" panose="02040503050406030204" pitchFamily="18" charset="0"/>
                          </a:rPr>
                          <m:t>±</m:t>
                        </m:r>
                      </m:oMath>
                    </a14:m>
                    <a:r>
                      <a:rPr lang="en-US" sz="1200" dirty="0">
                        <a:solidFill>
                          <a:schemeClr val="bg1"/>
                        </a:solidFill>
                      </a:rPr>
                      <a:t>5 mg capsulated eggs per treatment</a:t>
                    </a:r>
                  </a:p>
                  <a:p>
                    <a:pPr marL="285750" indent="-285750">
                      <a:buFont typeface="Arial" panose="020B0604020202020204" pitchFamily="34" charset="0"/>
                      <a:buChar char="•"/>
                    </a:pPr>
                    <a:r>
                      <a:rPr lang="en-US" sz="1200" dirty="0">
                        <a:solidFill>
                          <a:schemeClr val="bg1"/>
                        </a:solidFill>
                      </a:rPr>
                      <a:t>5 mL of solution taken at 4 time [intervals</a:t>
                    </a:r>
                  </a:p>
                  <a:p>
                    <a:pPr marL="285750" indent="-285750">
                      <a:buFont typeface="Arial" panose="020B0604020202020204" pitchFamily="34" charset="0"/>
                      <a:buChar char="•"/>
                    </a:pPr>
                    <a:r>
                      <a:rPr lang="en-US" sz="1200" dirty="0">
                        <a:solidFill>
                          <a:schemeClr val="bg1"/>
                        </a:solidFill>
                      </a:rPr>
                      <a:t>Stored in iodine solution until data analysis </a:t>
                    </a:r>
                  </a:p>
                  <a:p>
                    <a:pPr marL="285750" indent="-285750">
                      <a:buFont typeface="Arial" panose="020B0604020202020204" pitchFamily="34" charset="0"/>
                      <a:buChar char="•"/>
                    </a:pPr>
                    <a:r>
                      <a:rPr lang="en-US" sz="1200" dirty="0">
                        <a:solidFill>
                          <a:schemeClr val="bg1"/>
                        </a:solidFill>
                      </a:rPr>
                      <a:t>Counts done from 3 random transects of slide</a:t>
                    </a:r>
                  </a:p>
                </p:txBody>
              </p:sp>
            </mc:Choice>
            <mc:Fallback>
              <p:sp>
                <p:nvSpPr>
                  <p:cNvPr id="26" name="TextBox 25">
                    <a:extLst>
                      <a:ext uri="{FF2B5EF4-FFF2-40B4-BE49-F238E27FC236}">
                        <a16:creationId xmlns:a16="http://schemas.microsoft.com/office/drawing/2014/main" id="{748B6DCD-9668-41E2-9325-AD3007E808DD}"/>
                      </a:ext>
                    </a:extLst>
                  </p:cNvPr>
                  <p:cNvSpPr txBox="1">
                    <a:spLocks noRot="1" noChangeAspect="1" noMove="1" noResize="1" noEditPoints="1" noAdjustHandles="1" noChangeArrowheads="1" noChangeShapeType="1" noTextEdit="1"/>
                  </p:cNvSpPr>
                  <p:nvPr/>
                </p:nvSpPr>
                <p:spPr>
                  <a:xfrm>
                    <a:off x="3040654" y="2183439"/>
                    <a:ext cx="4164375" cy="1762601"/>
                  </a:xfrm>
                  <a:prstGeom prst="rect">
                    <a:avLst/>
                  </a:prstGeom>
                  <a:blipFill>
                    <a:blip r:embed="rId3"/>
                    <a:stretch>
                      <a:fillRect b="-1736"/>
                    </a:stretch>
                  </a:blipFill>
                </p:spPr>
                <p:txBody>
                  <a:bodyPr/>
                  <a:lstStyle/>
                  <a:p>
                    <a:r>
                      <a:rPr lang="en-US">
                        <a:noFill/>
                      </a:rPr>
                      <a:t> </a:t>
                    </a:r>
                  </a:p>
                </p:txBody>
              </p:sp>
            </mc:Fallback>
          </mc:AlternateContent>
        </p:grpSp>
      </p:grpSp>
      <p:grpSp>
        <p:nvGrpSpPr>
          <p:cNvPr id="27" name="Group 26">
            <a:extLst>
              <a:ext uri="{FF2B5EF4-FFF2-40B4-BE49-F238E27FC236}">
                <a16:creationId xmlns:a16="http://schemas.microsoft.com/office/drawing/2014/main" id="{CC1FC129-713A-44C0-8C5D-F1B09700769A}"/>
              </a:ext>
            </a:extLst>
          </p:cNvPr>
          <p:cNvGrpSpPr/>
          <p:nvPr/>
        </p:nvGrpSpPr>
        <p:grpSpPr>
          <a:xfrm>
            <a:off x="8170442" y="1383218"/>
            <a:ext cx="3980812" cy="2045283"/>
            <a:chOff x="3040655" y="1863319"/>
            <a:chExt cx="4164376" cy="2059236"/>
          </a:xfrm>
        </p:grpSpPr>
        <p:sp>
          <p:nvSpPr>
            <p:cNvPr id="28" name="Rectangle 27">
              <a:extLst>
                <a:ext uri="{FF2B5EF4-FFF2-40B4-BE49-F238E27FC236}">
                  <a16:creationId xmlns:a16="http://schemas.microsoft.com/office/drawing/2014/main" id="{EE649750-4CB6-4E43-A76C-1CF7F6EB3167}"/>
                </a:ext>
              </a:extLst>
            </p:cNvPr>
            <p:cNvSpPr/>
            <p:nvPr/>
          </p:nvSpPr>
          <p:spPr>
            <a:xfrm>
              <a:off x="3040655" y="1933890"/>
              <a:ext cx="4164376" cy="222371"/>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28">
              <a:extLst>
                <a:ext uri="{FF2B5EF4-FFF2-40B4-BE49-F238E27FC236}">
                  <a16:creationId xmlns:a16="http://schemas.microsoft.com/office/drawing/2014/main" id="{7DF44EFF-CADC-4A64-8E8E-AB94FDEB7EF0}"/>
                </a:ext>
              </a:extLst>
            </p:cNvPr>
            <p:cNvGrpSpPr/>
            <p:nvPr/>
          </p:nvGrpSpPr>
          <p:grpSpPr>
            <a:xfrm>
              <a:off x="3040655" y="1863319"/>
              <a:ext cx="4164375" cy="2059236"/>
              <a:chOff x="3040655" y="1863319"/>
              <a:chExt cx="4164375" cy="2059236"/>
            </a:xfrm>
          </p:grpSpPr>
          <p:sp>
            <p:nvSpPr>
              <p:cNvPr id="30" name="TextBox 29">
                <a:extLst>
                  <a:ext uri="{FF2B5EF4-FFF2-40B4-BE49-F238E27FC236}">
                    <a16:creationId xmlns:a16="http://schemas.microsoft.com/office/drawing/2014/main" id="{B73C596F-0EDE-4C24-AB1C-1508CFAA11AA}"/>
                  </a:ext>
                </a:extLst>
              </p:cNvPr>
              <p:cNvSpPr txBox="1"/>
              <p:nvPr/>
            </p:nvSpPr>
            <p:spPr>
              <a:xfrm>
                <a:off x="3076573" y="1863319"/>
                <a:ext cx="4128454" cy="338554"/>
              </a:xfrm>
              <a:prstGeom prst="rect">
                <a:avLst/>
              </a:prstGeom>
              <a:noFill/>
            </p:spPr>
            <p:txBody>
              <a:bodyPr wrap="square">
                <a:spAutoFit/>
              </a:bodyPr>
              <a:lstStyle/>
              <a:p>
                <a:pPr algn="ctr"/>
                <a:r>
                  <a:rPr lang="en-US" sz="1600"/>
                  <a:t>Central Questions and Hypothesis</a:t>
                </a:r>
              </a:p>
            </p:txBody>
          </p:sp>
          <p:sp>
            <p:nvSpPr>
              <p:cNvPr id="31" name="TextBox 30">
                <a:extLst>
                  <a:ext uri="{FF2B5EF4-FFF2-40B4-BE49-F238E27FC236}">
                    <a16:creationId xmlns:a16="http://schemas.microsoft.com/office/drawing/2014/main" id="{0EB37F67-077C-41BC-AF4B-345A471DC442}"/>
                  </a:ext>
                </a:extLst>
              </p:cNvPr>
              <p:cNvSpPr txBox="1"/>
              <p:nvPr/>
            </p:nvSpPr>
            <p:spPr>
              <a:xfrm>
                <a:off x="3040655" y="2156261"/>
                <a:ext cx="4164375" cy="1766294"/>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pPr marL="285750" indent="-285750">
                  <a:buFont typeface="Arial" panose="020B0604020202020204" pitchFamily="34" charset="0"/>
                  <a:buChar char="•"/>
                </a:pPr>
                <a:r>
                  <a:rPr lang="en-US" sz="1200" b="0" i="0" dirty="0">
                    <a:solidFill>
                      <a:srgbClr val="000000"/>
                    </a:solidFill>
                    <a:effectLst/>
                  </a:rPr>
                  <a:t>How could </a:t>
                </a:r>
                <a:r>
                  <a:rPr lang="en-US" sz="1200" dirty="0">
                    <a:solidFill>
                      <a:srgbClr val="000000"/>
                    </a:solidFill>
                  </a:rPr>
                  <a:t>lowered pH conditions in ocean waters affect </a:t>
                </a:r>
                <a:r>
                  <a:rPr lang="en-US" sz="1200" b="0" i="0" dirty="0">
                    <a:solidFill>
                      <a:srgbClr val="000000"/>
                    </a:solidFill>
                    <a:effectLst/>
                  </a:rPr>
                  <a:t>survivability of sensitive organisms like </a:t>
                </a:r>
                <a:r>
                  <a:rPr lang="en-US" sz="1200" b="0" i="1" dirty="0">
                    <a:solidFill>
                      <a:srgbClr val="000000"/>
                    </a:solidFill>
                    <a:effectLst/>
                  </a:rPr>
                  <a:t>Artemia salina</a:t>
                </a:r>
                <a:r>
                  <a:rPr lang="en-US" sz="1200" b="0" i="0" dirty="0">
                    <a:solidFill>
                      <a:srgbClr val="000000"/>
                    </a:solidFill>
                    <a:effectLst/>
                  </a:rPr>
                  <a:t>? </a:t>
                </a:r>
              </a:p>
              <a:p>
                <a:endParaRPr lang="en-US" sz="1200" b="0" i="0" dirty="0">
                  <a:solidFill>
                    <a:srgbClr val="000000"/>
                  </a:solidFill>
                  <a:effectLst/>
                </a:endParaRPr>
              </a:p>
              <a:p>
                <a:pPr marL="285750" indent="-285750">
                  <a:buFont typeface="Arial" panose="020B0604020202020204" pitchFamily="34" charset="0"/>
                  <a:buChar char="•"/>
                </a:pPr>
                <a:r>
                  <a:rPr lang="en-US" sz="1200" b="0" i="0" dirty="0">
                    <a:solidFill>
                      <a:srgbClr val="000000"/>
                    </a:solidFill>
                    <a:effectLst/>
                  </a:rPr>
                  <a:t>We hypothesized that lowered pH will severely decrease the hatching success of marine organisms like </a:t>
                </a:r>
                <a:r>
                  <a:rPr lang="en-US" sz="1200" b="0" i="1" dirty="0">
                    <a:solidFill>
                      <a:srgbClr val="000000"/>
                    </a:solidFill>
                    <a:effectLst/>
                  </a:rPr>
                  <a:t>Artemia salina, </a:t>
                </a:r>
                <a:r>
                  <a:rPr lang="en-US" sz="1200" b="0" dirty="0">
                    <a:solidFill>
                      <a:srgbClr val="000000"/>
                    </a:solidFill>
                    <a:effectLst/>
                  </a:rPr>
                  <a:t>and will produce lower densities of mature specimens</a:t>
                </a:r>
                <a:r>
                  <a:rPr lang="en-US" sz="1200" b="0" i="1" dirty="0">
                    <a:solidFill>
                      <a:srgbClr val="000000"/>
                    </a:solidFill>
                    <a:effectLst/>
                  </a:rPr>
                  <a:t>.</a:t>
                </a:r>
                <a:r>
                  <a:rPr lang="en-US" sz="1200" b="0" i="0" dirty="0">
                    <a:solidFill>
                      <a:srgbClr val="000000"/>
                    </a:solidFill>
                    <a:effectLst/>
                  </a:rPr>
                  <a:t> </a:t>
                </a:r>
                <a:endParaRPr lang="en-US" sz="1200" dirty="0">
                  <a:solidFill>
                    <a:srgbClr val="000000"/>
                  </a:solidFill>
                </a:endParaRPr>
              </a:p>
              <a:p>
                <a:pPr marL="285750" indent="-285750">
                  <a:buFont typeface="Arial" panose="020B0604020202020204" pitchFamily="34" charset="0"/>
                  <a:buChar char="•"/>
                </a:pPr>
                <a:endParaRPr lang="en-US" sz="1200" dirty="0"/>
              </a:p>
            </p:txBody>
          </p:sp>
        </p:grpSp>
      </p:grpSp>
      <p:grpSp>
        <p:nvGrpSpPr>
          <p:cNvPr id="33" name="Group 32">
            <a:extLst>
              <a:ext uri="{FF2B5EF4-FFF2-40B4-BE49-F238E27FC236}">
                <a16:creationId xmlns:a16="http://schemas.microsoft.com/office/drawing/2014/main" id="{533FE6A5-B657-446A-8215-6A49CC999006}"/>
              </a:ext>
            </a:extLst>
          </p:cNvPr>
          <p:cNvGrpSpPr/>
          <p:nvPr/>
        </p:nvGrpSpPr>
        <p:grpSpPr>
          <a:xfrm>
            <a:off x="81243" y="3508574"/>
            <a:ext cx="8679191" cy="3224409"/>
            <a:chOff x="3040654" y="1971695"/>
            <a:chExt cx="4164377" cy="1904696"/>
          </a:xfrm>
        </p:grpSpPr>
        <p:sp>
          <p:nvSpPr>
            <p:cNvPr id="34" name="Rectangle 33">
              <a:extLst>
                <a:ext uri="{FF2B5EF4-FFF2-40B4-BE49-F238E27FC236}">
                  <a16:creationId xmlns:a16="http://schemas.microsoft.com/office/drawing/2014/main" id="{010A35CC-D217-4735-9B12-D4891BAE7A0B}"/>
                </a:ext>
              </a:extLst>
            </p:cNvPr>
            <p:cNvSpPr/>
            <p:nvPr/>
          </p:nvSpPr>
          <p:spPr>
            <a:xfrm>
              <a:off x="3040655" y="2012644"/>
              <a:ext cx="4164376" cy="13657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6C84D166-F475-4785-8028-13D17D9C0316}"/>
                </a:ext>
              </a:extLst>
            </p:cNvPr>
            <p:cNvGrpSpPr/>
            <p:nvPr/>
          </p:nvGrpSpPr>
          <p:grpSpPr>
            <a:xfrm>
              <a:off x="3040654" y="1971695"/>
              <a:ext cx="4164376" cy="1904696"/>
              <a:chOff x="3040654" y="1971695"/>
              <a:chExt cx="4164376" cy="1904696"/>
            </a:xfrm>
          </p:grpSpPr>
          <p:sp>
            <p:nvSpPr>
              <p:cNvPr id="36" name="TextBox 35">
                <a:extLst>
                  <a:ext uri="{FF2B5EF4-FFF2-40B4-BE49-F238E27FC236}">
                    <a16:creationId xmlns:a16="http://schemas.microsoft.com/office/drawing/2014/main" id="{DDDD7915-1D3B-4FD4-AD74-A5F1D37E707F}"/>
                  </a:ext>
                </a:extLst>
              </p:cNvPr>
              <p:cNvSpPr txBox="1"/>
              <p:nvPr/>
            </p:nvSpPr>
            <p:spPr>
              <a:xfrm>
                <a:off x="3076576" y="1971695"/>
                <a:ext cx="4128454" cy="199988"/>
              </a:xfrm>
              <a:prstGeom prst="rect">
                <a:avLst/>
              </a:prstGeom>
              <a:noFill/>
            </p:spPr>
            <p:txBody>
              <a:bodyPr wrap="square">
                <a:spAutoFit/>
              </a:bodyPr>
              <a:lstStyle/>
              <a:p>
                <a:pPr algn="ctr"/>
                <a:r>
                  <a:rPr lang="en-US" sz="1600" dirty="0"/>
                  <a:t>Results and Analysis</a:t>
                </a:r>
              </a:p>
            </p:txBody>
          </p:sp>
          <p:sp>
            <p:nvSpPr>
              <p:cNvPr id="37" name="TextBox 36">
                <a:extLst>
                  <a:ext uri="{FF2B5EF4-FFF2-40B4-BE49-F238E27FC236}">
                    <a16:creationId xmlns:a16="http://schemas.microsoft.com/office/drawing/2014/main" id="{47BC7744-425D-4764-99EC-417A4DB845A6}"/>
                  </a:ext>
                </a:extLst>
              </p:cNvPr>
              <p:cNvSpPr txBox="1"/>
              <p:nvPr/>
            </p:nvSpPr>
            <p:spPr>
              <a:xfrm>
                <a:off x="3040654" y="2149223"/>
                <a:ext cx="4164375" cy="1727168"/>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pPr marL="285750" indent="-285750">
                  <a:buFont typeface="Arial" panose="020B0604020202020204" pitchFamily="34" charset="0"/>
                  <a:buChar char="•"/>
                </a:pPr>
                <a:r>
                  <a:rPr lang="en-US" sz="1200" dirty="0">
                    <a:solidFill>
                      <a:schemeClr val="bg1"/>
                    </a:solidFill>
                  </a:rPr>
                  <a:t>Data collection from three trials of every treatment</a:t>
                </a:r>
              </a:p>
              <a:p>
                <a:r>
                  <a:rPr lang="en-US" sz="1200" dirty="0">
                    <a:solidFill>
                      <a:schemeClr val="bg1"/>
                    </a:solidFill>
                  </a:rPr>
                  <a:t>      at each time point produced 108 data points</a:t>
                </a:r>
              </a:p>
              <a:p>
                <a:pPr marL="285750" indent="-285750">
                  <a:buFont typeface="Arial" panose="020B0604020202020204" pitchFamily="34" charset="0"/>
                  <a:buChar char="•"/>
                </a:pPr>
                <a:r>
                  <a:rPr lang="en-US" sz="1200" dirty="0">
                    <a:solidFill>
                      <a:schemeClr val="bg1"/>
                    </a:solidFill>
                  </a:rPr>
                  <a:t>Specimens classified as “</a:t>
                </a:r>
                <a:r>
                  <a:rPr lang="en-US" sz="1200" dirty="0">
                    <a:solidFill>
                      <a:schemeClr val="accent4">
                        <a:lumMod val="75000"/>
                      </a:schemeClr>
                    </a:solidFill>
                  </a:rPr>
                  <a:t>mature</a:t>
                </a:r>
                <a:r>
                  <a:rPr lang="en-US" sz="1200" dirty="0">
                    <a:solidFill>
                      <a:schemeClr val="bg1"/>
                    </a:solidFill>
                  </a:rPr>
                  <a:t>”, “</a:t>
                </a:r>
                <a:r>
                  <a:rPr lang="en-US" sz="1200" dirty="0">
                    <a:solidFill>
                      <a:srgbClr val="FFFF00"/>
                    </a:solidFill>
                  </a:rPr>
                  <a:t>hatched</a:t>
                </a:r>
                <a:r>
                  <a:rPr lang="en-US" sz="1200" dirty="0">
                    <a:solidFill>
                      <a:schemeClr val="bg1"/>
                    </a:solidFill>
                  </a:rPr>
                  <a:t>”, or </a:t>
                </a:r>
              </a:p>
              <a:p>
                <a:r>
                  <a:rPr lang="en-US" sz="1200" dirty="0">
                    <a:solidFill>
                      <a:schemeClr val="bg1"/>
                    </a:solidFill>
                  </a:rPr>
                  <a:t>       “</a:t>
                </a:r>
                <a:r>
                  <a:rPr lang="en-US" sz="1200" dirty="0">
                    <a:solidFill>
                      <a:srgbClr val="C00000"/>
                    </a:solidFill>
                  </a:rPr>
                  <a:t>unhatched</a:t>
                </a:r>
                <a:r>
                  <a:rPr lang="en-US" sz="1200" dirty="0">
                    <a:solidFill>
                      <a:schemeClr val="bg1"/>
                    </a:solidFill>
                  </a:rPr>
                  <a:t>” based on their appearance under a </a:t>
                </a:r>
              </a:p>
              <a:p>
                <a:r>
                  <a:rPr lang="en-US" sz="1200" dirty="0">
                    <a:solidFill>
                      <a:schemeClr val="bg1"/>
                    </a:solidFill>
                  </a:rPr>
                  <a:t>       microscope</a:t>
                </a:r>
              </a:p>
              <a:p>
                <a:pPr marL="285750" indent="-285750">
                  <a:buFont typeface="Arial" panose="020B0604020202020204" pitchFamily="34" charset="0"/>
                  <a:buChar char="•"/>
                </a:pPr>
                <a:r>
                  <a:rPr lang="en-US" sz="1200" dirty="0">
                    <a:solidFill>
                      <a:schemeClr val="bg1"/>
                    </a:solidFill>
                  </a:rPr>
                  <a:t>Averages of each category taken from three trials </a:t>
                </a:r>
              </a:p>
              <a:p>
                <a:r>
                  <a:rPr lang="en-US" sz="1200" dirty="0">
                    <a:solidFill>
                      <a:schemeClr val="bg1"/>
                    </a:solidFill>
                  </a:rPr>
                  <a:t>      and graphed for Count vs. Elapsed Time (in hours)</a:t>
                </a:r>
              </a:p>
              <a:p>
                <a:pPr marL="285750" indent="-285750">
                  <a:buFont typeface="Arial" panose="020B0604020202020204" pitchFamily="34" charset="0"/>
                  <a:buChar char="•"/>
                </a:pPr>
                <a:r>
                  <a:rPr lang="en-US" sz="1200" dirty="0">
                    <a:solidFill>
                      <a:schemeClr val="bg1"/>
                    </a:solidFill>
                  </a:rPr>
                  <a:t>Profound differences in hatching and maturing rates</a:t>
                </a:r>
              </a:p>
              <a:p>
                <a:r>
                  <a:rPr lang="en-US" sz="1400" dirty="0">
                    <a:solidFill>
                      <a:schemeClr val="bg1"/>
                    </a:solidFill>
                  </a:rPr>
                  <a:t>      </a:t>
                </a:r>
                <a:r>
                  <a:rPr lang="en-US" sz="1200" dirty="0">
                    <a:solidFill>
                      <a:schemeClr val="bg1"/>
                    </a:solidFill>
                  </a:rPr>
                  <a:t>shown between treatments after 116 and 166 hours</a:t>
                </a:r>
                <a:endParaRPr lang="en-US" sz="1400" dirty="0">
                  <a:solidFill>
                    <a:schemeClr val="bg1"/>
                  </a:solidFill>
                </a:endParaRPr>
              </a:p>
              <a:p>
                <a:pPr marL="285750" indent="-285750">
                  <a:buFont typeface="Arial" panose="020B0604020202020204" pitchFamily="34" charset="0"/>
                  <a:buChar char="•"/>
                </a:pPr>
                <a:r>
                  <a:rPr lang="en-US" sz="1200" dirty="0">
                    <a:solidFill>
                      <a:schemeClr val="bg1"/>
                    </a:solidFill>
                  </a:rPr>
                  <a:t>Bottleneck effect observed after 238 hours, where samples</a:t>
                </a:r>
              </a:p>
              <a:p>
                <a:r>
                  <a:rPr lang="en-US" sz="1200" dirty="0">
                    <a:solidFill>
                      <a:schemeClr val="bg1"/>
                    </a:solidFill>
                  </a:rPr>
                  <a:t>       provided less data overall, and treatments were less diverse</a:t>
                </a:r>
              </a:p>
              <a:p>
                <a:pPr marL="285750" indent="-285750">
                  <a:buFont typeface="Arial" panose="020B0604020202020204" pitchFamily="34" charset="0"/>
                  <a:buChar char="•"/>
                </a:pPr>
                <a:r>
                  <a:rPr lang="en-US" sz="1200" dirty="0">
                    <a:solidFill>
                      <a:schemeClr val="bg1"/>
                    </a:solidFill>
                  </a:rPr>
                  <a:t>Greater number of deformities observed in specimens</a:t>
                </a:r>
              </a:p>
              <a:p>
                <a:r>
                  <a:rPr lang="en-US" sz="1200" dirty="0">
                    <a:solidFill>
                      <a:schemeClr val="bg1"/>
                    </a:solidFill>
                  </a:rPr>
                  <a:t>       between 166 and 238 hours</a:t>
                </a:r>
              </a:p>
              <a:p>
                <a:pPr marL="285750" indent="-285750">
                  <a:buFont typeface="Arial" panose="020B0604020202020204" pitchFamily="34" charset="0"/>
                  <a:buChar char="•"/>
                </a:pPr>
                <a:r>
                  <a:rPr lang="en-US" sz="1200" dirty="0">
                    <a:solidFill>
                      <a:schemeClr val="bg1"/>
                    </a:solidFill>
                  </a:rPr>
                  <a:t>Very few nauplii observed in acidic treatments after 166 hours</a:t>
                </a:r>
                <a:endParaRPr lang="en-US" sz="1400" dirty="0">
                  <a:solidFill>
                    <a:schemeClr val="bg1"/>
                  </a:solidFill>
                </a:endParaRPr>
              </a:p>
              <a:p>
                <a:r>
                  <a:rPr lang="en-US" sz="1400" dirty="0">
                    <a:solidFill>
                      <a:schemeClr val="bg1"/>
                    </a:solidFill>
                  </a:rPr>
                  <a:t>      </a:t>
                </a:r>
                <a:r>
                  <a:rPr lang="en-US" sz="1200" dirty="0">
                    <a:solidFill>
                      <a:schemeClr val="bg1"/>
                    </a:solidFill>
                  </a:rPr>
                  <a:t>and almost no nauplii in any treatments after 238 hours</a:t>
                </a:r>
                <a:endParaRPr lang="en-US" sz="1400" dirty="0">
                  <a:solidFill>
                    <a:schemeClr val="bg1"/>
                  </a:solidFill>
                </a:endParaRPr>
              </a:p>
            </p:txBody>
          </p:sp>
        </p:grpSp>
      </p:grpSp>
      <p:grpSp>
        <p:nvGrpSpPr>
          <p:cNvPr id="38" name="Group 37">
            <a:extLst>
              <a:ext uri="{FF2B5EF4-FFF2-40B4-BE49-F238E27FC236}">
                <a16:creationId xmlns:a16="http://schemas.microsoft.com/office/drawing/2014/main" id="{D4D8FDE6-86F5-4B44-B7E1-DA974AC85761}"/>
              </a:ext>
            </a:extLst>
          </p:cNvPr>
          <p:cNvGrpSpPr/>
          <p:nvPr/>
        </p:nvGrpSpPr>
        <p:grpSpPr>
          <a:xfrm>
            <a:off x="8835294" y="3480987"/>
            <a:ext cx="3315959" cy="2234271"/>
            <a:chOff x="3040654" y="1893723"/>
            <a:chExt cx="4164377" cy="2192179"/>
          </a:xfrm>
        </p:grpSpPr>
        <p:sp>
          <p:nvSpPr>
            <p:cNvPr id="39" name="Rectangle 38">
              <a:extLst>
                <a:ext uri="{FF2B5EF4-FFF2-40B4-BE49-F238E27FC236}">
                  <a16:creationId xmlns:a16="http://schemas.microsoft.com/office/drawing/2014/main" id="{B10F44A8-33C0-4791-9868-F41D02C3364B}"/>
                </a:ext>
              </a:extLst>
            </p:cNvPr>
            <p:cNvSpPr/>
            <p:nvPr/>
          </p:nvSpPr>
          <p:spPr>
            <a:xfrm>
              <a:off x="3040655" y="1964374"/>
              <a:ext cx="4164376" cy="267903"/>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68459A5E-859E-4131-BAD8-7632EBF709D3}"/>
                </a:ext>
              </a:extLst>
            </p:cNvPr>
            <p:cNvGrpSpPr/>
            <p:nvPr/>
          </p:nvGrpSpPr>
          <p:grpSpPr>
            <a:xfrm>
              <a:off x="3040654" y="1893723"/>
              <a:ext cx="4164375" cy="2192179"/>
              <a:chOff x="3040654" y="1893723"/>
              <a:chExt cx="4164375" cy="2192179"/>
            </a:xfrm>
          </p:grpSpPr>
          <p:sp>
            <p:nvSpPr>
              <p:cNvPr id="42" name="TextBox 41">
                <a:extLst>
                  <a:ext uri="{FF2B5EF4-FFF2-40B4-BE49-F238E27FC236}">
                    <a16:creationId xmlns:a16="http://schemas.microsoft.com/office/drawing/2014/main" id="{3F6BC940-707E-4351-BAF9-DEBF884F563C}"/>
                  </a:ext>
                </a:extLst>
              </p:cNvPr>
              <p:cNvSpPr txBox="1"/>
              <p:nvPr/>
            </p:nvSpPr>
            <p:spPr>
              <a:xfrm>
                <a:off x="3040654" y="2183439"/>
                <a:ext cx="4164375" cy="1902463"/>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pPr marL="171450" indent="-171450">
                  <a:buFont typeface="Arial" panose="020B0604020202020204" pitchFamily="34" charset="0"/>
                  <a:buChar char="•"/>
                </a:pPr>
                <a:r>
                  <a:rPr lang="en-US" sz="1200" b="0" i="0" dirty="0">
                    <a:solidFill>
                      <a:srgbClr val="000000"/>
                    </a:solidFill>
                    <a:effectLst/>
                  </a:rPr>
                  <a:t>Our findings show that low pH levels negatively affect </a:t>
                </a:r>
                <a:r>
                  <a:rPr lang="en-US" sz="1200" b="0" i="1" dirty="0">
                    <a:solidFill>
                      <a:srgbClr val="000000"/>
                    </a:solidFill>
                    <a:effectLst/>
                  </a:rPr>
                  <a:t>Artemia salina </a:t>
                </a:r>
                <a:r>
                  <a:rPr lang="en-US" sz="1200" b="0" i="0" dirty="0">
                    <a:solidFill>
                      <a:srgbClr val="000000"/>
                    </a:solidFill>
                    <a:effectLst/>
                  </a:rPr>
                  <a:t>survivability. </a:t>
                </a:r>
              </a:p>
              <a:p>
                <a:pPr marL="171450" indent="-171450">
                  <a:buFont typeface="Arial" panose="020B0604020202020204" pitchFamily="34" charset="0"/>
                  <a:buChar char="•"/>
                </a:pPr>
                <a:r>
                  <a:rPr lang="en-US" sz="1200" dirty="0">
                    <a:solidFill>
                      <a:srgbClr val="000000"/>
                    </a:solidFill>
                  </a:rPr>
                  <a:t>Di</a:t>
                </a:r>
                <a:r>
                  <a:rPr lang="en-US" sz="1200" b="0" i="0" dirty="0">
                    <a:solidFill>
                      <a:srgbClr val="000000"/>
                    </a:solidFill>
                    <a:effectLst/>
                  </a:rPr>
                  <a:t>e-offs of marine organisms in the base of food chain due to the change in pH could be catastrophic for larger marine animals and the fishing industry. </a:t>
                </a:r>
              </a:p>
              <a:p>
                <a:pPr marL="171450" indent="-171450">
                  <a:buFont typeface="Arial" panose="020B0604020202020204" pitchFamily="34" charset="0"/>
                  <a:buChar char="•"/>
                </a:pPr>
                <a:r>
                  <a:rPr lang="en-US" sz="1200" b="0" i="0" dirty="0">
                    <a:solidFill>
                      <a:srgbClr val="000000"/>
                    </a:solidFill>
                    <a:effectLst/>
                  </a:rPr>
                  <a:t>These findings should be used as an awareness of the dangers of ocean acidification. </a:t>
                </a:r>
              </a:p>
            </p:txBody>
          </p:sp>
          <p:sp>
            <p:nvSpPr>
              <p:cNvPr id="41" name="TextBox 40">
                <a:extLst>
                  <a:ext uri="{FF2B5EF4-FFF2-40B4-BE49-F238E27FC236}">
                    <a16:creationId xmlns:a16="http://schemas.microsoft.com/office/drawing/2014/main" id="{9A7EC3D2-F59E-40B8-95A2-524979FAD1DD}"/>
                  </a:ext>
                </a:extLst>
              </p:cNvPr>
              <p:cNvSpPr txBox="1"/>
              <p:nvPr/>
            </p:nvSpPr>
            <p:spPr>
              <a:xfrm>
                <a:off x="3076575" y="1893723"/>
                <a:ext cx="4128454" cy="338554"/>
              </a:xfrm>
              <a:prstGeom prst="rect">
                <a:avLst/>
              </a:prstGeom>
              <a:noFill/>
            </p:spPr>
            <p:txBody>
              <a:bodyPr wrap="square">
                <a:spAutoFit/>
              </a:bodyPr>
              <a:lstStyle/>
              <a:p>
                <a:pPr algn="ctr"/>
                <a:r>
                  <a:rPr lang="en-US" sz="1600"/>
                  <a:t>Implications</a:t>
                </a:r>
              </a:p>
            </p:txBody>
          </p:sp>
        </p:grpSp>
      </p:grpSp>
      <p:grpSp>
        <p:nvGrpSpPr>
          <p:cNvPr id="43" name="Group 42">
            <a:extLst>
              <a:ext uri="{FF2B5EF4-FFF2-40B4-BE49-F238E27FC236}">
                <a16:creationId xmlns:a16="http://schemas.microsoft.com/office/drawing/2014/main" id="{DE7A87A1-00F0-4428-A0B4-6B5ECA6ED59E}"/>
              </a:ext>
            </a:extLst>
          </p:cNvPr>
          <p:cNvGrpSpPr/>
          <p:nvPr/>
        </p:nvGrpSpPr>
        <p:grpSpPr>
          <a:xfrm>
            <a:off x="8829221" y="5691606"/>
            <a:ext cx="3356706" cy="1115424"/>
            <a:chOff x="3040654" y="1646450"/>
            <a:chExt cx="4197592" cy="2105881"/>
          </a:xfrm>
        </p:grpSpPr>
        <p:sp>
          <p:nvSpPr>
            <p:cNvPr id="44" name="Rectangle 43">
              <a:extLst>
                <a:ext uri="{FF2B5EF4-FFF2-40B4-BE49-F238E27FC236}">
                  <a16:creationId xmlns:a16="http://schemas.microsoft.com/office/drawing/2014/main" id="{BD90934D-9A72-4BE8-9271-CCB32A2F94B0}"/>
                </a:ext>
              </a:extLst>
            </p:cNvPr>
            <p:cNvSpPr/>
            <p:nvPr/>
          </p:nvSpPr>
          <p:spPr>
            <a:xfrm>
              <a:off x="3040655" y="1785558"/>
              <a:ext cx="4164377" cy="40039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054AA862-86D3-4713-9D70-F159D9F1AD47}"/>
                </a:ext>
              </a:extLst>
            </p:cNvPr>
            <p:cNvGrpSpPr/>
            <p:nvPr/>
          </p:nvGrpSpPr>
          <p:grpSpPr>
            <a:xfrm>
              <a:off x="3040654" y="1646450"/>
              <a:ext cx="4197592" cy="2105881"/>
              <a:chOff x="3040654" y="1646450"/>
              <a:chExt cx="4197592" cy="2105881"/>
            </a:xfrm>
          </p:grpSpPr>
          <p:sp>
            <p:nvSpPr>
              <p:cNvPr id="47" name="TextBox 46">
                <a:extLst>
                  <a:ext uri="{FF2B5EF4-FFF2-40B4-BE49-F238E27FC236}">
                    <a16:creationId xmlns:a16="http://schemas.microsoft.com/office/drawing/2014/main" id="{D7AC443F-3C04-4668-8400-B5E5B3837C5A}"/>
                  </a:ext>
                </a:extLst>
              </p:cNvPr>
              <p:cNvSpPr txBox="1"/>
              <p:nvPr/>
            </p:nvSpPr>
            <p:spPr>
              <a:xfrm>
                <a:off x="3040654" y="2183438"/>
                <a:ext cx="4164373" cy="1568893"/>
              </a:xfrm>
              <a:prstGeom prst="rect">
                <a:avLst/>
              </a:prstGeom>
              <a:gradFill flip="none" rotWithShape="1">
                <a:gsLst>
                  <a:gs pos="0">
                    <a:schemeClr val="bg2">
                      <a:lumMod val="40000"/>
                      <a:lumOff val="60000"/>
                      <a:tint val="66000"/>
                      <a:satMod val="160000"/>
                    </a:schemeClr>
                  </a:gs>
                  <a:gs pos="50000">
                    <a:schemeClr val="bg2">
                      <a:lumMod val="40000"/>
                      <a:lumOff val="60000"/>
                      <a:tint val="44500"/>
                      <a:satMod val="160000"/>
                    </a:schemeClr>
                  </a:gs>
                  <a:gs pos="100000">
                    <a:schemeClr val="bg2">
                      <a:lumMod val="40000"/>
                      <a:lumOff val="60000"/>
                      <a:tint val="23500"/>
                      <a:satMod val="160000"/>
                    </a:schemeClr>
                  </a:gs>
                </a:gsLst>
                <a:lin ang="16200000" scaled="1"/>
                <a:tileRect/>
              </a:gradFill>
            </p:spPr>
            <p:txBody>
              <a:bodyPr wrap="square" rtlCol="0">
                <a:spAutoFit/>
              </a:bodyPr>
              <a:lstStyle/>
              <a:p>
                <a:r>
                  <a:rPr lang="en-US" sz="800" dirty="0">
                    <a:solidFill>
                      <a:schemeClr val="bg1"/>
                    </a:solidFill>
                  </a:rPr>
                  <a:t>Our sincerest thanks to Kieran Curran for his guidance and leadership through our research, and his charismatic attitude in seeing us succeed.</a:t>
                </a:r>
              </a:p>
              <a:p>
                <a:r>
                  <a:rPr lang="en-US" sz="800" dirty="0">
                    <a:solidFill>
                      <a:schemeClr val="bg1"/>
                    </a:solidFill>
                  </a:rPr>
                  <a:t>We are immensely grateful to Sean McKenna and the Rye Seacoast Science Center for their professional assistance and resources provided to our research. </a:t>
                </a:r>
              </a:p>
            </p:txBody>
          </p:sp>
          <p:sp>
            <p:nvSpPr>
              <p:cNvPr id="46" name="TextBox 45">
                <a:extLst>
                  <a:ext uri="{FF2B5EF4-FFF2-40B4-BE49-F238E27FC236}">
                    <a16:creationId xmlns:a16="http://schemas.microsoft.com/office/drawing/2014/main" id="{7A5C6816-A854-4344-88A1-32F153BBF793}"/>
                  </a:ext>
                </a:extLst>
              </p:cNvPr>
              <p:cNvSpPr txBox="1"/>
              <p:nvPr/>
            </p:nvSpPr>
            <p:spPr>
              <a:xfrm>
                <a:off x="3109791" y="1646450"/>
                <a:ext cx="4128455" cy="639179"/>
              </a:xfrm>
              <a:prstGeom prst="rect">
                <a:avLst/>
              </a:prstGeom>
              <a:noFill/>
            </p:spPr>
            <p:txBody>
              <a:bodyPr wrap="square">
                <a:spAutoFit/>
              </a:bodyPr>
              <a:lstStyle/>
              <a:p>
                <a:pPr algn="ctr"/>
                <a:r>
                  <a:rPr lang="en-US" sz="1600" dirty="0"/>
                  <a:t>Acknowledgements</a:t>
                </a:r>
              </a:p>
            </p:txBody>
          </p:sp>
        </p:grpSp>
      </p:grpSp>
      <p:grpSp>
        <p:nvGrpSpPr>
          <p:cNvPr id="62" name="Group 61">
            <a:extLst>
              <a:ext uri="{FF2B5EF4-FFF2-40B4-BE49-F238E27FC236}">
                <a16:creationId xmlns:a16="http://schemas.microsoft.com/office/drawing/2014/main" id="{19189B0F-B877-4796-924C-5771F0E5648A}"/>
              </a:ext>
            </a:extLst>
          </p:cNvPr>
          <p:cNvGrpSpPr/>
          <p:nvPr/>
        </p:nvGrpSpPr>
        <p:grpSpPr>
          <a:xfrm>
            <a:off x="5047831" y="5261543"/>
            <a:ext cx="1378258" cy="1373831"/>
            <a:chOff x="5036820" y="5271327"/>
            <a:chExt cx="1367026" cy="1370346"/>
          </a:xfrm>
        </p:grpSpPr>
        <p:pic>
          <p:nvPicPr>
            <p:cNvPr id="58" name="Picture 57" descr="A picture containing text, light&#10;&#10;Description automatically generated">
              <a:extLst>
                <a:ext uri="{FF2B5EF4-FFF2-40B4-BE49-F238E27FC236}">
                  <a16:creationId xmlns:a16="http://schemas.microsoft.com/office/drawing/2014/main" id="{81F037FE-A818-461C-ACC3-41C94FDE33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6820" y="5271327"/>
              <a:ext cx="1367026" cy="1370346"/>
            </a:xfrm>
            <a:prstGeom prst="rect">
              <a:avLst/>
            </a:prstGeom>
          </p:spPr>
        </p:pic>
        <p:sp>
          <p:nvSpPr>
            <p:cNvPr id="59" name="Oval 58">
              <a:extLst>
                <a:ext uri="{FF2B5EF4-FFF2-40B4-BE49-F238E27FC236}">
                  <a16:creationId xmlns:a16="http://schemas.microsoft.com/office/drawing/2014/main" id="{B3D32AE3-5EC9-455F-A77E-869E13C99B18}"/>
                </a:ext>
              </a:extLst>
            </p:cNvPr>
            <p:cNvSpPr/>
            <p:nvPr/>
          </p:nvSpPr>
          <p:spPr>
            <a:xfrm>
              <a:off x="5448549" y="5973636"/>
              <a:ext cx="247650" cy="236664"/>
            </a:xfrm>
            <a:prstGeom prst="ellipse">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2BEA61B3-F9BF-4E78-8607-56933D26E5F9}"/>
                </a:ext>
              </a:extLst>
            </p:cNvPr>
            <p:cNvSpPr/>
            <p:nvPr/>
          </p:nvSpPr>
          <p:spPr>
            <a:xfrm>
              <a:off x="6116096" y="5736972"/>
              <a:ext cx="247650" cy="236664"/>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5D0D20AB-613B-439B-A769-981D855C41FD}"/>
                </a:ext>
              </a:extLst>
            </p:cNvPr>
            <p:cNvSpPr/>
            <p:nvPr/>
          </p:nvSpPr>
          <p:spPr>
            <a:xfrm>
              <a:off x="5448549" y="5490830"/>
              <a:ext cx="247650" cy="23666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4" name="Picture 63">
            <a:extLst>
              <a:ext uri="{FF2B5EF4-FFF2-40B4-BE49-F238E27FC236}">
                <a16:creationId xmlns:a16="http://schemas.microsoft.com/office/drawing/2014/main" id="{B8F824D2-E573-4650-A28B-DFB1188B7CA4}"/>
              </a:ext>
            </a:extLst>
          </p:cNvPr>
          <p:cNvPicPr>
            <a:picLocks noChangeAspect="1"/>
          </p:cNvPicPr>
          <p:nvPr/>
        </p:nvPicPr>
        <p:blipFill>
          <a:blip r:embed="rId5"/>
          <a:stretch>
            <a:fillRect/>
          </a:stretch>
        </p:blipFill>
        <p:spPr>
          <a:xfrm>
            <a:off x="4343922" y="3843944"/>
            <a:ext cx="2101636" cy="1370346"/>
          </a:xfrm>
          <a:prstGeom prst="rect">
            <a:avLst/>
          </a:prstGeom>
        </p:spPr>
      </p:pic>
      <p:pic>
        <p:nvPicPr>
          <p:cNvPr id="66" name="Picture 65">
            <a:extLst>
              <a:ext uri="{FF2B5EF4-FFF2-40B4-BE49-F238E27FC236}">
                <a16:creationId xmlns:a16="http://schemas.microsoft.com/office/drawing/2014/main" id="{E00CF08D-0325-4F12-BA13-C49DA2F12FB0}"/>
              </a:ext>
            </a:extLst>
          </p:cNvPr>
          <p:cNvPicPr>
            <a:picLocks noChangeAspect="1"/>
          </p:cNvPicPr>
          <p:nvPr/>
        </p:nvPicPr>
        <p:blipFill>
          <a:blip r:embed="rId6"/>
          <a:stretch>
            <a:fillRect/>
          </a:stretch>
        </p:blipFill>
        <p:spPr>
          <a:xfrm>
            <a:off x="6492653" y="3849771"/>
            <a:ext cx="2220682" cy="1358691"/>
          </a:xfrm>
          <a:prstGeom prst="rect">
            <a:avLst/>
          </a:prstGeom>
        </p:spPr>
      </p:pic>
      <p:pic>
        <p:nvPicPr>
          <p:cNvPr id="68" name="Picture 67">
            <a:extLst>
              <a:ext uri="{FF2B5EF4-FFF2-40B4-BE49-F238E27FC236}">
                <a16:creationId xmlns:a16="http://schemas.microsoft.com/office/drawing/2014/main" id="{1E36C9B6-6CB6-4532-91D3-1264A4ADAA4C}"/>
              </a:ext>
            </a:extLst>
          </p:cNvPr>
          <p:cNvPicPr>
            <a:picLocks noChangeAspect="1"/>
          </p:cNvPicPr>
          <p:nvPr/>
        </p:nvPicPr>
        <p:blipFill>
          <a:blip r:embed="rId7"/>
          <a:stretch>
            <a:fillRect/>
          </a:stretch>
        </p:blipFill>
        <p:spPr>
          <a:xfrm>
            <a:off x="6492653" y="5252228"/>
            <a:ext cx="2220682" cy="1392462"/>
          </a:xfrm>
          <a:prstGeom prst="rect">
            <a:avLst/>
          </a:prstGeom>
        </p:spPr>
      </p:pic>
    </p:spTree>
    <p:extLst>
      <p:ext uri="{BB962C8B-B14F-4D97-AF65-F5344CB8AC3E}">
        <p14:creationId xmlns:p14="http://schemas.microsoft.com/office/powerpoint/2010/main" val="425587435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A48964CEC54454A901C46169C20DDA1" ma:contentTypeVersion="11" ma:contentTypeDescription="Create a new document." ma:contentTypeScope="" ma:versionID="cac0cff6e3c0477b17e22e8d44b50c0f">
  <xsd:schema xmlns:xsd="http://www.w3.org/2001/XMLSchema" xmlns:xs="http://www.w3.org/2001/XMLSchema" xmlns:p="http://schemas.microsoft.com/office/2006/metadata/properties" xmlns:ns3="4c85a769-4afb-42b7-b042-bdb55f3b6b53" xmlns:ns4="f64c85bb-3395-4dca-aa9d-a4a2894a5bcd" targetNamespace="http://schemas.microsoft.com/office/2006/metadata/properties" ma:root="true" ma:fieldsID="f16481d71eb97684d64051627db686b3" ns3:_="" ns4:_="">
    <xsd:import namespace="4c85a769-4afb-42b7-b042-bdb55f3b6b53"/>
    <xsd:import namespace="f64c85bb-3395-4dca-aa9d-a4a2894a5bc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85a769-4afb-42b7-b042-bdb55f3b6b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64c85bb-3395-4dca-aa9d-a4a2894a5bc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EA49841-907E-4383-8313-E78143CCA655}">
  <ds:schemaRefs>
    <ds:schemaRef ds:uri="http://schemas.microsoft.com/sharepoint/v3/contenttype/forms"/>
  </ds:schemaRefs>
</ds:datastoreItem>
</file>

<file path=customXml/itemProps2.xml><?xml version="1.0" encoding="utf-8"?>
<ds:datastoreItem xmlns:ds="http://schemas.openxmlformats.org/officeDocument/2006/customXml" ds:itemID="{D46B7A0A-9390-4CCB-A632-3267CF42EB95}">
  <ds:schemaRefs>
    <ds:schemaRef ds:uri="4c85a769-4afb-42b7-b042-bdb55f3b6b53"/>
    <ds:schemaRef ds:uri="f64c85bb-3395-4dca-aa9d-a4a2894a5b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F8EF655-293F-4EE1-A865-089A6EADB0C4}">
  <ds:schemaRefs>
    <ds:schemaRef ds:uri="4c85a769-4afb-42b7-b042-bdb55f3b6b53"/>
    <ds:schemaRef ds:uri="f64c85bb-3395-4dca-aa9d-a4a2894a5b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Slice</Template>
  <TotalTime>586</TotalTime>
  <Words>470</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HP Simplified Hans</vt:lpstr>
      <vt:lpstr>Arial</vt:lpstr>
      <vt:lpstr>Cambria Math</vt:lpstr>
      <vt:lpstr>Century Gothic</vt:lpstr>
      <vt:lpstr>Wingdings 3</vt:lpstr>
      <vt:lpstr>Slice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Cole Capobianco</dc:creator>
  <cp:lastModifiedBy>Patrick Jackson</cp:lastModifiedBy>
  <cp:revision>12</cp:revision>
  <dcterms:created xsi:type="dcterms:W3CDTF">2022-04-08T18:33:54Z</dcterms:created>
  <dcterms:modified xsi:type="dcterms:W3CDTF">2022-04-18T02:31:36Z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0x010100BA48964CEC54454A901C46169C20DDA1</vt:lpwstr>
  </property>
</Properties>
</file>