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438912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36" autoAdjust="0"/>
    <p:restoredTop sz="94575" autoAdjust="0"/>
  </p:normalViewPr>
  <p:slideViewPr>
    <p:cSldViewPr>
      <p:cViewPr varScale="1">
        <p:scale>
          <a:sx n="14" d="100"/>
          <a:sy n="14" d="100"/>
        </p:scale>
        <p:origin x="1336" y="8"/>
      </p:cViewPr>
      <p:guideLst>
        <p:guide orient="horz" pos="10368"/>
        <p:guide pos="15552"/>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a:t>Click to edit Master title style</a:t>
            </a:r>
          </a:p>
        </p:txBody>
      </p:sp>
      <p:sp>
        <p:nvSpPr>
          <p:cNvPr id="3" name="Content Placeholder 2"/>
          <p:cNvSpPr>
            <a:spLocks noGrp="1"/>
          </p:cNvSpPr>
          <p:nvPr>
            <p:ph sz="quarter" idx="1"/>
          </p:nvPr>
        </p:nvSpPr>
        <p:spPr>
          <a:xfrm>
            <a:off x="2193928"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3"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8"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3"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2"/>
            <a:ext cx="43891200" cy="4155753"/>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57200" algn="l" eaLnBrk="1" hangingPunct="1">
              <a:spcBef>
                <a:spcPts val="0"/>
              </a:spcBef>
              <a:spcAft>
                <a:spcPts val="0"/>
              </a:spcAft>
            </a:pPr>
            <a:r>
              <a:rPr lang="en-US" sz="8800" dirty="0">
                <a:solidFill>
                  <a:schemeClr val="bg1"/>
                </a:solidFill>
              </a:rPr>
              <a:t>G</a:t>
            </a:r>
            <a:r>
              <a:rPr lang="en-US" altLang="zh-CN" sz="8800" dirty="0">
                <a:solidFill>
                  <a:schemeClr val="bg1"/>
                </a:solidFill>
              </a:rPr>
              <a:t>esture Recognition by </a:t>
            </a:r>
            <a:r>
              <a:rPr lang="en-US" altLang="zh-CN" sz="8800">
                <a:solidFill>
                  <a:schemeClr val="bg1"/>
                </a:solidFill>
              </a:rPr>
              <a:t>Flexible Sensor </a:t>
            </a:r>
            <a:r>
              <a:rPr lang="en-US" altLang="zh-CN" sz="8800" dirty="0">
                <a:solidFill>
                  <a:schemeClr val="bg1"/>
                </a:solidFill>
              </a:rPr>
              <a:t>A</a:t>
            </a:r>
            <a:r>
              <a:rPr lang="en-US" altLang="zh-CN" sz="8800">
                <a:solidFill>
                  <a:schemeClr val="bg1"/>
                </a:solidFill>
              </a:rPr>
              <a:t>rray</a:t>
            </a:r>
            <a:br>
              <a:rPr lang="en-US" sz="4000" dirty="0"/>
            </a:br>
            <a:r>
              <a:rPr lang="en-US" sz="5400" i="1" dirty="0">
                <a:solidFill>
                  <a:srgbClr val="FFFFFF"/>
                </a:solidFill>
              </a:rPr>
              <a:t>Jiawei Chen</a:t>
            </a:r>
            <a:br>
              <a:rPr lang="en-US" sz="5400" i="1" dirty="0">
                <a:solidFill>
                  <a:srgbClr val="FFFFFF"/>
                </a:solidFill>
              </a:rPr>
            </a:br>
            <a:r>
              <a:rPr lang="en-US" sz="5400" i="1" dirty="0">
                <a:solidFill>
                  <a:srgbClr val="FFFFFF"/>
                </a:solidFill>
              </a:rPr>
              <a:t>Department of Electrical and Computer Engineering, University of New Hampshire</a:t>
            </a:r>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2" name="Rectangle 164"/>
          <p:cNvSpPr>
            <a:spLocks noChangeArrowheads="1"/>
          </p:cNvSpPr>
          <p:nvPr/>
        </p:nvSpPr>
        <p:spPr bwMode="auto">
          <a:xfrm>
            <a:off x="15462505" y="5030260"/>
            <a:ext cx="128016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Results and Problems</a:t>
            </a:r>
            <a:endParaRPr lang="en-US" sz="60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592001" y="13652088"/>
            <a:ext cx="125306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Methods</a:t>
            </a:r>
          </a:p>
        </p:txBody>
      </p:sp>
      <p:sp>
        <p:nvSpPr>
          <p:cNvPr id="2155" name="Rectangle 167"/>
          <p:cNvSpPr>
            <a:spLocks noChangeArrowheads="1"/>
          </p:cNvSpPr>
          <p:nvPr/>
        </p:nvSpPr>
        <p:spPr bwMode="auto">
          <a:xfrm>
            <a:off x="654755" y="5030260"/>
            <a:ext cx="12405161"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Introduction</a:t>
            </a:r>
            <a:endParaRPr lang="en-US" dirty="0">
              <a:solidFill>
                <a:srgbClr val="999999"/>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30005867" y="28270202"/>
            <a:ext cx="13004800" cy="492443"/>
          </a:xfrm>
          <a:prstGeom prst="rect">
            <a:avLst/>
          </a:prstGeom>
          <a:noFill/>
        </p:spPr>
        <p:txBody>
          <a:bodyPr wrap="square" rtlCol="0">
            <a:spAutoFit/>
          </a:bodyPr>
          <a:lstStyle/>
          <a:p>
            <a:pPr indent="-457200" algn="l">
              <a:spcBef>
                <a:spcPts val="1200"/>
              </a:spcBef>
            </a:pPr>
            <a:r>
              <a:rPr lang="en-US" sz="2600" b="0" dirty="0">
                <a:solidFill>
                  <a:schemeClr val="tx1"/>
                </a:solidFill>
                <a:latin typeface="Times New Roman" panose="02020603050405020304" pitchFamily="18" charset="0"/>
                <a:cs typeface="Times New Roman" panose="02020603050405020304" pitchFamily="18" charset="0"/>
              </a:rPr>
              <a:t>.</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553005" y="418449"/>
            <a:ext cx="10083800" cy="3017752"/>
          </a:xfrm>
          <a:prstGeom prst="rect">
            <a:avLst/>
          </a:prstGeom>
        </p:spPr>
      </p:pic>
      <p:sp>
        <p:nvSpPr>
          <p:cNvPr id="36" name="Rectangle 164"/>
          <p:cNvSpPr>
            <a:spLocks noChangeArrowheads="1"/>
          </p:cNvSpPr>
          <p:nvPr/>
        </p:nvSpPr>
        <p:spPr bwMode="auto">
          <a:xfrm>
            <a:off x="30103233" y="5030260"/>
            <a:ext cx="12869333"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Discussion</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 name="文本框 1">
            <a:extLst>
              <a:ext uri="{FF2B5EF4-FFF2-40B4-BE49-F238E27FC236}">
                <a16:creationId xmlns:a16="http://schemas.microsoft.com/office/drawing/2014/main" id="{4ACCC3E0-9BA8-4532-9A26-E7153199482A}"/>
              </a:ext>
            </a:extLst>
          </p:cNvPr>
          <p:cNvSpPr txBox="1"/>
          <p:nvPr/>
        </p:nvSpPr>
        <p:spPr>
          <a:xfrm>
            <a:off x="654755" y="6630389"/>
            <a:ext cx="12405161" cy="7478970"/>
          </a:xfrm>
          <a:prstGeom prst="rect">
            <a:avLst/>
          </a:prstGeom>
          <a:noFill/>
        </p:spPr>
        <p:txBody>
          <a:bodyPr wrap="square" rtlCol="0">
            <a:spAutoFit/>
          </a:bodyPr>
          <a:lstStyle/>
          <a:p>
            <a:pPr algn="l"/>
            <a:r>
              <a:rPr lang="en-US" altLang="zh-CN" sz="4800" b="0" dirty="0">
                <a:solidFill>
                  <a:srgbClr val="000000"/>
                </a:solidFill>
                <a:latin typeface="Times New Roman" panose="02020603050405020304" pitchFamily="18" charset="0"/>
                <a:cs typeface="Times New Roman" panose="02020603050405020304" pitchFamily="18" charset="0"/>
              </a:rPr>
              <a:t>Gesture Recognition: Computer to capture human gestures and recognize them.</a:t>
            </a:r>
          </a:p>
          <a:p>
            <a:pPr algn="l"/>
            <a:r>
              <a:rPr lang="en-US" altLang="zh-CN" sz="4800" b="0" dirty="0">
                <a:solidFill>
                  <a:srgbClr val="000000"/>
                </a:solidFill>
                <a:latin typeface="Times New Roman" panose="02020603050405020304" pitchFamily="18" charset="0"/>
                <a:cs typeface="Times New Roman" panose="02020603050405020304" pitchFamily="18" charset="0"/>
              </a:rPr>
              <a:t>EMG sensor: electromyography sensor used to measure small electrical signals generated by muscles</a:t>
            </a:r>
          </a:p>
          <a:p>
            <a:pPr algn="l"/>
            <a:r>
              <a:rPr lang="en-US" altLang="zh-CN" sz="4800" b="0" dirty="0">
                <a:solidFill>
                  <a:srgbClr val="000000"/>
                </a:solidFill>
                <a:latin typeface="Times New Roman" panose="02020603050405020304" pitchFamily="18" charset="0"/>
                <a:cs typeface="Times New Roman" panose="02020603050405020304" pitchFamily="18" charset="0"/>
              </a:rPr>
              <a:t>Goal: Using EMG sensor arrays and microcontrollers to collect signals from arms and make computer to realize data and recognize what the gesture is.</a:t>
            </a:r>
          </a:p>
          <a:p>
            <a:pPr algn="l"/>
            <a:endParaRPr lang="zh-CN" altLang="en-US" sz="4800" b="0" dirty="0">
              <a:solidFill>
                <a:srgbClr val="000000"/>
              </a:solidFill>
              <a:latin typeface="Times New Roman" panose="02020603050405020304" pitchFamily="18" charset="0"/>
              <a:cs typeface="Times New Roman" panose="02020603050405020304" pitchFamily="18" charset="0"/>
            </a:endParaRPr>
          </a:p>
        </p:txBody>
      </p:sp>
      <p:sp>
        <p:nvSpPr>
          <p:cNvPr id="17" name="文本框 16">
            <a:extLst>
              <a:ext uri="{FF2B5EF4-FFF2-40B4-BE49-F238E27FC236}">
                <a16:creationId xmlns:a16="http://schemas.microsoft.com/office/drawing/2014/main" id="{F1D2DBF8-3F16-45DF-9677-980B683125DC}"/>
              </a:ext>
            </a:extLst>
          </p:cNvPr>
          <p:cNvSpPr txBox="1"/>
          <p:nvPr/>
        </p:nvSpPr>
        <p:spPr>
          <a:xfrm>
            <a:off x="713646" y="15714291"/>
            <a:ext cx="12405161" cy="20036254"/>
          </a:xfrm>
          <a:prstGeom prst="rect">
            <a:avLst/>
          </a:prstGeom>
          <a:noFill/>
        </p:spPr>
        <p:txBody>
          <a:bodyPr wrap="square" rtlCol="0">
            <a:spAutoFit/>
          </a:bodyPr>
          <a:lstStyle/>
          <a:p>
            <a:pPr algn="l"/>
            <a:r>
              <a:rPr lang="en-US" altLang="zh-CN" sz="4800" b="0" dirty="0">
                <a:solidFill>
                  <a:srgbClr val="000000"/>
                </a:solidFill>
                <a:latin typeface="Times New Roman" panose="02020603050405020304" pitchFamily="18" charset="0"/>
                <a:cs typeface="Times New Roman" panose="02020603050405020304" pitchFamily="18" charset="0"/>
              </a:rPr>
              <a:t>Connect the device which used to deal with the front end of the signal. The device can collect data by connecting with EMG sensors. Then we add a microcontroller to our device to transfer data. At the end, we use our computer to train collected data and predict the output if we give other signal data of gestures.</a:t>
            </a:r>
          </a:p>
          <a:p>
            <a:pPr algn="l"/>
            <a:endParaRPr lang="en-US" altLang="zh-CN" sz="4800" b="0" dirty="0">
              <a:solidFill>
                <a:srgbClr val="000000"/>
              </a:solidFill>
              <a:latin typeface="Times New Roman" panose="02020603050405020304" pitchFamily="18" charset="0"/>
              <a:cs typeface="Times New Roman" panose="02020603050405020304" pitchFamily="18" charset="0"/>
            </a:endParaRPr>
          </a:p>
          <a:p>
            <a:pPr algn="l"/>
            <a:r>
              <a:rPr lang="en-US" altLang="zh-CN" sz="4800" b="0" dirty="0">
                <a:solidFill>
                  <a:srgbClr val="000000"/>
                </a:solidFill>
                <a:latin typeface="Times New Roman" panose="02020603050405020304" pitchFamily="18" charset="0"/>
                <a:cs typeface="Times New Roman" panose="02020603050405020304" pitchFamily="18" charset="0"/>
              </a:rPr>
              <a:t>ADS1298 and ADS1299</a:t>
            </a:r>
          </a:p>
          <a:p>
            <a:pPr algn="l"/>
            <a:r>
              <a:rPr lang="en-US" altLang="zh-CN" sz="4800" b="0" dirty="0">
                <a:solidFill>
                  <a:srgbClr val="000000"/>
                </a:solidFill>
                <a:latin typeface="Times New Roman" panose="02020603050405020304" pitchFamily="18" charset="0"/>
                <a:cs typeface="Times New Roman" panose="02020603050405020304" pitchFamily="18" charset="0"/>
              </a:rPr>
              <a:t>Pros: Multiple channels; more data; higher accuracy. </a:t>
            </a:r>
          </a:p>
          <a:p>
            <a:pPr algn="l"/>
            <a:r>
              <a:rPr lang="en-US" altLang="zh-CN" sz="4800" b="0" dirty="0">
                <a:solidFill>
                  <a:srgbClr val="000000"/>
                </a:solidFill>
                <a:latin typeface="Times New Roman" panose="02020603050405020304" pitchFamily="18" charset="0"/>
                <a:cs typeface="Times New Roman" panose="02020603050405020304" pitchFamily="18" charset="0"/>
              </a:rPr>
              <a:t>Cons: Not stable, too sensitive, have to add notch filters and Low or High Pass filters. They are too susceptible to external influences. The instrument operation connection is too complex.</a:t>
            </a:r>
          </a:p>
          <a:p>
            <a:pPr algn="l"/>
            <a:endParaRPr lang="en-US" altLang="zh-CN" sz="4800" b="0" dirty="0">
              <a:solidFill>
                <a:srgbClr val="000000"/>
              </a:solidFill>
              <a:latin typeface="Times New Roman" panose="02020603050405020304" pitchFamily="18" charset="0"/>
              <a:cs typeface="Times New Roman" panose="02020603050405020304" pitchFamily="18" charset="0"/>
            </a:endParaRPr>
          </a:p>
          <a:p>
            <a:pPr algn="l"/>
            <a:r>
              <a:rPr lang="en-US" altLang="zh-CN" sz="4800" b="0" dirty="0" err="1">
                <a:solidFill>
                  <a:srgbClr val="000000"/>
                </a:solidFill>
                <a:latin typeface="Times New Roman" panose="02020603050405020304" pitchFamily="18" charset="0"/>
                <a:cs typeface="Times New Roman" panose="02020603050405020304" pitchFamily="18" charset="0"/>
              </a:rPr>
              <a:t>MyoWare</a:t>
            </a:r>
            <a:r>
              <a:rPr lang="en-US" altLang="zh-CN" sz="4800" b="0" dirty="0">
                <a:solidFill>
                  <a:srgbClr val="000000"/>
                </a:solidFill>
                <a:latin typeface="Times New Roman" panose="02020603050405020304" pitchFamily="18" charset="0"/>
                <a:cs typeface="Times New Roman" panose="02020603050405020304" pitchFamily="18" charset="0"/>
              </a:rPr>
              <a:t> Muscle Sensor:</a:t>
            </a:r>
          </a:p>
          <a:p>
            <a:pPr algn="l"/>
            <a:r>
              <a:rPr lang="en-US" altLang="zh-CN" sz="4800" b="0" dirty="0">
                <a:solidFill>
                  <a:srgbClr val="000000"/>
                </a:solidFill>
                <a:latin typeface="Times New Roman" panose="02020603050405020304" pitchFamily="18" charset="0"/>
                <a:cs typeface="Times New Roman" panose="02020603050405020304" pitchFamily="18" charset="0"/>
              </a:rPr>
              <a:t>Pros: More stable, it’s easy to use. </a:t>
            </a:r>
          </a:p>
          <a:p>
            <a:pPr algn="l"/>
            <a:r>
              <a:rPr lang="en-US" altLang="zh-CN" sz="4800" b="0" dirty="0">
                <a:solidFill>
                  <a:srgbClr val="000000"/>
                </a:solidFill>
                <a:latin typeface="Times New Roman" panose="02020603050405020304" pitchFamily="18" charset="0"/>
                <a:cs typeface="Times New Roman" panose="02020603050405020304" pitchFamily="18" charset="0"/>
              </a:rPr>
              <a:t>Cons: One channels for one device; Lower accuracy.</a:t>
            </a:r>
          </a:p>
          <a:p>
            <a:pPr algn="l"/>
            <a:endParaRPr lang="en-US" altLang="zh-CN" sz="4800" b="0" dirty="0">
              <a:solidFill>
                <a:srgbClr val="000000"/>
              </a:solidFill>
              <a:latin typeface="Times New Roman" panose="02020603050405020304" pitchFamily="18" charset="0"/>
              <a:cs typeface="Times New Roman" panose="02020603050405020304" pitchFamily="18" charset="0"/>
            </a:endParaRPr>
          </a:p>
          <a:p>
            <a:pPr algn="l"/>
            <a:r>
              <a:rPr lang="en-US" altLang="zh-CN" sz="4800" b="0" dirty="0">
                <a:solidFill>
                  <a:srgbClr val="000000"/>
                </a:solidFill>
                <a:latin typeface="Times New Roman" panose="02020603050405020304" pitchFamily="18" charset="0"/>
                <a:cs typeface="Times New Roman" panose="02020603050405020304" pitchFamily="18" charset="0"/>
              </a:rPr>
              <a:t>Microcontroller:</a:t>
            </a:r>
          </a:p>
          <a:p>
            <a:pPr algn="l"/>
            <a:r>
              <a:rPr lang="en-US" altLang="zh-CN" sz="4800" b="0" dirty="0">
                <a:solidFill>
                  <a:srgbClr val="000000"/>
                </a:solidFill>
                <a:latin typeface="Times New Roman" panose="02020603050405020304" pitchFamily="18" charset="0"/>
                <a:cs typeface="Times New Roman" panose="02020603050405020304" pitchFamily="18" charset="0"/>
              </a:rPr>
              <a:t>ESP32</a:t>
            </a:r>
          </a:p>
          <a:p>
            <a:pPr algn="l"/>
            <a:endParaRPr lang="en-US" altLang="zh-CN" sz="4800" b="0" dirty="0">
              <a:solidFill>
                <a:srgbClr val="000000"/>
              </a:solidFill>
              <a:latin typeface="Times New Roman" panose="02020603050405020304" pitchFamily="18" charset="0"/>
              <a:cs typeface="Times New Roman" panose="02020603050405020304" pitchFamily="18" charset="0"/>
            </a:endParaRPr>
          </a:p>
          <a:p>
            <a:pPr algn="l"/>
            <a:endParaRPr lang="en-US" altLang="zh-CN" sz="4800" b="0" dirty="0">
              <a:solidFill>
                <a:srgbClr val="000000"/>
              </a:solidFill>
              <a:latin typeface="Times New Roman" panose="02020603050405020304" pitchFamily="18" charset="0"/>
              <a:cs typeface="Times New Roman" panose="02020603050405020304" pitchFamily="18" charset="0"/>
            </a:endParaRPr>
          </a:p>
          <a:p>
            <a:pPr algn="l"/>
            <a:endParaRPr lang="en-US" altLang="zh-CN" sz="4800" b="0" dirty="0">
              <a:solidFill>
                <a:srgbClr val="000000"/>
              </a:solidFill>
              <a:latin typeface="Times New Roman" panose="02020603050405020304" pitchFamily="18" charset="0"/>
              <a:cs typeface="Times New Roman" panose="02020603050405020304" pitchFamily="18" charset="0"/>
            </a:endParaRPr>
          </a:p>
          <a:p>
            <a:pPr algn="l"/>
            <a:endParaRPr lang="zh-CN" altLang="en-US" sz="4800" b="0" dirty="0">
              <a:solidFill>
                <a:srgbClr val="000000"/>
              </a:solidFill>
              <a:latin typeface="Times New Roman" panose="02020603050405020304" pitchFamily="18" charset="0"/>
              <a:cs typeface="Times New Roman" panose="02020603050405020304" pitchFamily="18" charset="0"/>
            </a:endParaRPr>
          </a:p>
        </p:txBody>
      </p:sp>
      <p:sp>
        <p:nvSpPr>
          <p:cNvPr id="18" name="文本框 17">
            <a:extLst>
              <a:ext uri="{FF2B5EF4-FFF2-40B4-BE49-F238E27FC236}">
                <a16:creationId xmlns:a16="http://schemas.microsoft.com/office/drawing/2014/main" id="{DF2913AE-A3B5-4DFF-B02F-3E51C244C933}"/>
              </a:ext>
            </a:extLst>
          </p:cNvPr>
          <p:cNvSpPr txBox="1"/>
          <p:nvPr/>
        </p:nvSpPr>
        <p:spPr>
          <a:xfrm>
            <a:off x="15660724" y="6804160"/>
            <a:ext cx="12405161" cy="17820263"/>
          </a:xfrm>
          <a:prstGeom prst="rect">
            <a:avLst/>
          </a:prstGeom>
          <a:noFill/>
        </p:spPr>
        <p:txBody>
          <a:bodyPr wrap="square" rtlCol="0">
            <a:spAutoFit/>
          </a:bodyPr>
          <a:lstStyle/>
          <a:p>
            <a:pPr algn="l"/>
            <a:r>
              <a:rPr lang="en-US" altLang="zh-CN" sz="4800" b="0" dirty="0">
                <a:solidFill>
                  <a:srgbClr val="000000"/>
                </a:solidFill>
                <a:latin typeface="Times New Roman" panose="02020603050405020304" pitchFamily="18" charset="0"/>
                <a:cs typeface="Times New Roman" panose="02020603050405020304" pitchFamily="18" charset="0"/>
              </a:rPr>
              <a:t>ADS1298:</a:t>
            </a:r>
          </a:p>
          <a:p>
            <a:pPr algn="l"/>
            <a:r>
              <a:rPr lang="en-US" altLang="zh-CN" sz="4800" b="0" dirty="0">
                <a:solidFill>
                  <a:srgbClr val="000000"/>
                </a:solidFill>
                <a:latin typeface="Times New Roman" panose="02020603050405020304" pitchFamily="18" charset="0"/>
                <a:cs typeface="Times New Roman" panose="02020603050405020304" pitchFamily="18" charset="0"/>
              </a:rPr>
              <a:t>Collecting ECG signals and form a graph as practice. </a:t>
            </a:r>
          </a:p>
          <a:p>
            <a:pPr algn="l"/>
            <a:r>
              <a:rPr lang="en-US" altLang="zh-CN" sz="4800" b="0" dirty="0">
                <a:solidFill>
                  <a:srgbClr val="000000"/>
                </a:solidFill>
                <a:latin typeface="Times New Roman" panose="02020603050405020304" pitchFamily="18" charset="0"/>
                <a:cs typeface="Times New Roman" panose="02020603050405020304" pitchFamily="18" charset="0"/>
              </a:rPr>
              <a:t>Too hard to write code to transfer data from ADS1298 to computer by using microcontroller.</a:t>
            </a:r>
          </a:p>
          <a:p>
            <a:pPr algn="l"/>
            <a:endParaRPr lang="en-US" altLang="zh-CN" sz="4800" b="0" dirty="0">
              <a:solidFill>
                <a:srgbClr val="000000"/>
              </a:solidFill>
              <a:latin typeface="Times New Roman" panose="02020603050405020304" pitchFamily="18" charset="0"/>
              <a:cs typeface="Times New Roman" panose="02020603050405020304" pitchFamily="18" charset="0"/>
            </a:endParaRPr>
          </a:p>
          <a:p>
            <a:pPr algn="l"/>
            <a:r>
              <a:rPr lang="en-US" altLang="zh-CN" sz="4800" b="0" dirty="0">
                <a:solidFill>
                  <a:srgbClr val="000000"/>
                </a:solidFill>
                <a:latin typeface="Times New Roman" panose="02020603050405020304" pitchFamily="18" charset="0"/>
                <a:cs typeface="Times New Roman" panose="02020603050405020304" pitchFamily="18" charset="0"/>
              </a:rPr>
              <a:t>ADS1299:</a:t>
            </a:r>
          </a:p>
          <a:p>
            <a:pPr algn="l"/>
            <a:r>
              <a:rPr lang="en-US" altLang="zh-CN" sz="4800" b="0" dirty="0">
                <a:solidFill>
                  <a:srgbClr val="000000"/>
                </a:solidFill>
                <a:latin typeface="Times New Roman" panose="02020603050405020304" pitchFamily="18" charset="0"/>
                <a:cs typeface="Times New Roman" panose="02020603050405020304" pitchFamily="18" charset="0"/>
              </a:rPr>
              <a:t>Has library, it’s much easier to write code.</a:t>
            </a:r>
          </a:p>
          <a:p>
            <a:pPr algn="l"/>
            <a:r>
              <a:rPr lang="en-US" altLang="zh-CN" sz="4800" b="0" dirty="0">
                <a:solidFill>
                  <a:srgbClr val="000000"/>
                </a:solidFill>
                <a:latin typeface="Times New Roman" panose="02020603050405020304" pitchFamily="18" charset="0"/>
                <a:cs typeface="Times New Roman" panose="02020603050405020304" pitchFamily="18" charset="0"/>
              </a:rPr>
              <a:t>The signal is not stable, the device is too sensitive</a:t>
            </a:r>
          </a:p>
          <a:p>
            <a:pPr algn="l"/>
            <a:endParaRPr lang="en-US" altLang="zh-CN" sz="4800" b="0" dirty="0">
              <a:solidFill>
                <a:srgbClr val="000000"/>
              </a:solidFill>
              <a:latin typeface="Times New Roman" panose="02020603050405020304" pitchFamily="18" charset="0"/>
              <a:cs typeface="Times New Roman" panose="02020603050405020304" pitchFamily="18" charset="0"/>
            </a:endParaRPr>
          </a:p>
          <a:p>
            <a:pPr algn="l"/>
            <a:r>
              <a:rPr lang="en-US" altLang="zh-CN" sz="4800" b="0" dirty="0" err="1">
                <a:solidFill>
                  <a:srgbClr val="000000"/>
                </a:solidFill>
                <a:latin typeface="Times New Roman" panose="02020603050405020304" pitchFamily="18" charset="0"/>
                <a:cs typeface="Times New Roman" panose="02020603050405020304" pitchFamily="18" charset="0"/>
              </a:rPr>
              <a:t>MyoWare</a:t>
            </a:r>
            <a:r>
              <a:rPr lang="en-US" altLang="zh-CN" sz="4800" b="0" dirty="0">
                <a:solidFill>
                  <a:srgbClr val="000000"/>
                </a:solidFill>
                <a:latin typeface="Times New Roman" panose="02020603050405020304" pitchFamily="18" charset="0"/>
                <a:cs typeface="Times New Roman" panose="02020603050405020304" pitchFamily="18" charset="0"/>
              </a:rPr>
              <a:t> Muscle Sensor:</a:t>
            </a:r>
          </a:p>
          <a:p>
            <a:pPr algn="l"/>
            <a:r>
              <a:rPr lang="en-US" altLang="zh-CN" sz="4800" b="0" dirty="0">
                <a:solidFill>
                  <a:srgbClr val="000000"/>
                </a:solidFill>
                <a:latin typeface="Times New Roman" panose="02020603050405020304" pitchFamily="18" charset="0"/>
                <a:cs typeface="Times New Roman" panose="02020603050405020304" pitchFamily="18" charset="0"/>
              </a:rPr>
              <a:t>It’s easy to use and the code used to transfer data is much easier to write. After the data was transferred to </a:t>
            </a:r>
            <a:r>
              <a:rPr lang="en-US" altLang="zh-CN" sz="4800" b="0" dirty="0" err="1">
                <a:solidFill>
                  <a:srgbClr val="000000"/>
                </a:solidFill>
                <a:latin typeface="Times New Roman" panose="02020603050405020304" pitchFamily="18" charset="0"/>
                <a:cs typeface="Times New Roman" panose="02020603050405020304" pitchFamily="18" charset="0"/>
              </a:rPr>
              <a:t>Matlab</a:t>
            </a:r>
            <a:r>
              <a:rPr lang="en-US" altLang="zh-CN" sz="4800" b="0" dirty="0">
                <a:solidFill>
                  <a:srgbClr val="000000"/>
                </a:solidFill>
                <a:latin typeface="Times New Roman" panose="02020603050405020304" pitchFamily="18" charset="0"/>
                <a:cs typeface="Times New Roman" panose="02020603050405020304" pitchFamily="18" charset="0"/>
              </a:rPr>
              <a:t> in the computer, there is an app called classification leaner.  It can be used to train data. After get the trained model, the last step is give the model one input and let it to recognize what it is.</a:t>
            </a:r>
          </a:p>
          <a:p>
            <a:pPr algn="l"/>
            <a:r>
              <a:rPr lang="en-US" altLang="zh-CN" sz="4800" b="0" dirty="0">
                <a:solidFill>
                  <a:srgbClr val="000000"/>
                </a:solidFill>
                <a:latin typeface="Times New Roman" panose="02020603050405020304" pitchFamily="18" charset="0"/>
                <a:cs typeface="Times New Roman" panose="02020603050405020304" pitchFamily="18" charset="0"/>
              </a:rPr>
              <a:t>In this case, there are two gestures, one is opening hand—”1”, another is closing hand—”0”.</a:t>
            </a:r>
          </a:p>
          <a:p>
            <a:pPr algn="l"/>
            <a:r>
              <a:rPr lang="en-US" altLang="zh-CN" sz="4800" b="0" dirty="0">
                <a:solidFill>
                  <a:srgbClr val="000000"/>
                </a:solidFill>
                <a:latin typeface="Times New Roman" panose="02020603050405020304" pitchFamily="18" charset="0"/>
                <a:cs typeface="Times New Roman" panose="02020603050405020304" pitchFamily="18" charset="0"/>
              </a:rPr>
              <a:t>Blue points are “0”. Red points are “1”.</a:t>
            </a:r>
          </a:p>
          <a:p>
            <a:pPr algn="l"/>
            <a:endParaRPr lang="en-US" altLang="zh-CN" sz="4800" b="0" dirty="0">
              <a:solidFill>
                <a:srgbClr val="000000"/>
              </a:solidFill>
              <a:latin typeface="Times New Roman" panose="02020603050405020304" pitchFamily="18" charset="0"/>
              <a:cs typeface="Times New Roman" panose="02020603050405020304" pitchFamily="18" charset="0"/>
            </a:endParaRPr>
          </a:p>
          <a:p>
            <a:pPr algn="l"/>
            <a:endParaRPr lang="en-US" altLang="zh-CN" sz="4800" b="0" dirty="0">
              <a:solidFill>
                <a:srgbClr val="000000"/>
              </a:solidFill>
              <a:latin typeface="Times New Roman" panose="02020603050405020304" pitchFamily="18" charset="0"/>
              <a:cs typeface="Times New Roman" panose="02020603050405020304" pitchFamily="18" charset="0"/>
            </a:endParaRPr>
          </a:p>
          <a:p>
            <a:pPr algn="l"/>
            <a:endParaRPr lang="en-US" altLang="zh-CN" sz="4800" b="0" dirty="0">
              <a:solidFill>
                <a:srgbClr val="000000"/>
              </a:solidFill>
              <a:latin typeface="Times New Roman" panose="02020603050405020304" pitchFamily="18" charset="0"/>
              <a:cs typeface="Times New Roman" panose="02020603050405020304" pitchFamily="18" charset="0"/>
            </a:endParaRPr>
          </a:p>
        </p:txBody>
      </p:sp>
      <p:pic>
        <p:nvPicPr>
          <p:cNvPr id="5" name="图片 4">
            <a:extLst>
              <a:ext uri="{FF2B5EF4-FFF2-40B4-BE49-F238E27FC236}">
                <a16:creationId xmlns:a16="http://schemas.microsoft.com/office/drawing/2014/main" id="{207C9CF6-2559-4F88-8A23-FF5F6F026BF6}"/>
              </a:ext>
            </a:extLst>
          </p:cNvPr>
          <p:cNvPicPr>
            <a:picLocks noChangeAspect="1"/>
          </p:cNvPicPr>
          <p:nvPr/>
        </p:nvPicPr>
        <p:blipFill>
          <a:blip r:embed="rId3"/>
          <a:stretch>
            <a:fillRect/>
          </a:stretch>
        </p:blipFill>
        <p:spPr>
          <a:xfrm>
            <a:off x="17879912" y="22607421"/>
            <a:ext cx="7275477" cy="5039194"/>
          </a:xfrm>
          <a:prstGeom prst="rect">
            <a:avLst/>
          </a:prstGeom>
        </p:spPr>
      </p:pic>
      <p:pic>
        <p:nvPicPr>
          <p:cNvPr id="12" name="图片 11">
            <a:extLst>
              <a:ext uri="{FF2B5EF4-FFF2-40B4-BE49-F238E27FC236}">
                <a16:creationId xmlns:a16="http://schemas.microsoft.com/office/drawing/2014/main" id="{57D04AF3-F10C-4762-9AE1-652BF37E9E58}"/>
              </a:ext>
            </a:extLst>
          </p:cNvPr>
          <p:cNvPicPr>
            <a:picLocks noChangeAspect="1"/>
          </p:cNvPicPr>
          <p:nvPr/>
        </p:nvPicPr>
        <p:blipFill>
          <a:blip r:embed="rId4"/>
          <a:stretch>
            <a:fillRect/>
          </a:stretch>
        </p:blipFill>
        <p:spPr>
          <a:xfrm>
            <a:off x="16681194" y="27888140"/>
            <a:ext cx="3225966" cy="4540483"/>
          </a:xfrm>
          <a:prstGeom prst="rect">
            <a:avLst/>
          </a:prstGeom>
        </p:spPr>
      </p:pic>
      <p:pic>
        <p:nvPicPr>
          <p:cNvPr id="14" name="图片 13">
            <a:extLst>
              <a:ext uri="{FF2B5EF4-FFF2-40B4-BE49-F238E27FC236}">
                <a16:creationId xmlns:a16="http://schemas.microsoft.com/office/drawing/2014/main" id="{A0E0C60A-3199-4F78-B882-2BF1C69EB9A1}"/>
              </a:ext>
            </a:extLst>
          </p:cNvPr>
          <p:cNvPicPr>
            <a:picLocks noChangeAspect="1"/>
          </p:cNvPicPr>
          <p:nvPr/>
        </p:nvPicPr>
        <p:blipFill>
          <a:blip r:embed="rId5"/>
          <a:stretch>
            <a:fillRect/>
          </a:stretch>
        </p:blipFill>
        <p:spPr>
          <a:xfrm>
            <a:off x="23411176" y="27888139"/>
            <a:ext cx="3335587" cy="4540483"/>
          </a:xfrm>
          <a:prstGeom prst="rect">
            <a:avLst/>
          </a:prstGeom>
        </p:spPr>
      </p:pic>
      <p:sp>
        <p:nvSpPr>
          <p:cNvPr id="26" name="文本框 25">
            <a:extLst>
              <a:ext uri="{FF2B5EF4-FFF2-40B4-BE49-F238E27FC236}">
                <a16:creationId xmlns:a16="http://schemas.microsoft.com/office/drawing/2014/main" id="{FFDA9E43-8FED-44CC-B753-0015D4408291}"/>
              </a:ext>
            </a:extLst>
          </p:cNvPr>
          <p:cNvSpPr txBox="1"/>
          <p:nvPr/>
        </p:nvSpPr>
        <p:spPr>
          <a:xfrm>
            <a:off x="30305685" y="6849237"/>
            <a:ext cx="12405161" cy="5262979"/>
          </a:xfrm>
          <a:prstGeom prst="rect">
            <a:avLst/>
          </a:prstGeom>
          <a:noFill/>
        </p:spPr>
        <p:txBody>
          <a:bodyPr wrap="square" rtlCol="0">
            <a:spAutoFit/>
          </a:bodyPr>
          <a:lstStyle/>
          <a:p>
            <a:pPr algn="l"/>
            <a:r>
              <a:rPr lang="en-US" altLang="zh-CN" sz="4800" b="0" dirty="0">
                <a:solidFill>
                  <a:srgbClr val="000000"/>
                </a:solidFill>
                <a:latin typeface="Times New Roman" panose="02020603050405020304" pitchFamily="18" charset="0"/>
                <a:cs typeface="Times New Roman" panose="02020603050405020304" pitchFamily="18" charset="0"/>
              </a:rPr>
              <a:t>ADS1298: ECG graph is clear and good. Multiple channels  can give high accuracy data. However, when I tried to use SPI communication to transfer data, the code is too hard for me. </a:t>
            </a:r>
          </a:p>
          <a:p>
            <a:pPr algn="l"/>
            <a:r>
              <a:rPr lang="en-US" altLang="zh-CN" sz="4800" b="0" dirty="0">
                <a:solidFill>
                  <a:srgbClr val="000000"/>
                </a:solidFill>
                <a:latin typeface="Times New Roman" panose="02020603050405020304" pitchFamily="18" charset="0"/>
                <a:cs typeface="Times New Roman" panose="02020603050405020304" pitchFamily="18" charset="0"/>
              </a:rPr>
              <a:t>(2021.11 -2021.12)</a:t>
            </a:r>
          </a:p>
          <a:p>
            <a:pPr algn="l"/>
            <a:endParaRPr lang="en-US" altLang="zh-CN" sz="4800" b="0" dirty="0">
              <a:solidFill>
                <a:srgbClr val="000000"/>
              </a:solidFill>
              <a:latin typeface="Times New Roman" panose="02020603050405020304" pitchFamily="18" charset="0"/>
              <a:cs typeface="Times New Roman" panose="02020603050405020304" pitchFamily="18" charset="0"/>
            </a:endParaRPr>
          </a:p>
          <a:p>
            <a:pPr algn="l"/>
            <a:endParaRPr lang="zh-CN" altLang="en-US" sz="4800" b="0" dirty="0">
              <a:solidFill>
                <a:srgbClr val="000000"/>
              </a:solidFill>
              <a:latin typeface="Times New Roman" panose="02020603050405020304" pitchFamily="18" charset="0"/>
              <a:cs typeface="Times New Roman" panose="02020603050405020304" pitchFamily="18" charset="0"/>
            </a:endParaRPr>
          </a:p>
        </p:txBody>
      </p:sp>
      <p:pic>
        <p:nvPicPr>
          <p:cNvPr id="16" name="图片 15">
            <a:extLst>
              <a:ext uri="{FF2B5EF4-FFF2-40B4-BE49-F238E27FC236}">
                <a16:creationId xmlns:a16="http://schemas.microsoft.com/office/drawing/2014/main" id="{022709C0-A77C-4D2C-AE9E-AB6961A8E8A3}"/>
              </a:ext>
            </a:extLst>
          </p:cNvPr>
          <p:cNvPicPr>
            <a:picLocks noChangeAspect="1"/>
          </p:cNvPicPr>
          <p:nvPr/>
        </p:nvPicPr>
        <p:blipFill>
          <a:blip r:embed="rId6"/>
          <a:stretch>
            <a:fillRect/>
          </a:stretch>
        </p:blipFill>
        <p:spPr>
          <a:xfrm>
            <a:off x="30350558" y="10637369"/>
            <a:ext cx="6305127" cy="3417803"/>
          </a:xfrm>
          <a:prstGeom prst="rect">
            <a:avLst/>
          </a:prstGeom>
        </p:spPr>
      </p:pic>
      <p:sp>
        <p:nvSpPr>
          <p:cNvPr id="30" name="文本框 29">
            <a:extLst>
              <a:ext uri="{FF2B5EF4-FFF2-40B4-BE49-F238E27FC236}">
                <a16:creationId xmlns:a16="http://schemas.microsoft.com/office/drawing/2014/main" id="{FE98739C-D735-4AA7-94CB-BB57BDF838CC}"/>
              </a:ext>
            </a:extLst>
          </p:cNvPr>
          <p:cNvSpPr txBox="1"/>
          <p:nvPr/>
        </p:nvSpPr>
        <p:spPr>
          <a:xfrm>
            <a:off x="30305684" y="14111999"/>
            <a:ext cx="12405161" cy="4524315"/>
          </a:xfrm>
          <a:prstGeom prst="rect">
            <a:avLst/>
          </a:prstGeom>
          <a:noFill/>
        </p:spPr>
        <p:txBody>
          <a:bodyPr wrap="square" rtlCol="0">
            <a:spAutoFit/>
          </a:bodyPr>
          <a:lstStyle/>
          <a:p>
            <a:pPr algn="l"/>
            <a:r>
              <a:rPr lang="en-US" altLang="zh-CN" sz="4800" b="0" dirty="0">
                <a:solidFill>
                  <a:srgbClr val="000000"/>
                </a:solidFill>
                <a:latin typeface="Times New Roman" panose="02020603050405020304" pitchFamily="18" charset="0"/>
                <a:cs typeface="Times New Roman" panose="02020603050405020304" pitchFamily="18" charset="0"/>
              </a:rPr>
              <a:t>ADS1299: This device is really hard to understand how to connect EMG sensors. After long time researching, found the method, and the data measured is correct, but the data is not stable, It’s too sensitive that I cannot get correct EMG graph. (2022.1-2022.2)</a:t>
            </a:r>
          </a:p>
        </p:txBody>
      </p:sp>
      <p:sp>
        <p:nvSpPr>
          <p:cNvPr id="31" name="文本框 30">
            <a:extLst>
              <a:ext uri="{FF2B5EF4-FFF2-40B4-BE49-F238E27FC236}">
                <a16:creationId xmlns:a16="http://schemas.microsoft.com/office/drawing/2014/main" id="{2E59CEFF-731E-4546-8090-B18597AA3C3F}"/>
              </a:ext>
            </a:extLst>
          </p:cNvPr>
          <p:cNvSpPr txBox="1"/>
          <p:nvPr/>
        </p:nvSpPr>
        <p:spPr>
          <a:xfrm>
            <a:off x="30305686" y="21721081"/>
            <a:ext cx="12405161" cy="4524315"/>
          </a:xfrm>
          <a:prstGeom prst="rect">
            <a:avLst/>
          </a:prstGeom>
          <a:noFill/>
        </p:spPr>
        <p:txBody>
          <a:bodyPr wrap="square" rtlCol="0">
            <a:spAutoFit/>
          </a:bodyPr>
          <a:lstStyle/>
          <a:p>
            <a:pPr algn="l"/>
            <a:r>
              <a:rPr lang="en-US" altLang="zh-CN" sz="4800" b="0" dirty="0" err="1">
                <a:solidFill>
                  <a:srgbClr val="000000"/>
                </a:solidFill>
                <a:latin typeface="Times New Roman" panose="02020603050405020304" pitchFamily="18" charset="0"/>
                <a:cs typeface="Times New Roman" panose="02020603050405020304" pitchFamily="18" charset="0"/>
              </a:rPr>
              <a:t>MyoWare</a:t>
            </a:r>
            <a:r>
              <a:rPr lang="en-US" altLang="zh-CN" sz="4800" b="0" dirty="0">
                <a:solidFill>
                  <a:srgbClr val="000000"/>
                </a:solidFill>
                <a:latin typeface="Times New Roman" panose="02020603050405020304" pitchFamily="18" charset="0"/>
                <a:cs typeface="Times New Roman" panose="02020603050405020304" pitchFamily="18" charset="0"/>
              </a:rPr>
              <a:t> Muscle Sensor: The hardest part is also coding. ESP32 supports </a:t>
            </a:r>
            <a:r>
              <a:rPr lang="en-US" altLang="zh-CN" sz="4800" b="0" dirty="0" err="1">
                <a:solidFill>
                  <a:srgbClr val="000000"/>
                </a:solidFill>
                <a:latin typeface="Times New Roman" panose="02020603050405020304" pitchFamily="18" charset="0"/>
                <a:cs typeface="Times New Roman" panose="02020603050405020304" pitchFamily="18" charset="0"/>
              </a:rPr>
              <a:t>WiFi</a:t>
            </a:r>
            <a:r>
              <a:rPr lang="en-US" altLang="zh-CN" sz="4800" b="0" dirty="0">
                <a:solidFill>
                  <a:srgbClr val="000000"/>
                </a:solidFill>
                <a:latin typeface="Times New Roman" panose="02020603050405020304" pitchFamily="18" charset="0"/>
                <a:cs typeface="Times New Roman" panose="02020603050405020304" pitchFamily="18" charset="0"/>
              </a:rPr>
              <a:t> to do the data transmission. Writing some code to program the esp32 and using </a:t>
            </a:r>
            <a:r>
              <a:rPr lang="en-US" altLang="zh-CN" sz="4800" b="0" dirty="0" err="1">
                <a:solidFill>
                  <a:srgbClr val="000000"/>
                </a:solidFill>
                <a:latin typeface="Times New Roman" panose="02020603050405020304" pitchFamily="18" charset="0"/>
                <a:cs typeface="Times New Roman" panose="02020603050405020304" pitchFamily="18" charset="0"/>
              </a:rPr>
              <a:t>WiFi</a:t>
            </a:r>
            <a:r>
              <a:rPr lang="en-US" altLang="zh-CN" sz="4800" b="0" dirty="0">
                <a:solidFill>
                  <a:srgbClr val="000000"/>
                </a:solidFill>
                <a:latin typeface="Times New Roman" panose="02020603050405020304" pitchFamily="18" charset="0"/>
                <a:cs typeface="Times New Roman" panose="02020603050405020304" pitchFamily="18" charset="0"/>
              </a:rPr>
              <a:t> to connect ESP32 to </a:t>
            </a:r>
            <a:r>
              <a:rPr lang="en-US" altLang="zh-CN" sz="4800" b="0" dirty="0" err="1">
                <a:solidFill>
                  <a:srgbClr val="000000"/>
                </a:solidFill>
                <a:latin typeface="Times New Roman" panose="02020603050405020304" pitchFamily="18" charset="0"/>
                <a:cs typeface="Times New Roman" panose="02020603050405020304" pitchFamily="18" charset="0"/>
              </a:rPr>
              <a:t>Matlab</a:t>
            </a:r>
            <a:r>
              <a:rPr lang="en-US" altLang="zh-CN" sz="4800" b="0" dirty="0">
                <a:solidFill>
                  <a:srgbClr val="000000"/>
                </a:solidFill>
                <a:latin typeface="Times New Roman" panose="02020603050405020304" pitchFamily="18" charset="0"/>
                <a:cs typeface="Times New Roman" panose="02020603050405020304" pitchFamily="18" charset="0"/>
              </a:rPr>
              <a:t>, then the </a:t>
            </a:r>
            <a:r>
              <a:rPr lang="en-US" altLang="zh-CN" sz="4800" b="0" dirty="0" err="1">
                <a:solidFill>
                  <a:srgbClr val="000000"/>
                </a:solidFill>
                <a:latin typeface="Times New Roman" panose="02020603050405020304" pitchFamily="18" charset="0"/>
                <a:cs typeface="Times New Roman" panose="02020603050405020304" pitchFamily="18" charset="0"/>
              </a:rPr>
              <a:t>Matlab</a:t>
            </a:r>
            <a:r>
              <a:rPr lang="en-US" altLang="zh-CN" sz="4800" b="0" dirty="0">
                <a:solidFill>
                  <a:srgbClr val="000000"/>
                </a:solidFill>
                <a:latin typeface="Times New Roman" panose="02020603050405020304" pitchFamily="18" charset="0"/>
                <a:cs typeface="Times New Roman" panose="02020603050405020304" pitchFamily="18" charset="0"/>
              </a:rPr>
              <a:t> can receive the data from sensors. (2022.3-2022.4)</a:t>
            </a:r>
          </a:p>
        </p:txBody>
      </p:sp>
      <p:sp>
        <p:nvSpPr>
          <p:cNvPr id="32" name="Rectangle 164">
            <a:extLst>
              <a:ext uri="{FF2B5EF4-FFF2-40B4-BE49-F238E27FC236}">
                <a16:creationId xmlns:a16="http://schemas.microsoft.com/office/drawing/2014/main" id="{82D737D4-EE8E-4952-A8BC-899B376320C0}"/>
              </a:ext>
            </a:extLst>
          </p:cNvPr>
          <p:cNvSpPr>
            <a:spLocks noChangeArrowheads="1"/>
          </p:cNvSpPr>
          <p:nvPr/>
        </p:nvSpPr>
        <p:spPr bwMode="auto">
          <a:xfrm>
            <a:off x="30103231" y="26302223"/>
            <a:ext cx="12869333"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Future Work</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34" name="文本框 33">
            <a:extLst>
              <a:ext uri="{FF2B5EF4-FFF2-40B4-BE49-F238E27FC236}">
                <a16:creationId xmlns:a16="http://schemas.microsoft.com/office/drawing/2014/main" id="{D72AAFA2-8610-4ED8-85F2-040AA83D8134}"/>
              </a:ext>
            </a:extLst>
          </p:cNvPr>
          <p:cNvSpPr txBox="1"/>
          <p:nvPr/>
        </p:nvSpPr>
        <p:spPr>
          <a:xfrm>
            <a:off x="30350558" y="27969621"/>
            <a:ext cx="12405161" cy="5262979"/>
          </a:xfrm>
          <a:prstGeom prst="rect">
            <a:avLst/>
          </a:prstGeom>
          <a:noFill/>
        </p:spPr>
        <p:txBody>
          <a:bodyPr wrap="square" rtlCol="0">
            <a:spAutoFit/>
          </a:bodyPr>
          <a:lstStyle/>
          <a:p>
            <a:pPr algn="l"/>
            <a:r>
              <a:rPr lang="en-US" altLang="zh-CN" sz="4800" b="0" dirty="0">
                <a:solidFill>
                  <a:srgbClr val="000000"/>
                </a:solidFill>
                <a:latin typeface="Times New Roman" panose="02020603050405020304" pitchFamily="18" charset="0"/>
                <a:cs typeface="Times New Roman" panose="02020603050405020304" pitchFamily="18" charset="0"/>
              </a:rPr>
              <a:t>As the topic of  project said.</a:t>
            </a:r>
          </a:p>
          <a:p>
            <a:pPr algn="l"/>
            <a:r>
              <a:rPr lang="en-US" altLang="zh-CN" sz="4800" b="0" dirty="0">
                <a:solidFill>
                  <a:srgbClr val="000000"/>
                </a:solidFill>
                <a:latin typeface="Times New Roman" panose="02020603050405020304" pitchFamily="18" charset="0"/>
                <a:cs typeface="Times New Roman" panose="02020603050405020304" pitchFamily="18" charset="0"/>
              </a:rPr>
              <a:t>Adding sensor array: on the premise of ensuring the stability of data, using more channels to collect data to increase the accuracy.</a:t>
            </a:r>
          </a:p>
          <a:p>
            <a:pPr algn="l"/>
            <a:r>
              <a:rPr lang="en-US" altLang="zh-CN" sz="4800" b="0" dirty="0">
                <a:solidFill>
                  <a:srgbClr val="000000"/>
                </a:solidFill>
                <a:latin typeface="Times New Roman" panose="02020603050405020304" pitchFamily="18" charset="0"/>
                <a:cs typeface="Times New Roman" panose="02020603050405020304" pitchFamily="18" charset="0"/>
              </a:rPr>
              <a:t>Using Flexible  printed circuit: in order to put more sensor in one device.</a:t>
            </a:r>
          </a:p>
          <a:p>
            <a:pPr algn="l"/>
            <a:r>
              <a:rPr lang="en-US" altLang="zh-CN" sz="4800" b="0" dirty="0">
                <a:solidFill>
                  <a:srgbClr val="000000"/>
                </a:solidFill>
                <a:latin typeface="Times New Roman" panose="02020603050405020304" pitchFamily="18" charset="0"/>
                <a:cs typeface="Times New Roman" panose="02020603050405020304" pitchFamily="18" charset="0"/>
              </a:rPr>
              <a:t>  </a:t>
            </a:r>
          </a:p>
        </p:txBody>
      </p:sp>
      <p:pic>
        <p:nvPicPr>
          <p:cNvPr id="22" name="图片 21">
            <a:extLst>
              <a:ext uri="{FF2B5EF4-FFF2-40B4-BE49-F238E27FC236}">
                <a16:creationId xmlns:a16="http://schemas.microsoft.com/office/drawing/2014/main" id="{86F8AAD9-3FEE-42A2-8D42-A0CB9B43771F}"/>
              </a:ext>
            </a:extLst>
          </p:cNvPr>
          <p:cNvPicPr>
            <a:picLocks noChangeAspect="1"/>
          </p:cNvPicPr>
          <p:nvPr/>
        </p:nvPicPr>
        <p:blipFill>
          <a:blip r:embed="rId7"/>
          <a:stretch>
            <a:fillRect/>
          </a:stretch>
        </p:blipFill>
        <p:spPr>
          <a:xfrm>
            <a:off x="30426666" y="18621581"/>
            <a:ext cx="4832773" cy="3188810"/>
          </a:xfrm>
          <a:prstGeom prst="rect">
            <a:avLst/>
          </a:prstGeom>
        </p:spPr>
      </p:pic>
      <p:pic>
        <p:nvPicPr>
          <p:cNvPr id="24" name="图片 23">
            <a:extLst>
              <a:ext uri="{FF2B5EF4-FFF2-40B4-BE49-F238E27FC236}">
                <a16:creationId xmlns:a16="http://schemas.microsoft.com/office/drawing/2014/main" id="{5307F86E-C510-4C7A-A76C-7BD9E524D7D5}"/>
              </a:ext>
            </a:extLst>
          </p:cNvPr>
          <p:cNvPicPr>
            <a:picLocks noChangeAspect="1"/>
          </p:cNvPicPr>
          <p:nvPr/>
        </p:nvPicPr>
        <p:blipFill>
          <a:blip r:embed="rId8"/>
          <a:stretch>
            <a:fillRect/>
          </a:stretch>
        </p:blipFill>
        <p:spPr>
          <a:xfrm>
            <a:off x="36454794" y="18535304"/>
            <a:ext cx="4921806" cy="3258097"/>
          </a:xfrm>
          <a:prstGeom prst="rect">
            <a:avLst/>
          </a:prstGeom>
        </p:spPr>
      </p:pic>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8302</TotalTime>
  <Words>573</Words>
  <Application>Microsoft Office PowerPoint</Application>
  <PresentationFormat>自定义</PresentationFormat>
  <Paragraphs>45</Paragraphs>
  <Slides>1</Slides>
  <Notes>0</Notes>
  <HiddenSlides>0</HiddenSlides>
  <MMClips>0</MMClips>
  <ScaleCrop>false</ScaleCrop>
  <HeadingPairs>
    <vt:vector size="6" baseType="variant">
      <vt:variant>
        <vt:lpstr>已用的字体</vt:lpstr>
      </vt:variant>
      <vt:variant>
        <vt:i4>2</vt:i4>
      </vt:variant>
      <vt:variant>
        <vt:lpstr>主题</vt:lpstr>
      </vt:variant>
      <vt:variant>
        <vt:i4>1</vt:i4>
      </vt:variant>
      <vt:variant>
        <vt:lpstr>幻灯片标题</vt:lpstr>
      </vt:variant>
      <vt:variant>
        <vt:i4>1</vt:i4>
      </vt:variant>
    </vt:vector>
  </HeadingPairs>
  <TitlesOfParts>
    <vt:vector size="4" baseType="lpstr">
      <vt:lpstr>Arial</vt:lpstr>
      <vt:lpstr>Times New Roman</vt:lpstr>
      <vt:lpstr>Default Design</vt:lpstr>
      <vt:lpstr>Gesture Recognition by Flexible Sensor Array Jiawei Chen Department of Electrical and Computer Engineering, University of New Hampshire</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Jiawei Chen</cp:lastModifiedBy>
  <cp:revision>320</cp:revision>
  <cp:lastPrinted>2014-02-24T14:53:09Z</cp:lastPrinted>
  <dcterms:created xsi:type="dcterms:W3CDTF">2004-07-26T21:45:23Z</dcterms:created>
  <dcterms:modified xsi:type="dcterms:W3CDTF">2022-04-18T13:33:31Z</dcterms:modified>
  <cp:category>science research poster</cp:category>
</cp:coreProperties>
</file>