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36576000" cy="29260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33D1375-9980-EE97-AF97-EA440A9DCC78}" name="Ginny M" initials="GM" userId="f910318ef874e083"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5" d="100"/>
          <a:sy n="15" d="100"/>
        </p:scale>
        <p:origin x="152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8/10/relationships/authors" Target="author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AA478AE-DDEC-4D14-8476-40644E474064}"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3172868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A478AE-DDEC-4D14-8476-40644E474064}"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2559406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A478AE-DDEC-4D14-8476-40644E474064}"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3488501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478AE-DDEC-4D14-8476-40644E474064}" type="datetimeFigureOut">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3109727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AA478AE-DDEC-4D14-8476-40644E474064}" type="datetimeFigureOut">
              <a:rPr lang="en-US" smtClean="0"/>
              <a:t>4/17/2022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1065202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AA478AE-DDEC-4D14-8476-40644E474064}" type="datetimeFigureOut">
              <a:rPr lang="en-US" smtClean="0"/>
              <a:t>4/17/2022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3817086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A478AE-DDEC-4D14-8476-40644E474064}" type="datetimeFigureOut">
              <a:rPr lang="en-US" smtClean="0"/>
              <a:t>4/17/2022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4261560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AA478AE-DDEC-4D14-8476-40644E474064}" type="datetimeFigureOut">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1459733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BAA478AE-DDEC-4D14-8476-40644E474064}" type="datetimeFigureOut">
              <a:rPr lang="en-US" smtClean="0"/>
              <a:t>4/17/2022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2202470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A478AE-DDEC-4D14-8476-40644E474064}"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4084222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A478AE-DDEC-4D14-8476-40644E474064}" type="datetimeFigureOut">
              <a:rPr lang="en-US" smtClean="0"/>
              <a:t>4/17/2022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672C3D-E62D-4F5A-B895-2E782B1B380C}" type="slidenum">
              <a:rPr lang="en-US" smtClean="0"/>
              <a:t>‹#›</a:t>
            </a:fld>
            <a:endParaRPr lang="en-US"/>
          </a:p>
        </p:txBody>
      </p:sp>
    </p:spTree>
    <p:extLst>
      <p:ext uri="{BB962C8B-B14F-4D97-AF65-F5344CB8AC3E}">
        <p14:creationId xmlns:p14="http://schemas.microsoft.com/office/powerpoint/2010/main" val="24341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BAA478AE-DDEC-4D14-8476-40644E474064}" type="datetimeFigureOut">
              <a:rPr lang="en-US" smtClean="0"/>
              <a:t>4/17/2022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D5672C3D-E62D-4F5A-B895-2E782B1B380C}" type="slidenum">
              <a:rPr lang="en-US" smtClean="0"/>
              <a:t>‹#›</a:t>
            </a:fld>
            <a:endParaRPr lang="en-US"/>
          </a:p>
        </p:txBody>
      </p:sp>
    </p:spTree>
    <p:extLst>
      <p:ext uri="{BB962C8B-B14F-4D97-AF65-F5344CB8AC3E}">
        <p14:creationId xmlns:p14="http://schemas.microsoft.com/office/powerpoint/2010/main" val="42123406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59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D8FBB6-9E71-4A33-859E-9C541F35C89A}"/>
              </a:ext>
            </a:extLst>
          </p:cNvPr>
          <p:cNvSpPr/>
          <p:nvPr/>
        </p:nvSpPr>
        <p:spPr>
          <a:xfrm>
            <a:off x="699239" y="743467"/>
            <a:ext cx="35177522" cy="27773865"/>
          </a:xfrm>
          <a:prstGeom prst="rect">
            <a:avLst/>
          </a:prstGeom>
          <a:solidFill>
            <a:schemeClr val="bg1"/>
          </a:solidFill>
          <a:ln w="476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906" dirty="0"/>
          </a:p>
        </p:txBody>
      </p:sp>
      <p:sp>
        <p:nvSpPr>
          <p:cNvPr id="3" name="Shape 15">
            <a:extLst>
              <a:ext uri="{FF2B5EF4-FFF2-40B4-BE49-F238E27FC236}">
                <a16:creationId xmlns:a16="http://schemas.microsoft.com/office/drawing/2014/main" id="{7E7AF5CC-D699-49D5-B9B5-A4E5BBB2DB8E}"/>
              </a:ext>
            </a:extLst>
          </p:cNvPr>
          <p:cNvSpPr txBox="1">
            <a:spLocks/>
          </p:cNvSpPr>
          <p:nvPr/>
        </p:nvSpPr>
        <p:spPr>
          <a:xfrm>
            <a:off x="1089709" y="1256446"/>
            <a:ext cx="34047982" cy="2240699"/>
          </a:xfrm>
          <a:prstGeom prst="rect">
            <a:avLst/>
          </a:prstGeom>
          <a:ln w="12700">
            <a:miter lim="400000"/>
          </a:ln>
          <a:extLst>
            <a:ext uri="{C572A759-6A51-4108-AA02-DFA0A04FC94B}">
              <ma14:wrappingTextBoxFlag xmlns:ma14="http://schemas.microsoft.com/office/mac/drawingml/2011/main" xmlns="" val="1"/>
            </a:ext>
          </a:extLst>
        </p:spPr>
        <p:txBody>
          <a:bodyPr vert="horz" lIns="0" tIns="0" rIns="0" bIns="0" rtlCol="0" anchor="ctr">
            <a:normAutofit fontScale="92500" lnSpcReduction="10000"/>
          </a:bodyPr>
          <a:lstStyle>
            <a:lvl1pPr algn="l" defTabSz="1404610" rtl="0" eaLnBrk="1" latinLnBrk="0" hangingPunct="1">
              <a:lnSpc>
                <a:spcPct val="90000"/>
              </a:lnSpc>
              <a:spcBef>
                <a:spcPct val="0"/>
              </a:spcBef>
              <a:buNone/>
              <a:defRPr sz="6759" kern="1200">
                <a:solidFill>
                  <a:schemeClr val="tx1"/>
                </a:solidFill>
                <a:latin typeface="+mj-lt"/>
                <a:ea typeface="+mj-ea"/>
                <a:cs typeface="+mj-cs"/>
              </a:defRPr>
            </a:lvl1pPr>
          </a:lstStyle>
          <a:p>
            <a:pPr indent="38087" algn="ctr" defTabSz="2742263">
              <a:defRPr sz="1800"/>
            </a:pPr>
            <a:r>
              <a:rPr lang="en-US" sz="6000" b="1" kern="0" dirty="0">
                <a:solidFill>
                  <a:srgbClr val="414042"/>
                </a:solidFill>
                <a:latin typeface="Garamond" panose="02020404030301010803" pitchFamily="18" charset="0"/>
                <a:ea typeface="Arial"/>
                <a:cs typeface="Calibri" panose="020F0502020204030204" pitchFamily="34" charset="0"/>
                <a:sym typeface="Arial"/>
              </a:rPr>
              <a:t>Critical Positive Youth Development &amp; Coach Education: Integrating Social Justice Life Skills</a:t>
            </a:r>
            <a:endParaRPr lang="en-US" sz="7200" b="1" kern="0" dirty="0">
              <a:solidFill>
                <a:srgbClr val="414042"/>
              </a:solidFill>
              <a:latin typeface="Garamond" panose="02020404030301010803" pitchFamily="18" charset="0"/>
              <a:ea typeface="Arial"/>
              <a:cs typeface="Calibri" panose="020F0502020204030204" pitchFamily="34" charset="0"/>
              <a:sym typeface="Arial"/>
            </a:endParaRPr>
          </a:p>
          <a:p>
            <a:pPr indent="38087" algn="ctr" defTabSz="2742263">
              <a:defRPr sz="1800"/>
            </a:pPr>
            <a:endParaRPr lang="en-US" sz="2400" kern="0" dirty="0">
              <a:solidFill>
                <a:srgbClr val="414042"/>
              </a:solidFill>
              <a:latin typeface="Garamond" panose="02020404030301010803" pitchFamily="18" charset="0"/>
              <a:ea typeface="Arial"/>
              <a:cs typeface="Calibri" panose="020F0502020204030204" pitchFamily="34" charset="0"/>
              <a:sym typeface="Arial"/>
            </a:endParaRPr>
          </a:p>
          <a:p>
            <a:pPr indent="38087" algn="ctr" defTabSz="2742263">
              <a:defRPr sz="1800"/>
            </a:pPr>
            <a:r>
              <a:rPr lang="en-US" sz="4300" kern="0" dirty="0">
                <a:solidFill>
                  <a:srgbClr val="414042"/>
                </a:solidFill>
                <a:latin typeface="Garamond" panose="02020404030301010803" pitchFamily="18" charset="0"/>
                <a:ea typeface="Arial"/>
                <a:cs typeface="Calibri" panose="020F0502020204030204" pitchFamily="34" charset="0"/>
                <a:sym typeface="Arial"/>
              </a:rPr>
              <a:t>Virginia Mercier, HDFS</a:t>
            </a:r>
          </a:p>
          <a:p>
            <a:pPr indent="38087" algn="ctr" defTabSz="2742263">
              <a:defRPr sz="1800"/>
            </a:pPr>
            <a:endParaRPr lang="en-US" sz="2600" kern="0" dirty="0">
              <a:solidFill>
                <a:srgbClr val="414042"/>
              </a:solidFill>
              <a:latin typeface="Garamond" panose="02020404030301010803" pitchFamily="18" charset="0"/>
              <a:ea typeface="Arial"/>
              <a:cs typeface="Calibri" panose="020F0502020204030204" pitchFamily="34" charset="0"/>
              <a:sym typeface="Arial"/>
            </a:endParaRPr>
          </a:p>
          <a:p>
            <a:pPr indent="38087" algn="ctr" defTabSz="2742263">
              <a:defRPr sz="1800"/>
            </a:pPr>
            <a:r>
              <a:rPr lang="en-US" sz="3200" kern="0" dirty="0">
                <a:solidFill>
                  <a:srgbClr val="414042"/>
                </a:solidFill>
                <a:latin typeface="Garamond" panose="02020404030301010803" pitchFamily="18" charset="0"/>
                <a:ea typeface="Arial"/>
                <a:cs typeface="Calibri" panose="020F0502020204030204" pitchFamily="34" charset="0"/>
                <a:sym typeface="Arial"/>
              </a:rPr>
              <a:t>Advisor: Dr. Tarkington J. Newman; Department of Social Work; Department of Kinesiology</a:t>
            </a:r>
          </a:p>
        </p:txBody>
      </p:sp>
      <p:pic>
        <p:nvPicPr>
          <p:cNvPr id="4" name="Picture 2" descr="Logo Downloads | Communications and Public Affairs Site">
            <a:extLst>
              <a:ext uri="{FF2B5EF4-FFF2-40B4-BE49-F238E27FC236}">
                <a16:creationId xmlns:a16="http://schemas.microsoft.com/office/drawing/2014/main" id="{E3AD8B71-BAB8-4FE1-8442-A33126EAF5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538" b="11198"/>
          <a:stretch/>
        </p:blipFill>
        <p:spPr bwMode="auto">
          <a:xfrm>
            <a:off x="899058" y="2299892"/>
            <a:ext cx="6144763" cy="1616422"/>
          </a:xfrm>
          <a:prstGeom prst="rect">
            <a:avLst/>
          </a:prstGeom>
          <a:noFill/>
          <a:extLst>
            <a:ext uri="{909E8E84-426E-40DD-AFC4-6F175D3DCCD1}">
              <a14:hiddenFill xmlns:a14="http://schemas.microsoft.com/office/drawing/2010/main">
                <a:solidFill>
                  <a:srgbClr val="FFFFFF"/>
                </a:solidFill>
              </a14:hiddenFill>
            </a:ext>
          </a:extLst>
        </p:spPr>
      </p:pic>
      <p:sp>
        <p:nvSpPr>
          <p:cNvPr id="7" name="Shape 16">
            <a:extLst>
              <a:ext uri="{FF2B5EF4-FFF2-40B4-BE49-F238E27FC236}">
                <a16:creationId xmlns:a16="http://schemas.microsoft.com/office/drawing/2014/main" id="{3FDB76E9-AA71-4615-A54F-BAB89AAFAD8B}"/>
              </a:ext>
            </a:extLst>
          </p:cNvPr>
          <p:cNvSpPr/>
          <p:nvPr/>
        </p:nvSpPr>
        <p:spPr>
          <a:xfrm>
            <a:off x="1470903" y="5627968"/>
            <a:ext cx="10712428" cy="8778240"/>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just" defTabSz="1371133">
              <a:defRPr sz="1800"/>
            </a:pPr>
            <a:r>
              <a:rPr lang="en-US" sz="3200" dirty="0">
                <a:solidFill>
                  <a:srgbClr val="000000"/>
                </a:solidFill>
                <a:latin typeface="Garamond" panose="02020404030301010803" pitchFamily="18" charset="0"/>
              </a:rPr>
              <a:t>As an approach, PYD is a strengths-based approach that engages youth in prosocial learning experiences (Santos et al., 2019). Within sport, scholars continue to express the need for coaches to utilize a philosophy that focuses on PYD strategies. When adapting this approach, the goal is to promote the development of transferable life skills (e.g., goal setting, teamwork) that enable youth to manage challenges of life (Pierce et al., 2017). However, sport-based PYD literature does not reflect the diverse needs of youth in contemporary society (Camiré et al., 2021). Building from our previous research on PYD-focused coach education (Newman et al., 2022; Newman et al., 2022), the current study explores how coaches understand and account for social justice (issues) when coaching youth sport. The study also seeks to highlight how coaches promote social justice and teach social justice life skills when coaching youth athletes. </a:t>
            </a:r>
          </a:p>
        </p:txBody>
      </p:sp>
      <p:sp>
        <p:nvSpPr>
          <p:cNvPr id="5" name="Rectangle 4">
            <a:extLst>
              <a:ext uri="{FF2B5EF4-FFF2-40B4-BE49-F238E27FC236}">
                <a16:creationId xmlns:a16="http://schemas.microsoft.com/office/drawing/2014/main" id="{DF97C551-39D8-4EEB-9CEB-EC77E20D28F4}"/>
              </a:ext>
            </a:extLst>
          </p:cNvPr>
          <p:cNvSpPr/>
          <p:nvPr/>
        </p:nvSpPr>
        <p:spPr>
          <a:xfrm>
            <a:off x="1470903" y="4352804"/>
            <a:ext cx="10712428" cy="907108"/>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5000" b="1" spc="-27" dirty="0">
                <a:solidFill>
                  <a:srgbClr val="F8F8F8"/>
                </a:solidFill>
                <a:latin typeface="Garamond" panose="02020404030301010803" pitchFamily="18" charset="0"/>
                <a:ea typeface="Arial"/>
                <a:cs typeface="Calibri" panose="020F0502020204030204" pitchFamily="34" charset="0"/>
                <a:sym typeface="Arial"/>
              </a:rPr>
              <a:t>Background</a:t>
            </a:r>
          </a:p>
        </p:txBody>
      </p:sp>
      <p:cxnSp>
        <p:nvCxnSpPr>
          <p:cNvPr id="20" name="Straight Connector 19">
            <a:extLst>
              <a:ext uri="{FF2B5EF4-FFF2-40B4-BE49-F238E27FC236}">
                <a16:creationId xmlns:a16="http://schemas.microsoft.com/office/drawing/2014/main" id="{692E9D08-6592-4F79-85BB-CD3AF6A66120}"/>
              </a:ext>
            </a:extLst>
          </p:cNvPr>
          <p:cNvCxnSpPr/>
          <p:nvPr/>
        </p:nvCxnSpPr>
        <p:spPr>
          <a:xfrm>
            <a:off x="1317580" y="3987849"/>
            <a:ext cx="34047983" cy="0"/>
          </a:xfrm>
          <a:prstGeom prst="line">
            <a:avLst/>
          </a:prstGeom>
          <a:ln>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sp>
        <p:nvSpPr>
          <p:cNvPr id="32" name="Shape 16">
            <a:extLst>
              <a:ext uri="{FF2B5EF4-FFF2-40B4-BE49-F238E27FC236}">
                <a16:creationId xmlns:a16="http://schemas.microsoft.com/office/drawing/2014/main" id="{B8A0DCC2-C94C-403A-8B65-1B7B2F43054F}"/>
              </a:ext>
            </a:extLst>
          </p:cNvPr>
          <p:cNvSpPr/>
          <p:nvPr/>
        </p:nvSpPr>
        <p:spPr>
          <a:xfrm>
            <a:off x="1427926" y="16049428"/>
            <a:ext cx="10712428" cy="12234089"/>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ctr" rtl="0" fontAlgn="base"/>
            <a:r>
              <a:rPr lang="en-US" sz="3200" dirty="0">
                <a:solidFill>
                  <a:srgbClr val="000000"/>
                </a:solidFill>
                <a:latin typeface="Garamond" panose="02020404030301010803" pitchFamily="18" charset="0"/>
              </a:rPr>
              <a:t>*Data collection for the current study is ongoing.*</a:t>
            </a:r>
          </a:p>
          <a:p>
            <a:pPr algn="just" rtl="0" fontAlgn="base"/>
            <a:endParaRPr lang="en-US" sz="3200" dirty="0">
              <a:solidFill>
                <a:srgbClr val="000000"/>
              </a:solidFill>
              <a:latin typeface="Garamond" panose="02020404030301010803" pitchFamily="18" charset="0"/>
            </a:endParaRPr>
          </a:p>
          <a:p>
            <a:pPr algn="just" rtl="0" fontAlgn="base"/>
            <a:r>
              <a:rPr lang="en-US" sz="3200" dirty="0">
                <a:solidFill>
                  <a:srgbClr val="000000"/>
                </a:solidFill>
                <a:latin typeface="Garamond" panose="02020404030301010803" pitchFamily="18" charset="0"/>
              </a:rPr>
              <a:t>The current study will seek to engage 12-16 participants who meet the following inclusion criteria:</a:t>
            </a:r>
          </a:p>
          <a:p>
            <a:pPr marL="892683" lvl="2" algn="just" fontAlgn="base">
              <a:buFont typeface="Arial" panose="020B0604020202020204" pitchFamily="34" charset="0"/>
              <a:buChar char="•"/>
            </a:pPr>
            <a:r>
              <a:rPr lang="en-US" sz="3200" dirty="0">
                <a:solidFill>
                  <a:srgbClr val="000000"/>
                </a:solidFill>
                <a:latin typeface="Garamond" panose="02020404030301010803" pitchFamily="18" charset="0"/>
              </a:rPr>
              <a:t> Must be at least 18 years of age;</a:t>
            </a:r>
          </a:p>
          <a:p>
            <a:pPr marL="892683" lvl="2" algn="just" fontAlgn="base">
              <a:buFont typeface="Arial" panose="020B0604020202020204" pitchFamily="34" charset="0"/>
              <a:buChar char="•"/>
            </a:pPr>
            <a:r>
              <a:rPr lang="en-US" sz="3200" dirty="0">
                <a:solidFill>
                  <a:srgbClr val="000000"/>
                </a:solidFill>
                <a:latin typeface="Garamond" panose="02020404030301010803" pitchFamily="18" charset="0"/>
              </a:rPr>
              <a:t> Currently a youth sport coach (ages 12-18) in the United States;</a:t>
            </a:r>
          </a:p>
          <a:p>
            <a:pPr marL="892683" lvl="2" algn="just" fontAlgn="base">
              <a:buFont typeface="Arial" panose="020B0604020202020204" pitchFamily="34" charset="0"/>
              <a:buChar char="•"/>
            </a:pPr>
            <a:r>
              <a:rPr lang="en-US" sz="3200" dirty="0">
                <a:solidFill>
                  <a:srgbClr val="000000"/>
                </a:solidFill>
                <a:latin typeface="Garamond" panose="02020404030301010803" pitchFamily="18" charset="0"/>
              </a:rPr>
              <a:t> Have at least one year of experience in their current role; and</a:t>
            </a:r>
          </a:p>
          <a:p>
            <a:pPr marL="892683" lvl="2" algn="just" fontAlgn="base">
              <a:buFont typeface="Arial" panose="020B0604020202020204" pitchFamily="34" charset="0"/>
              <a:buChar char="•"/>
            </a:pPr>
            <a:r>
              <a:rPr lang="en-US" sz="3200" dirty="0">
                <a:solidFill>
                  <a:srgbClr val="000000"/>
                </a:solidFill>
                <a:latin typeface="Garamond" panose="02020404030301010803" pitchFamily="18" charset="0"/>
              </a:rPr>
              <a:t> Talk about and/or promote social justice (e.g., diversity, equity, inclusion) in their role as a coach.</a:t>
            </a:r>
          </a:p>
          <a:p>
            <a:pPr algn="just" defTabSz="1371133">
              <a:defRPr sz="1800"/>
            </a:pPr>
            <a:endParaRPr lang="en-US" sz="3200" dirty="0">
              <a:solidFill>
                <a:srgbClr val="000000"/>
              </a:solidFill>
              <a:latin typeface="Garamond" panose="02020404030301010803" pitchFamily="18" charset="0"/>
            </a:endParaRPr>
          </a:p>
          <a:p>
            <a:pPr algn="just" defTabSz="1371133">
              <a:defRPr sz="1800"/>
            </a:pPr>
            <a:r>
              <a:rPr lang="en-US" sz="3200" dirty="0">
                <a:solidFill>
                  <a:srgbClr val="000000"/>
                </a:solidFill>
                <a:latin typeface="Garamond" panose="02020404030301010803" pitchFamily="18" charset="0"/>
              </a:rPr>
              <a:t>A variety of recruitment methods were utilized, including professional networks, coaching references, and snowball sampling. Participants will engage in two semi-structured interviews, each designed last 60 minutes.</a:t>
            </a:r>
            <a:endParaRPr lang="en-US" sz="3200" dirty="0">
              <a:latin typeface="Garamond" panose="02020404030301010803" pitchFamily="18" charset="0"/>
              <a:ea typeface="Arial"/>
              <a:cs typeface="Calibri" panose="020F0502020204030204" pitchFamily="34" charset="0"/>
              <a:sym typeface="Arial"/>
            </a:endParaRPr>
          </a:p>
          <a:p>
            <a:pPr algn="just" defTabSz="1371133">
              <a:defRPr sz="1800"/>
            </a:pPr>
            <a:endParaRPr lang="en-US" sz="3200" dirty="0">
              <a:solidFill>
                <a:srgbClr val="000000"/>
              </a:solidFill>
              <a:latin typeface="Garamond" panose="02020404030301010803" pitchFamily="18" charset="0"/>
            </a:endParaRPr>
          </a:p>
          <a:p>
            <a:pPr algn="just" defTabSz="1371133">
              <a:defRPr sz="1800"/>
            </a:pPr>
            <a:r>
              <a:rPr lang="en-US" sz="3200" dirty="0">
                <a:solidFill>
                  <a:srgbClr val="000000"/>
                </a:solidFill>
                <a:latin typeface="Garamond" panose="02020404030301010803" pitchFamily="18" charset="0"/>
              </a:rPr>
              <a:t>The first interview explores how coaches conceptualize and account for social justice. The second interview seeks to understand how coaches promote social justice and teach social justice life skills. </a:t>
            </a:r>
          </a:p>
          <a:p>
            <a:pPr algn="just" defTabSz="1371133">
              <a:defRPr sz="1800"/>
            </a:pPr>
            <a:endParaRPr lang="en-US" sz="2734" dirty="0">
              <a:solidFill>
                <a:srgbClr val="000000"/>
              </a:solidFill>
              <a:latin typeface="Garamond" panose="02020404030301010803" pitchFamily="18" charset="0"/>
            </a:endParaRPr>
          </a:p>
        </p:txBody>
      </p:sp>
      <p:sp>
        <p:nvSpPr>
          <p:cNvPr id="31" name="Rectangle 30">
            <a:extLst>
              <a:ext uri="{FF2B5EF4-FFF2-40B4-BE49-F238E27FC236}">
                <a16:creationId xmlns:a16="http://schemas.microsoft.com/office/drawing/2014/main" id="{610EF0C8-9BA4-44B0-9542-D19EA52ED414}"/>
              </a:ext>
            </a:extLst>
          </p:cNvPr>
          <p:cNvSpPr/>
          <p:nvPr/>
        </p:nvSpPr>
        <p:spPr>
          <a:xfrm>
            <a:off x="1470903" y="14774264"/>
            <a:ext cx="10712428" cy="907108"/>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5000" b="1" spc="-27" dirty="0">
                <a:solidFill>
                  <a:srgbClr val="F8F8F8"/>
                </a:solidFill>
                <a:latin typeface="Garamond" panose="02020404030301010803" pitchFamily="18" charset="0"/>
                <a:ea typeface="Arial"/>
                <a:cs typeface="Calibri" panose="020F0502020204030204" pitchFamily="34" charset="0"/>
                <a:sym typeface="Arial"/>
              </a:rPr>
              <a:t>Method</a:t>
            </a:r>
          </a:p>
        </p:txBody>
      </p:sp>
      <p:sp>
        <p:nvSpPr>
          <p:cNvPr id="34" name="Shape 16">
            <a:extLst>
              <a:ext uri="{FF2B5EF4-FFF2-40B4-BE49-F238E27FC236}">
                <a16:creationId xmlns:a16="http://schemas.microsoft.com/office/drawing/2014/main" id="{86CAB31D-5B77-4D30-929F-A0D6EB8C367A}"/>
              </a:ext>
            </a:extLst>
          </p:cNvPr>
          <p:cNvSpPr/>
          <p:nvPr/>
        </p:nvSpPr>
        <p:spPr>
          <a:xfrm>
            <a:off x="24315729" y="15967100"/>
            <a:ext cx="10712428" cy="6537960"/>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just" defTabSz="1371133">
              <a:defRPr sz="1800"/>
            </a:pPr>
            <a:r>
              <a:rPr lang="en-US" sz="3200" dirty="0">
                <a:solidFill>
                  <a:srgbClr val="000000"/>
                </a:solidFill>
                <a:latin typeface="Garamond" panose="02020404030301010803" pitchFamily="18" charset="0"/>
              </a:rPr>
              <a:t>The findings from the current study have the potential to provide a better understanding of how coaches understand social justice and incorporate social justice life skills in their coaching of young athletes. The goal is to </a:t>
            </a:r>
            <a:r>
              <a:rPr lang="en-US" sz="3200" i="1" dirty="0">
                <a:solidFill>
                  <a:srgbClr val="000000"/>
                </a:solidFill>
                <a:latin typeface="Garamond" panose="02020404030301010803" pitchFamily="18" charset="0"/>
              </a:rPr>
              <a:t>reimagine</a:t>
            </a:r>
            <a:r>
              <a:rPr lang="en-US" sz="3200" dirty="0">
                <a:solidFill>
                  <a:srgbClr val="000000"/>
                </a:solidFill>
                <a:latin typeface="Garamond" panose="02020404030301010803" pitchFamily="18" charset="0"/>
              </a:rPr>
              <a:t> sport coaching for positive development from a more socially responsible critical praxis. The task of challenging coaches, coach educators, coach developers, and sport administrators to reconsider existing standards of practice may become easier when there is empirical evidence to the need. The continual investigation in these areas will not only help reach a more socially responsible goal but will provide meaningful opportunities to bridge the research-to-practice gap.</a:t>
            </a:r>
            <a:endParaRPr lang="en-US" sz="3200" spc="68" dirty="0">
              <a:latin typeface="Garamond" panose="02020404030301010803" pitchFamily="18" charset="0"/>
              <a:ea typeface="Arial"/>
              <a:cs typeface="Calibri" panose="020F0502020204030204" pitchFamily="34" charset="0"/>
              <a:sym typeface="Arial"/>
            </a:endParaRPr>
          </a:p>
        </p:txBody>
      </p:sp>
      <p:sp>
        <p:nvSpPr>
          <p:cNvPr id="33" name="Rectangle 32">
            <a:extLst>
              <a:ext uri="{FF2B5EF4-FFF2-40B4-BE49-F238E27FC236}">
                <a16:creationId xmlns:a16="http://schemas.microsoft.com/office/drawing/2014/main" id="{0E356BAC-0209-484D-8E48-76233BA3C133}"/>
              </a:ext>
            </a:extLst>
          </p:cNvPr>
          <p:cNvSpPr/>
          <p:nvPr/>
        </p:nvSpPr>
        <p:spPr>
          <a:xfrm>
            <a:off x="24315729" y="14760751"/>
            <a:ext cx="10712428" cy="907108"/>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5000" b="1" spc="-27" dirty="0">
                <a:solidFill>
                  <a:srgbClr val="F8F8F8"/>
                </a:solidFill>
                <a:latin typeface="Garamond" panose="02020404030301010803" pitchFamily="18" charset="0"/>
                <a:ea typeface="Arial"/>
                <a:cs typeface="Calibri" panose="020F0502020204030204" pitchFamily="34" charset="0"/>
                <a:sym typeface="Arial"/>
              </a:rPr>
              <a:t>Implications</a:t>
            </a:r>
          </a:p>
        </p:txBody>
      </p:sp>
      <p:sp>
        <p:nvSpPr>
          <p:cNvPr id="38" name="Shape 16">
            <a:extLst>
              <a:ext uri="{FF2B5EF4-FFF2-40B4-BE49-F238E27FC236}">
                <a16:creationId xmlns:a16="http://schemas.microsoft.com/office/drawing/2014/main" id="{1FEF84E1-5111-4A03-93B2-E74F487B168F}"/>
              </a:ext>
            </a:extLst>
          </p:cNvPr>
          <p:cNvSpPr/>
          <p:nvPr/>
        </p:nvSpPr>
        <p:spPr>
          <a:xfrm>
            <a:off x="24317123" y="5559012"/>
            <a:ext cx="10698480" cy="8869680"/>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just" defTabSz="1371133">
              <a:defRPr sz="1800"/>
            </a:pPr>
            <a:r>
              <a:rPr lang="en-US" sz="3200" spc="68" dirty="0">
                <a:latin typeface="Garamond" panose="02020404030301010803" pitchFamily="18" charset="0"/>
                <a:ea typeface="Arial"/>
                <a:cs typeface="Calibri" panose="020F0502020204030204" pitchFamily="34" charset="0"/>
                <a:sym typeface="Arial"/>
              </a:rPr>
              <a:t>Coaches emphasized the importance of </a:t>
            </a:r>
            <a:r>
              <a:rPr lang="en-US" sz="3200" b="1" spc="68" dirty="0">
                <a:latin typeface="Garamond" panose="02020404030301010803" pitchFamily="18" charset="0"/>
                <a:ea typeface="Arial"/>
                <a:cs typeface="Calibri" panose="020F0502020204030204" pitchFamily="34" charset="0"/>
                <a:sym typeface="Arial"/>
              </a:rPr>
              <a:t>coaching youth athletes for beyond the context of the sport</a:t>
            </a:r>
            <a:r>
              <a:rPr lang="en-US" sz="3200" spc="68" dirty="0">
                <a:latin typeface="Garamond" panose="02020404030301010803" pitchFamily="18" charset="0"/>
                <a:ea typeface="Arial"/>
                <a:cs typeface="Calibri" panose="020F0502020204030204" pitchFamily="34" charset="0"/>
                <a:sym typeface="Arial"/>
              </a:rPr>
              <a:t>. As one coach explained: </a:t>
            </a:r>
          </a:p>
          <a:p>
            <a:pPr lvl="1" algn="just" defTabSz="1371133">
              <a:defRPr sz="1800"/>
            </a:pPr>
            <a:r>
              <a:rPr lang="en-US" sz="3200" i="1" spc="68" dirty="0">
                <a:latin typeface="Garamond" panose="02020404030301010803" pitchFamily="18" charset="0"/>
                <a:ea typeface="Arial"/>
                <a:cs typeface="Calibri" panose="020F0502020204030204" pitchFamily="34" charset="0"/>
                <a:sym typeface="Arial"/>
              </a:rPr>
              <a:t>Basketball is sort of a classroom of life. I always say that I would rather them leave after having played for me saying ‘Yeah, they’re a pretty good basketball coach, but a really good person.</a:t>
            </a:r>
            <a:endParaRPr lang="en-US" sz="5000" i="1" spc="68" dirty="0">
              <a:latin typeface="Garamond" panose="02020404030301010803" pitchFamily="18" charset="0"/>
              <a:ea typeface="Arial"/>
              <a:cs typeface="Calibri" panose="020F0502020204030204" pitchFamily="34" charset="0"/>
              <a:sym typeface="Arial"/>
            </a:endParaRPr>
          </a:p>
          <a:p>
            <a:pPr algn="just" defTabSz="1371133">
              <a:defRPr sz="1800"/>
            </a:pPr>
            <a:endParaRPr lang="en-US" sz="2000" spc="68" dirty="0">
              <a:latin typeface="Garamond" panose="02020404030301010803" pitchFamily="18" charset="0"/>
              <a:ea typeface="Arial"/>
              <a:cs typeface="Calibri" panose="020F0502020204030204" pitchFamily="34" charset="0"/>
              <a:sym typeface="Arial"/>
            </a:endParaRPr>
          </a:p>
          <a:p>
            <a:pPr algn="just" defTabSz="1371133">
              <a:defRPr sz="1800"/>
            </a:pPr>
            <a:r>
              <a:rPr lang="en-US" sz="3200" spc="68" dirty="0">
                <a:latin typeface="Garamond" panose="02020404030301010803" pitchFamily="18" charset="0"/>
                <a:ea typeface="Arial"/>
                <a:cs typeface="Calibri" panose="020F0502020204030204" pitchFamily="34" charset="0"/>
                <a:sym typeface="Arial"/>
              </a:rPr>
              <a:t>Coaches also discussed </a:t>
            </a:r>
            <a:r>
              <a:rPr lang="en-US" sz="3200" b="1" spc="68" dirty="0">
                <a:latin typeface="Garamond" panose="02020404030301010803" pitchFamily="18" charset="0"/>
                <a:ea typeface="Arial"/>
                <a:cs typeface="Calibri" panose="020F0502020204030204" pitchFamily="34" charset="0"/>
                <a:sym typeface="Arial"/>
              </a:rPr>
              <a:t>teaching social justice life skills</a:t>
            </a:r>
            <a:r>
              <a:rPr lang="en-US" sz="3200" spc="68" dirty="0">
                <a:latin typeface="Garamond" panose="02020404030301010803" pitchFamily="18" charset="0"/>
                <a:ea typeface="Arial"/>
                <a:cs typeface="Calibri" panose="020F0502020204030204" pitchFamily="34" charset="0"/>
                <a:sym typeface="Arial"/>
              </a:rPr>
              <a:t>, including perseverance, respect for all peoples, cultural awareness, and diversity outreach. One coach elaborated on how they believe that coaches have a responsibility to teach social justice life skills, explaining:  </a:t>
            </a:r>
          </a:p>
          <a:p>
            <a:pPr lvl="1" algn="just" defTabSz="1371133">
              <a:defRPr sz="1800"/>
            </a:pPr>
            <a:r>
              <a:rPr lang="en-US" sz="3200" i="1" spc="68" dirty="0">
                <a:latin typeface="Garamond" panose="02020404030301010803" pitchFamily="18" charset="0"/>
                <a:ea typeface="Arial"/>
                <a:cs typeface="Calibri" panose="020F0502020204030204" pitchFamily="34" charset="0"/>
                <a:sym typeface="Arial"/>
              </a:rPr>
              <a:t>If that kid would’ve had better guidance and better mentors [through sport] from the time he was a sixth grader…</a:t>
            </a:r>
          </a:p>
          <a:p>
            <a:pPr lvl="1" algn="just" defTabSz="1371133">
              <a:defRPr sz="1800"/>
            </a:pPr>
            <a:r>
              <a:rPr lang="en-US" sz="3200" spc="68" dirty="0">
                <a:latin typeface="Garamond" panose="02020404030301010803" pitchFamily="18" charset="0"/>
                <a:ea typeface="Arial"/>
                <a:cs typeface="Calibri" panose="020F0502020204030204" pitchFamily="34" charset="0"/>
                <a:sym typeface="Arial"/>
              </a:rPr>
              <a:t>Then the coach paused, creating space to imagine how the athlete’s life could have been positively influenced, had they been introduced to sport earlier in their youth.</a:t>
            </a:r>
          </a:p>
          <a:p>
            <a:pPr lvl="1" algn="just" defTabSz="1371133">
              <a:defRPr sz="1800"/>
            </a:pPr>
            <a:endParaRPr lang="en-US" sz="3200" i="1" spc="68" dirty="0">
              <a:solidFill>
                <a:srgbClr val="FF0000"/>
              </a:solidFill>
              <a:latin typeface="Garamond" panose="02020404030301010803" pitchFamily="18" charset="0"/>
              <a:ea typeface="Arial"/>
              <a:cs typeface="Calibri" panose="020F0502020204030204" pitchFamily="34" charset="0"/>
              <a:sym typeface="Arial"/>
            </a:endParaRPr>
          </a:p>
        </p:txBody>
      </p:sp>
      <p:sp>
        <p:nvSpPr>
          <p:cNvPr id="37" name="Rectangle 36">
            <a:extLst>
              <a:ext uri="{FF2B5EF4-FFF2-40B4-BE49-F238E27FC236}">
                <a16:creationId xmlns:a16="http://schemas.microsoft.com/office/drawing/2014/main" id="{CECB92A7-B787-43C0-A70E-6E8E6553C5ED}"/>
              </a:ext>
            </a:extLst>
          </p:cNvPr>
          <p:cNvSpPr/>
          <p:nvPr/>
        </p:nvSpPr>
        <p:spPr>
          <a:xfrm>
            <a:off x="24343909" y="4256497"/>
            <a:ext cx="10712428" cy="907108"/>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5000" b="1" spc="-27" dirty="0">
                <a:solidFill>
                  <a:srgbClr val="F8F8F8"/>
                </a:solidFill>
                <a:latin typeface="Garamond" panose="02020404030301010803" pitchFamily="18" charset="0"/>
                <a:ea typeface="Arial"/>
                <a:cs typeface="Calibri" panose="020F0502020204030204" pitchFamily="34" charset="0"/>
                <a:sym typeface="Arial"/>
              </a:rPr>
              <a:t>Preliminary Results</a:t>
            </a:r>
          </a:p>
        </p:txBody>
      </p:sp>
      <p:sp>
        <p:nvSpPr>
          <p:cNvPr id="21" name="Shape 16">
            <a:extLst>
              <a:ext uri="{FF2B5EF4-FFF2-40B4-BE49-F238E27FC236}">
                <a16:creationId xmlns:a16="http://schemas.microsoft.com/office/drawing/2014/main" id="{2D9A8467-2D7E-49AB-8AE8-17901EABC2EC}"/>
              </a:ext>
            </a:extLst>
          </p:cNvPr>
          <p:cNvSpPr/>
          <p:nvPr/>
        </p:nvSpPr>
        <p:spPr>
          <a:xfrm>
            <a:off x="12931786" y="5624866"/>
            <a:ext cx="10712428" cy="7627620"/>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Please describe your coaching philosophy.</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How do you define social justice?</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Where and/or how have you learned about social justice as a concept?</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What social justice issue(s) are prominent throughout society? In sport in general? Why?</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Do you believe youth sport coaches have a responsibility to promote social justice? Explain. </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Regarding issues related to social justice, how does your identity (e.g., race, age, gender, etc.) as a coach influence how you interact with your team?</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As part of the screening survey, you listed social justice life skills that you promote as a coach. Please explain why you identified each one.</a:t>
            </a:r>
          </a:p>
        </p:txBody>
      </p:sp>
      <p:sp>
        <p:nvSpPr>
          <p:cNvPr id="22" name="Shape 16">
            <a:extLst>
              <a:ext uri="{FF2B5EF4-FFF2-40B4-BE49-F238E27FC236}">
                <a16:creationId xmlns:a16="http://schemas.microsoft.com/office/drawing/2014/main" id="{277102B1-C484-4AFB-8C6D-E79F037DEDA4}"/>
              </a:ext>
            </a:extLst>
          </p:cNvPr>
          <p:cNvSpPr/>
          <p:nvPr/>
        </p:nvSpPr>
        <p:spPr>
          <a:xfrm>
            <a:off x="12931786" y="16049428"/>
            <a:ext cx="10712428" cy="8595360"/>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To what extent do you consider social justice when coaching? Explain.</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What social justice life skills do you believe athletes on your team should learn?</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What features of youth sport makes it conducive to talking about and/or promoting social justice? What makes it challenging?</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Outside of your coaching practice, what helps youth learn about social justice? What hinders them?</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What has been the most helpful for you when learning about social justice?</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What content should be included in coach education to prepare coaches to talk about and/or promote social justice and social justice life skills?</a:t>
            </a:r>
          </a:p>
          <a:p>
            <a:pPr marL="669512" indent="-669512" fontAlgn="base">
              <a:buAutoNum type="arabicPeriod"/>
            </a:pPr>
            <a:r>
              <a:rPr lang="en-US" sz="3200" spc="68" dirty="0">
                <a:latin typeface="Garamond" panose="02020404030301010803" pitchFamily="18" charset="0"/>
                <a:ea typeface="Arial"/>
                <a:cs typeface="Calibri" panose="020F0502020204030204" pitchFamily="34" charset="0"/>
                <a:sym typeface="Arial"/>
              </a:rPr>
              <a:t>How should coach education on social justice be delivered?</a:t>
            </a:r>
          </a:p>
        </p:txBody>
      </p:sp>
      <p:sp>
        <p:nvSpPr>
          <p:cNvPr id="26" name="Text Placeholder 2">
            <a:extLst>
              <a:ext uri="{FF2B5EF4-FFF2-40B4-BE49-F238E27FC236}">
                <a16:creationId xmlns:a16="http://schemas.microsoft.com/office/drawing/2014/main" id="{70EB7C34-D33A-4FC4-B135-9A7407DE7C6C}"/>
              </a:ext>
            </a:extLst>
          </p:cNvPr>
          <p:cNvSpPr txBox="1">
            <a:spLocks/>
          </p:cNvSpPr>
          <p:nvPr/>
        </p:nvSpPr>
        <p:spPr>
          <a:xfrm>
            <a:off x="30262287" y="2172905"/>
            <a:ext cx="4527062" cy="1616421"/>
          </a:xfrm>
          <a:prstGeom prst="rect">
            <a:avLst/>
          </a:prstGeom>
          <a:gradFill flip="none" rotWithShape="1">
            <a:gsLst>
              <a:gs pos="100000">
                <a:schemeClr val="accent1">
                  <a:tint val="66000"/>
                  <a:satMod val="160000"/>
                  <a:lumMod val="90000"/>
                  <a:lumOff val="10000"/>
                </a:schemeClr>
              </a:gs>
              <a:gs pos="50000">
                <a:schemeClr val="accent1">
                  <a:tint val="44500"/>
                  <a:satMod val="160000"/>
                </a:schemeClr>
              </a:gs>
              <a:gs pos="100000">
                <a:schemeClr val="accent1">
                  <a:tint val="23500"/>
                  <a:satMod val="160000"/>
                </a:schemeClr>
              </a:gs>
            </a:gsLst>
            <a:path path="rect">
              <a:fillToRect l="50000" t="50000" r="50000" b="50000"/>
            </a:path>
            <a:tileRect/>
          </a:gradFill>
        </p:spPr>
        <p:txBody>
          <a:bodyPr vert="horz" lIns="178540" tIns="89270" rIns="178540" bIns="89270" rtlCol="0" anchor="ctr">
            <a:noAutofit/>
          </a:bodyPr>
          <a:lstStyle>
            <a:lvl1pPr marL="0" indent="0" algn="ctr" defTabSz="2804190" rtl="0" eaLnBrk="1" latinLnBrk="0" hangingPunct="1">
              <a:lnSpc>
                <a:spcPct val="90000"/>
              </a:lnSpc>
              <a:spcBef>
                <a:spcPts val="3067"/>
              </a:spcBef>
              <a:buFont typeface="Arial" panose="020B0604020202020204" pitchFamily="34" charset="0"/>
              <a:buNone/>
              <a:defRPr sz="5400" kern="1200" baseline="0">
                <a:solidFill>
                  <a:srgbClr val="FFFFFF"/>
                </a:solidFill>
                <a:latin typeface="+mn-lt"/>
                <a:ea typeface="+mn-ea"/>
                <a:cs typeface="+mn-cs"/>
              </a:defRPr>
            </a:lvl1pPr>
            <a:lvl2pPr marL="2103143" indent="-701048" algn="l" defTabSz="2804190" rtl="0" eaLnBrk="1" latinLnBrk="0" hangingPunct="1">
              <a:lnSpc>
                <a:spcPct val="90000"/>
              </a:lnSpc>
              <a:spcBef>
                <a:spcPts val="1533"/>
              </a:spcBef>
              <a:buFont typeface="Arial" panose="020B0604020202020204" pitchFamily="34" charset="0"/>
              <a:buChar char="•"/>
              <a:defRPr sz="7360" kern="1200">
                <a:solidFill>
                  <a:schemeClr val="tx1"/>
                </a:solidFill>
                <a:latin typeface="+mn-lt"/>
                <a:ea typeface="+mn-ea"/>
                <a:cs typeface="+mn-cs"/>
              </a:defRPr>
            </a:lvl2pPr>
            <a:lvl3pPr marL="3505238" indent="-701048" algn="l" defTabSz="2804190" rtl="0" eaLnBrk="1" latinLnBrk="0" hangingPunct="1">
              <a:lnSpc>
                <a:spcPct val="90000"/>
              </a:lnSpc>
              <a:spcBef>
                <a:spcPts val="1533"/>
              </a:spcBef>
              <a:buFont typeface="Arial" panose="020B0604020202020204" pitchFamily="34" charset="0"/>
              <a:buChar char="•"/>
              <a:defRPr sz="6133" kern="1200">
                <a:solidFill>
                  <a:schemeClr val="tx1"/>
                </a:solidFill>
                <a:latin typeface="+mn-lt"/>
                <a:ea typeface="+mn-ea"/>
                <a:cs typeface="+mn-cs"/>
              </a:defRPr>
            </a:lvl3pPr>
            <a:lvl4pPr marL="4907333" indent="-701048" algn="l" defTabSz="2804190" rtl="0" eaLnBrk="1" latinLnBrk="0" hangingPunct="1">
              <a:lnSpc>
                <a:spcPct val="90000"/>
              </a:lnSpc>
              <a:spcBef>
                <a:spcPts val="1533"/>
              </a:spcBef>
              <a:buFont typeface="Arial" panose="020B0604020202020204" pitchFamily="34" charset="0"/>
              <a:buChar char="•"/>
              <a:defRPr sz="5520" kern="1200">
                <a:solidFill>
                  <a:schemeClr val="tx1"/>
                </a:solidFill>
                <a:latin typeface="+mn-lt"/>
                <a:ea typeface="+mn-ea"/>
                <a:cs typeface="+mn-cs"/>
              </a:defRPr>
            </a:lvl4pPr>
            <a:lvl5pPr marL="6309429" indent="-701048" algn="l" defTabSz="2804190" rtl="0" eaLnBrk="1" latinLnBrk="0" hangingPunct="1">
              <a:lnSpc>
                <a:spcPct val="90000"/>
              </a:lnSpc>
              <a:spcBef>
                <a:spcPts val="1533"/>
              </a:spcBef>
              <a:buFont typeface="Arial" panose="020B0604020202020204" pitchFamily="34" charset="0"/>
              <a:buChar char="•"/>
              <a:defRPr sz="5520" kern="1200">
                <a:solidFill>
                  <a:schemeClr val="tx1"/>
                </a:solidFill>
                <a:latin typeface="+mn-lt"/>
                <a:ea typeface="+mn-ea"/>
                <a:cs typeface="+mn-cs"/>
              </a:defRPr>
            </a:lvl5pPr>
            <a:lvl6pPr marL="7711524" indent="-701048" algn="l" defTabSz="2804190" rtl="0" eaLnBrk="1" latinLnBrk="0" hangingPunct="1">
              <a:lnSpc>
                <a:spcPct val="90000"/>
              </a:lnSpc>
              <a:spcBef>
                <a:spcPts val="1533"/>
              </a:spcBef>
              <a:buFont typeface="Arial" panose="020B0604020202020204" pitchFamily="34" charset="0"/>
              <a:buChar char="•"/>
              <a:defRPr sz="5520" kern="1200">
                <a:solidFill>
                  <a:schemeClr val="tx1"/>
                </a:solidFill>
                <a:latin typeface="+mn-lt"/>
                <a:ea typeface="+mn-ea"/>
                <a:cs typeface="+mn-cs"/>
              </a:defRPr>
            </a:lvl6pPr>
            <a:lvl7pPr marL="9113619" indent="-701048" algn="l" defTabSz="2804190" rtl="0" eaLnBrk="1" latinLnBrk="0" hangingPunct="1">
              <a:lnSpc>
                <a:spcPct val="90000"/>
              </a:lnSpc>
              <a:spcBef>
                <a:spcPts val="1533"/>
              </a:spcBef>
              <a:buFont typeface="Arial" panose="020B0604020202020204" pitchFamily="34" charset="0"/>
              <a:buChar char="•"/>
              <a:defRPr sz="5520" kern="1200">
                <a:solidFill>
                  <a:schemeClr val="tx1"/>
                </a:solidFill>
                <a:latin typeface="+mn-lt"/>
                <a:ea typeface="+mn-ea"/>
                <a:cs typeface="+mn-cs"/>
              </a:defRPr>
            </a:lvl7pPr>
            <a:lvl8pPr marL="10515714" indent="-701048" algn="l" defTabSz="2804190" rtl="0" eaLnBrk="1" latinLnBrk="0" hangingPunct="1">
              <a:lnSpc>
                <a:spcPct val="90000"/>
              </a:lnSpc>
              <a:spcBef>
                <a:spcPts val="1533"/>
              </a:spcBef>
              <a:buFont typeface="Arial" panose="020B0604020202020204" pitchFamily="34" charset="0"/>
              <a:buChar char="•"/>
              <a:defRPr sz="5520" kern="1200">
                <a:solidFill>
                  <a:schemeClr val="tx1"/>
                </a:solidFill>
                <a:latin typeface="+mn-lt"/>
                <a:ea typeface="+mn-ea"/>
                <a:cs typeface="+mn-cs"/>
              </a:defRPr>
            </a:lvl8pPr>
            <a:lvl9pPr marL="11917810" indent="-701048" algn="l" defTabSz="2804190" rtl="0" eaLnBrk="1" latinLnBrk="0" hangingPunct="1">
              <a:lnSpc>
                <a:spcPct val="90000"/>
              </a:lnSpc>
              <a:spcBef>
                <a:spcPts val="1533"/>
              </a:spcBef>
              <a:buFont typeface="Arial" panose="020B0604020202020204" pitchFamily="34" charset="0"/>
              <a:buChar char="•"/>
              <a:defRPr sz="5520" kern="1200">
                <a:solidFill>
                  <a:schemeClr val="tx1"/>
                </a:solidFill>
                <a:latin typeface="+mn-lt"/>
                <a:ea typeface="+mn-ea"/>
                <a:cs typeface="+mn-cs"/>
              </a:defRPr>
            </a:lvl9pPr>
          </a:lstStyle>
          <a:p>
            <a:pPr>
              <a:lnSpc>
                <a:spcPct val="100000"/>
              </a:lnSpc>
              <a:spcBef>
                <a:spcPts val="1172"/>
              </a:spcBef>
            </a:pPr>
            <a:r>
              <a:rPr lang="en-US" sz="2800" dirty="0">
                <a:solidFill>
                  <a:srgbClr val="0070C0"/>
                </a:solidFill>
                <a:latin typeface="Times New Roman" panose="02020603050405020304" pitchFamily="18" charset="0"/>
                <a:cs typeface="Times New Roman" panose="02020603050405020304" pitchFamily="18" charset="0"/>
              </a:rPr>
              <a:t>Social Work, Social Justice, &amp; Sport Research Lab</a:t>
            </a:r>
            <a:endParaRPr lang="en-US" sz="2800" baseline="30000" dirty="0">
              <a:solidFill>
                <a:srgbClr val="0070C0"/>
              </a:solidFill>
              <a:latin typeface="Times New Roman" panose="02020603050405020304" pitchFamily="18" charset="0"/>
              <a:cs typeface="Times New Roman" panose="02020603050405020304" pitchFamily="18" charset="0"/>
            </a:endParaRPr>
          </a:p>
        </p:txBody>
      </p:sp>
      <p:sp>
        <p:nvSpPr>
          <p:cNvPr id="27" name="Rectangle 26">
            <a:extLst>
              <a:ext uri="{FF2B5EF4-FFF2-40B4-BE49-F238E27FC236}">
                <a16:creationId xmlns:a16="http://schemas.microsoft.com/office/drawing/2014/main" id="{67E8F00C-6860-4A67-87D5-FFC62DCDCF90}"/>
              </a:ext>
            </a:extLst>
          </p:cNvPr>
          <p:cNvSpPr/>
          <p:nvPr/>
        </p:nvSpPr>
        <p:spPr>
          <a:xfrm>
            <a:off x="12985358" y="4352804"/>
            <a:ext cx="10712428" cy="907108"/>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5000" b="1" spc="-27" dirty="0">
                <a:solidFill>
                  <a:srgbClr val="F8F8F8"/>
                </a:solidFill>
                <a:latin typeface="Garamond" panose="02020404030301010803" pitchFamily="18" charset="0"/>
                <a:ea typeface="Arial"/>
                <a:cs typeface="Calibri" panose="020F0502020204030204" pitchFamily="34" charset="0"/>
                <a:sym typeface="Arial"/>
              </a:rPr>
              <a:t>Interview 1</a:t>
            </a:r>
          </a:p>
        </p:txBody>
      </p:sp>
      <p:sp>
        <p:nvSpPr>
          <p:cNvPr id="28" name="Rectangle 27">
            <a:extLst>
              <a:ext uri="{FF2B5EF4-FFF2-40B4-BE49-F238E27FC236}">
                <a16:creationId xmlns:a16="http://schemas.microsoft.com/office/drawing/2014/main" id="{9F72B1E9-678A-47EE-BE51-2C92B3A3BB1B}"/>
              </a:ext>
            </a:extLst>
          </p:cNvPr>
          <p:cNvSpPr/>
          <p:nvPr/>
        </p:nvSpPr>
        <p:spPr>
          <a:xfrm>
            <a:off x="12931786" y="14772954"/>
            <a:ext cx="10712428" cy="907108"/>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5000" b="1" spc="-27" dirty="0">
                <a:solidFill>
                  <a:srgbClr val="F8F8F8"/>
                </a:solidFill>
                <a:latin typeface="Garamond" panose="02020404030301010803" pitchFamily="18" charset="0"/>
                <a:ea typeface="Arial"/>
                <a:cs typeface="Calibri" panose="020F0502020204030204" pitchFamily="34" charset="0"/>
                <a:sym typeface="Arial"/>
              </a:rPr>
              <a:t>Interview 2</a:t>
            </a:r>
          </a:p>
        </p:txBody>
      </p:sp>
      <p:sp>
        <p:nvSpPr>
          <p:cNvPr id="29" name="Shape 16">
            <a:extLst>
              <a:ext uri="{FF2B5EF4-FFF2-40B4-BE49-F238E27FC236}">
                <a16:creationId xmlns:a16="http://schemas.microsoft.com/office/drawing/2014/main" id="{7F290B8A-7837-4EE8-BA13-8A4230C32DEA}"/>
              </a:ext>
            </a:extLst>
          </p:cNvPr>
          <p:cNvSpPr/>
          <p:nvPr/>
        </p:nvSpPr>
        <p:spPr>
          <a:xfrm>
            <a:off x="24315729" y="24131866"/>
            <a:ext cx="10712428" cy="4086225"/>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rtl="0" fontAlgn="base"/>
            <a:r>
              <a:rPr lang="en-US" sz="2000" dirty="0">
                <a:solidFill>
                  <a:srgbClr val="000000"/>
                </a:solidFill>
                <a:latin typeface="Garamond" panose="02020404030301010803" pitchFamily="18" charset="0"/>
              </a:rPr>
              <a:t>Camiré, M., Newman, T., Bean, C., &amp; Strachan, L. (2021). Reimagining positive youth development and </a:t>
            </a:r>
          </a:p>
          <a:p>
            <a:pPr algn="l" rtl="0" fontAlgn="base"/>
            <a:r>
              <a:rPr lang="en-US" sz="2000" dirty="0">
                <a:solidFill>
                  <a:srgbClr val="000000"/>
                </a:solidFill>
                <a:latin typeface="Garamond" panose="02020404030301010803" pitchFamily="18" charset="0"/>
              </a:rPr>
              <a:t>	life skills in sport through a social justice lens. </a:t>
            </a:r>
            <a:r>
              <a:rPr lang="en-US" sz="2000" i="1" dirty="0">
                <a:solidFill>
                  <a:srgbClr val="000000"/>
                </a:solidFill>
                <a:latin typeface="Garamond" panose="02020404030301010803" pitchFamily="18" charset="0"/>
              </a:rPr>
              <a:t>Journal of Applied Sport Psychology</a:t>
            </a:r>
            <a:r>
              <a:rPr lang="en-US" sz="2000" dirty="0">
                <a:solidFill>
                  <a:srgbClr val="000000"/>
                </a:solidFill>
                <a:latin typeface="Garamond" panose="02020404030301010803" pitchFamily="18" charset="0"/>
              </a:rPr>
              <a:t>, 1-19. </a:t>
            </a:r>
          </a:p>
          <a:p>
            <a:pPr fontAlgn="base"/>
            <a:r>
              <a:rPr lang="en-US" sz="2000" dirty="0">
                <a:solidFill>
                  <a:srgbClr val="000000"/>
                </a:solidFill>
                <a:latin typeface="Garamond" panose="02020404030301010803" pitchFamily="18" charset="0"/>
              </a:rPr>
              <a:t>Newman, T., Santos, F., Piece, S., Collins, K., Barcelona, R., &amp; Mercier, V. (2022). Scholars’ perspectives </a:t>
            </a:r>
          </a:p>
          <a:p>
            <a:pPr fontAlgn="base"/>
            <a:r>
              <a:rPr lang="en-US" sz="2000" dirty="0">
                <a:solidFill>
                  <a:srgbClr val="000000"/>
                </a:solidFill>
                <a:latin typeface="Garamond" panose="02020404030301010803" pitchFamily="18" charset="0"/>
              </a:rPr>
              <a:t>	of effective positive youth development focused coach 	education for high school sports. </a:t>
            </a:r>
            <a:r>
              <a:rPr lang="en-US" sz="2000" i="1" dirty="0">
                <a:solidFill>
                  <a:srgbClr val="000000"/>
                </a:solidFill>
                <a:latin typeface="Garamond" panose="02020404030301010803" pitchFamily="18" charset="0"/>
              </a:rPr>
              <a:t>Physical 	Education and Sport Pedagogy</a:t>
            </a:r>
            <a:r>
              <a:rPr lang="en-US" sz="2000" dirty="0">
                <a:solidFill>
                  <a:srgbClr val="000000"/>
                </a:solidFill>
                <a:latin typeface="Garamond" panose="02020404030301010803" pitchFamily="18" charset="0"/>
              </a:rPr>
              <a:t>. </a:t>
            </a:r>
          </a:p>
          <a:p>
            <a:pPr algn="l" rtl="0" fontAlgn="base"/>
            <a:r>
              <a:rPr lang="en-US" sz="2000" dirty="0">
                <a:solidFill>
                  <a:srgbClr val="000000"/>
                </a:solidFill>
                <a:latin typeface="Garamond" panose="02020404030301010803" pitchFamily="18" charset="0"/>
              </a:rPr>
              <a:t>Newman, T., Santos, F., Pierce, S., Collins, K., &amp; Mercier, V. (2022). Coach education and development </a:t>
            </a:r>
          </a:p>
          <a:p>
            <a:pPr algn="l" rtl="0" fontAlgn="base"/>
            <a:r>
              <a:rPr lang="en-US" sz="2000" dirty="0">
                <a:solidFill>
                  <a:srgbClr val="000000"/>
                </a:solidFill>
                <a:latin typeface="Garamond" panose="02020404030301010803" pitchFamily="18" charset="0"/>
              </a:rPr>
              <a:t>	within a contemporary social justice society: Implications for future research and potential pitfalls. 	</a:t>
            </a:r>
            <a:r>
              <a:rPr lang="en-US" sz="2000" i="1" dirty="0">
                <a:solidFill>
                  <a:srgbClr val="000000"/>
                </a:solidFill>
                <a:latin typeface="Garamond" panose="02020404030301010803" pitchFamily="18" charset="0"/>
              </a:rPr>
              <a:t>Quest</a:t>
            </a:r>
            <a:r>
              <a:rPr lang="en-US" sz="2000" dirty="0">
                <a:solidFill>
                  <a:srgbClr val="000000"/>
                </a:solidFill>
                <a:latin typeface="Garamond" panose="02020404030301010803" pitchFamily="18" charset="0"/>
              </a:rPr>
              <a:t>.</a:t>
            </a:r>
          </a:p>
          <a:p>
            <a:pPr algn="l" rtl="0" fontAlgn="base"/>
            <a:r>
              <a:rPr lang="en-US" sz="2000" dirty="0">
                <a:solidFill>
                  <a:srgbClr val="000000"/>
                </a:solidFill>
                <a:latin typeface="Garamond" panose="02020404030301010803" pitchFamily="18" charset="0"/>
              </a:rPr>
              <a:t>Pierce, S., Gould, D., &amp; Camiré, M. (2017). Definition and model of life skills 	transfer. </a:t>
            </a:r>
            <a:r>
              <a:rPr lang="en-US" sz="2000" i="1" dirty="0">
                <a:solidFill>
                  <a:srgbClr val="000000"/>
                </a:solidFill>
                <a:latin typeface="Garamond" panose="02020404030301010803" pitchFamily="18" charset="0"/>
              </a:rPr>
              <a:t>International </a:t>
            </a:r>
          </a:p>
          <a:p>
            <a:pPr algn="l" rtl="0" fontAlgn="base"/>
            <a:r>
              <a:rPr lang="en-US" sz="2000" i="1" dirty="0">
                <a:solidFill>
                  <a:srgbClr val="000000"/>
                </a:solidFill>
                <a:latin typeface="Garamond" panose="02020404030301010803" pitchFamily="18" charset="0"/>
              </a:rPr>
              <a:t>	Review of Sport and Exercise Psychology, 10</a:t>
            </a:r>
            <a:r>
              <a:rPr lang="en-US" sz="2000" dirty="0">
                <a:solidFill>
                  <a:srgbClr val="000000"/>
                </a:solidFill>
                <a:latin typeface="Garamond" panose="02020404030301010803" pitchFamily="18" charset="0"/>
              </a:rPr>
              <a:t>(1), 186- 211. </a:t>
            </a:r>
          </a:p>
          <a:p>
            <a:pPr algn="l" rtl="0" fontAlgn="base"/>
            <a:r>
              <a:rPr lang="en-US" sz="2000" dirty="0">
                <a:solidFill>
                  <a:srgbClr val="000000"/>
                </a:solidFill>
                <a:latin typeface="Garamond" panose="02020404030301010803" pitchFamily="18" charset="0"/>
              </a:rPr>
              <a:t>Santos, F., Gould, D., &amp; Strachan, L. (2019). Research on positive youth development-focused coach </a:t>
            </a:r>
          </a:p>
          <a:p>
            <a:pPr algn="l" rtl="0" fontAlgn="base"/>
            <a:r>
              <a:rPr lang="en-US" sz="2000" dirty="0">
                <a:solidFill>
                  <a:srgbClr val="000000"/>
                </a:solidFill>
                <a:latin typeface="Garamond" panose="02020404030301010803" pitchFamily="18" charset="0"/>
              </a:rPr>
              <a:t>	education programs: Future pathways and applications. </a:t>
            </a:r>
            <a:r>
              <a:rPr lang="en-US" sz="2000" i="1" dirty="0">
                <a:solidFill>
                  <a:srgbClr val="000000"/>
                </a:solidFill>
                <a:latin typeface="Garamond" panose="02020404030301010803" pitchFamily="18" charset="0"/>
              </a:rPr>
              <a:t>International Sport</a:t>
            </a:r>
            <a:r>
              <a:rPr lang="en-US" sz="2000" dirty="0">
                <a:solidFill>
                  <a:srgbClr val="000000"/>
                </a:solidFill>
                <a:latin typeface="Garamond" panose="02020404030301010803" pitchFamily="18" charset="0"/>
              </a:rPr>
              <a:t> </a:t>
            </a:r>
            <a:r>
              <a:rPr lang="en-US" sz="2000" i="1" dirty="0">
                <a:solidFill>
                  <a:srgbClr val="000000"/>
                </a:solidFill>
                <a:latin typeface="Garamond" panose="02020404030301010803" pitchFamily="18" charset="0"/>
              </a:rPr>
              <a:t>Coaching Journal, </a:t>
            </a:r>
            <a:r>
              <a:rPr lang="en-US" sz="2000" dirty="0">
                <a:solidFill>
                  <a:srgbClr val="000000"/>
                </a:solidFill>
                <a:latin typeface="Garamond" panose="02020404030301010803" pitchFamily="18" charset="0"/>
              </a:rPr>
              <a:t>6, 132-138. </a:t>
            </a:r>
          </a:p>
        </p:txBody>
      </p:sp>
      <p:sp>
        <p:nvSpPr>
          <p:cNvPr id="30" name="Rectangle 29">
            <a:extLst>
              <a:ext uri="{FF2B5EF4-FFF2-40B4-BE49-F238E27FC236}">
                <a16:creationId xmlns:a16="http://schemas.microsoft.com/office/drawing/2014/main" id="{4BF1A222-F709-4282-9D3A-A917876D3AC3}"/>
              </a:ext>
            </a:extLst>
          </p:cNvPr>
          <p:cNvSpPr/>
          <p:nvPr/>
        </p:nvSpPr>
        <p:spPr>
          <a:xfrm>
            <a:off x="24315729" y="23024455"/>
            <a:ext cx="10712428" cy="808170"/>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4393" b="1" spc="-27" dirty="0">
                <a:solidFill>
                  <a:srgbClr val="F8F8F8"/>
                </a:solidFill>
                <a:latin typeface="Garamond" panose="02020404030301010803" pitchFamily="18" charset="0"/>
                <a:ea typeface="Arial"/>
                <a:cs typeface="Calibri" panose="020F0502020204030204" pitchFamily="34" charset="0"/>
                <a:sym typeface="Arial"/>
              </a:rPr>
              <a:t>References</a:t>
            </a:r>
          </a:p>
        </p:txBody>
      </p:sp>
      <p:sp>
        <p:nvSpPr>
          <p:cNvPr id="23" name="Shape 16">
            <a:extLst>
              <a:ext uri="{FF2B5EF4-FFF2-40B4-BE49-F238E27FC236}">
                <a16:creationId xmlns:a16="http://schemas.microsoft.com/office/drawing/2014/main" id="{B8C36A3D-2146-4E27-8435-908F92CA888A}"/>
              </a:ext>
            </a:extLst>
          </p:cNvPr>
          <p:cNvSpPr/>
          <p:nvPr/>
        </p:nvSpPr>
        <p:spPr>
          <a:xfrm>
            <a:off x="12985358" y="26921442"/>
            <a:ext cx="10712428" cy="1362075"/>
          </a:xfrm>
          <a:prstGeom prst="roundRect">
            <a:avLst/>
          </a:prstGeom>
          <a:solidFill>
            <a:schemeClr val="bg1">
              <a:lumMod val="85000"/>
            </a:schemeClr>
          </a:solidFill>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l" rtl="0" fontAlgn="base"/>
            <a:r>
              <a:rPr lang="en-US" sz="2000" dirty="0">
                <a:solidFill>
                  <a:srgbClr val="000000"/>
                </a:solidFill>
                <a:latin typeface="Garamond" panose="02020404030301010803" pitchFamily="18" charset="0"/>
              </a:rPr>
              <a:t>This project is supported by funding award from the CHHS Research Support Initiative Grant.</a:t>
            </a:r>
          </a:p>
          <a:p>
            <a:pPr algn="l" rtl="0" fontAlgn="base"/>
            <a:endParaRPr lang="en-US" sz="2000" dirty="0">
              <a:solidFill>
                <a:srgbClr val="000000"/>
              </a:solidFill>
              <a:latin typeface="Garamond" panose="02020404030301010803" pitchFamily="18" charset="0"/>
            </a:endParaRPr>
          </a:p>
          <a:p>
            <a:pPr algn="l" rtl="0" fontAlgn="base"/>
            <a:r>
              <a:rPr lang="en-US" sz="2000" dirty="0">
                <a:solidFill>
                  <a:srgbClr val="000000"/>
                </a:solidFill>
                <a:latin typeface="Garamond" panose="02020404030301010803" pitchFamily="18" charset="0"/>
              </a:rPr>
              <a:t>Additional collaborators include Dr. Karen Collins (Dept. of Kinesiology), Dr. Bob Barcelona (Dept. of RMP), Dr. Scott Pierce (Illinois State University), and Dr. Fernando Santos (Polytechnic Institute of Porto)</a:t>
            </a:r>
          </a:p>
        </p:txBody>
      </p:sp>
      <p:sp>
        <p:nvSpPr>
          <p:cNvPr id="24" name="Rectangle 23">
            <a:extLst>
              <a:ext uri="{FF2B5EF4-FFF2-40B4-BE49-F238E27FC236}">
                <a16:creationId xmlns:a16="http://schemas.microsoft.com/office/drawing/2014/main" id="{1CABF303-3577-4A05-B8AE-0C7AC29E4021}"/>
              </a:ext>
            </a:extLst>
          </p:cNvPr>
          <p:cNvSpPr/>
          <p:nvPr/>
        </p:nvSpPr>
        <p:spPr>
          <a:xfrm>
            <a:off x="12985358" y="25814031"/>
            <a:ext cx="10712428" cy="808170"/>
          </a:xfrm>
          <a:prstGeom prst="rect">
            <a:avLst/>
          </a:prstGeom>
          <a:solidFill>
            <a:srgbClr val="003591"/>
          </a:solidFill>
        </p:spPr>
        <p:txBody>
          <a:bodyPr wrap="square" anchor="ctr" anchorCtr="0">
            <a:spAutoFit/>
          </a:bodyPr>
          <a:lstStyle/>
          <a:p>
            <a:pPr indent="27421" algn="ctr" defTabSz="1371133">
              <a:lnSpc>
                <a:spcPct val="110000"/>
              </a:lnSpc>
              <a:defRPr sz="1800"/>
            </a:pPr>
            <a:r>
              <a:rPr lang="en-US" sz="4393" b="1" spc="-27" dirty="0">
                <a:solidFill>
                  <a:srgbClr val="F8F8F8"/>
                </a:solidFill>
                <a:latin typeface="Garamond" panose="02020404030301010803" pitchFamily="18" charset="0"/>
                <a:ea typeface="Arial"/>
                <a:cs typeface="Calibri" panose="020F0502020204030204" pitchFamily="34" charset="0"/>
                <a:sym typeface="Arial"/>
              </a:rPr>
              <a:t>Acknowledgements</a:t>
            </a:r>
          </a:p>
        </p:txBody>
      </p:sp>
    </p:spTree>
    <p:extLst>
      <p:ext uri="{BB962C8B-B14F-4D97-AF65-F5344CB8AC3E}">
        <p14:creationId xmlns:p14="http://schemas.microsoft.com/office/powerpoint/2010/main" val="41485257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1317</TotalTime>
  <Words>1177</Words>
  <Application>Microsoft Office PowerPoint</Application>
  <PresentationFormat>Custom</PresentationFormat>
  <Paragraphs>60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Garamond</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Ginny M</dc:creator>
  <cp:lastModifiedBy>Ginny M</cp:lastModifiedBy>
  <cp:revision>40</cp:revision>
  <dcterms:created xsi:type="dcterms:W3CDTF">2022-04-06T14:41:28Z</dcterms:created>
  <dcterms:modified xsi:type="dcterms:W3CDTF">2022-04-18T01:36:38Z</dcterms:modified>
</cp:coreProperties>
</file>