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782197-599B-4683-BB5D-0B430A226CFE}" v="124" dt="2022-04-18T14:12:30.8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3" d="100"/>
          <a:sy n="23" d="100"/>
        </p:scale>
        <p:origin x="18" y="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340186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8866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528828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187096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4/18/2022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394465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4/18/2022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667263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4/18/2022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11624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221262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20526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84768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319869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C764DE79-268F-4C1A-8933-263129D2AF90}" type="datetimeFigureOut">
              <a:rPr lang="en-US" smtClean="0"/>
              <a:t>4/18/2022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423003214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CD456C-FC78-406F-9EC9-DF34B1FF1190}"/>
              </a:ext>
            </a:extLst>
          </p:cNvPr>
          <p:cNvSpPr txBox="1"/>
          <p:nvPr/>
        </p:nvSpPr>
        <p:spPr>
          <a:xfrm>
            <a:off x="1953491" y="4535781"/>
            <a:ext cx="9209809" cy="6986528"/>
          </a:xfrm>
          <a:prstGeom prst="rect">
            <a:avLst/>
          </a:prstGeom>
          <a:noFill/>
        </p:spPr>
        <p:txBody>
          <a:bodyPr wrap="square">
            <a:spAutoFit/>
          </a:bodyPr>
          <a:lstStyle/>
          <a:p>
            <a:r>
              <a:rPr lang="en-US" sz="2800" dirty="0">
                <a:solidFill>
                  <a:srgbClr val="000000"/>
                </a:solidFill>
                <a:latin typeface="Arial" panose="020B0604020202020204" pitchFamily="34" charset="0"/>
              </a:rPr>
              <a:t>In recent years, political polarization has become much of a prominent issue in the United States. Important political issues that people support or are against seem to be the main ingredient fueling this polarization. Political polarization, alludes to the fact that people are firm in their political beliefs and this tendency only increases overtime. Some believe that it is a bottom-up approach, meaning that it is the people themselves who have become politically polarized, and politicians want to appeal to their constituency and then on the other hand some believe that it is a top-bottom approach and politicians are the ones influencing the opinions of the public. While there are conflicting viewpoints on this matter most studies tend to believe it is more so the people who are very concerned about important political issues, such as climate change, abortion etc</a:t>
            </a:r>
            <a:r>
              <a:rPr lang="en-US" sz="2600" dirty="0">
                <a:solidFill>
                  <a:srgbClr val="000000"/>
                </a:solidFill>
                <a:latin typeface="Arial" panose="020B0604020202020204" pitchFamily="34" charset="0"/>
              </a:rPr>
              <a:t>.</a:t>
            </a:r>
            <a:endParaRPr lang="en-US" sz="2600" dirty="0"/>
          </a:p>
        </p:txBody>
      </p:sp>
      <p:sp>
        <p:nvSpPr>
          <p:cNvPr id="6" name="TextBox 5">
            <a:extLst>
              <a:ext uri="{FF2B5EF4-FFF2-40B4-BE49-F238E27FC236}">
                <a16:creationId xmlns:a16="http://schemas.microsoft.com/office/drawing/2014/main" id="{DDF40215-6785-49EC-8315-74AC7C8FD8CA}"/>
              </a:ext>
            </a:extLst>
          </p:cNvPr>
          <p:cNvSpPr txBox="1"/>
          <p:nvPr/>
        </p:nvSpPr>
        <p:spPr>
          <a:xfrm>
            <a:off x="1953491" y="3942704"/>
            <a:ext cx="3935245" cy="1107996"/>
          </a:xfrm>
          <a:prstGeom prst="rect">
            <a:avLst/>
          </a:prstGeom>
          <a:noFill/>
        </p:spPr>
        <p:txBody>
          <a:bodyPr wrap="square">
            <a:spAutoFit/>
          </a:bodyPr>
          <a:lstStyle/>
          <a:p>
            <a:r>
              <a:rPr lang="en-US" sz="3000" b="1" dirty="0">
                <a:solidFill>
                  <a:srgbClr val="000000"/>
                </a:solidFill>
                <a:latin typeface="Arial" panose="020B0604020202020204" pitchFamily="34" charset="0"/>
              </a:rPr>
              <a:t>Introduction</a:t>
            </a:r>
            <a:endParaRPr lang="en-US" sz="3000" dirty="0"/>
          </a:p>
          <a:p>
            <a:br>
              <a:rPr lang="en-US" dirty="0"/>
            </a:br>
            <a:endParaRPr lang="en-US" dirty="0"/>
          </a:p>
        </p:txBody>
      </p:sp>
      <p:pic>
        <p:nvPicPr>
          <p:cNvPr id="1026" name="Picture 2" descr="UNH introduces new logo">
            <a:extLst>
              <a:ext uri="{FF2B5EF4-FFF2-40B4-BE49-F238E27FC236}">
                <a16:creationId xmlns:a16="http://schemas.microsoft.com/office/drawing/2014/main" id="{4818DC64-66EE-4DC5-BB19-9F65DBF49A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3491" y="972336"/>
            <a:ext cx="1897155" cy="22302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S. is polarizing faster than other democracies, study finds | Brown  University">
            <a:extLst>
              <a:ext uri="{FF2B5EF4-FFF2-40B4-BE49-F238E27FC236}">
                <a16:creationId xmlns:a16="http://schemas.microsoft.com/office/drawing/2014/main" id="{B0DDD7C9-F427-4478-ADEC-BB9A3E96F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1687" y="12339721"/>
            <a:ext cx="7897769" cy="350988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4E3B926-49E0-4642-A0FC-B1F19A6EA38F}"/>
              </a:ext>
            </a:extLst>
          </p:cNvPr>
          <p:cNvSpPr txBox="1"/>
          <p:nvPr/>
        </p:nvSpPr>
        <p:spPr>
          <a:xfrm>
            <a:off x="2261687" y="16667019"/>
            <a:ext cx="9625514" cy="2400657"/>
          </a:xfrm>
          <a:prstGeom prst="rect">
            <a:avLst/>
          </a:prstGeom>
          <a:noFill/>
        </p:spPr>
        <p:txBody>
          <a:bodyPr wrap="square">
            <a:spAutoFit/>
          </a:bodyPr>
          <a:lstStyle/>
          <a:p>
            <a:r>
              <a:rPr lang="en-US" sz="3000" b="1" dirty="0">
                <a:solidFill>
                  <a:srgbClr val="000000"/>
                </a:solidFill>
                <a:latin typeface="Arial" panose="020B0604020202020204" pitchFamily="34" charset="0"/>
              </a:rPr>
              <a:t>Hypothesis</a:t>
            </a:r>
            <a:endParaRPr lang="en-US" sz="3000" dirty="0"/>
          </a:p>
          <a:p>
            <a:r>
              <a:rPr lang="en-US" sz="2800" dirty="0">
                <a:solidFill>
                  <a:srgbClr val="000000"/>
                </a:solidFill>
                <a:latin typeface="Arial" panose="020B0604020202020204" pitchFamily="34" charset="0"/>
              </a:rPr>
              <a:t>In a comparison of individuals, people tend to be more politically polarized based on their level of knowledge on important political issues.</a:t>
            </a:r>
            <a:endParaRPr lang="en-US" sz="2800" dirty="0"/>
          </a:p>
          <a:p>
            <a:br>
              <a:rPr lang="en-US" dirty="0"/>
            </a:br>
            <a:endParaRPr lang="en-US" dirty="0"/>
          </a:p>
        </p:txBody>
      </p:sp>
      <p:sp>
        <p:nvSpPr>
          <p:cNvPr id="12" name="TextBox 11">
            <a:extLst>
              <a:ext uri="{FF2B5EF4-FFF2-40B4-BE49-F238E27FC236}">
                <a16:creationId xmlns:a16="http://schemas.microsoft.com/office/drawing/2014/main" id="{956802EE-E977-4123-A61B-16463DA5997C}"/>
              </a:ext>
            </a:extLst>
          </p:cNvPr>
          <p:cNvSpPr txBox="1"/>
          <p:nvPr/>
        </p:nvSpPr>
        <p:spPr>
          <a:xfrm>
            <a:off x="13996168" y="13183736"/>
            <a:ext cx="13949311" cy="5093702"/>
          </a:xfrm>
          <a:prstGeom prst="rect">
            <a:avLst/>
          </a:prstGeom>
          <a:noFill/>
        </p:spPr>
        <p:txBody>
          <a:bodyPr wrap="square">
            <a:spAutoFit/>
          </a:bodyPr>
          <a:lstStyle/>
          <a:p>
            <a:r>
              <a:rPr lang="en-US" sz="3000" b="1" dirty="0">
                <a:solidFill>
                  <a:srgbClr val="000000"/>
                </a:solidFill>
                <a:latin typeface="Arial" panose="020B0604020202020204" pitchFamily="34" charset="0"/>
              </a:rPr>
              <a:t>Variables Examined</a:t>
            </a:r>
          </a:p>
          <a:p>
            <a:r>
              <a:rPr lang="en-US" sz="2800" dirty="0">
                <a:solidFill>
                  <a:srgbClr val="000000"/>
                </a:solidFill>
                <a:latin typeface="Arial" panose="020B0604020202020204" pitchFamily="34" charset="0"/>
              </a:rPr>
              <a:t>Independent Variable: Important Political Issues</a:t>
            </a:r>
            <a:endParaRPr lang="en-US" sz="2800" dirty="0"/>
          </a:p>
          <a:p>
            <a:r>
              <a:rPr lang="en-US" sz="2800" dirty="0">
                <a:solidFill>
                  <a:srgbClr val="000000"/>
                </a:solidFill>
                <a:latin typeface="Arial" panose="020B0604020202020204" pitchFamily="34" charset="0"/>
              </a:rPr>
              <a:t>Dependent Variable: Political Polarization</a:t>
            </a:r>
            <a:endParaRPr lang="en-US" sz="2800" dirty="0"/>
          </a:p>
          <a:p>
            <a:r>
              <a:rPr lang="en-US" sz="2800" dirty="0">
                <a:solidFill>
                  <a:srgbClr val="000000"/>
                </a:solidFill>
                <a:latin typeface="Arial" panose="020B0604020202020204" pitchFamily="34" charset="0"/>
              </a:rPr>
              <a:t>Control Variable: Views on Climate Change, Degree of Closeness to a party, People who have attended political events, Participation in political debate</a:t>
            </a:r>
          </a:p>
          <a:p>
            <a:endParaRPr lang="en-US" sz="2800" dirty="0">
              <a:solidFill>
                <a:srgbClr val="000000"/>
              </a:solidFill>
              <a:latin typeface="Arial" panose="020B0604020202020204" pitchFamily="34" charset="0"/>
            </a:endParaRPr>
          </a:p>
          <a:p>
            <a:br>
              <a:rPr lang="en-US" dirty="0">
                <a:solidFill>
                  <a:srgbClr val="000000"/>
                </a:solidFill>
                <a:latin typeface="Arial" panose="020B0604020202020204" pitchFamily="34" charset="0"/>
              </a:rPr>
            </a:br>
            <a:br>
              <a:rPr lang="en-US" dirty="0">
                <a:solidFill>
                  <a:srgbClr val="000000"/>
                </a:solidFill>
                <a:latin typeface="Arial" panose="020B0604020202020204" pitchFamily="34" charset="0"/>
              </a:rPr>
            </a:br>
            <a:endParaRPr lang="en-US" sz="2800" dirty="0"/>
          </a:p>
          <a:p>
            <a:br>
              <a:rPr lang="en-US" sz="2800" dirty="0"/>
            </a:br>
            <a:endParaRPr lang="en-US" sz="2800" dirty="0"/>
          </a:p>
          <a:p>
            <a:br>
              <a:rPr lang="en-US" dirty="0"/>
            </a:br>
            <a:endParaRPr lang="en-US" dirty="0"/>
          </a:p>
        </p:txBody>
      </p:sp>
      <p:sp>
        <p:nvSpPr>
          <p:cNvPr id="14" name="TextBox 13">
            <a:extLst>
              <a:ext uri="{FF2B5EF4-FFF2-40B4-BE49-F238E27FC236}">
                <a16:creationId xmlns:a16="http://schemas.microsoft.com/office/drawing/2014/main" id="{604C6083-853A-463B-9949-BEF8124DCF9C}"/>
              </a:ext>
            </a:extLst>
          </p:cNvPr>
          <p:cNvSpPr txBox="1"/>
          <p:nvPr/>
        </p:nvSpPr>
        <p:spPr>
          <a:xfrm>
            <a:off x="8792307" y="916952"/>
            <a:ext cx="26995049" cy="1107996"/>
          </a:xfrm>
          <a:prstGeom prst="rect">
            <a:avLst/>
          </a:prstGeom>
          <a:noFill/>
        </p:spPr>
        <p:txBody>
          <a:bodyPr wrap="square">
            <a:spAutoFit/>
          </a:bodyPr>
          <a:lstStyle/>
          <a:p>
            <a:r>
              <a:rPr lang="en-US" sz="6600" b="1" dirty="0">
                <a:solidFill>
                  <a:srgbClr val="000000"/>
                </a:solidFill>
                <a:latin typeface="Arial" panose="020B0604020202020204" pitchFamily="34" charset="0"/>
              </a:rPr>
              <a:t>Political Polarization vs. Knowledge on Important Political Issues </a:t>
            </a:r>
            <a:endParaRPr lang="en-US" sz="6600" dirty="0"/>
          </a:p>
        </p:txBody>
      </p:sp>
      <p:pic>
        <p:nvPicPr>
          <p:cNvPr id="15" name="Picture 2" descr="UNH introduces new logo">
            <a:extLst>
              <a:ext uri="{FF2B5EF4-FFF2-40B4-BE49-F238E27FC236}">
                <a16:creationId xmlns:a16="http://schemas.microsoft.com/office/drawing/2014/main" id="{1149647D-2AE9-41F2-B0D6-FC282C6EDE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40554" y="1006906"/>
            <a:ext cx="1897155" cy="223021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E987A214-E28C-49DB-8098-48CE996A82B7}"/>
              </a:ext>
            </a:extLst>
          </p:cNvPr>
          <p:cNvSpPr txBox="1"/>
          <p:nvPr/>
        </p:nvSpPr>
        <p:spPr>
          <a:xfrm>
            <a:off x="2435985" y="19421350"/>
            <a:ext cx="8355350" cy="12280285"/>
          </a:xfrm>
          <a:prstGeom prst="rect">
            <a:avLst/>
          </a:prstGeom>
          <a:noFill/>
        </p:spPr>
        <p:txBody>
          <a:bodyPr wrap="square">
            <a:spAutoFit/>
          </a:bodyPr>
          <a:lstStyle/>
          <a:p>
            <a:r>
              <a:rPr lang="en-US" sz="2800" dirty="0">
                <a:solidFill>
                  <a:srgbClr val="000000"/>
                </a:solidFill>
                <a:latin typeface="Arial" panose="020B0604020202020204" pitchFamily="34" charset="0"/>
              </a:rPr>
              <a:t>This research question has been explored by other academics who have studied the correlation between the most prominent political issues and political polarization. Karen Herne has observed that it seems to be a bottom-up approach where people outside of political elites are the ones who are within social proximity and frequently want to interact with people who think like them. People who also identify with a major party tend to hold more extreme views and that people with voluntary associations are more homogeneous with respect to social class, race ethnicity and religious orientation today than in the past (Herne)</a:t>
            </a:r>
            <a:endParaRPr lang="en-US" sz="2800" dirty="0"/>
          </a:p>
          <a:p>
            <a:r>
              <a:rPr lang="en-US" sz="2800" dirty="0">
                <a:solidFill>
                  <a:srgbClr val="000000"/>
                </a:solidFill>
                <a:latin typeface="Arial" panose="020B0604020202020204" pitchFamily="34" charset="0"/>
              </a:rPr>
              <a:t>	In another perspective Jan-Willem </a:t>
            </a:r>
            <a:r>
              <a:rPr lang="en-US" sz="2800" dirty="0" err="1">
                <a:solidFill>
                  <a:srgbClr val="000000"/>
                </a:solidFill>
                <a:latin typeface="Arial" panose="020B0604020202020204" pitchFamily="34" charset="0"/>
              </a:rPr>
              <a:t>Prooijen</a:t>
            </a:r>
            <a:r>
              <a:rPr lang="en-US" sz="2800" dirty="0">
                <a:solidFill>
                  <a:srgbClr val="000000"/>
                </a:solidFill>
                <a:latin typeface="Arial" panose="020B0604020202020204" pitchFamily="34" charset="0"/>
              </a:rPr>
              <a:t> holds a different perspective in “The psychology of political polarization” believes it is a top-down approach whereas government officials frequently report suspicions of interference in national elections, fake news alternative facts and conspiracy theories that fuel political polarization. Three aspects that she mentions this led to is political extremism that promotes political polarization, populism (Ongoing struggle against ‘corrupt elites’ and ‘the noble people’ and political polarization in policy issues such as climate change not being a real threat vs. those who support regulation to decrease CO2 emissions</a:t>
            </a:r>
            <a:endParaRPr lang="en-US" sz="2800" dirty="0"/>
          </a:p>
          <a:p>
            <a:br>
              <a:rPr lang="en-US" dirty="0"/>
            </a:br>
            <a:endParaRPr lang="en-US" dirty="0"/>
          </a:p>
        </p:txBody>
      </p:sp>
      <p:sp>
        <p:nvSpPr>
          <p:cNvPr id="16" name="TextBox 15">
            <a:extLst>
              <a:ext uri="{FF2B5EF4-FFF2-40B4-BE49-F238E27FC236}">
                <a16:creationId xmlns:a16="http://schemas.microsoft.com/office/drawing/2014/main" id="{27A344D9-189C-4F0C-AA82-948C89173028}"/>
              </a:ext>
            </a:extLst>
          </p:cNvPr>
          <p:cNvSpPr txBox="1"/>
          <p:nvPr/>
        </p:nvSpPr>
        <p:spPr>
          <a:xfrm>
            <a:off x="2435984" y="18875046"/>
            <a:ext cx="4946663" cy="1092607"/>
          </a:xfrm>
          <a:prstGeom prst="rect">
            <a:avLst/>
          </a:prstGeom>
          <a:noFill/>
        </p:spPr>
        <p:txBody>
          <a:bodyPr wrap="square">
            <a:spAutoFit/>
          </a:bodyPr>
          <a:lstStyle/>
          <a:p>
            <a:r>
              <a:rPr lang="en-US" sz="2900" b="1" dirty="0">
                <a:solidFill>
                  <a:srgbClr val="000000"/>
                </a:solidFill>
                <a:latin typeface="Arial" panose="020B0604020202020204" pitchFamily="34" charset="0"/>
              </a:rPr>
              <a:t>Literary review </a:t>
            </a:r>
            <a:endParaRPr lang="en-US" sz="2900" b="1" dirty="0"/>
          </a:p>
          <a:p>
            <a:br>
              <a:rPr lang="en-US" dirty="0"/>
            </a:br>
            <a:endParaRPr lang="en-US" dirty="0"/>
          </a:p>
        </p:txBody>
      </p:sp>
      <p:pic>
        <p:nvPicPr>
          <p:cNvPr id="2" name="Picture 3" descr="Chart, bar chart&#10;&#10;Description automatically generated">
            <a:extLst>
              <a:ext uri="{FF2B5EF4-FFF2-40B4-BE49-F238E27FC236}">
                <a16:creationId xmlns:a16="http://schemas.microsoft.com/office/drawing/2014/main" id="{FFA799DA-9915-380C-AE7C-409F35EE1AA8}"/>
              </a:ext>
            </a:extLst>
          </p:cNvPr>
          <p:cNvPicPr>
            <a:picLocks noChangeAspect="1"/>
          </p:cNvPicPr>
          <p:nvPr/>
        </p:nvPicPr>
        <p:blipFill>
          <a:blip r:embed="rId4"/>
          <a:stretch>
            <a:fillRect/>
          </a:stretch>
        </p:blipFill>
        <p:spPr>
          <a:xfrm>
            <a:off x="13241867" y="3442788"/>
            <a:ext cx="14703612" cy="8775566"/>
          </a:xfrm>
          <a:prstGeom prst="rect">
            <a:avLst/>
          </a:prstGeom>
        </p:spPr>
      </p:pic>
      <p:sp>
        <p:nvSpPr>
          <p:cNvPr id="17" name="TextBox 16">
            <a:extLst>
              <a:ext uri="{FF2B5EF4-FFF2-40B4-BE49-F238E27FC236}">
                <a16:creationId xmlns:a16="http://schemas.microsoft.com/office/drawing/2014/main" id="{7AE16B4D-DA3F-494E-A59E-CC84FFBE66FD}"/>
              </a:ext>
            </a:extLst>
          </p:cNvPr>
          <p:cNvSpPr txBox="1"/>
          <p:nvPr/>
        </p:nvSpPr>
        <p:spPr>
          <a:xfrm>
            <a:off x="13996168" y="16079290"/>
            <a:ext cx="14256414" cy="5816977"/>
          </a:xfrm>
          <a:prstGeom prst="rect">
            <a:avLst/>
          </a:prstGeom>
          <a:noFill/>
        </p:spPr>
        <p:txBody>
          <a:bodyPr wrap="square">
            <a:spAutoFit/>
          </a:bodyPr>
          <a:lstStyle/>
          <a:p>
            <a:r>
              <a:rPr lang="en-US" sz="3000" b="1" dirty="0">
                <a:solidFill>
                  <a:srgbClr val="000000"/>
                </a:solidFill>
                <a:latin typeface="Arial" panose="020B0604020202020204" pitchFamily="34" charset="0"/>
              </a:rPr>
              <a:t>Sources and Methods</a:t>
            </a:r>
            <a:endParaRPr lang="en-US" sz="3000" dirty="0"/>
          </a:p>
          <a:p>
            <a:r>
              <a:rPr lang="en-US" sz="2800" dirty="0">
                <a:solidFill>
                  <a:srgbClr val="000000"/>
                </a:solidFill>
                <a:latin typeface="Arial" panose="020B0604020202020204" pitchFamily="34" charset="0"/>
              </a:rPr>
              <a:t>All Data was recorded from the 2020 American National Election Study. A random sample of people were taken regarding their knowledge on important political issues. This sample consisted of 7,418 respondents.</a:t>
            </a:r>
            <a:endParaRPr lang="en-US" sz="2800" dirty="0"/>
          </a:p>
          <a:p>
            <a:br>
              <a:rPr lang="en-US" sz="2800" dirty="0"/>
            </a:br>
            <a:r>
              <a:rPr lang="en-US" sz="2800" dirty="0">
                <a:solidFill>
                  <a:srgbClr val="000000"/>
                </a:solidFill>
                <a:latin typeface="Arial" panose="020B0604020202020204" pitchFamily="34" charset="0"/>
              </a:rPr>
              <a:t>The data analysis was conducted in R Studio, a downloadable coding and programming software where one can obtain important data and graphics. In this project this graphic reflects people’s knowledge on important political issues ranging from those not concerned to extremely concerned. Respondents are then compared to whether they have gotten into a political argument/debate within the last year or not and where they fall based on their political knowledge. Other control variables were added to test the hypothesis including respondents' views on the issue of climate change.</a:t>
            </a:r>
            <a:endParaRPr lang="en-US" sz="2800" dirty="0"/>
          </a:p>
          <a:p>
            <a:br>
              <a:rPr lang="en-US" dirty="0"/>
            </a:br>
            <a:endParaRPr lang="en-US" dirty="0"/>
          </a:p>
        </p:txBody>
      </p:sp>
      <p:sp>
        <p:nvSpPr>
          <p:cNvPr id="4" name="TextBox 3">
            <a:extLst>
              <a:ext uri="{FF2B5EF4-FFF2-40B4-BE49-F238E27FC236}">
                <a16:creationId xmlns:a16="http://schemas.microsoft.com/office/drawing/2014/main" id="{2B3E2B8B-F579-27FF-D2A1-3C4FD73AB0D6}"/>
              </a:ext>
            </a:extLst>
          </p:cNvPr>
          <p:cNvSpPr txBox="1"/>
          <p:nvPr/>
        </p:nvSpPr>
        <p:spPr>
          <a:xfrm>
            <a:off x="30275579" y="26438656"/>
            <a:ext cx="11662130"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Times New Roman"/>
                <a:cs typeface="Times New Roman"/>
              </a:rPr>
              <a:t>authors, A., Herne, K., Additional </a:t>
            </a:r>
            <a:r>
              <a:rPr lang="en-US" sz="2800" dirty="0" err="1">
                <a:latin typeface="Times New Roman"/>
                <a:cs typeface="Times New Roman"/>
              </a:rPr>
              <a:t>informationFundingThis</a:t>
            </a:r>
            <a:r>
              <a:rPr lang="en-US" sz="2800" dirty="0">
                <a:latin typeface="Times New Roman"/>
                <a:cs typeface="Times New Roman"/>
              </a:rPr>
              <a:t> work was supported by Academy of Finland (Grant no: 285167) </a:t>
            </a:r>
            <a:r>
              <a:rPr lang="en-US" sz="2800" dirty="0" err="1">
                <a:latin typeface="Times New Roman"/>
                <a:cs typeface="Times New Roman"/>
              </a:rPr>
              <a:t>Åbo</a:t>
            </a:r>
            <a:r>
              <a:rPr lang="en-US" sz="2800" dirty="0">
                <a:latin typeface="Times New Roman"/>
                <a:cs typeface="Times New Roman"/>
              </a:rPr>
              <a:t> </a:t>
            </a:r>
            <a:r>
              <a:rPr lang="en-US" sz="2800" dirty="0" err="1">
                <a:latin typeface="Times New Roman"/>
                <a:cs typeface="Times New Roman"/>
              </a:rPr>
              <a:t>Akademi</a:t>
            </a:r>
            <a:r>
              <a:rPr lang="en-US" sz="2800" dirty="0">
                <a:latin typeface="Times New Roman"/>
                <a:cs typeface="Times New Roman"/>
              </a:rPr>
              <a:t> University Foundation (Center of Excellence Funding)., N. A., &amp; </a:t>
            </a:r>
            <a:r>
              <a:rPr lang="en-US" sz="2800" dirty="0" err="1">
                <a:latin typeface="Times New Roman"/>
                <a:cs typeface="Times New Roman"/>
              </a:rPr>
              <a:t>ReferencesAndersen</a:t>
            </a:r>
            <a:r>
              <a:rPr lang="en-US" sz="2800" dirty="0">
                <a:latin typeface="Times New Roman"/>
                <a:cs typeface="Times New Roman"/>
              </a:rPr>
              <a:t>, N. A. (2019, February 20). </a:t>
            </a:r>
            <a:r>
              <a:rPr lang="en-US" sz="2800" i="1" dirty="0">
                <a:latin typeface="Times New Roman"/>
                <a:cs typeface="Times New Roman"/>
              </a:rPr>
              <a:t>The influence of political knowledge on opinion polarization in citizen deliberation</a:t>
            </a:r>
            <a:r>
              <a:rPr lang="en-US" sz="2800" dirty="0">
                <a:latin typeface="Times New Roman"/>
                <a:cs typeface="Times New Roman"/>
              </a:rPr>
              <a:t>. Taylor &amp; Francis. Retrieved April 7, 2022, from https://www.tandfonline.com/doi/full/10.1080/2474736X.2019.1702887 </a:t>
            </a:r>
          </a:p>
          <a:p>
            <a:endParaRPr lang="en-US" sz="2800" dirty="0">
              <a:latin typeface="Times New Roman"/>
              <a:cs typeface="Times New Roman"/>
            </a:endParaRPr>
          </a:p>
          <a:p>
            <a:r>
              <a:rPr lang="en-US" sz="2800" dirty="0" err="1">
                <a:solidFill>
                  <a:srgbClr val="262626"/>
                </a:solidFill>
                <a:latin typeface="Times New Roman" panose="02020603050405020304" pitchFamily="18" charset="0"/>
              </a:rPr>
              <a:t>Prooijen</a:t>
            </a:r>
            <a:r>
              <a:rPr lang="en-US" sz="2800" dirty="0">
                <a:solidFill>
                  <a:srgbClr val="262626"/>
                </a:solidFill>
                <a:latin typeface="Times New Roman" panose="02020603050405020304" pitchFamily="18" charset="0"/>
              </a:rPr>
              <a:t>, Jan-Willem van. </a:t>
            </a:r>
            <a:r>
              <a:rPr lang="en-US" sz="2800" i="1" dirty="0">
                <a:solidFill>
                  <a:srgbClr val="262626"/>
                </a:solidFill>
                <a:latin typeface="Times New Roman" panose="02020603050405020304" pitchFamily="18" charset="0"/>
              </a:rPr>
              <a:t>The Psychology of Political Polarization</a:t>
            </a:r>
            <a:r>
              <a:rPr lang="en-US" sz="2800" dirty="0">
                <a:solidFill>
                  <a:srgbClr val="262626"/>
                </a:solidFill>
                <a:latin typeface="Times New Roman" panose="02020603050405020304" pitchFamily="18" charset="0"/>
              </a:rPr>
              <a:t>. Routledge, 2021. </a:t>
            </a:r>
          </a:p>
          <a:p>
            <a:endParaRPr lang="en-US" sz="2800" dirty="0">
              <a:solidFill>
                <a:srgbClr val="262626"/>
              </a:solidFill>
              <a:latin typeface="Times New Roman" panose="02020603050405020304" pitchFamily="18" charset="0"/>
            </a:endParaRPr>
          </a:p>
          <a:p>
            <a:endParaRPr lang="en-US" sz="2800" dirty="0"/>
          </a:p>
        </p:txBody>
      </p:sp>
      <p:sp>
        <p:nvSpPr>
          <p:cNvPr id="18" name="TextBox 17">
            <a:extLst>
              <a:ext uri="{FF2B5EF4-FFF2-40B4-BE49-F238E27FC236}">
                <a16:creationId xmlns:a16="http://schemas.microsoft.com/office/drawing/2014/main" id="{CC647CEE-D681-429F-BCBA-D7ED421E4820}"/>
              </a:ext>
            </a:extLst>
          </p:cNvPr>
          <p:cNvSpPr txBox="1"/>
          <p:nvPr/>
        </p:nvSpPr>
        <p:spPr>
          <a:xfrm>
            <a:off x="34213746" y="25561492"/>
            <a:ext cx="2438400" cy="553998"/>
          </a:xfrm>
          <a:prstGeom prst="rect">
            <a:avLst/>
          </a:prstGeom>
          <a:noFill/>
        </p:spPr>
        <p:txBody>
          <a:bodyPr wrap="square">
            <a:spAutoFit/>
          </a:bodyPr>
          <a:lstStyle/>
          <a:p>
            <a:r>
              <a:rPr lang="en-US" sz="3000" b="1" dirty="0">
                <a:solidFill>
                  <a:srgbClr val="000000"/>
                </a:solidFill>
                <a:latin typeface="Times New Roman" panose="02020603050405020304" pitchFamily="18" charset="0"/>
              </a:rPr>
              <a:t>Bibliography</a:t>
            </a:r>
            <a:endParaRPr lang="en-US" sz="3000" b="1" dirty="0"/>
          </a:p>
        </p:txBody>
      </p:sp>
      <p:pic>
        <p:nvPicPr>
          <p:cNvPr id="5" name="Picture 2">
            <a:extLst>
              <a:ext uri="{FF2B5EF4-FFF2-40B4-BE49-F238E27FC236}">
                <a16:creationId xmlns:a16="http://schemas.microsoft.com/office/drawing/2014/main" id="{9840A6BC-8D73-42B3-A6CF-98E918CE35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41867" y="22138374"/>
            <a:ext cx="15010714" cy="907871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758A460-B880-4EB1-802B-644173A4CEC4}"/>
              </a:ext>
            </a:extLst>
          </p:cNvPr>
          <p:cNvSpPr txBox="1"/>
          <p:nvPr/>
        </p:nvSpPr>
        <p:spPr>
          <a:xfrm>
            <a:off x="17425345" y="1990056"/>
            <a:ext cx="9040509" cy="553998"/>
          </a:xfrm>
          <a:prstGeom prst="rect">
            <a:avLst/>
          </a:prstGeom>
          <a:noFill/>
        </p:spPr>
        <p:txBody>
          <a:bodyPr wrap="square">
            <a:spAutoFit/>
          </a:bodyPr>
          <a:lstStyle/>
          <a:p>
            <a:r>
              <a:rPr lang="en-US" sz="3000" b="1" i="0" u="none" strike="noStrike" dirty="0">
                <a:solidFill>
                  <a:srgbClr val="000000"/>
                </a:solidFill>
                <a:effectLst/>
                <a:latin typeface="Arial" panose="020B0604020202020204" pitchFamily="34" charset="0"/>
              </a:rPr>
              <a:t>By Steven MacDonald – POLT 595</a:t>
            </a:r>
            <a:endParaRPr lang="en-US" sz="3000" dirty="0"/>
          </a:p>
        </p:txBody>
      </p:sp>
      <p:sp>
        <p:nvSpPr>
          <p:cNvPr id="20" name="TextBox 19">
            <a:extLst>
              <a:ext uri="{FF2B5EF4-FFF2-40B4-BE49-F238E27FC236}">
                <a16:creationId xmlns:a16="http://schemas.microsoft.com/office/drawing/2014/main" id="{70089BFD-B506-4C35-BC28-015B4E7E0460}"/>
              </a:ext>
            </a:extLst>
          </p:cNvPr>
          <p:cNvSpPr txBox="1"/>
          <p:nvPr/>
        </p:nvSpPr>
        <p:spPr>
          <a:xfrm>
            <a:off x="29967382" y="3735562"/>
            <a:ext cx="9725891" cy="8309967"/>
          </a:xfrm>
          <a:prstGeom prst="rect">
            <a:avLst/>
          </a:prstGeom>
          <a:noFill/>
        </p:spPr>
        <p:txBody>
          <a:bodyPr wrap="square">
            <a:spAutoFit/>
          </a:bodyPr>
          <a:lstStyle/>
          <a:p>
            <a:pPr rtl="0">
              <a:spcBef>
                <a:spcPts val="0"/>
              </a:spcBef>
              <a:spcAft>
                <a:spcPts val="0"/>
              </a:spcAft>
            </a:pPr>
            <a:r>
              <a:rPr lang="en-US" sz="3000" b="1" i="0" u="none" strike="noStrike" dirty="0">
                <a:solidFill>
                  <a:srgbClr val="000000"/>
                </a:solidFill>
                <a:effectLst/>
                <a:latin typeface="Arial" panose="020B0604020202020204" pitchFamily="34" charset="0"/>
              </a:rPr>
              <a:t>Sources and Methods</a:t>
            </a:r>
            <a:endParaRPr lang="en-US" sz="3000" b="0" dirty="0">
              <a:effectLst/>
            </a:endParaRPr>
          </a:p>
          <a:p>
            <a:pPr rtl="0">
              <a:spcBef>
                <a:spcPts val="0"/>
              </a:spcBef>
              <a:spcAft>
                <a:spcPts val="0"/>
              </a:spcAft>
            </a:pPr>
            <a:r>
              <a:rPr lang="en-US" sz="2800" b="0" i="0" u="none" strike="noStrike" dirty="0">
                <a:solidFill>
                  <a:srgbClr val="000000"/>
                </a:solidFill>
                <a:effectLst/>
                <a:latin typeface="Arial" panose="020B0604020202020204" pitchFamily="34" charset="0"/>
              </a:rPr>
              <a:t>All Data was recorded from the 2020 American National Election Study. A random sample of people were taken regarding their knowledge on important political issues. This sample consisted of 7,418 respondents.</a:t>
            </a:r>
            <a:endParaRPr lang="en-US" sz="2800" b="0" dirty="0">
              <a:effectLst/>
            </a:endParaRPr>
          </a:p>
          <a:p>
            <a:pPr rtl="0">
              <a:spcBef>
                <a:spcPts val="0"/>
              </a:spcBef>
              <a:spcAft>
                <a:spcPts val="0"/>
              </a:spcAft>
            </a:pPr>
            <a:br>
              <a:rPr lang="en-US" sz="2800" b="0" dirty="0">
                <a:effectLst/>
              </a:rPr>
            </a:br>
            <a:r>
              <a:rPr lang="en-US" sz="2800" b="0" i="0" u="none" strike="noStrike" dirty="0">
                <a:solidFill>
                  <a:srgbClr val="000000"/>
                </a:solidFill>
                <a:effectLst/>
                <a:latin typeface="Arial" panose="020B0604020202020204" pitchFamily="34" charset="0"/>
              </a:rPr>
              <a:t>The data analysis was conducted in R Studio, a downloadable coding and programming software where one can obtain important data and graphics. In this project this graphic reflects people’s knowledge on important political issues ranging from those not concerned to extremely concerned. Respondents are then compared to whether they have gotten into a political argument/debate within the last year or not and where they fall based on their political knowledge. Other control variables were added to test the hypothesis including respondents' views on the issue of climate change.</a:t>
            </a:r>
            <a:endParaRPr lang="en-US" sz="2800" b="0" dirty="0">
              <a:effectLst/>
            </a:endParaRPr>
          </a:p>
          <a:p>
            <a:br>
              <a:rPr lang="en-US" sz="2800" dirty="0"/>
            </a:br>
            <a:endParaRPr lang="en-US" sz="2800" dirty="0"/>
          </a:p>
        </p:txBody>
      </p:sp>
      <p:sp>
        <p:nvSpPr>
          <p:cNvPr id="22" name="TextBox 21">
            <a:extLst>
              <a:ext uri="{FF2B5EF4-FFF2-40B4-BE49-F238E27FC236}">
                <a16:creationId xmlns:a16="http://schemas.microsoft.com/office/drawing/2014/main" id="{9BB2618D-951F-4776-90F1-FB892DBCE084}"/>
              </a:ext>
            </a:extLst>
          </p:cNvPr>
          <p:cNvSpPr txBox="1"/>
          <p:nvPr/>
        </p:nvSpPr>
        <p:spPr>
          <a:xfrm>
            <a:off x="29967382" y="19967653"/>
            <a:ext cx="11662130" cy="4539704"/>
          </a:xfrm>
          <a:prstGeom prst="rect">
            <a:avLst/>
          </a:prstGeom>
          <a:noFill/>
        </p:spPr>
        <p:txBody>
          <a:bodyPr wrap="square">
            <a:spAutoFit/>
          </a:bodyPr>
          <a:lstStyle/>
          <a:p>
            <a:pPr rtl="0">
              <a:spcBef>
                <a:spcPts val="0"/>
              </a:spcBef>
              <a:spcAft>
                <a:spcPts val="0"/>
              </a:spcAft>
            </a:pPr>
            <a:r>
              <a:rPr lang="en-US" sz="2900" b="1" i="0" u="none" strike="noStrike" dirty="0">
                <a:solidFill>
                  <a:srgbClr val="000000"/>
                </a:solidFill>
                <a:effectLst/>
                <a:latin typeface="Arial" panose="020B0604020202020204" pitchFamily="34" charset="0"/>
              </a:rPr>
              <a:t>Conclusion</a:t>
            </a:r>
            <a:endParaRPr lang="en-US" sz="2900" b="0" dirty="0">
              <a:effectLst/>
            </a:endParaRPr>
          </a:p>
          <a:p>
            <a:pPr rtl="0">
              <a:spcBef>
                <a:spcPts val="0"/>
              </a:spcBef>
              <a:spcAft>
                <a:spcPts val="0"/>
              </a:spcAft>
            </a:pPr>
            <a:r>
              <a:rPr lang="en-US" sz="2800" b="0" i="0" u="none" strike="noStrike" dirty="0">
                <a:solidFill>
                  <a:srgbClr val="000000"/>
                </a:solidFill>
                <a:effectLst/>
                <a:latin typeface="Arial" panose="020B0604020202020204" pitchFamily="34" charset="0"/>
              </a:rPr>
              <a:t>The results of this project can be interpreted in a variety of ways. Those with an extreme level of knowledge of important political issues are more polarized than those with not as well of knowledge for important political issues, but a higher rate of respondents seem to be more politically polarized who have a moderate level of knowledge. It seems as though political knowledge at a moderate level is consistently more polarized than those with an exceptional level, even when the control variables of political debate and views on climate change are introduced.</a:t>
            </a:r>
            <a:endParaRPr lang="en-US" sz="2800" b="0" dirty="0">
              <a:effectLst/>
            </a:endParaRPr>
          </a:p>
          <a:p>
            <a:br>
              <a:rPr lang="en-US" dirty="0"/>
            </a:br>
            <a:endParaRPr lang="en-US" dirty="0"/>
          </a:p>
        </p:txBody>
      </p:sp>
      <p:pic>
        <p:nvPicPr>
          <p:cNvPr id="11" name="Picture 2" descr="This is why fighting climate change is so urgent | Environmental Defense  Fund">
            <a:extLst>
              <a:ext uri="{FF2B5EF4-FFF2-40B4-BE49-F238E27FC236}">
                <a16:creationId xmlns:a16="http://schemas.microsoft.com/office/drawing/2014/main" id="{DB68F63D-02B3-4F9A-8667-B653F7A2F6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67382" y="12276688"/>
            <a:ext cx="11430000" cy="600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
  <TotalTime>3</TotalTime>
  <Words>923</Words>
  <Application>Microsoft Office PowerPoint</Application>
  <PresentationFormat>Custom</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Steve MacDonald</cp:lastModifiedBy>
  <cp:revision>1</cp:revision>
  <dcterms:created xsi:type="dcterms:W3CDTF">2022-04-04T23:23:17Z</dcterms:created>
  <dcterms:modified xsi:type="dcterms:W3CDTF">2022-04-18T14:17:43Z</dcterms:modified>
</cp:coreProperties>
</file>