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62"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59"/>
    <p:restoredTop sz="95170"/>
  </p:normalViewPr>
  <p:slideViewPr>
    <p:cSldViewPr snapToGrid="0" snapToObjects="1">
      <p:cViewPr>
        <p:scale>
          <a:sx n="30" d="100"/>
          <a:sy n="30" d="100"/>
        </p:scale>
        <p:origin x="-1144" y="-5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https://universitysystemnh-my.sharepoint.com/personal/krc1040_usnh_edu/Documents/Thesis%20graph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360" b="1" i="0" u="none" strike="noStrike" kern="1200" spc="0" baseline="0">
                <a:solidFill>
                  <a:schemeClr val="tx1"/>
                </a:solidFill>
                <a:latin typeface="+mn-lt"/>
                <a:ea typeface="+mn-ea"/>
                <a:cs typeface="+mn-cs"/>
              </a:defRPr>
            </a:pPr>
            <a:r>
              <a:rPr lang="en-US" b="1">
                <a:solidFill>
                  <a:schemeClr val="tx1"/>
                </a:solidFill>
              </a:rPr>
              <a:t>Code Frequency</a:t>
            </a:r>
          </a:p>
        </c:rich>
      </c:tx>
      <c:overlay val="0"/>
      <c:spPr>
        <a:noFill/>
        <a:ln>
          <a:noFill/>
        </a:ln>
        <a:effectLst/>
      </c:spPr>
      <c:txPr>
        <a:bodyPr rot="0" spcFirstLastPara="1" vertOverflow="ellipsis" vert="horz" wrap="square" anchor="ctr" anchorCtr="1"/>
        <a:lstStyle/>
        <a:p>
          <a:pPr>
            <a:defRPr sz="3360" b="1" i="0" u="none" strike="noStrike" kern="1200" spc="0" baseline="0">
              <a:solidFill>
                <a:schemeClr val="tx1"/>
              </a:solidFill>
              <a:latin typeface="+mn-lt"/>
              <a:ea typeface="+mn-ea"/>
              <a:cs typeface="+mn-cs"/>
            </a:defRPr>
          </a:pPr>
          <a:endParaRPr lang="en-US"/>
        </a:p>
      </c:txPr>
    </c:title>
    <c:autoTitleDeleted val="0"/>
    <c:plotArea>
      <c:layout/>
      <c:lineChart>
        <c:grouping val="standard"/>
        <c:varyColors val="0"/>
        <c:ser>
          <c:idx val="0"/>
          <c:order val="0"/>
          <c:tx>
            <c:strRef>
              <c:f>'all graph'!$A$78</c:f>
              <c:strCache>
                <c:ptCount val="1"/>
                <c:pt idx="0">
                  <c:v>Alabama</c:v>
                </c:pt>
              </c:strCache>
            </c:strRef>
          </c:tx>
          <c:spPr>
            <a:ln w="63500" cap="rnd">
              <a:solidFill>
                <a:srgbClr val="FF9700"/>
              </a:solidFill>
              <a:round/>
            </a:ln>
            <a:effectLst/>
          </c:spPr>
          <c:marker>
            <c:symbol val="none"/>
          </c:marker>
          <c:cat>
            <c:strRef>
              <c:f>'all graph'!$B$76:$G$76</c:f>
              <c:strCache>
                <c:ptCount val="6"/>
                <c:pt idx="0">
                  <c:v>Advertising number vaccinated</c:v>
                </c:pt>
                <c:pt idx="1">
                  <c:v>Self protection</c:v>
                </c:pt>
                <c:pt idx="2">
                  <c:v>Community protection</c:v>
                </c:pt>
                <c:pt idx="3">
                  <c:v>Back to normal</c:v>
                </c:pt>
                <c:pt idx="4">
                  <c:v>Life or death</c:v>
                </c:pt>
                <c:pt idx="5">
                  <c:v>Treatment options</c:v>
                </c:pt>
              </c:strCache>
            </c:strRef>
          </c:cat>
          <c:val>
            <c:numRef>
              <c:f>'all graph'!$B$78:$G$78</c:f>
              <c:numCache>
                <c:formatCode>General</c:formatCode>
                <c:ptCount val="6"/>
                <c:pt idx="0">
                  <c:v>17</c:v>
                </c:pt>
                <c:pt idx="1">
                  <c:v>54</c:v>
                </c:pt>
                <c:pt idx="2">
                  <c:v>63</c:v>
                </c:pt>
                <c:pt idx="3">
                  <c:v>60</c:v>
                </c:pt>
                <c:pt idx="4">
                  <c:v>23</c:v>
                </c:pt>
                <c:pt idx="5">
                  <c:v>3</c:v>
                </c:pt>
              </c:numCache>
            </c:numRef>
          </c:val>
          <c:smooth val="0"/>
          <c:extLst>
            <c:ext xmlns:c16="http://schemas.microsoft.com/office/drawing/2014/chart" uri="{C3380CC4-5D6E-409C-BE32-E72D297353CC}">
              <c16:uniqueId val="{00000000-FE9D-3E4C-862D-804DE2CBBA55}"/>
            </c:ext>
          </c:extLst>
        </c:ser>
        <c:ser>
          <c:idx val="1"/>
          <c:order val="1"/>
          <c:tx>
            <c:strRef>
              <c:f>'all graph'!$A$79</c:f>
              <c:strCache>
                <c:ptCount val="1"/>
                <c:pt idx="0">
                  <c:v>Mississippi</c:v>
                </c:pt>
              </c:strCache>
            </c:strRef>
          </c:tx>
          <c:spPr>
            <a:ln w="63500" cap="rnd">
              <a:solidFill>
                <a:srgbClr val="AA4EF1"/>
              </a:solidFill>
              <a:round/>
            </a:ln>
            <a:effectLst/>
          </c:spPr>
          <c:marker>
            <c:symbol val="none"/>
          </c:marker>
          <c:cat>
            <c:strRef>
              <c:f>'all graph'!$B$76:$G$76</c:f>
              <c:strCache>
                <c:ptCount val="6"/>
                <c:pt idx="0">
                  <c:v>Advertising number vaccinated</c:v>
                </c:pt>
                <c:pt idx="1">
                  <c:v>Self protection</c:v>
                </c:pt>
                <c:pt idx="2">
                  <c:v>Community protection</c:v>
                </c:pt>
                <c:pt idx="3">
                  <c:v>Back to normal</c:v>
                </c:pt>
                <c:pt idx="4">
                  <c:v>Life or death</c:v>
                </c:pt>
                <c:pt idx="5">
                  <c:v>Treatment options</c:v>
                </c:pt>
              </c:strCache>
            </c:strRef>
          </c:cat>
          <c:val>
            <c:numRef>
              <c:f>'all graph'!$B$79:$G$79</c:f>
              <c:numCache>
                <c:formatCode>General</c:formatCode>
                <c:ptCount val="6"/>
                <c:pt idx="0">
                  <c:v>63</c:v>
                </c:pt>
                <c:pt idx="1">
                  <c:v>192</c:v>
                </c:pt>
                <c:pt idx="2">
                  <c:v>98</c:v>
                </c:pt>
                <c:pt idx="3">
                  <c:v>7</c:v>
                </c:pt>
                <c:pt idx="4">
                  <c:v>149</c:v>
                </c:pt>
                <c:pt idx="5">
                  <c:v>140</c:v>
                </c:pt>
              </c:numCache>
            </c:numRef>
          </c:val>
          <c:smooth val="0"/>
          <c:extLst>
            <c:ext xmlns:c16="http://schemas.microsoft.com/office/drawing/2014/chart" uri="{C3380CC4-5D6E-409C-BE32-E72D297353CC}">
              <c16:uniqueId val="{00000001-FE9D-3E4C-862D-804DE2CBBA55}"/>
            </c:ext>
          </c:extLst>
        </c:ser>
        <c:ser>
          <c:idx val="2"/>
          <c:order val="2"/>
          <c:tx>
            <c:strRef>
              <c:f>'all graph'!$A$80</c:f>
              <c:strCache>
                <c:ptCount val="1"/>
                <c:pt idx="0">
                  <c:v>Rhode Island</c:v>
                </c:pt>
              </c:strCache>
            </c:strRef>
          </c:tx>
          <c:spPr>
            <a:ln w="63500" cap="rnd">
              <a:solidFill>
                <a:srgbClr val="00B0F0"/>
              </a:solidFill>
              <a:round/>
            </a:ln>
            <a:effectLst/>
          </c:spPr>
          <c:marker>
            <c:symbol val="none"/>
          </c:marker>
          <c:cat>
            <c:strRef>
              <c:f>'all graph'!$B$76:$G$76</c:f>
              <c:strCache>
                <c:ptCount val="6"/>
                <c:pt idx="0">
                  <c:v>Advertising number vaccinated</c:v>
                </c:pt>
                <c:pt idx="1">
                  <c:v>Self protection</c:v>
                </c:pt>
                <c:pt idx="2">
                  <c:v>Community protection</c:v>
                </c:pt>
                <c:pt idx="3">
                  <c:v>Back to normal</c:v>
                </c:pt>
                <c:pt idx="4">
                  <c:v>Life or death</c:v>
                </c:pt>
                <c:pt idx="5">
                  <c:v>Treatment options</c:v>
                </c:pt>
              </c:strCache>
            </c:strRef>
          </c:cat>
          <c:val>
            <c:numRef>
              <c:f>'all graph'!$B$80:$G$80</c:f>
              <c:numCache>
                <c:formatCode>General</c:formatCode>
                <c:ptCount val="6"/>
                <c:pt idx="0">
                  <c:v>18</c:v>
                </c:pt>
                <c:pt idx="1">
                  <c:v>125</c:v>
                </c:pt>
                <c:pt idx="2">
                  <c:v>75</c:v>
                </c:pt>
                <c:pt idx="3">
                  <c:v>85</c:v>
                </c:pt>
                <c:pt idx="4">
                  <c:v>29</c:v>
                </c:pt>
                <c:pt idx="5">
                  <c:v>58</c:v>
                </c:pt>
              </c:numCache>
            </c:numRef>
          </c:val>
          <c:smooth val="0"/>
          <c:extLst>
            <c:ext xmlns:c16="http://schemas.microsoft.com/office/drawing/2014/chart" uri="{C3380CC4-5D6E-409C-BE32-E72D297353CC}">
              <c16:uniqueId val="{00000002-FE9D-3E4C-862D-804DE2CBBA55}"/>
            </c:ext>
          </c:extLst>
        </c:ser>
        <c:ser>
          <c:idx val="3"/>
          <c:order val="3"/>
          <c:tx>
            <c:strRef>
              <c:f>'all graph'!$A$81</c:f>
              <c:strCache>
                <c:ptCount val="1"/>
                <c:pt idx="0">
                  <c:v>Vermont</c:v>
                </c:pt>
              </c:strCache>
            </c:strRef>
          </c:tx>
          <c:spPr>
            <a:ln w="63500" cap="rnd">
              <a:solidFill>
                <a:schemeClr val="accent6">
                  <a:lumMod val="60000"/>
                  <a:lumOff val="40000"/>
                </a:schemeClr>
              </a:solidFill>
              <a:round/>
            </a:ln>
            <a:effectLst/>
          </c:spPr>
          <c:marker>
            <c:symbol val="none"/>
          </c:marker>
          <c:cat>
            <c:strRef>
              <c:f>'all graph'!$B$76:$G$76</c:f>
              <c:strCache>
                <c:ptCount val="6"/>
                <c:pt idx="0">
                  <c:v>Advertising number vaccinated</c:v>
                </c:pt>
                <c:pt idx="1">
                  <c:v>Self protection</c:v>
                </c:pt>
                <c:pt idx="2">
                  <c:v>Community protection</c:v>
                </c:pt>
                <c:pt idx="3">
                  <c:v>Back to normal</c:v>
                </c:pt>
                <c:pt idx="4">
                  <c:v>Life or death</c:v>
                </c:pt>
                <c:pt idx="5">
                  <c:v>Treatment options</c:v>
                </c:pt>
              </c:strCache>
            </c:strRef>
          </c:cat>
          <c:val>
            <c:numRef>
              <c:f>'all graph'!$B$81:$G$81</c:f>
              <c:numCache>
                <c:formatCode>General</c:formatCode>
                <c:ptCount val="6"/>
                <c:pt idx="0">
                  <c:v>44</c:v>
                </c:pt>
                <c:pt idx="1">
                  <c:v>45</c:v>
                </c:pt>
                <c:pt idx="2">
                  <c:v>37</c:v>
                </c:pt>
                <c:pt idx="3">
                  <c:v>42</c:v>
                </c:pt>
                <c:pt idx="4">
                  <c:v>7</c:v>
                </c:pt>
                <c:pt idx="5">
                  <c:v>1</c:v>
                </c:pt>
              </c:numCache>
            </c:numRef>
          </c:val>
          <c:smooth val="0"/>
          <c:extLst>
            <c:ext xmlns:c16="http://schemas.microsoft.com/office/drawing/2014/chart" uri="{C3380CC4-5D6E-409C-BE32-E72D297353CC}">
              <c16:uniqueId val="{00000003-FE9D-3E4C-862D-804DE2CBBA55}"/>
            </c:ext>
          </c:extLst>
        </c:ser>
        <c:ser>
          <c:idx val="4"/>
          <c:order val="4"/>
          <c:tx>
            <c:strRef>
              <c:f>'all graph'!$A$82</c:f>
              <c:strCache>
                <c:ptCount val="1"/>
                <c:pt idx="0">
                  <c:v> Average all</c:v>
                </c:pt>
              </c:strCache>
            </c:strRef>
          </c:tx>
          <c:spPr>
            <a:ln w="82550" cap="rnd">
              <a:solidFill>
                <a:schemeClr val="tx1"/>
              </a:solidFill>
              <a:round/>
            </a:ln>
            <a:effectLst/>
          </c:spPr>
          <c:marker>
            <c:symbol val="none"/>
          </c:marker>
          <c:cat>
            <c:strRef>
              <c:f>'all graph'!$B$76:$G$76</c:f>
              <c:strCache>
                <c:ptCount val="6"/>
                <c:pt idx="0">
                  <c:v>Advertising number vaccinated</c:v>
                </c:pt>
                <c:pt idx="1">
                  <c:v>Self protection</c:v>
                </c:pt>
                <c:pt idx="2">
                  <c:v>Community protection</c:v>
                </c:pt>
                <c:pt idx="3">
                  <c:v>Back to normal</c:v>
                </c:pt>
                <c:pt idx="4">
                  <c:v>Life or death</c:v>
                </c:pt>
                <c:pt idx="5">
                  <c:v>Treatment options</c:v>
                </c:pt>
              </c:strCache>
            </c:strRef>
          </c:cat>
          <c:val>
            <c:numRef>
              <c:f>'all graph'!$B$82:$G$82</c:f>
              <c:numCache>
                <c:formatCode>General</c:formatCode>
                <c:ptCount val="6"/>
                <c:pt idx="0">
                  <c:v>35.5</c:v>
                </c:pt>
                <c:pt idx="1">
                  <c:v>104</c:v>
                </c:pt>
                <c:pt idx="2">
                  <c:v>68.25</c:v>
                </c:pt>
                <c:pt idx="3">
                  <c:v>48.5</c:v>
                </c:pt>
                <c:pt idx="4">
                  <c:v>52</c:v>
                </c:pt>
                <c:pt idx="5">
                  <c:v>50.5</c:v>
                </c:pt>
              </c:numCache>
            </c:numRef>
          </c:val>
          <c:smooth val="0"/>
          <c:extLst>
            <c:ext xmlns:c16="http://schemas.microsoft.com/office/drawing/2014/chart" uri="{C3380CC4-5D6E-409C-BE32-E72D297353CC}">
              <c16:uniqueId val="{00000004-FE9D-3E4C-862D-804DE2CBBA55}"/>
            </c:ext>
          </c:extLst>
        </c:ser>
        <c:dLbls>
          <c:showLegendKey val="0"/>
          <c:showVal val="0"/>
          <c:showCatName val="0"/>
          <c:showSerName val="0"/>
          <c:showPercent val="0"/>
          <c:showBubbleSize val="0"/>
        </c:dLbls>
        <c:smooth val="0"/>
        <c:axId val="1927509248"/>
        <c:axId val="1711139504"/>
      </c:lineChart>
      <c:catAx>
        <c:axId val="1927509248"/>
        <c:scaling>
          <c:orientation val="minMax"/>
        </c:scaling>
        <c:delete val="0"/>
        <c:axPos val="b"/>
        <c:numFmt formatCode="General" sourceLinked="1"/>
        <c:majorTickMark val="none"/>
        <c:minorTickMark val="in"/>
        <c:tickLblPos val="nextTo"/>
        <c:spPr>
          <a:noFill/>
          <a:ln w="9525" cap="flat" cmpd="sng" algn="ctr">
            <a:solidFill>
              <a:schemeClr val="tx1"/>
            </a:solidFill>
            <a:round/>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711139504"/>
        <c:crosses val="autoZero"/>
        <c:auto val="1"/>
        <c:lblAlgn val="ctr"/>
        <c:lblOffset val="100"/>
        <c:noMultiLvlLbl val="0"/>
      </c:catAx>
      <c:valAx>
        <c:axId val="1711139504"/>
        <c:scaling>
          <c:orientation val="minMax"/>
          <c:max val="2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3200" b="0" i="0" u="none" strike="noStrike" kern="1200" baseline="0">
                    <a:solidFill>
                      <a:schemeClr val="tx1"/>
                    </a:solidFill>
                    <a:latin typeface="+mn-lt"/>
                    <a:ea typeface="+mn-ea"/>
                    <a:cs typeface="+mn-cs"/>
                  </a:defRPr>
                </a:pPr>
                <a:r>
                  <a:rPr lang="en-US" sz="3200">
                    <a:solidFill>
                      <a:schemeClr val="tx1"/>
                    </a:solidFill>
                  </a:rPr>
                  <a:t>Number of posts</a:t>
                </a:r>
              </a:p>
            </c:rich>
          </c:tx>
          <c:overlay val="0"/>
          <c:spPr>
            <a:noFill/>
            <a:ln>
              <a:noFill/>
            </a:ln>
            <a:effectLst/>
          </c:spPr>
          <c:txPr>
            <a:bodyPr rot="-5400000" spcFirstLastPara="1" vertOverflow="ellipsis" vert="horz" wrap="square" anchor="ctr" anchorCtr="1"/>
            <a:lstStyle/>
            <a:p>
              <a:pPr>
                <a:defRPr sz="3200" b="0" i="0" u="none" strike="noStrike" kern="1200" baseline="0">
                  <a:solidFill>
                    <a:schemeClr val="tx1"/>
                  </a:solidFill>
                  <a:latin typeface="+mn-lt"/>
                  <a:ea typeface="+mn-ea"/>
                  <a:cs typeface="+mn-cs"/>
                </a:defRPr>
              </a:pPr>
              <a:endParaRPr lang="en-US"/>
            </a:p>
          </c:txPr>
        </c:title>
        <c:numFmt formatCode="General" sourceLinked="1"/>
        <c:majorTickMark val="none"/>
        <c:minorTickMark val="in"/>
        <c:tickLblPos val="nextTo"/>
        <c:spPr>
          <a:noFill/>
          <a:ln>
            <a:solidFill>
              <a:schemeClr val="tx1"/>
            </a:solidFill>
          </a:ln>
          <a:effectLst/>
        </c:spPr>
        <c:txPr>
          <a:bodyPr rot="-6000000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crossAx val="1927509248"/>
        <c:crosses val="autoZero"/>
        <c:crossBetween val="between"/>
        <c:minorUnit val="25"/>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0"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solidFill>
        <a:schemeClr val="tx1"/>
      </a:solidFill>
    </a:ln>
    <a:effectLst/>
  </c:spPr>
  <c:txPr>
    <a:bodyPr/>
    <a:lstStyle/>
    <a:p>
      <a:pPr>
        <a:defRPr sz="28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38A60B-71C2-F04C-9548-242B32C9D9E7}" type="datetimeFigureOut">
              <a:rPr lang="en-US" smtClean="0"/>
              <a:t>4/18/22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E84457-DE46-5B4E-9E8B-B1866FE57509}" type="slidenum">
              <a:rPr lang="en-US" smtClean="0"/>
              <a:t>‹#›</a:t>
            </a:fld>
            <a:endParaRPr lang="en-US"/>
          </a:p>
        </p:txBody>
      </p:sp>
    </p:spTree>
    <p:extLst>
      <p:ext uri="{BB962C8B-B14F-4D97-AF65-F5344CB8AC3E}">
        <p14:creationId xmlns:p14="http://schemas.microsoft.com/office/powerpoint/2010/main" val="1020375229"/>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US" sz="4800" dirty="0"/>
          </a:p>
        </p:txBody>
      </p:sp>
      <p:sp>
        <p:nvSpPr>
          <p:cNvPr id="4" name="Slide Number Placeholder 3"/>
          <p:cNvSpPr>
            <a:spLocks noGrp="1"/>
          </p:cNvSpPr>
          <p:nvPr>
            <p:ph type="sldNum" sz="quarter" idx="5"/>
          </p:nvPr>
        </p:nvSpPr>
        <p:spPr/>
        <p:txBody>
          <a:bodyPr/>
          <a:lstStyle/>
          <a:p>
            <a:fld id="{F63286AA-82A1-A941-A227-4668FD87D799}" type="slidenum">
              <a:rPr lang="en-US" smtClean="0"/>
              <a:t>1</a:t>
            </a:fld>
            <a:endParaRPr lang="en-US"/>
          </a:p>
        </p:txBody>
      </p:sp>
    </p:spTree>
    <p:extLst>
      <p:ext uri="{BB962C8B-B14F-4D97-AF65-F5344CB8AC3E}">
        <p14:creationId xmlns:p14="http://schemas.microsoft.com/office/powerpoint/2010/main" val="4039033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5ED17B-0E95-3F4C-A3A5-6E7EDDD9EBA9}"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125887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5ED17B-0E95-3F4C-A3A5-6E7EDDD9EBA9}"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4256478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5ED17B-0E95-3F4C-A3A5-6E7EDDD9EBA9}"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314333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5ED17B-0E95-3F4C-A3A5-6E7EDDD9EBA9}"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4008599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5ED17B-0E95-3F4C-A3A5-6E7EDDD9EBA9}" type="datetimeFigureOut">
              <a:rPr lang="en-US" smtClean="0"/>
              <a:t>4/18/22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3235099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A5ED17B-0E95-3F4C-A3A5-6E7EDDD9EBA9}" type="datetimeFigureOut">
              <a:rPr lang="en-US" smtClean="0"/>
              <a:t>4/18/22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3909666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5ED17B-0E95-3F4C-A3A5-6E7EDDD9EBA9}" type="datetimeFigureOut">
              <a:rPr lang="en-US" smtClean="0"/>
              <a:t>4/18/22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99106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EA5ED17B-0E95-3F4C-A3A5-6E7EDDD9EBA9}"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48941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EA5ED17B-0E95-3F4C-A3A5-6E7EDDD9EBA9}" type="datetimeFigureOut">
              <a:rPr lang="en-US" smtClean="0"/>
              <a:t>4/18/22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708827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5ED17B-0E95-3F4C-A3A5-6E7EDDD9EBA9}"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4204745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5ED17B-0E95-3F4C-A3A5-6E7EDDD9EBA9}" type="datetimeFigureOut">
              <a:rPr lang="en-US" smtClean="0"/>
              <a:t>4/18/22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C4FAC9-1720-9341-AB78-176FA300AD60}" type="slidenum">
              <a:rPr lang="en-US" smtClean="0"/>
              <a:t>‹#›</a:t>
            </a:fld>
            <a:endParaRPr lang="en-US"/>
          </a:p>
        </p:txBody>
      </p:sp>
    </p:spTree>
    <p:extLst>
      <p:ext uri="{BB962C8B-B14F-4D97-AF65-F5344CB8AC3E}">
        <p14:creationId xmlns:p14="http://schemas.microsoft.com/office/powerpoint/2010/main" val="1251635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EA5ED17B-0E95-3F4C-A3A5-6E7EDDD9EBA9}" type="datetimeFigureOut">
              <a:rPr lang="en-US" smtClean="0"/>
              <a:t>4/18/22</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A2C4FAC9-1720-9341-AB78-176FA300AD60}" type="slidenum">
              <a:rPr lang="en-US" smtClean="0"/>
              <a:t>‹#›</a:t>
            </a:fld>
            <a:endParaRPr lang="en-US"/>
          </a:p>
        </p:txBody>
      </p:sp>
    </p:spTree>
    <p:extLst>
      <p:ext uri="{BB962C8B-B14F-4D97-AF65-F5344CB8AC3E}">
        <p14:creationId xmlns:p14="http://schemas.microsoft.com/office/powerpoint/2010/main" val="21893486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1177/1073110517750585" TargetMode="External"/><Relationship Id="rId3" Type="http://schemas.openxmlformats.org/officeDocument/2006/relationships/chart" Target="../charts/chart1.xml"/><Relationship Id="rId7" Type="http://schemas.openxmlformats.org/officeDocument/2006/relationships/hyperlink" Target="https://doi.org/10.1177/0276146715617509"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doi.org/10.1177%2F15245004211005828" TargetMode="External"/><Relationship Id="rId5" Type="http://schemas.openxmlformats.org/officeDocument/2006/relationships/hyperlink" Target="https://doi.org/10.1016/j.socscimed.2008.03.017" TargetMode="External"/><Relationship Id="rId10" Type="http://schemas.openxmlformats.org/officeDocument/2006/relationships/hyperlink" Target="https://doi.org/10.1001/10.1177/1073110517750597" TargetMode="External"/><Relationship Id="rId4" Type="http://schemas.openxmlformats.org/officeDocument/2006/relationships/image" Target="../media/image1.png"/><Relationship Id="rId9" Type="http://schemas.openxmlformats.org/officeDocument/2006/relationships/hyperlink" Target="https://doi.org/10.1001/journalofethics.2017.19.5.msoc1-170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CF2D864E-85CF-6A4D-A229-A9111A509528}"/>
              </a:ext>
            </a:extLst>
          </p:cNvPr>
          <p:cNvSpPr/>
          <p:nvPr/>
        </p:nvSpPr>
        <p:spPr>
          <a:xfrm>
            <a:off x="1214120" y="26217169"/>
            <a:ext cx="22420226" cy="822518"/>
          </a:xfrm>
          <a:prstGeom prst="rect">
            <a:avLst/>
          </a:prstGeom>
          <a:solidFill>
            <a:srgbClr val="EDA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B06591AD-D527-474F-BC84-5BECABC7D46A}"/>
              </a:ext>
            </a:extLst>
          </p:cNvPr>
          <p:cNvSpPr/>
          <p:nvPr/>
        </p:nvSpPr>
        <p:spPr>
          <a:xfrm>
            <a:off x="1280392" y="536851"/>
            <a:ext cx="42011600" cy="4970284"/>
          </a:xfrm>
          <a:prstGeom prst="rect">
            <a:avLst/>
          </a:prstGeom>
          <a:solidFill>
            <a:srgbClr val="00298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9B2DC"/>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FB50551-DACE-0C43-992A-7FCC3DFE99E6}"/>
              </a:ext>
            </a:extLst>
          </p:cNvPr>
          <p:cNvSpPr txBox="1"/>
          <p:nvPr/>
        </p:nvSpPr>
        <p:spPr>
          <a:xfrm>
            <a:off x="2386416" y="1078163"/>
            <a:ext cx="39471600" cy="3847207"/>
          </a:xfrm>
          <a:prstGeom prst="rect">
            <a:avLst/>
          </a:prstGeom>
          <a:noFill/>
        </p:spPr>
        <p:txBody>
          <a:bodyPr wrap="square" rtlCol="0">
            <a:spAutoFit/>
          </a:bodyPr>
          <a:lstStyle/>
          <a:p>
            <a:pPr algn="ctr"/>
            <a:r>
              <a:rPr lang="en-US" sz="8500" dirty="0">
                <a:solidFill>
                  <a:schemeClr val="bg1"/>
                </a:solidFill>
                <a:latin typeface="Arial" panose="020B0604020202020204" pitchFamily="34" charset="0"/>
                <a:cs typeface="Arial" panose="020B0604020202020204" pitchFamily="34" charset="0"/>
              </a:rPr>
              <a:t>Morality-Based Messaging? An Examination of State Health Departments’ Facebook Posts in Advertising COVID-19 Vaccines</a:t>
            </a:r>
          </a:p>
          <a:p>
            <a:pPr algn="ctr"/>
            <a:r>
              <a:rPr lang="en-US" dirty="0">
                <a:solidFill>
                  <a:schemeClr val="bg1"/>
                </a:solidFill>
                <a:latin typeface="Arial" panose="020B0604020202020204" pitchFamily="34" charset="0"/>
                <a:cs typeface="Arial" panose="020B0604020202020204" pitchFamily="34" charset="0"/>
              </a:rPr>
              <a:t> </a:t>
            </a:r>
          </a:p>
          <a:p>
            <a:pPr algn="ctr"/>
            <a:r>
              <a:rPr lang="en-US" sz="5600" dirty="0">
                <a:solidFill>
                  <a:schemeClr val="bg1"/>
                </a:solidFill>
                <a:latin typeface="Arial" panose="020B0604020202020204" pitchFamily="34" charset="0"/>
                <a:cs typeface="Arial" panose="020B0604020202020204" pitchFamily="34" charset="0"/>
              </a:rPr>
              <a:t>By: Kylee </a:t>
            </a:r>
            <a:r>
              <a:rPr lang="en-US" sz="5600" dirty="0" err="1">
                <a:solidFill>
                  <a:schemeClr val="bg1"/>
                </a:solidFill>
                <a:latin typeface="Arial" panose="020B0604020202020204" pitchFamily="34" charset="0"/>
                <a:cs typeface="Arial" panose="020B0604020202020204" pitchFamily="34" charset="0"/>
              </a:rPr>
              <a:t>Casner</a:t>
            </a:r>
            <a:r>
              <a:rPr lang="en-US" sz="5600" dirty="0">
                <a:solidFill>
                  <a:schemeClr val="bg1"/>
                </a:solidFill>
                <a:latin typeface="Arial" panose="020B0604020202020204" pitchFamily="34" charset="0"/>
                <a:cs typeface="Arial" panose="020B0604020202020204" pitchFamily="34" charset="0"/>
              </a:rPr>
              <a:t>; Faculty advisor: Prof. Nena </a:t>
            </a:r>
            <a:r>
              <a:rPr lang="en-US" sz="5600" dirty="0" err="1">
                <a:solidFill>
                  <a:schemeClr val="bg1"/>
                </a:solidFill>
                <a:latin typeface="Arial" panose="020B0604020202020204" pitchFamily="34" charset="0"/>
                <a:cs typeface="Arial" panose="020B0604020202020204" pitchFamily="34" charset="0"/>
              </a:rPr>
              <a:t>Stracuzzi</a:t>
            </a:r>
            <a:endParaRPr lang="en-US" sz="5600" dirty="0">
              <a:solidFill>
                <a:schemeClr val="bg1"/>
              </a:solidFill>
              <a:latin typeface="Arial" panose="020B0604020202020204" pitchFamily="34" charset="0"/>
              <a:cs typeface="Arial" panose="020B0604020202020204" pitchFamily="34" charset="0"/>
            </a:endParaRPr>
          </a:p>
        </p:txBody>
      </p:sp>
      <p:sp>
        <p:nvSpPr>
          <p:cNvPr id="6" name="Frame 5">
            <a:extLst>
              <a:ext uri="{FF2B5EF4-FFF2-40B4-BE49-F238E27FC236}">
                <a16:creationId xmlns:a16="http://schemas.microsoft.com/office/drawing/2014/main" id="{14B4B313-7963-084A-894C-F962DAA7C1CC}"/>
              </a:ext>
            </a:extLst>
          </p:cNvPr>
          <p:cNvSpPr/>
          <p:nvPr/>
        </p:nvSpPr>
        <p:spPr>
          <a:xfrm>
            <a:off x="1117600" y="6217920"/>
            <a:ext cx="8696960" cy="18864304"/>
          </a:xfrm>
          <a:prstGeom prst="frame">
            <a:avLst>
              <a:gd name="adj1" fmla="val 1013"/>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6A56FAFA-A859-8049-8C46-0D539700EEAC}"/>
              </a:ext>
            </a:extLst>
          </p:cNvPr>
          <p:cNvSpPr txBox="1"/>
          <p:nvPr/>
        </p:nvSpPr>
        <p:spPr>
          <a:xfrm>
            <a:off x="1280392" y="7753499"/>
            <a:ext cx="8346208" cy="17173932"/>
          </a:xfrm>
          <a:prstGeom prst="rect">
            <a:avLst/>
          </a:prstGeom>
          <a:noFill/>
        </p:spPr>
        <p:txBody>
          <a:bodyPr wrap="square" rtlCol="0">
            <a:spAutoFit/>
          </a:bodyPr>
          <a:lstStyle/>
          <a:p>
            <a:r>
              <a:rPr lang="en-US" sz="3600" b="1" dirty="0">
                <a:latin typeface="Arial" panose="020B0604020202020204" pitchFamily="34" charset="0"/>
                <a:cs typeface="Arial" panose="020B0604020202020204" pitchFamily="34" charset="0"/>
              </a:rPr>
              <a:t>INTRODUCTION</a:t>
            </a:r>
          </a:p>
          <a:p>
            <a:pPr marL="685800" indent="-685800">
              <a:buFontTx/>
              <a:buChar char="-"/>
            </a:pPr>
            <a:r>
              <a:rPr lang="en-US" sz="2800" dirty="0">
                <a:latin typeface="Arial" panose="020B0604020202020204" pitchFamily="34" charset="0"/>
                <a:cs typeface="Arial" panose="020B0604020202020204" pitchFamily="34" charset="0"/>
              </a:rPr>
              <a:t>Should public health campaigns work to stigmatize certain health behaviors?</a:t>
            </a:r>
          </a:p>
          <a:p>
            <a:pPr marL="1143000" lvl="1" indent="-685800">
              <a:buFontTx/>
              <a:buChar char="-"/>
            </a:pPr>
            <a:r>
              <a:rPr lang="en-US" sz="2800" dirty="0">
                <a:latin typeface="Arial" panose="020B0604020202020204" pitchFamily="34" charset="0"/>
                <a:cs typeface="Arial" panose="020B0604020202020204" pitchFamily="34" charset="0"/>
              </a:rPr>
              <a:t>It worked to decrease tobacco use.</a:t>
            </a:r>
          </a:p>
          <a:p>
            <a:pPr marL="1143000" lvl="1" indent="-685800">
              <a:buFontTx/>
              <a:buChar char="-"/>
            </a:pPr>
            <a:r>
              <a:rPr lang="en-US" sz="2800" dirty="0">
                <a:latin typeface="Arial" panose="020B0604020202020204" pitchFamily="34" charset="0"/>
                <a:cs typeface="Arial" panose="020B0604020202020204" pitchFamily="34" charset="0"/>
              </a:rPr>
              <a:t>However, the stigmatization of obesity has contributed greatly to fatphobia.</a:t>
            </a:r>
          </a:p>
          <a:p>
            <a:endParaRPr lang="en-US" sz="3500" dirty="0">
              <a:latin typeface="Arial" panose="020B0604020202020204" pitchFamily="34" charset="0"/>
              <a:cs typeface="Arial" panose="020B0604020202020204" pitchFamily="34" charset="0"/>
            </a:endParaRPr>
          </a:p>
          <a:p>
            <a:r>
              <a:rPr lang="en-US" sz="3600" b="1" dirty="0">
                <a:latin typeface="Arial" panose="020B0604020202020204" pitchFamily="34" charset="0"/>
                <a:cs typeface="Arial" panose="020B0604020202020204" pitchFamily="34" charset="0"/>
              </a:rPr>
              <a:t>THEORETICAL FRAMEWORK</a:t>
            </a:r>
          </a:p>
          <a:p>
            <a:pPr marL="685800" indent="-685800">
              <a:buFontTx/>
              <a:buChar char="-"/>
            </a:pPr>
            <a:r>
              <a:rPr lang="en-US" sz="2800" dirty="0">
                <a:latin typeface="Arial" panose="020B0604020202020204" pitchFamily="34" charset="0"/>
                <a:cs typeface="Arial" panose="020B0604020202020204" pitchFamily="34" charset="0"/>
              </a:rPr>
              <a:t>Macro-social marketing (Kennedy 2016): advertising in a way that goes beyond targeting individual behavior change and tries to enact systems change. </a:t>
            </a:r>
          </a:p>
          <a:p>
            <a:pPr marL="685800" indent="-685800">
              <a:buFontTx/>
              <a:buChar char="-"/>
            </a:pPr>
            <a:r>
              <a:rPr lang="en-US" sz="2800" dirty="0">
                <a:latin typeface="Arial" panose="020B0604020202020204" pitchFamily="34" charset="0"/>
                <a:cs typeface="Arial" panose="020B0604020202020204" pitchFamily="34" charset="0"/>
              </a:rPr>
              <a:t>Cultural-moral institutional norms: marketing aims to change symbolic meanings, normative actions, and regulatory processes.</a:t>
            </a:r>
          </a:p>
          <a:p>
            <a:pPr marL="685800" indent="-685800">
              <a:buFontTx/>
              <a:buChar char="-"/>
            </a:pPr>
            <a:r>
              <a:rPr lang="en-US" sz="2800" dirty="0">
                <a:latin typeface="Arial" panose="020B0604020202020204" pitchFamily="34" charset="0"/>
                <a:cs typeface="Arial" panose="020B0604020202020204" pitchFamily="34" charset="0"/>
              </a:rPr>
              <a:t>Wicked problems: problems in which there are many stakeholders and no clear solution </a:t>
            </a:r>
          </a:p>
          <a:p>
            <a:pPr marL="685800" indent="-685800">
              <a:buFontTx/>
              <a:buChar char="-"/>
            </a:pPr>
            <a:r>
              <a:rPr lang="en-US" sz="2800" b="1" dirty="0">
                <a:latin typeface="Arial" panose="020B0604020202020204" pitchFamily="34" charset="0"/>
                <a:cs typeface="Arial" panose="020B0604020202020204" pitchFamily="34" charset="0"/>
              </a:rPr>
              <a:t>COVID-19 fits the definition of a wicked problem and thus macro-social marketing may be important for increasing vaccination rates.</a:t>
            </a:r>
          </a:p>
          <a:p>
            <a:endParaRPr lang="en-US" sz="3500" dirty="0">
              <a:latin typeface="Arial" panose="020B0604020202020204" pitchFamily="34" charset="0"/>
              <a:cs typeface="Arial" panose="020B0604020202020204" pitchFamily="34" charset="0"/>
            </a:endParaRPr>
          </a:p>
          <a:p>
            <a:r>
              <a:rPr lang="en-US" sz="3600" b="1" dirty="0">
                <a:latin typeface="Arial" panose="020B0604020202020204" pitchFamily="34" charset="0"/>
                <a:cs typeface="Arial" panose="020B0604020202020204" pitchFamily="34" charset="0"/>
              </a:rPr>
              <a:t>RESEARCH QUESTIONS</a:t>
            </a:r>
          </a:p>
          <a:p>
            <a:pPr marL="685800" indent="-685800">
              <a:buFontTx/>
              <a:buChar char="-"/>
            </a:pPr>
            <a:r>
              <a:rPr lang="en-US" sz="2800" dirty="0">
                <a:latin typeface="Arial" panose="020B0604020202020204" pitchFamily="34" charset="0"/>
                <a:cs typeface="Arial" panose="020B0604020202020204" pitchFamily="34" charset="0"/>
              </a:rPr>
              <a:t>Are public health departments attempting to create new cultural-moral institutional norms to increase COVID-19 vaccination rates</a:t>
            </a:r>
          </a:p>
          <a:p>
            <a:pPr marL="685800" indent="-685800">
              <a:buFontTx/>
              <a:buChar char="-"/>
            </a:pPr>
            <a:r>
              <a:rPr lang="en-US" sz="2800" dirty="0">
                <a:latin typeface="Arial" panose="020B0604020202020204" pitchFamily="34" charset="0"/>
                <a:cs typeface="Arial" panose="020B0604020202020204" pitchFamily="34" charset="0"/>
              </a:rPr>
              <a:t>Is there a difference in the messaging used in states with low vs. high vaccination rates?</a:t>
            </a:r>
          </a:p>
          <a:p>
            <a:pPr marL="685800" indent="-685800">
              <a:buFontTx/>
              <a:buChar char="-"/>
            </a:pPr>
            <a:endParaRPr lang="en-US" sz="2800" dirty="0">
              <a:latin typeface="Arial" panose="020B0604020202020204" pitchFamily="34" charset="0"/>
              <a:cs typeface="Arial" panose="020B0604020202020204" pitchFamily="34" charset="0"/>
            </a:endParaRPr>
          </a:p>
          <a:p>
            <a:r>
              <a:rPr lang="en-US" sz="3600" b="1" dirty="0">
                <a:latin typeface="Arial" panose="020B0604020202020204" pitchFamily="34" charset="0"/>
                <a:cs typeface="Arial" panose="020B0604020202020204" pitchFamily="34" charset="0"/>
              </a:rPr>
              <a:t>METHODS</a:t>
            </a:r>
          </a:p>
          <a:p>
            <a:pPr marL="685800" indent="-685800">
              <a:buFontTx/>
              <a:buChar char="-"/>
            </a:pPr>
            <a:r>
              <a:rPr lang="en-US" sz="2800" dirty="0">
                <a:latin typeface="Arial" panose="020B0604020202020204" pitchFamily="34" charset="0"/>
                <a:cs typeface="Arial" panose="020B0604020202020204" pitchFamily="34" charset="0"/>
              </a:rPr>
              <a:t>Content analysis of Facebook posts made by state health departments from January 2021-February 2022 that mentioned the COVID-19 vaccine</a:t>
            </a:r>
          </a:p>
          <a:p>
            <a:pPr marL="685800" indent="-685800">
              <a:buFontTx/>
              <a:buChar char="-"/>
            </a:pPr>
            <a:r>
              <a:rPr lang="en-US" sz="2800" dirty="0">
                <a:latin typeface="Arial" panose="020B0604020202020204" pitchFamily="34" charset="0"/>
                <a:cs typeface="Arial" panose="020B0604020202020204" pitchFamily="34" charset="0"/>
              </a:rPr>
              <a:t>Selected states with highest COVID-19 vaccination rates (Rhode Island and Vermont) and lowest vaccination rates (Alabama and Mississippi) in February 2022. </a:t>
            </a:r>
          </a:p>
        </p:txBody>
      </p:sp>
      <p:sp>
        <p:nvSpPr>
          <p:cNvPr id="28" name="Rectangle 27">
            <a:extLst>
              <a:ext uri="{FF2B5EF4-FFF2-40B4-BE49-F238E27FC236}">
                <a16:creationId xmlns:a16="http://schemas.microsoft.com/office/drawing/2014/main" id="{CEE2F8A6-EE1D-094B-A14A-60A09F71EBF5}"/>
              </a:ext>
            </a:extLst>
          </p:cNvPr>
          <p:cNvSpPr/>
          <p:nvPr/>
        </p:nvSpPr>
        <p:spPr>
          <a:xfrm>
            <a:off x="1214120" y="6317088"/>
            <a:ext cx="8503920" cy="1348058"/>
          </a:xfrm>
          <a:prstGeom prst="rect">
            <a:avLst/>
          </a:prstGeom>
          <a:solidFill>
            <a:srgbClr val="EDA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6321596-3C3C-5944-B009-E07665F38F41}"/>
              </a:ext>
            </a:extLst>
          </p:cNvPr>
          <p:cNvSpPr txBox="1"/>
          <p:nvPr/>
        </p:nvSpPr>
        <p:spPr>
          <a:xfrm>
            <a:off x="1214120" y="6650693"/>
            <a:ext cx="8503920" cy="1200329"/>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BACKGROUND INFORMATION</a:t>
            </a:r>
          </a:p>
          <a:p>
            <a:pPr algn="ctr"/>
            <a:endParaRPr lang="en-US" sz="3600" dirty="0">
              <a:latin typeface="Arial" panose="020B0604020202020204" pitchFamily="34" charset="0"/>
              <a:cs typeface="Arial" panose="020B0604020202020204" pitchFamily="34" charset="0"/>
            </a:endParaRPr>
          </a:p>
        </p:txBody>
      </p:sp>
      <p:sp>
        <p:nvSpPr>
          <p:cNvPr id="32" name="Frame 31">
            <a:extLst>
              <a:ext uri="{FF2B5EF4-FFF2-40B4-BE49-F238E27FC236}">
                <a16:creationId xmlns:a16="http://schemas.microsoft.com/office/drawing/2014/main" id="{16648D5B-0C2F-0D40-85AA-7E6CF3BC83FC}"/>
              </a:ext>
            </a:extLst>
          </p:cNvPr>
          <p:cNvSpPr/>
          <p:nvPr/>
        </p:nvSpPr>
        <p:spPr>
          <a:xfrm>
            <a:off x="34181361" y="6217920"/>
            <a:ext cx="8696960" cy="18864304"/>
          </a:xfrm>
          <a:prstGeom prst="frame">
            <a:avLst>
              <a:gd name="adj1" fmla="val 1013"/>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rial" panose="020B0604020202020204" pitchFamily="34" charset="0"/>
              <a:cs typeface="Arial" panose="020B0604020202020204" pitchFamily="34" charset="0"/>
            </a:endParaRPr>
          </a:p>
        </p:txBody>
      </p:sp>
      <p:sp>
        <p:nvSpPr>
          <p:cNvPr id="35" name="Rectangle 34">
            <a:extLst>
              <a:ext uri="{FF2B5EF4-FFF2-40B4-BE49-F238E27FC236}">
                <a16:creationId xmlns:a16="http://schemas.microsoft.com/office/drawing/2014/main" id="{1B644057-93CB-6E4F-BDBE-3C41ED6AA371}"/>
              </a:ext>
            </a:extLst>
          </p:cNvPr>
          <p:cNvSpPr/>
          <p:nvPr/>
        </p:nvSpPr>
        <p:spPr>
          <a:xfrm>
            <a:off x="34264600" y="6317088"/>
            <a:ext cx="8527996" cy="1348058"/>
          </a:xfrm>
          <a:prstGeom prst="rect">
            <a:avLst/>
          </a:prstGeom>
          <a:solidFill>
            <a:srgbClr val="EDA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C7B650B3-A375-7243-982A-032A86F1DB6D}"/>
              </a:ext>
            </a:extLst>
          </p:cNvPr>
          <p:cNvSpPr txBox="1"/>
          <p:nvPr/>
        </p:nvSpPr>
        <p:spPr>
          <a:xfrm>
            <a:off x="34264600" y="6667951"/>
            <a:ext cx="8527996" cy="646331"/>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CONCLUSION</a:t>
            </a:r>
          </a:p>
        </p:txBody>
      </p:sp>
      <p:sp>
        <p:nvSpPr>
          <p:cNvPr id="37" name="TextBox 36">
            <a:extLst>
              <a:ext uri="{FF2B5EF4-FFF2-40B4-BE49-F238E27FC236}">
                <a16:creationId xmlns:a16="http://schemas.microsoft.com/office/drawing/2014/main" id="{9A679983-AD9C-AE40-97DC-0FC751CD010F}"/>
              </a:ext>
            </a:extLst>
          </p:cNvPr>
          <p:cNvSpPr txBox="1"/>
          <p:nvPr/>
        </p:nvSpPr>
        <p:spPr>
          <a:xfrm>
            <a:off x="34344153" y="7855578"/>
            <a:ext cx="8346208" cy="17266265"/>
          </a:xfrm>
          <a:prstGeom prst="rect">
            <a:avLst/>
          </a:prstGeom>
          <a:noFill/>
        </p:spPr>
        <p:txBody>
          <a:bodyPr wrap="square" rtlCol="0">
            <a:spAutoFit/>
          </a:bodyPr>
          <a:lstStyle/>
          <a:p>
            <a:r>
              <a:rPr lang="en-US" sz="3600" b="1" dirty="0">
                <a:latin typeface="Arial" panose="020B0604020202020204" pitchFamily="34" charset="0"/>
                <a:cs typeface="Arial" panose="020B0604020202020204" pitchFamily="34" charset="0"/>
              </a:rPr>
              <a:t>DISCUSSION</a:t>
            </a:r>
          </a:p>
          <a:p>
            <a:pPr marL="685800" indent="-685800">
              <a:buFontTx/>
              <a:buChar char="-"/>
            </a:pPr>
            <a:r>
              <a:rPr lang="en-US" sz="2800" dirty="0">
                <a:latin typeface="Arial" panose="020B0604020202020204" pitchFamily="34" charset="0"/>
                <a:cs typeface="Arial" panose="020B0604020202020204" pitchFamily="34" charset="0"/>
              </a:rPr>
              <a:t>States look to institutionalize norms via socialization, identity formation, and sanctions against behaviors that go against the norm</a:t>
            </a:r>
          </a:p>
          <a:p>
            <a:pPr marL="685800" indent="-685800">
              <a:buFontTx/>
              <a:buChar char="-"/>
            </a:pPr>
            <a:r>
              <a:rPr lang="en-US" sz="2800" dirty="0">
                <a:latin typeface="Arial" panose="020B0604020202020204" pitchFamily="34" charset="0"/>
                <a:cs typeface="Arial" panose="020B0604020202020204" pitchFamily="34" charset="0"/>
              </a:rPr>
              <a:t>Socialization – into what it means for your relationship to others to be vaccinated (“community protection” &amp; “advertising number vaccinated”) </a:t>
            </a:r>
          </a:p>
          <a:p>
            <a:pPr marL="685800" indent="-685800">
              <a:buFontTx/>
              <a:buChar char="-"/>
            </a:pPr>
            <a:r>
              <a:rPr lang="en-US" sz="2800" dirty="0">
                <a:latin typeface="Arial" panose="020B0604020202020204" pitchFamily="34" charset="0"/>
                <a:cs typeface="Arial" panose="020B0604020202020204" pitchFamily="34" charset="0"/>
              </a:rPr>
              <a:t>Identity formation – to what it means for an individual to be vaccinated (“self protection”)</a:t>
            </a:r>
          </a:p>
          <a:p>
            <a:pPr marL="685800" indent="-685800">
              <a:buFontTx/>
              <a:buChar char="-"/>
            </a:pPr>
            <a:r>
              <a:rPr lang="en-US" sz="2800" dirty="0">
                <a:latin typeface="Arial" panose="020B0604020202020204" pitchFamily="34" charset="0"/>
                <a:cs typeface="Arial" panose="020B0604020202020204" pitchFamily="34" charset="0"/>
              </a:rPr>
              <a:t>Sanctions against behaviors – actions that you can or cannot do based on vaccination status, either legally or socially enforced (“back to normal” and “life or death”)</a:t>
            </a:r>
          </a:p>
          <a:p>
            <a:pPr marL="685800" indent="-685800">
              <a:buFontTx/>
              <a:buChar char="-"/>
            </a:pPr>
            <a:r>
              <a:rPr lang="en-US" sz="2800" dirty="0">
                <a:latin typeface="Arial" panose="020B0604020202020204" pitchFamily="34" charset="0"/>
                <a:cs typeface="Arial" panose="020B0604020202020204" pitchFamily="34" charset="0"/>
              </a:rPr>
              <a:t>Treatment options as the only code looking to normalize not getting vaccinated, and it’s one of the least used messages (3</a:t>
            </a:r>
            <a:r>
              <a:rPr lang="en-US" sz="2800" baseline="30000" dirty="0">
                <a:latin typeface="Arial" panose="020B0604020202020204" pitchFamily="34" charset="0"/>
                <a:cs typeface="Arial" panose="020B0604020202020204" pitchFamily="34" charset="0"/>
              </a:rPr>
              <a:t>rd</a:t>
            </a:r>
            <a:r>
              <a:rPr lang="en-US" sz="2800" dirty="0">
                <a:latin typeface="Arial" panose="020B0604020202020204" pitchFamily="34" charset="0"/>
                <a:cs typeface="Arial" panose="020B0604020202020204" pitchFamily="34" charset="0"/>
              </a:rPr>
              <a:t> to last used code overall).</a:t>
            </a:r>
          </a:p>
          <a:p>
            <a:endParaRPr lang="en-US" sz="2800" dirty="0">
              <a:latin typeface="Arial" panose="020B0604020202020204" pitchFamily="34" charset="0"/>
              <a:cs typeface="Arial" panose="020B0604020202020204" pitchFamily="34" charset="0"/>
            </a:endParaRPr>
          </a:p>
          <a:p>
            <a:r>
              <a:rPr lang="en-US" sz="3600" b="1" dirty="0">
                <a:latin typeface="Arial" panose="020B0604020202020204" pitchFamily="34" charset="0"/>
                <a:cs typeface="Arial" panose="020B0604020202020204" pitchFamily="34" charset="0"/>
              </a:rPr>
              <a:t>LIMITATIONS</a:t>
            </a:r>
          </a:p>
          <a:p>
            <a:pPr marL="457200" indent="-457200">
              <a:buFontTx/>
              <a:buChar char="-"/>
            </a:pPr>
            <a:r>
              <a:rPr lang="en-US" sz="2800" dirty="0">
                <a:latin typeface="Arial" panose="020B0604020202020204" pitchFamily="34" charset="0"/>
                <a:cs typeface="Arial" panose="020B0604020202020204" pitchFamily="34" charset="0"/>
              </a:rPr>
              <a:t>Confounding effects</a:t>
            </a:r>
          </a:p>
          <a:p>
            <a:pPr marL="914400" lvl="1" indent="-457200">
              <a:buFontTx/>
              <a:buChar char="-"/>
            </a:pPr>
            <a:r>
              <a:rPr lang="en-US" sz="2800" dirty="0">
                <a:latin typeface="Arial" panose="020B0604020202020204" pitchFamily="34" charset="0"/>
                <a:cs typeface="Arial" panose="020B0604020202020204" pitchFamily="34" charset="0"/>
              </a:rPr>
              <a:t>Unsure of the importance of advertising in COVID-19 vaccinations</a:t>
            </a:r>
          </a:p>
          <a:p>
            <a:pPr marL="914400" lvl="1" indent="-457200">
              <a:buFontTx/>
              <a:buChar char="-"/>
            </a:pPr>
            <a:r>
              <a:rPr lang="en-US" sz="2800" dirty="0">
                <a:latin typeface="Arial" panose="020B0604020202020204" pitchFamily="34" charset="0"/>
                <a:cs typeface="Arial" panose="020B0604020202020204" pitchFamily="34" charset="0"/>
              </a:rPr>
              <a:t>State demographic differences such as education or political affiliation</a:t>
            </a:r>
          </a:p>
          <a:p>
            <a:pPr marL="457200" indent="-457200">
              <a:buFontTx/>
              <a:buChar char="-"/>
            </a:pPr>
            <a:r>
              <a:rPr lang="en-US" sz="2800" dirty="0">
                <a:latin typeface="Arial" panose="020B0604020202020204" pitchFamily="34" charset="0"/>
                <a:cs typeface="Arial" panose="020B0604020202020204" pitchFamily="34" charset="0"/>
              </a:rPr>
              <a:t>Small sample size</a:t>
            </a:r>
          </a:p>
          <a:p>
            <a:pPr marL="457200" indent="-457200">
              <a:buFontTx/>
              <a:buChar char="-"/>
            </a:pPr>
            <a:r>
              <a:rPr lang="en-US" sz="2800" dirty="0">
                <a:latin typeface="Arial" panose="020B0604020202020204" pitchFamily="34" charset="0"/>
                <a:cs typeface="Arial" panose="020B0604020202020204" pitchFamily="34" charset="0"/>
              </a:rPr>
              <a:t>Single coder</a:t>
            </a:r>
          </a:p>
          <a:p>
            <a:endParaRPr lang="en-US" sz="2800" dirty="0">
              <a:latin typeface="Arial" panose="020B0604020202020204" pitchFamily="34" charset="0"/>
              <a:cs typeface="Arial" panose="020B0604020202020204" pitchFamily="34" charset="0"/>
            </a:endParaRPr>
          </a:p>
          <a:p>
            <a:r>
              <a:rPr lang="en-US" sz="3600" b="1" dirty="0">
                <a:latin typeface="Arial" panose="020B0604020202020204" pitchFamily="34" charset="0"/>
                <a:cs typeface="Arial" panose="020B0604020202020204" pitchFamily="34" charset="0"/>
              </a:rPr>
              <a:t>TAKE-AWAY &amp; FUTURE DIRECTIONS</a:t>
            </a:r>
            <a:endParaRPr lang="en-US" sz="3600" dirty="0">
              <a:latin typeface="Arial" panose="020B0604020202020204" pitchFamily="34" charset="0"/>
              <a:cs typeface="Arial" panose="020B0604020202020204" pitchFamily="34" charset="0"/>
            </a:endParaRPr>
          </a:p>
          <a:p>
            <a:pPr marL="457200" indent="-457200">
              <a:buFontTx/>
              <a:buChar char="-"/>
            </a:pPr>
            <a:r>
              <a:rPr lang="en-US" sz="2800" dirty="0">
                <a:latin typeface="Arial" panose="020B0604020202020204" pitchFamily="34" charset="0"/>
                <a:cs typeface="Arial" panose="020B0604020202020204" pitchFamily="34" charset="0"/>
              </a:rPr>
              <a:t>This was the first study (to my knowledge) to look at public health messaging used for advertising COVID-19 vaccinations.</a:t>
            </a:r>
          </a:p>
          <a:p>
            <a:pPr marL="457200" indent="-457200">
              <a:buFontTx/>
              <a:buChar char="-"/>
            </a:pPr>
            <a:r>
              <a:rPr lang="en-US" sz="2800" dirty="0">
                <a:latin typeface="Arial" panose="020B0604020202020204" pitchFamily="34" charset="0"/>
                <a:cs typeface="Arial" panose="020B0604020202020204" pitchFamily="34" charset="0"/>
              </a:rPr>
              <a:t>Overall, stigmatization of people who do not get the COVID-19 vaccination does appear to be a public health measure being utilized, but its usefulness is inconclusive.</a:t>
            </a:r>
          </a:p>
          <a:p>
            <a:pPr marL="457200" indent="-457200">
              <a:buFontTx/>
              <a:buChar char="-"/>
            </a:pPr>
            <a:r>
              <a:rPr lang="en-US" sz="2800" dirty="0">
                <a:latin typeface="Arial" panose="020B0604020202020204" pitchFamily="34" charset="0"/>
                <a:cs typeface="Arial" panose="020B0604020202020204" pitchFamily="34" charset="0"/>
              </a:rPr>
              <a:t>Future direction: looking at possible confounding factors; future interpretation of results</a:t>
            </a:r>
          </a:p>
          <a:p>
            <a:pPr marL="457200" indent="-457200">
              <a:buFontTx/>
              <a:buChar char="-"/>
            </a:pPr>
            <a:endParaRPr lang="en-US" sz="2800" b="1" dirty="0">
              <a:latin typeface="Arial" panose="020B0604020202020204" pitchFamily="34" charset="0"/>
              <a:cs typeface="Arial" panose="020B0604020202020204" pitchFamily="34" charset="0"/>
            </a:endParaRPr>
          </a:p>
        </p:txBody>
      </p:sp>
      <p:graphicFrame>
        <p:nvGraphicFramePr>
          <p:cNvPr id="4" name="Table 7">
            <a:extLst>
              <a:ext uri="{FF2B5EF4-FFF2-40B4-BE49-F238E27FC236}">
                <a16:creationId xmlns:a16="http://schemas.microsoft.com/office/drawing/2014/main" id="{D7E11278-6A04-094A-B8F2-45A9BE8C17D5}"/>
              </a:ext>
            </a:extLst>
          </p:cNvPr>
          <p:cNvGraphicFramePr>
            <a:graphicFrameLocks noGrp="1"/>
          </p:cNvGraphicFramePr>
          <p:nvPr/>
        </p:nvGraphicFramePr>
        <p:xfrm>
          <a:off x="1246781" y="27069089"/>
          <a:ext cx="22326955" cy="5376672"/>
        </p:xfrm>
        <a:graphic>
          <a:graphicData uri="http://schemas.openxmlformats.org/drawingml/2006/table">
            <a:tbl>
              <a:tblPr firstRow="1" bandRow="1">
                <a:tableStyleId>{5940675A-B579-460E-94D1-54222C63F5DA}</a:tableStyleId>
              </a:tblPr>
              <a:tblGrid>
                <a:gridCol w="5280444">
                  <a:extLst>
                    <a:ext uri="{9D8B030D-6E8A-4147-A177-3AD203B41FA5}">
                      <a16:colId xmlns:a16="http://schemas.microsoft.com/office/drawing/2014/main" val="2572111544"/>
                    </a:ext>
                  </a:extLst>
                </a:gridCol>
                <a:gridCol w="17046511">
                  <a:extLst>
                    <a:ext uri="{9D8B030D-6E8A-4147-A177-3AD203B41FA5}">
                      <a16:colId xmlns:a16="http://schemas.microsoft.com/office/drawing/2014/main" val="2572649817"/>
                    </a:ext>
                  </a:extLst>
                </a:gridCol>
              </a:tblGrid>
              <a:tr h="768096">
                <a:tc>
                  <a:txBody>
                    <a:bodyPr/>
                    <a:lstStyle/>
                    <a:p>
                      <a:r>
                        <a:rPr lang="en-US" sz="3600" b="1" dirty="0">
                          <a:latin typeface="Arial" panose="020B0604020202020204" pitchFamily="34" charset="0"/>
                          <a:cs typeface="Arial" panose="020B0604020202020204" pitchFamily="34" charset="0"/>
                        </a:rPr>
                        <a:t>Code</a:t>
                      </a:r>
                    </a:p>
                  </a:txBody>
                  <a:tcPr>
                    <a:lnL w="57150" cap="flat" cmpd="sng" algn="ctr">
                      <a:solidFill>
                        <a:schemeClr val="tx1"/>
                      </a:solidFill>
                      <a:prstDash val="solid"/>
                      <a:round/>
                      <a:headEnd type="none" w="med" len="med"/>
                      <a:tailEnd type="none" w="med" len="med"/>
                    </a:lnL>
                    <a:lnT w="57150" cap="flat" cmpd="sng" algn="ctr">
                      <a:solidFill>
                        <a:schemeClr val="tx1"/>
                      </a:solidFill>
                      <a:prstDash val="solid"/>
                      <a:round/>
                      <a:headEnd type="none" w="med" len="med"/>
                      <a:tailEnd type="none" w="med" len="med"/>
                    </a:lnT>
                    <a:noFill/>
                  </a:tcPr>
                </a:tc>
                <a:tc>
                  <a:txBody>
                    <a:bodyPr/>
                    <a:lstStyle/>
                    <a:p>
                      <a:r>
                        <a:rPr lang="en-US" sz="3600" b="1" dirty="0">
                          <a:latin typeface="Arial" panose="020B0604020202020204" pitchFamily="34" charset="0"/>
                          <a:cs typeface="Arial" panose="020B0604020202020204" pitchFamily="34" charset="0"/>
                        </a:rPr>
                        <a:t>Meaning</a:t>
                      </a:r>
                    </a:p>
                  </a:txBody>
                  <a:tcPr>
                    <a:lnR w="57150" cap="flat" cmpd="sng" algn="ctr">
                      <a:solidFill>
                        <a:schemeClr val="tx1"/>
                      </a:solidFill>
                      <a:prstDash val="solid"/>
                      <a:round/>
                      <a:headEnd type="none" w="med" len="med"/>
                      <a:tailEnd type="none" w="med" len="med"/>
                    </a:lnR>
                    <a:lnT w="571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3065296055"/>
                  </a:ext>
                </a:extLst>
              </a:tr>
              <a:tr h="768096">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Advertising number vaccinated</a:t>
                      </a:r>
                    </a:p>
                  </a:txBody>
                  <a:tcPr marL="9525" marR="9525" marT="9525" marB="0" anchor="b">
                    <a:lnL w="57150" cap="flat" cmpd="sng" algn="ctr">
                      <a:solidFill>
                        <a:schemeClr val="tx1"/>
                      </a:solidFill>
                      <a:prstDash val="solid"/>
                      <a:round/>
                      <a:headEnd type="none" w="med" len="med"/>
                      <a:tailEnd type="none" w="med" len="med"/>
                    </a:lnL>
                    <a:noFill/>
                  </a:tcPr>
                </a:tc>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Statement of how many people have been vaccinated.</a:t>
                      </a:r>
                    </a:p>
                  </a:txBody>
                  <a:tcPr marL="9525" marR="9525" marT="9525" marB="0" anchor="b">
                    <a:lnR w="5715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975482261"/>
                  </a:ext>
                </a:extLst>
              </a:tr>
              <a:tr h="768096">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Self protection</a:t>
                      </a:r>
                    </a:p>
                  </a:txBody>
                  <a:tcPr marL="9525" marR="9525" marT="9525" marB="0" anchor="b">
                    <a:lnL w="57150" cap="flat" cmpd="sng" algn="ctr">
                      <a:solidFill>
                        <a:schemeClr val="tx1"/>
                      </a:solidFill>
                      <a:prstDash val="solid"/>
                      <a:round/>
                      <a:headEnd type="none" w="med" len="med"/>
                      <a:tailEnd type="none" w="med" len="med"/>
                    </a:lnL>
                    <a:noFill/>
                  </a:tcPr>
                </a:tc>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Getting the vaccine will protect you, keep you safe, etc.</a:t>
                      </a:r>
                    </a:p>
                  </a:txBody>
                  <a:tcPr marL="9525" marR="9525" marT="9525" marB="0" anchor="b">
                    <a:lnR w="5715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2695059490"/>
                  </a:ext>
                </a:extLst>
              </a:tr>
              <a:tr h="768096">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Community protection</a:t>
                      </a:r>
                    </a:p>
                  </a:txBody>
                  <a:tcPr marL="9525" marR="9525" marT="9525" marB="0" anchor="b">
                    <a:lnL w="57150" cap="flat" cmpd="sng" algn="ctr">
                      <a:solidFill>
                        <a:schemeClr val="tx1"/>
                      </a:solidFill>
                      <a:prstDash val="solid"/>
                      <a:round/>
                      <a:headEnd type="none" w="med" len="med"/>
                      <a:tailEnd type="none" w="med" len="med"/>
                    </a:lnL>
                    <a:noFill/>
                  </a:tcPr>
                </a:tc>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Getting the vaccine will protect your community, loved ones, children; or it will "stop the spread.”</a:t>
                      </a:r>
                    </a:p>
                  </a:txBody>
                  <a:tcPr marL="9525" marR="9525" marT="9525" marB="0" anchor="b">
                    <a:lnR w="5715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2500397695"/>
                  </a:ext>
                </a:extLst>
              </a:tr>
              <a:tr h="768096">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Back to normal</a:t>
                      </a:r>
                    </a:p>
                  </a:txBody>
                  <a:tcPr marL="9525" marR="9525" marT="9525" marB="0" anchor="b">
                    <a:lnL w="57150" cap="flat" cmpd="sng" algn="ctr">
                      <a:solidFill>
                        <a:schemeClr val="tx1"/>
                      </a:solidFill>
                      <a:prstDash val="solid"/>
                      <a:round/>
                      <a:headEnd type="none" w="med" len="med"/>
                      <a:tailEnd type="none" w="med" len="med"/>
                    </a:lnL>
                    <a:noFill/>
                  </a:tcPr>
                </a:tc>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Mentions of specific activities you will be able to do once vaccinated (holidays, seeing loved ones, etc.).</a:t>
                      </a:r>
                    </a:p>
                  </a:txBody>
                  <a:tcPr marL="9525" marR="9525" marT="9525" marB="0" anchor="b">
                    <a:lnR w="5715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535598576"/>
                  </a:ext>
                </a:extLst>
              </a:tr>
              <a:tr h="768096">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Life or death</a:t>
                      </a:r>
                    </a:p>
                  </a:txBody>
                  <a:tcPr marL="9525" marR="9525" marT="9525" marB="0" anchor="b">
                    <a:lnL w="57150" cap="flat" cmpd="sng" algn="ctr">
                      <a:solidFill>
                        <a:schemeClr val="tx1"/>
                      </a:solidFill>
                      <a:prstDash val="solid"/>
                      <a:round/>
                      <a:headEnd type="none" w="med" len="med"/>
                      <a:tailEnd type="none" w="med" len="med"/>
                    </a:lnL>
                    <a:noFill/>
                  </a:tcPr>
                </a:tc>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Statement that includes the specific word "dead" (or other forms of it) to describe COVID-19.</a:t>
                      </a:r>
                    </a:p>
                  </a:txBody>
                  <a:tcPr marL="9525" marR="9525" marT="9525" marB="0" anchor="b">
                    <a:lnR w="57150" cap="flat" cmpd="sng" algn="ctr">
                      <a:solidFill>
                        <a:schemeClr val="tx1"/>
                      </a:solidFill>
                      <a:prstDash val="solid"/>
                      <a:round/>
                      <a:headEnd type="none" w="med" len="med"/>
                      <a:tailEnd type="none" w="med" len="med"/>
                    </a:lnR>
                    <a:noFill/>
                  </a:tcPr>
                </a:tc>
                <a:extLst>
                  <a:ext uri="{0D108BD9-81ED-4DB2-BD59-A6C34878D82A}">
                    <a16:rowId xmlns:a16="http://schemas.microsoft.com/office/drawing/2014/main" val="1285059002"/>
                  </a:ext>
                </a:extLst>
              </a:tr>
              <a:tr h="768096">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Treatment options</a:t>
                      </a:r>
                    </a:p>
                  </a:txBody>
                  <a:tcPr marL="9525" marR="9525" marT="9525" marB="0" anchor="b">
                    <a:lnL w="57150" cap="flat" cmpd="sng" algn="ctr">
                      <a:solidFill>
                        <a:schemeClr val="tx1"/>
                      </a:solidFill>
                      <a:prstDash val="solid"/>
                      <a:round/>
                      <a:headEnd type="none" w="med" len="med"/>
                      <a:tailEnd type="none" w="med" len="med"/>
                    </a:lnL>
                    <a:lnB w="57150" cap="flat" cmpd="sng" algn="ctr">
                      <a:solidFill>
                        <a:schemeClr val="tx1"/>
                      </a:solidFill>
                      <a:prstDash val="solid"/>
                      <a:round/>
                      <a:headEnd type="none" w="med" len="med"/>
                      <a:tailEnd type="none" w="med" len="med"/>
                    </a:lnB>
                    <a:noFill/>
                  </a:tcPr>
                </a:tc>
                <a:tc>
                  <a:txBody>
                    <a:bodyPr/>
                    <a:lstStyle/>
                    <a:p>
                      <a:pPr algn="l" fontAlgn="b"/>
                      <a:r>
                        <a:rPr lang="en-US" sz="2800" b="0" i="0" u="none" strike="noStrike" dirty="0">
                          <a:solidFill>
                            <a:srgbClr val="000000"/>
                          </a:solidFill>
                          <a:effectLst/>
                          <a:latin typeface="Arial" panose="020B0604020202020204" pitchFamily="34" charset="0"/>
                          <a:cs typeface="Arial" panose="020B0604020202020204" pitchFamily="34" charset="0"/>
                        </a:rPr>
                        <a:t> Discussing potential treatment options if infected with COVID-19, including monoclonal antibodies(</a:t>
                      </a:r>
                      <a:r>
                        <a:rPr lang="en-US" sz="2800" b="0" i="0" u="none" strike="noStrike" dirty="0" err="1">
                          <a:solidFill>
                            <a:srgbClr val="000000"/>
                          </a:solidFill>
                          <a:effectLst/>
                          <a:latin typeface="Arial" panose="020B0604020202020204" pitchFamily="34" charset="0"/>
                          <a:cs typeface="Arial" panose="020B0604020202020204" pitchFamily="34" charset="0"/>
                        </a:rPr>
                        <a:t>mAbs</a:t>
                      </a:r>
                      <a:r>
                        <a:rPr lang="en-US" sz="2800" b="0" i="0" u="none" strike="noStrike" dirty="0">
                          <a:solidFill>
                            <a:srgbClr val="000000"/>
                          </a:solidFill>
                          <a:effectLst/>
                          <a:latin typeface="Arial" panose="020B0604020202020204" pitchFamily="34" charset="0"/>
                          <a:cs typeface="Arial" panose="020B0604020202020204" pitchFamily="34" charset="0"/>
                        </a:rPr>
                        <a:t>).</a:t>
                      </a:r>
                    </a:p>
                  </a:txBody>
                  <a:tcPr marL="9525" marR="9525" marT="9525" marB="0" anchor="b">
                    <a:lnR w="57150" cap="flat" cmpd="sng" algn="ctr">
                      <a:solidFill>
                        <a:schemeClr val="tx1"/>
                      </a:solidFill>
                      <a:prstDash val="solid"/>
                      <a:round/>
                      <a:headEnd type="none" w="med" len="med"/>
                      <a:tailEnd type="none" w="med" len="med"/>
                    </a:lnR>
                    <a:lnB w="571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07516439"/>
                  </a:ext>
                </a:extLst>
              </a:tr>
            </a:tbl>
          </a:graphicData>
        </a:graphic>
      </p:graphicFrame>
      <p:graphicFrame>
        <p:nvGraphicFramePr>
          <p:cNvPr id="34" name="Chart 33">
            <a:extLst>
              <a:ext uri="{FF2B5EF4-FFF2-40B4-BE49-F238E27FC236}">
                <a16:creationId xmlns:a16="http://schemas.microsoft.com/office/drawing/2014/main" id="{C21C4C4E-043B-754B-9055-80FD832E2A9A}"/>
              </a:ext>
            </a:extLst>
          </p:cNvPr>
          <p:cNvGraphicFramePr>
            <a:graphicFrameLocks/>
          </p:cNvGraphicFramePr>
          <p:nvPr/>
        </p:nvGraphicFramePr>
        <p:xfrm>
          <a:off x="10535488" y="6397791"/>
          <a:ext cx="22759416" cy="11738723"/>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5AA859F4-9F25-CC46-BF5F-BA60C704C00F}"/>
              </a:ext>
            </a:extLst>
          </p:cNvPr>
          <p:cNvSpPr txBox="1"/>
          <p:nvPr/>
        </p:nvSpPr>
        <p:spPr>
          <a:xfrm>
            <a:off x="10643191" y="18215351"/>
            <a:ext cx="22425434" cy="400110"/>
          </a:xfrm>
          <a:prstGeom prst="rect">
            <a:avLst/>
          </a:prstGeom>
          <a:noFill/>
        </p:spPr>
        <p:txBody>
          <a:bodyPr wrap="none" rtlCol="0">
            <a:spAutoFit/>
          </a:bodyPr>
          <a:lstStyle/>
          <a:p>
            <a:r>
              <a:rPr lang="en-US" sz="2000" dirty="0">
                <a:latin typeface="Arial" panose="020B0604020202020204" pitchFamily="34" charset="0"/>
                <a:cs typeface="Arial" panose="020B0604020202020204" pitchFamily="34" charset="0"/>
              </a:rPr>
              <a:t>Figure 1. The number of posts about COVID-19 made by Alabama, Mississippi, Rhode Island, and Vermont public health departments between January 2021-February 2022 broken up into themes.</a:t>
            </a:r>
          </a:p>
        </p:txBody>
      </p:sp>
      <p:sp>
        <p:nvSpPr>
          <p:cNvPr id="38" name="Frame 37">
            <a:extLst>
              <a:ext uri="{FF2B5EF4-FFF2-40B4-BE49-F238E27FC236}">
                <a16:creationId xmlns:a16="http://schemas.microsoft.com/office/drawing/2014/main" id="{AD8C48A8-C26E-3141-A8DC-57F4F5530057}"/>
              </a:ext>
            </a:extLst>
          </p:cNvPr>
          <p:cNvSpPr/>
          <p:nvPr/>
        </p:nvSpPr>
        <p:spPr>
          <a:xfrm>
            <a:off x="10535488" y="18135581"/>
            <a:ext cx="22759416" cy="559650"/>
          </a:xfrm>
          <a:prstGeom prst="frame">
            <a:avLst>
              <a:gd name="adj1" fmla="val 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rial" panose="020B0604020202020204" pitchFamily="34" charset="0"/>
              <a:cs typeface="Arial" panose="020B0604020202020204" pitchFamily="34" charset="0"/>
            </a:endParaRPr>
          </a:p>
        </p:txBody>
      </p:sp>
      <p:sp>
        <p:nvSpPr>
          <p:cNvPr id="33" name="Frame 32">
            <a:extLst>
              <a:ext uri="{FF2B5EF4-FFF2-40B4-BE49-F238E27FC236}">
                <a16:creationId xmlns:a16="http://schemas.microsoft.com/office/drawing/2014/main" id="{E7816C79-7B1B-A24A-97A0-F7765E657EC7}"/>
              </a:ext>
            </a:extLst>
          </p:cNvPr>
          <p:cNvSpPr/>
          <p:nvPr/>
        </p:nvSpPr>
        <p:spPr>
          <a:xfrm>
            <a:off x="1214121" y="26217169"/>
            <a:ext cx="22420225" cy="6257994"/>
          </a:xfrm>
          <a:prstGeom prst="frame">
            <a:avLst>
              <a:gd name="adj1" fmla="val 1013"/>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7554C48-A8F8-304D-9960-9A073F56C610}"/>
              </a:ext>
            </a:extLst>
          </p:cNvPr>
          <p:cNvSpPr txBox="1"/>
          <p:nvPr/>
        </p:nvSpPr>
        <p:spPr>
          <a:xfrm>
            <a:off x="1246781" y="26374843"/>
            <a:ext cx="22326955" cy="1200329"/>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CODE BOOK</a:t>
            </a:r>
          </a:p>
          <a:p>
            <a:pPr algn="ctr"/>
            <a:endParaRPr lang="en-US" sz="3600" dirty="0">
              <a:latin typeface="Arial" panose="020B0604020202020204" pitchFamily="34" charset="0"/>
              <a:cs typeface="Arial" panose="020B0604020202020204" pitchFamily="34" charset="0"/>
            </a:endParaRPr>
          </a:p>
        </p:txBody>
      </p:sp>
      <p:sp>
        <p:nvSpPr>
          <p:cNvPr id="40" name="Rectangle 39">
            <a:extLst>
              <a:ext uri="{FF2B5EF4-FFF2-40B4-BE49-F238E27FC236}">
                <a16:creationId xmlns:a16="http://schemas.microsoft.com/office/drawing/2014/main" id="{BBBF88D5-9D61-544A-B7B8-4AA0CF49E7D4}"/>
              </a:ext>
            </a:extLst>
          </p:cNvPr>
          <p:cNvSpPr/>
          <p:nvPr/>
        </p:nvSpPr>
        <p:spPr>
          <a:xfrm>
            <a:off x="34217762" y="26159233"/>
            <a:ext cx="8601493" cy="822518"/>
          </a:xfrm>
          <a:prstGeom prst="rect">
            <a:avLst/>
          </a:prstGeom>
          <a:solidFill>
            <a:srgbClr val="EDA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41" name="Frame 40">
            <a:extLst>
              <a:ext uri="{FF2B5EF4-FFF2-40B4-BE49-F238E27FC236}">
                <a16:creationId xmlns:a16="http://schemas.microsoft.com/office/drawing/2014/main" id="{97151CC1-FEEA-DA48-849D-9AE89B4716A8}"/>
              </a:ext>
            </a:extLst>
          </p:cNvPr>
          <p:cNvSpPr/>
          <p:nvPr/>
        </p:nvSpPr>
        <p:spPr>
          <a:xfrm>
            <a:off x="34181361" y="26159233"/>
            <a:ext cx="8696960" cy="6315930"/>
          </a:xfrm>
          <a:prstGeom prst="frame">
            <a:avLst>
              <a:gd name="adj1" fmla="val 1013"/>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CA70113B-8F5E-984A-98A0-D00EF46D5190}"/>
              </a:ext>
            </a:extLst>
          </p:cNvPr>
          <p:cNvSpPr txBox="1"/>
          <p:nvPr/>
        </p:nvSpPr>
        <p:spPr>
          <a:xfrm>
            <a:off x="34217763" y="26330853"/>
            <a:ext cx="8660558" cy="1200329"/>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ACKNOWLEDGEMENTS</a:t>
            </a:r>
          </a:p>
          <a:p>
            <a:pPr algn="ctr"/>
            <a:endParaRPr lang="en-US" sz="3600" dirty="0">
              <a:latin typeface="Arial" panose="020B0604020202020204" pitchFamily="34" charset="0"/>
              <a:cs typeface="Arial" panose="020B0604020202020204" pitchFamily="34" charset="0"/>
            </a:endParaRPr>
          </a:p>
        </p:txBody>
      </p:sp>
      <p:sp>
        <p:nvSpPr>
          <p:cNvPr id="43" name="Rectangle 42">
            <a:extLst>
              <a:ext uri="{FF2B5EF4-FFF2-40B4-BE49-F238E27FC236}">
                <a16:creationId xmlns:a16="http://schemas.microsoft.com/office/drawing/2014/main" id="{33A60B50-C773-804B-AFB7-54199308077C}"/>
              </a:ext>
            </a:extLst>
          </p:cNvPr>
          <p:cNvSpPr/>
          <p:nvPr/>
        </p:nvSpPr>
        <p:spPr>
          <a:xfrm>
            <a:off x="24686137" y="26159233"/>
            <a:ext cx="8608767" cy="822518"/>
          </a:xfrm>
          <a:prstGeom prst="rect">
            <a:avLst/>
          </a:prstGeom>
          <a:solidFill>
            <a:srgbClr val="EDA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44" name="Frame 43">
            <a:extLst>
              <a:ext uri="{FF2B5EF4-FFF2-40B4-BE49-F238E27FC236}">
                <a16:creationId xmlns:a16="http://schemas.microsoft.com/office/drawing/2014/main" id="{3500BF27-7269-CB48-B872-31657DE6DEED}"/>
              </a:ext>
            </a:extLst>
          </p:cNvPr>
          <p:cNvSpPr/>
          <p:nvPr/>
        </p:nvSpPr>
        <p:spPr>
          <a:xfrm>
            <a:off x="24622651" y="26159233"/>
            <a:ext cx="8696960" cy="6315930"/>
          </a:xfrm>
          <a:prstGeom prst="frame">
            <a:avLst>
              <a:gd name="adj1" fmla="val 1013"/>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rial" panose="020B0604020202020204" pitchFamily="34" charset="0"/>
              <a:cs typeface="Arial" panose="020B0604020202020204" pitchFamily="34" charset="0"/>
            </a:endParaRPr>
          </a:p>
        </p:txBody>
      </p:sp>
      <p:sp>
        <p:nvSpPr>
          <p:cNvPr id="46" name="Rectangle 45">
            <a:extLst>
              <a:ext uri="{FF2B5EF4-FFF2-40B4-BE49-F238E27FC236}">
                <a16:creationId xmlns:a16="http://schemas.microsoft.com/office/drawing/2014/main" id="{B51E866C-AFA3-EB40-9C2D-6624BDE227C7}"/>
              </a:ext>
            </a:extLst>
          </p:cNvPr>
          <p:cNvSpPr/>
          <p:nvPr/>
        </p:nvSpPr>
        <p:spPr>
          <a:xfrm>
            <a:off x="41504784" y="3439549"/>
            <a:ext cx="1544690" cy="19021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0C46BE4D-C2F6-C342-86FE-827F60C54D27}"/>
              </a:ext>
            </a:extLst>
          </p:cNvPr>
          <p:cNvSpPr txBox="1"/>
          <p:nvPr/>
        </p:nvSpPr>
        <p:spPr>
          <a:xfrm>
            <a:off x="24616943" y="26316907"/>
            <a:ext cx="8696960" cy="1200329"/>
          </a:xfrm>
          <a:prstGeom prst="rect">
            <a:avLst/>
          </a:prstGeom>
          <a:noFill/>
        </p:spPr>
        <p:txBody>
          <a:bodyPr wrap="square" rtlCol="0">
            <a:spAutoFit/>
          </a:bodyPr>
          <a:lstStyle/>
          <a:p>
            <a:pPr algn="ctr"/>
            <a:r>
              <a:rPr lang="en-US" sz="3600" b="1" dirty="0">
                <a:latin typeface="Arial" panose="020B0604020202020204" pitchFamily="34" charset="0"/>
                <a:cs typeface="Arial" panose="020B0604020202020204" pitchFamily="34" charset="0"/>
              </a:rPr>
              <a:t>CITATIONS</a:t>
            </a:r>
          </a:p>
          <a:p>
            <a:pPr algn="ctr"/>
            <a:endParaRPr lang="en-US" sz="3600" dirty="0">
              <a:latin typeface="Arial" panose="020B060402020202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D6047964-FA17-6A42-B37E-E50F43700A40}"/>
              </a:ext>
            </a:extLst>
          </p:cNvPr>
          <p:cNvPicPr>
            <a:picLocks noChangeAspect="1"/>
          </p:cNvPicPr>
          <p:nvPr/>
        </p:nvPicPr>
        <p:blipFill>
          <a:blip r:embed="rId4"/>
          <a:stretch>
            <a:fillRect/>
          </a:stretch>
        </p:blipFill>
        <p:spPr>
          <a:xfrm>
            <a:off x="41533196" y="3513707"/>
            <a:ext cx="1480246" cy="2049572"/>
          </a:xfrm>
          <a:prstGeom prst="rect">
            <a:avLst/>
          </a:prstGeom>
        </p:spPr>
      </p:pic>
      <p:sp>
        <p:nvSpPr>
          <p:cNvPr id="47" name="TextBox 46">
            <a:extLst>
              <a:ext uri="{FF2B5EF4-FFF2-40B4-BE49-F238E27FC236}">
                <a16:creationId xmlns:a16="http://schemas.microsoft.com/office/drawing/2014/main" id="{EB65D12C-6BD0-8441-88CA-63BACD4C9FC2}"/>
              </a:ext>
            </a:extLst>
          </p:cNvPr>
          <p:cNvSpPr txBox="1"/>
          <p:nvPr/>
        </p:nvSpPr>
        <p:spPr>
          <a:xfrm>
            <a:off x="34384822" y="27301317"/>
            <a:ext cx="8326440" cy="3539430"/>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I would like to thank my mentor and faculty advisor, Nena </a:t>
            </a:r>
            <a:r>
              <a:rPr lang="en-US" sz="2800" dirty="0" err="1">
                <a:latin typeface="Arial" panose="020B0604020202020204" pitchFamily="34" charset="0"/>
                <a:cs typeface="Arial" panose="020B0604020202020204" pitchFamily="34" charset="0"/>
              </a:rPr>
              <a:t>Stracuzzi</a:t>
            </a:r>
            <a:r>
              <a:rPr lang="en-US" sz="2800" dirty="0">
                <a:latin typeface="Arial" panose="020B0604020202020204" pitchFamily="34" charset="0"/>
                <a:cs typeface="Arial" panose="020B0604020202020204" pitchFamily="34" charset="0"/>
              </a:rPr>
              <a:t> for all your support – I truly could not have done this without your guidance and advice. I would also like to thank Kristen Butterfield-Ferrell – I don’t know where I would be if it weren’t for all your help and support these past 4 years. Finally, I would like to thank my family and friends for your continuous support. </a:t>
            </a:r>
          </a:p>
        </p:txBody>
      </p:sp>
      <p:sp>
        <p:nvSpPr>
          <p:cNvPr id="48" name="TextBox 47">
            <a:extLst>
              <a:ext uri="{FF2B5EF4-FFF2-40B4-BE49-F238E27FC236}">
                <a16:creationId xmlns:a16="http://schemas.microsoft.com/office/drawing/2014/main" id="{D7254557-D448-684C-9168-8502A3EF5449}"/>
              </a:ext>
            </a:extLst>
          </p:cNvPr>
          <p:cNvSpPr txBox="1"/>
          <p:nvPr/>
        </p:nvSpPr>
        <p:spPr>
          <a:xfrm>
            <a:off x="10670735" y="19102334"/>
            <a:ext cx="22486379" cy="5693866"/>
          </a:xfrm>
          <a:prstGeom prst="rect">
            <a:avLst/>
          </a:prstGeom>
          <a:noFill/>
          <a:ln w="38100">
            <a:noFill/>
          </a:ln>
        </p:spPr>
        <p:txBody>
          <a:bodyPr wrap="square" rtlCol="0">
            <a:spAutoFit/>
          </a:bodyPr>
          <a:lstStyle/>
          <a:p>
            <a:pPr marL="685800" indent="-685800">
              <a:buFontTx/>
              <a:buChar char="-"/>
            </a:pPr>
            <a:r>
              <a:rPr lang="en-US" sz="2800" b="1" dirty="0">
                <a:latin typeface="Arial" panose="020B0604020202020204" pitchFamily="34" charset="0"/>
                <a:cs typeface="Arial" panose="020B0604020202020204" pitchFamily="34" charset="0"/>
              </a:rPr>
              <a:t>OVERALL: </a:t>
            </a:r>
            <a:r>
              <a:rPr lang="en-US" sz="2800" dirty="0">
                <a:latin typeface="Arial" panose="020B0604020202020204" pitchFamily="34" charset="0"/>
                <a:cs typeface="Arial" panose="020B0604020202020204" pitchFamily="34" charset="0"/>
              </a:rPr>
              <a:t>”Self protection” was most common type of messaging used, followed by ”community protection.” The least used messaging was “advertising the number vaccinated.” “Returning to normal,” “life or death,” and “COVID treatment options” were all moderately used.</a:t>
            </a:r>
          </a:p>
          <a:p>
            <a:pPr marL="685800" indent="-685800">
              <a:buFontTx/>
              <a:buChar char="-"/>
            </a:pPr>
            <a:r>
              <a:rPr lang="en-US" sz="2800" b="1" dirty="0">
                <a:latin typeface="Arial" panose="020B0604020202020204" pitchFamily="34" charset="0"/>
                <a:cs typeface="Arial" panose="020B0604020202020204" pitchFamily="34" charset="0"/>
                <a:sym typeface="Wingdings" pitchFamily="2" charset="2"/>
              </a:rPr>
              <a:t>ALABAMA:</a:t>
            </a:r>
            <a:r>
              <a:rPr lang="en-US" sz="2800" dirty="0">
                <a:latin typeface="Arial" panose="020B0604020202020204" pitchFamily="34" charset="0"/>
                <a:cs typeface="Arial" panose="020B0604020202020204" pitchFamily="34" charset="0"/>
                <a:sym typeface="Wingdings" pitchFamily="2" charset="2"/>
              </a:rPr>
              <a:t> posted the most about ”community protection” (n=63) and getting “back to normal,” (n=60) followed by “self protection” (n=54)  emphasis on social and community aspects of COVID-19</a:t>
            </a:r>
            <a:endParaRPr lang="en-US" sz="2800" dirty="0">
              <a:latin typeface="Arial" panose="020B0604020202020204" pitchFamily="34" charset="0"/>
              <a:cs typeface="Arial" panose="020B0604020202020204" pitchFamily="34" charset="0"/>
            </a:endParaRPr>
          </a:p>
          <a:p>
            <a:pPr marL="685800" indent="-685800">
              <a:buFontTx/>
              <a:buChar char="-"/>
            </a:pPr>
            <a:r>
              <a:rPr lang="en-US" sz="2800" b="1" dirty="0">
                <a:latin typeface="Arial" panose="020B0604020202020204" pitchFamily="34" charset="0"/>
                <a:cs typeface="Arial" panose="020B0604020202020204" pitchFamily="34" charset="0"/>
              </a:rPr>
              <a:t>MISSISSIPPI:</a:t>
            </a:r>
            <a:r>
              <a:rPr lang="en-US" sz="2800" dirty="0">
                <a:latin typeface="Arial" panose="020B0604020202020204" pitchFamily="34" charset="0"/>
                <a:cs typeface="Arial" panose="020B0604020202020204" pitchFamily="34" charset="0"/>
              </a:rPr>
              <a:t> had lowest number of “back to normal” posts (n=7), but highest number of ”self protection” (n=192) and “life or death” (n=149) codes </a:t>
            </a:r>
            <a:r>
              <a:rPr lang="en-US" sz="2800" dirty="0">
                <a:latin typeface="Arial" panose="020B0604020202020204" pitchFamily="34" charset="0"/>
                <a:cs typeface="Arial" panose="020B0604020202020204" pitchFamily="34" charset="0"/>
                <a:sym typeface="Wingdings" pitchFamily="2" charset="2"/>
              </a:rPr>
              <a:t> emphasizing the potential health effects of not getting vaccinated, rather than the things people can done if they get vaccinated</a:t>
            </a:r>
          </a:p>
          <a:p>
            <a:pPr marL="685800" indent="-685800">
              <a:buFontTx/>
              <a:buChar char="-"/>
            </a:pPr>
            <a:r>
              <a:rPr lang="en-US" sz="2800" b="1" dirty="0">
                <a:latin typeface="Arial" panose="020B0604020202020204" pitchFamily="34" charset="0"/>
                <a:cs typeface="Arial" panose="020B0604020202020204" pitchFamily="34" charset="0"/>
                <a:sym typeface="Wingdings" pitchFamily="2" charset="2"/>
              </a:rPr>
              <a:t>RHODE ISLAND:</a:t>
            </a:r>
            <a:r>
              <a:rPr lang="en-US" sz="2800" dirty="0">
                <a:latin typeface="Arial" panose="020B0604020202020204" pitchFamily="34" charset="0"/>
                <a:cs typeface="Arial" panose="020B0604020202020204" pitchFamily="34" charset="0"/>
                <a:sym typeface="Wingdings" pitchFamily="2" charset="2"/>
              </a:rPr>
              <a:t> Had a relatively high number of posts about “treatment options” (n=58) and started these posts sooner than any other state (January 2021 compared to July 2021 in MS). They had least number of posts “advertising the number vaccinated” (n=18) and “life or death” (n=29).  while there was emphasis on the negative aspects of choosing not to vaccinate, there was also a normalization of COVID infection</a:t>
            </a:r>
          </a:p>
          <a:p>
            <a:pPr marL="685800" indent="-685800">
              <a:buFontTx/>
              <a:buChar char="-"/>
            </a:pPr>
            <a:r>
              <a:rPr lang="en-US" sz="2800" b="1" dirty="0">
                <a:latin typeface="Arial" panose="020B0604020202020204" pitchFamily="34" charset="0"/>
                <a:cs typeface="Arial" panose="020B0604020202020204" pitchFamily="34" charset="0"/>
                <a:sym typeface="Wingdings" pitchFamily="2" charset="2"/>
              </a:rPr>
              <a:t>VERMONT:</a:t>
            </a:r>
            <a:r>
              <a:rPr lang="en-US" sz="2800" dirty="0">
                <a:latin typeface="Arial" panose="020B0604020202020204" pitchFamily="34" charset="0"/>
                <a:cs typeface="Arial" panose="020B0604020202020204" pitchFamily="34" charset="0"/>
                <a:sym typeface="Wingdings" pitchFamily="2" charset="2"/>
              </a:rPr>
              <a:t> had “advertising the number vaccinated” highest on the strategies used than any other state (n=44, 2</a:t>
            </a:r>
            <a:r>
              <a:rPr lang="en-US" sz="2800" baseline="30000" dirty="0">
                <a:latin typeface="Arial" panose="020B0604020202020204" pitchFamily="34" charset="0"/>
                <a:cs typeface="Arial" panose="020B0604020202020204" pitchFamily="34" charset="0"/>
                <a:sym typeface="Wingdings" pitchFamily="2" charset="2"/>
              </a:rPr>
              <a:t>nd</a:t>
            </a:r>
            <a:r>
              <a:rPr lang="en-US" sz="2800" dirty="0">
                <a:latin typeface="Arial" panose="020B0604020202020204" pitchFamily="34" charset="0"/>
                <a:cs typeface="Arial" panose="020B0604020202020204" pitchFamily="34" charset="0"/>
                <a:sym typeface="Wingdings" pitchFamily="2" charset="2"/>
              </a:rPr>
              <a:t> highest messaging)  working to create being vaccinated the norm; bandwagon-effect</a:t>
            </a:r>
          </a:p>
        </p:txBody>
      </p:sp>
      <p:sp>
        <p:nvSpPr>
          <p:cNvPr id="50" name="TextBox 49">
            <a:extLst>
              <a:ext uri="{FF2B5EF4-FFF2-40B4-BE49-F238E27FC236}">
                <a16:creationId xmlns:a16="http://schemas.microsoft.com/office/drawing/2014/main" id="{6CC277D3-B8EA-364E-A716-F639865F19DE}"/>
              </a:ext>
            </a:extLst>
          </p:cNvPr>
          <p:cNvSpPr txBox="1"/>
          <p:nvPr/>
        </p:nvSpPr>
        <p:spPr>
          <a:xfrm>
            <a:off x="24888037" y="27039687"/>
            <a:ext cx="8180589" cy="5693866"/>
          </a:xfrm>
          <a:prstGeom prst="rect">
            <a:avLst/>
          </a:prstGeom>
          <a:noFill/>
        </p:spPr>
        <p:txBody>
          <a:bodyPr wrap="square" rtlCol="0">
            <a:spAutoFit/>
          </a:bodyPr>
          <a:lstStyle/>
          <a:p>
            <a:r>
              <a:rPr lang="en-US" dirty="0"/>
              <a:t>Bayer, Ronald. 2008. “Stigma and the Ethics of Public Health: Not Can We, but 	Should We.” </a:t>
            </a:r>
            <a:r>
              <a:rPr lang="en-US" i="1" dirty="0"/>
              <a:t>Social Sciences &amp; Medicine </a:t>
            </a:r>
            <a:r>
              <a:rPr lang="en-US" dirty="0"/>
              <a:t>67(3): 463-472. 	</a:t>
            </a:r>
            <a:r>
              <a:rPr lang="en-US" u="sng" dirty="0">
                <a:hlinkClick r:id="rId5">
                  <a:extLst>
                    <a:ext uri="{A12FA001-AC4F-418D-AE19-62706E023703}">
                      <ahyp:hlinkClr xmlns:ahyp="http://schemas.microsoft.com/office/drawing/2018/hyperlinkcolor" val="tx"/>
                    </a:ext>
                  </a:extLst>
                </a:hlinkClick>
              </a:rPr>
              <a:t>https://doi.org/10.1016/j.socscimed.2008.03.017</a:t>
            </a:r>
            <a:endParaRPr lang="en-US" dirty="0"/>
          </a:p>
          <a:p>
            <a:r>
              <a:rPr lang="en-US" dirty="0"/>
              <a:t>Kemper, Joya and Ann-Marie Kennedy. 2021. “Evaluation Social Marketing 	Messages in New Zealand’s Like Minds Campaign and Its Effect on Stigma.” 	</a:t>
            </a:r>
            <a:r>
              <a:rPr lang="en-US" i="1" dirty="0"/>
              <a:t>Social Marketing Quarterly</a:t>
            </a:r>
            <a:r>
              <a:rPr lang="en-US" dirty="0"/>
              <a:t> 27(2):82-89. 	</a:t>
            </a:r>
            <a:r>
              <a:rPr lang="en-US" u="sng" dirty="0">
                <a:hlinkClick r:id="rId6">
                  <a:extLst>
                    <a:ext uri="{A12FA001-AC4F-418D-AE19-62706E023703}">
                      <ahyp:hlinkClr xmlns:ahyp="http://schemas.microsoft.com/office/drawing/2018/hyperlinkcolor" val="tx"/>
                    </a:ext>
                  </a:extLst>
                </a:hlinkClick>
              </a:rPr>
              <a:t>https://doi.org/10.1177%2F15245004211005828</a:t>
            </a:r>
            <a:endParaRPr lang="en-US" dirty="0"/>
          </a:p>
          <a:p>
            <a:r>
              <a:rPr lang="en-US" dirty="0"/>
              <a:t>Kennedy, Ann-Marie. 2016. “Macro-Social Marketing.” </a:t>
            </a:r>
            <a:r>
              <a:rPr lang="en-US" i="1" dirty="0"/>
              <a:t>Journal of 	</a:t>
            </a:r>
            <a:r>
              <a:rPr lang="en-US" i="1" dirty="0" err="1"/>
              <a:t>Macromarketing</a:t>
            </a:r>
            <a:r>
              <a:rPr lang="en-US" dirty="0"/>
              <a:t> 36(3): 354–65. 	</a:t>
            </a:r>
            <a:r>
              <a:rPr lang="en-US" u="sng" dirty="0">
                <a:hlinkClick r:id="rId7">
                  <a:extLst>
                    <a:ext uri="{A12FA001-AC4F-418D-AE19-62706E023703}">
                      <ahyp:hlinkClr xmlns:ahyp="http://schemas.microsoft.com/office/drawing/2018/hyperlinkcolor" val="tx"/>
                    </a:ext>
                  </a:extLst>
                </a:hlinkClick>
              </a:rPr>
              <a:t>https://doi.org/10.1177/0276146715617509</a:t>
            </a:r>
            <a:r>
              <a:rPr lang="en-US" dirty="0"/>
              <a:t>.</a:t>
            </a:r>
          </a:p>
          <a:p>
            <a:r>
              <a:rPr lang="en-US" dirty="0" err="1"/>
              <a:t>Pausé</a:t>
            </a:r>
            <a:r>
              <a:rPr lang="en-US" dirty="0"/>
              <a:t>, Cat. 2017. “Borderline: The Ethics of Fat Stigma in Public Health.” 	</a:t>
            </a:r>
            <a:r>
              <a:rPr lang="en-US" i="1" dirty="0"/>
              <a:t>Journal of Law, Medicine &amp; Ethics </a:t>
            </a:r>
            <a:r>
              <a:rPr lang="en-US" dirty="0"/>
              <a:t>45(4): 510-517. 	</a:t>
            </a:r>
            <a:r>
              <a:rPr lang="en-US" u="sng" dirty="0">
                <a:hlinkClick r:id="rId8">
                  <a:extLst>
                    <a:ext uri="{A12FA001-AC4F-418D-AE19-62706E023703}">
                      <ahyp:hlinkClr xmlns:ahyp="http://schemas.microsoft.com/office/drawing/2018/hyperlinkcolor" val="tx"/>
                    </a:ext>
                  </a:extLst>
                </a:hlinkClick>
              </a:rPr>
              <a:t>https://doi.org/10.1177/1073110517750585</a:t>
            </a:r>
            <a:endParaRPr lang="en-US" dirty="0"/>
          </a:p>
          <a:p>
            <a:r>
              <a:rPr lang="en-US" dirty="0"/>
              <a:t>Riley, Kristen, Michael Ulrich, Heidi Hamann, and Jamie </a:t>
            </a:r>
            <a:r>
              <a:rPr lang="en-US" dirty="0" err="1"/>
              <a:t>Ostroff</a:t>
            </a:r>
            <a:r>
              <a:rPr lang="en-US" dirty="0"/>
              <a:t>. 2017. 	“Decreasing Smoking but Increasing Stigma? Anti-Tobacco Campaigns, 	Public Health, and Cancer Care.” </a:t>
            </a:r>
            <a:r>
              <a:rPr lang="en-US" i="1" dirty="0"/>
              <a:t>AMA Journal of Ethics</a:t>
            </a:r>
            <a:r>
              <a:rPr lang="en-US" dirty="0"/>
              <a:t> 19(5):475-485. 	</a:t>
            </a:r>
            <a:r>
              <a:rPr lang="en-US" u="sng" dirty="0">
                <a:hlinkClick r:id="rId9">
                  <a:extLst>
                    <a:ext uri="{A12FA001-AC4F-418D-AE19-62706E023703}">
                      <ahyp:hlinkClr xmlns:ahyp="http://schemas.microsoft.com/office/drawing/2018/hyperlinkcolor" val="tx"/>
                    </a:ext>
                  </a:extLst>
                </a:hlinkClick>
              </a:rPr>
              <a:t>https://doi.org/10.1001/journalofethics.2017.19.5.msoc1-1705</a:t>
            </a:r>
            <a:endParaRPr lang="en-US" dirty="0"/>
          </a:p>
          <a:p>
            <a:r>
              <a:rPr lang="en-US" dirty="0"/>
              <a:t>Ross, Silverman and Lindsay Wiley. 2017. “Shaming Vaccine Refusal.” </a:t>
            </a:r>
            <a:r>
              <a:rPr lang="en-US" i="1" dirty="0"/>
              <a:t>Journal of 	Law, Medicine &amp; Ethics </a:t>
            </a:r>
            <a:r>
              <a:rPr lang="en-US" dirty="0"/>
              <a:t>45(4): 569-581. . 	</a:t>
            </a:r>
            <a:r>
              <a:rPr lang="en-US" u="sng" dirty="0">
                <a:hlinkClick r:id="rId10">
                  <a:extLst>
                    <a:ext uri="{A12FA001-AC4F-418D-AE19-62706E023703}">
                      <ahyp:hlinkClr xmlns:ahyp="http://schemas.microsoft.com/office/drawing/2018/hyperlinkcolor" val="tx"/>
                    </a:ext>
                  </a:extLst>
                </a:hlinkClick>
              </a:rPr>
              <a:t>https://doi.org/10.1177/1073110517750597</a:t>
            </a:r>
            <a:endParaRPr lang="en-US" dirty="0"/>
          </a:p>
          <a:p>
            <a:endParaRPr lang="en-US"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
        <p:nvSpPr>
          <p:cNvPr id="51" name="Frame 50">
            <a:extLst>
              <a:ext uri="{FF2B5EF4-FFF2-40B4-BE49-F238E27FC236}">
                <a16:creationId xmlns:a16="http://schemas.microsoft.com/office/drawing/2014/main" id="{57988B48-5398-2A47-91EB-7C5BB745B064}"/>
              </a:ext>
            </a:extLst>
          </p:cNvPr>
          <p:cNvSpPr/>
          <p:nvPr/>
        </p:nvSpPr>
        <p:spPr>
          <a:xfrm>
            <a:off x="10535488" y="6397791"/>
            <a:ext cx="22756874" cy="18684433"/>
          </a:xfrm>
          <a:prstGeom prst="frame">
            <a:avLst>
              <a:gd name="adj1" fmla="val 0"/>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65814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TotalTime>
  <Words>1223</Words>
  <Application>Microsoft Macintosh PowerPoint</Application>
  <PresentationFormat>Custom</PresentationFormat>
  <Paragraphs>74</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Kylee Casner</dc:creator>
  <cp:lastModifiedBy>Kylee Casner</cp:lastModifiedBy>
  <cp:revision>3</cp:revision>
  <dcterms:created xsi:type="dcterms:W3CDTF">2022-04-18T04:12:06Z</dcterms:created>
  <dcterms:modified xsi:type="dcterms:W3CDTF">2022-04-18T15:52:21Z</dcterms:modified>
</cp:coreProperties>
</file>