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5" r:id="rId1"/>
  </p:sldMasterIdLst>
  <p:notesMasterIdLst>
    <p:notesMasterId r:id="rId3"/>
  </p:notesMasterIdLst>
  <p:sldIdLst>
    <p:sldId id="256" r:id="rId2"/>
  </p:sldIdLst>
  <p:sldSz cx="36576000" cy="29260800"/>
  <p:notesSz cx="9144000" cy="6858000"/>
  <p:defaultTextStyle>
    <a:defPPr>
      <a:defRPr lang="en-US"/>
    </a:defPPr>
    <a:lvl1pPr marL="0" algn="l" defTabSz="1745001" rtl="0" eaLnBrk="1" latinLnBrk="0" hangingPunct="1">
      <a:defRPr sz="7028" kern="1200">
        <a:solidFill>
          <a:schemeClr val="tx1"/>
        </a:solidFill>
        <a:latin typeface="+mn-lt"/>
        <a:ea typeface="+mn-ea"/>
        <a:cs typeface="+mn-cs"/>
      </a:defRPr>
    </a:lvl1pPr>
    <a:lvl2pPr marL="1745001" algn="l" defTabSz="1745001" rtl="0" eaLnBrk="1" latinLnBrk="0" hangingPunct="1">
      <a:defRPr sz="7028" kern="1200">
        <a:solidFill>
          <a:schemeClr val="tx1"/>
        </a:solidFill>
        <a:latin typeface="+mn-lt"/>
        <a:ea typeface="+mn-ea"/>
        <a:cs typeface="+mn-cs"/>
      </a:defRPr>
    </a:lvl2pPr>
    <a:lvl3pPr marL="3490003" algn="l" defTabSz="1745001" rtl="0" eaLnBrk="1" latinLnBrk="0" hangingPunct="1">
      <a:defRPr sz="7028" kern="1200">
        <a:solidFill>
          <a:schemeClr val="tx1"/>
        </a:solidFill>
        <a:latin typeface="+mn-lt"/>
        <a:ea typeface="+mn-ea"/>
        <a:cs typeface="+mn-cs"/>
      </a:defRPr>
    </a:lvl3pPr>
    <a:lvl4pPr marL="5235001" algn="l" defTabSz="1745001" rtl="0" eaLnBrk="1" latinLnBrk="0" hangingPunct="1">
      <a:defRPr sz="7028" kern="1200">
        <a:solidFill>
          <a:schemeClr val="tx1"/>
        </a:solidFill>
        <a:latin typeface="+mn-lt"/>
        <a:ea typeface="+mn-ea"/>
        <a:cs typeface="+mn-cs"/>
      </a:defRPr>
    </a:lvl4pPr>
    <a:lvl5pPr marL="6980007" algn="l" defTabSz="1745001" rtl="0" eaLnBrk="1" latinLnBrk="0" hangingPunct="1">
      <a:defRPr sz="7028" kern="1200">
        <a:solidFill>
          <a:schemeClr val="tx1"/>
        </a:solidFill>
        <a:latin typeface="+mn-lt"/>
        <a:ea typeface="+mn-ea"/>
        <a:cs typeface="+mn-cs"/>
      </a:defRPr>
    </a:lvl5pPr>
    <a:lvl6pPr marL="8725008" algn="l" defTabSz="1745001" rtl="0" eaLnBrk="1" latinLnBrk="0" hangingPunct="1">
      <a:defRPr sz="7028" kern="1200">
        <a:solidFill>
          <a:schemeClr val="tx1"/>
        </a:solidFill>
        <a:latin typeface="+mn-lt"/>
        <a:ea typeface="+mn-ea"/>
        <a:cs typeface="+mn-cs"/>
      </a:defRPr>
    </a:lvl6pPr>
    <a:lvl7pPr marL="10470018" algn="l" defTabSz="1745001" rtl="0" eaLnBrk="1" latinLnBrk="0" hangingPunct="1">
      <a:defRPr sz="7028" kern="1200">
        <a:solidFill>
          <a:schemeClr val="tx1"/>
        </a:solidFill>
        <a:latin typeface="+mn-lt"/>
        <a:ea typeface="+mn-ea"/>
        <a:cs typeface="+mn-cs"/>
      </a:defRPr>
    </a:lvl7pPr>
    <a:lvl8pPr marL="12215024" algn="l" defTabSz="1745001" rtl="0" eaLnBrk="1" latinLnBrk="0" hangingPunct="1">
      <a:defRPr sz="7028" kern="1200">
        <a:solidFill>
          <a:schemeClr val="tx1"/>
        </a:solidFill>
        <a:latin typeface="+mn-lt"/>
        <a:ea typeface="+mn-ea"/>
        <a:cs typeface="+mn-cs"/>
      </a:defRPr>
    </a:lvl8pPr>
    <a:lvl9pPr marL="13960025" algn="l" defTabSz="1745001" rtl="0" eaLnBrk="1" latinLnBrk="0" hangingPunct="1">
      <a:defRPr sz="702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20" userDrawn="1">
          <p15:clr>
            <a:srgbClr val="A4A3A4"/>
          </p15:clr>
        </p15:guide>
        <p15:guide id="2" pos="2400" userDrawn="1">
          <p15:clr>
            <a:srgbClr val="A4A3A4"/>
          </p15:clr>
        </p15:guide>
        <p15:guide id="3" orient="horz" pos="9216" userDrawn="1">
          <p15:clr>
            <a:srgbClr val="A4A3A4"/>
          </p15:clr>
        </p15:guide>
        <p15:guide id="4"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393C"/>
    <a:srgbClr val="B6E6AD"/>
    <a:srgbClr val="B9E69C"/>
    <a:srgbClr val="213F17"/>
    <a:srgbClr val="C3F2A3"/>
    <a:srgbClr val="AED4E8"/>
    <a:srgbClr val="DAC8FF"/>
    <a:srgbClr val="EBD4FF"/>
    <a:srgbClr val="D9FFA9"/>
    <a:srgbClr val="D0FF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02" autoAdjust="0"/>
    <p:restoredTop sz="98371" autoAdjust="0"/>
  </p:normalViewPr>
  <p:slideViewPr>
    <p:cSldViewPr snapToGrid="0" snapToObjects="1">
      <p:cViewPr>
        <p:scale>
          <a:sx n="65" d="100"/>
          <a:sy n="65" d="100"/>
        </p:scale>
        <p:origin x="-424" y="144"/>
      </p:cViewPr>
      <p:guideLst>
        <p:guide orient="horz" pos="1920"/>
        <p:guide pos="2400"/>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D2C57EB9-3B7B-4354-9564-F5DBF0C14673}" type="datetimeFigureOut">
              <a:rPr lang="en-US" smtClean="0"/>
              <a:pPr/>
              <a:t>4/19/22</a:t>
            </a:fld>
            <a:endParaRPr lang="en-US"/>
          </a:p>
        </p:txBody>
      </p:sp>
      <p:sp>
        <p:nvSpPr>
          <p:cNvPr id="4" name="Slide Image Placeholder 3"/>
          <p:cNvSpPr>
            <a:spLocks noGrp="1" noRot="1" noChangeAspect="1"/>
          </p:cNvSpPr>
          <p:nvPr>
            <p:ph type="sldImg" idx="2"/>
          </p:nvPr>
        </p:nvSpPr>
        <p:spPr>
          <a:xfrm>
            <a:off x="3125788" y="857250"/>
            <a:ext cx="28924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108EF3DC-27EF-4AEA-92D8-A33096C2C92C}" type="slidenum">
              <a:rPr lang="en-US" smtClean="0"/>
              <a:pPr/>
              <a:t>‹#›</a:t>
            </a:fld>
            <a:endParaRPr lang="en-US"/>
          </a:p>
        </p:txBody>
      </p:sp>
    </p:spTree>
    <p:extLst>
      <p:ext uri="{BB962C8B-B14F-4D97-AF65-F5344CB8AC3E}">
        <p14:creationId xmlns:p14="http://schemas.microsoft.com/office/powerpoint/2010/main" val="2469675501"/>
      </p:ext>
    </p:extLst>
  </p:cSld>
  <p:clrMap bg1="lt1" tx1="dk1" bg2="lt2" tx2="dk2" accent1="accent1" accent2="accent2" accent3="accent3" accent4="accent4" accent5="accent5" accent6="accent6" hlink="hlink" folHlink="folHlink"/>
  <p:notesStyle>
    <a:lvl1pPr marL="0" algn="l" defTabSz="3490003" rtl="0" eaLnBrk="1" latinLnBrk="0" hangingPunct="1">
      <a:defRPr sz="4457" kern="1200">
        <a:solidFill>
          <a:schemeClr val="tx1"/>
        </a:solidFill>
        <a:latin typeface="+mn-lt"/>
        <a:ea typeface="+mn-ea"/>
        <a:cs typeface="+mn-cs"/>
      </a:defRPr>
    </a:lvl1pPr>
    <a:lvl2pPr marL="1745001" algn="l" defTabSz="3490003" rtl="0" eaLnBrk="1" latinLnBrk="0" hangingPunct="1">
      <a:defRPr sz="4457" kern="1200">
        <a:solidFill>
          <a:schemeClr val="tx1"/>
        </a:solidFill>
        <a:latin typeface="+mn-lt"/>
        <a:ea typeface="+mn-ea"/>
        <a:cs typeface="+mn-cs"/>
      </a:defRPr>
    </a:lvl2pPr>
    <a:lvl3pPr marL="3490003" algn="l" defTabSz="3490003" rtl="0" eaLnBrk="1" latinLnBrk="0" hangingPunct="1">
      <a:defRPr sz="4457" kern="1200">
        <a:solidFill>
          <a:schemeClr val="tx1"/>
        </a:solidFill>
        <a:latin typeface="+mn-lt"/>
        <a:ea typeface="+mn-ea"/>
        <a:cs typeface="+mn-cs"/>
      </a:defRPr>
    </a:lvl3pPr>
    <a:lvl4pPr marL="5235001" algn="l" defTabSz="3490003" rtl="0" eaLnBrk="1" latinLnBrk="0" hangingPunct="1">
      <a:defRPr sz="4457" kern="1200">
        <a:solidFill>
          <a:schemeClr val="tx1"/>
        </a:solidFill>
        <a:latin typeface="+mn-lt"/>
        <a:ea typeface="+mn-ea"/>
        <a:cs typeface="+mn-cs"/>
      </a:defRPr>
    </a:lvl4pPr>
    <a:lvl5pPr marL="6980007" algn="l" defTabSz="3490003" rtl="0" eaLnBrk="1" latinLnBrk="0" hangingPunct="1">
      <a:defRPr sz="4457" kern="1200">
        <a:solidFill>
          <a:schemeClr val="tx1"/>
        </a:solidFill>
        <a:latin typeface="+mn-lt"/>
        <a:ea typeface="+mn-ea"/>
        <a:cs typeface="+mn-cs"/>
      </a:defRPr>
    </a:lvl5pPr>
    <a:lvl6pPr marL="8725008" algn="l" defTabSz="3490003" rtl="0" eaLnBrk="1" latinLnBrk="0" hangingPunct="1">
      <a:defRPr sz="4457" kern="1200">
        <a:solidFill>
          <a:schemeClr val="tx1"/>
        </a:solidFill>
        <a:latin typeface="+mn-lt"/>
        <a:ea typeface="+mn-ea"/>
        <a:cs typeface="+mn-cs"/>
      </a:defRPr>
    </a:lvl6pPr>
    <a:lvl7pPr marL="10470018" algn="l" defTabSz="3490003" rtl="0" eaLnBrk="1" latinLnBrk="0" hangingPunct="1">
      <a:defRPr sz="4457" kern="1200">
        <a:solidFill>
          <a:schemeClr val="tx1"/>
        </a:solidFill>
        <a:latin typeface="+mn-lt"/>
        <a:ea typeface="+mn-ea"/>
        <a:cs typeface="+mn-cs"/>
      </a:defRPr>
    </a:lvl7pPr>
    <a:lvl8pPr marL="12215024" algn="l" defTabSz="3490003" rtl="0" eaLnBrk="1" latinLnBrk="0" hangingPunct="1">
      <a:defRPr sz="4457" kern="1200">
        <a:solidFill>
          <a:schemeClr val="tx1"/>
        </a:solidFill>
        <a:latin typeface="+mn-lt"/>
        <a:ea typeface="+mn-ea"/>
        <a:cs typeface="+mn-cs"/>
      </a:defRPr>
    </a:lvl8pPr>
    <a:lvl9pPr marL="13960025" algn="l" defTabSz="3490003" rtl="0" eaLnBrk="1" latinLnBrk="0" hangingPunct="1">
      <a:defRPr sz="445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25788" y="857250"/>
            <a:ext cx="2892425" cy="2314575"/>
          </a:xfrm>
        </p:spPr>
      </p:sp>
      <p:sp>
        <p:nvSpPr>
          <p:cNvPr id="3" name="Notes Placeholder 2"/>
          <p:cNvSpPr>
            <a:spLocks noGrp="1"/>
          </p:cNvSpPr>
          <p:nvPr>
            <p:ph type="body" idx="1"/>
          </p:nvPr>
        </p:nvSpPr>
        <p:spPr/>
        <p:txBody>
          <a:bodyPr/>
          <a:lstStyle/>
          <a:p>
            <a:r>
              <a:rPr lang="en-US" dirty="0"/>
              <a:t>E15JCY15- Psychology Department</a:t>
            </a:r>
          </a:p>
          <a:p>
            <a:r>
              <a:rPr lang="en-US" dirty="0"/>
              <a:t>-</a:t>
            </a:r>
            <a:r>
              <a:rPr lang="en-US" dirty="0" err="1"/>
              <a:t>Stereoacuity</a:t>
            </a:r>
            <a:r>
              <a:rPr lang="en-US" dirty="0"/>
              <a:t>: how</a:t>
            </a:r>
            <a:r>
              <a:rPr lang="en-US" baseline="0" dirty="0"/>
              <a:t> good you are at stereopsis</a:t>
            </a:r>
          </a:p>
          <a:p>
            <a:r>
              <a:rPr lang="en-US" dirty="0"/>
              <a:t>-local stereopsis: DOG</a:t>
            </a:r>
          </a:p>
          <a:p>
            <a:r>
              <a:rPr lang="en-US" dirty="0"/>
              <a:t>-global stereopsis:</a:t>
            </a:r>
            <a:r>
              <a:rPr lang="en-US" baseline="0" dirty="0"/>
              <a:t> RDS</a:t>
            </a:r>
          </a:p>
          <a:p>
            <a:r>
              <a:rPr lang="en-US" baseline="0" dirty="0"/>
              <a:t>-spatial frequency: light across spatial dimension, graphing amount of light across space</a:t>
            </a:r>
          </a:p>
          <a:p>
            <a:r>
              <a:rPr lang="en-US" baseline="0" dirty="0"/>
              <a:t>	-creates black and white bars</a:t>
            </a:r>
          </a:p>
          <a:p>
            <a:r>
              <a:rPr lang="en-US" baseline="0" dirty="0"/>
              <a:t>-</a:t>
            </a:r>
            <a:r>
              <a:rPr lang="en-US" baseline="0" dirty="0" err="1"/>
              <a:t>Maxwellian</a:t>
            </a:r>
            <a:r>
              <a:rPr lang="en-US" baseline="0" dirty="0"/>
              <a:t> view system: controls amount of light entering the pupil and also aligns the subject (using bite bar)</a:t>
            </a:r>
          </a:p>
          <a:p>
            <a:r>
              <a:rPr lang="en-US" baseline="0" dirty="0"/>
              <a:t>-Method of constant stimuli: all possible permutations are presented randomly and data is statistically analyzed after</a:t>
            </a:r>
          </a:p>
          <a:p>
            <a:endParaRPr lang="en-US" baseline="0" dirty="0"/>
          </a:p>
          <a:p>
            <a:r>
              <a:rPr lang="en-US" baseline="0" dirty="0"/>
              <a:t>-Define crossed and </a:t>
            </a:r>
            <a:r>
              <a:rPr lang="en-US" baseline="0"/>
              <a:t>uncrossed disparity</a:t>
            </a:r>
            <a:endParaRPr lang="en-US" dirty="0"/>
          </a:p>
        </p:txBody>
      </p:sp>
      <p:sp>
        <p:nvSpPr>
          <p:cNvPr id="4" name="Slide Number Placeholder 3"/>
          <p:cNvSpPr>
            <a:spLocks noGrp="1"/>
          </p:cNvSpPr>
          <p:nvPr>
            <p:ph type="sldNum" sz="quarter" idx="10"/>
          </p:nvPr>
        </p:nvSpPr>
        <p:spPr/>
        <p:txBody>
          <a:bodyPr/>
          <a:lstStyle/>
          <a:p>
            <a:fld id="{108EF3DC-27EF-4AEA-92D8-A33096C2C92C}" type="slidenum">
              <a:rPr lang="en-US" smtClean="0"/>
              <a:pPr/>
              <a:t>1</a:t>
            </a:fld>
            <a:endParaRPr lang="en-US"/>
          </a:p>
        </p:txBody>
      </p:sp>
    </p:spTree>
    <p:extLst>
      <p:ext uri="{BB962C8B-B14F-4D97-AF65-F5344CB8AC3E}">
        <p14:creationId xmlns:p14="http://schemas.microsoft.com/office/powerpoint/2010/main" val="539253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6"/>
            <a:ext cx="31089600" cy="6272107"/>
          </a:xfrm>
        </p:spPr>
        <p:txBody>
          <a:bodyPr/>
          <a:lstStyle/>
          <a:p>
            <a:r>
              <a:rPr lang="en-US"/>
              <a:t>Click to edit Master title style</a:t>
            </a:r>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28530" indent="0" algn="ctr">
              <a:buNone/>
              <a:defRPr>
                <a:solidFill>
                  <a:schemeClr val="tx1">
                    <a:tint val="75000"/>
                  </a:schemeClr>
                </a:solidFill>
              </a:defRPr>
            </a:lvl2pPr>
            <a:lvl3pPr marL="3657062" indent="0" algn="ctr">
              <a:buNone/>
              <a:defRPr>
                <a:solidFill>
                  <a:schemeClr val="tx1">
                    <a:tint val="75000"/>
                  </a:schemeClr>
                </a:solidFill>
              </a:defRPr>
            </a:lvl3pPr>
            <a:lvl4pPr marL="5485592" indent="0" algn="ctr">
              <a:buNone/>
              <a:defRPr>
                <a:solidFill>
                  <a:schemeClr val="tx1">
                    <a:tint val="75000"/>
                  </a:schemeClr>
                </a:solidFill>
              </a:defRPr>
            </a:lvl4pPr>
            <a:lvl5pPr marL="7314124" indent="0" algn="ctr">
              <a:buNone/>
              <a:defRPr>
                <a:solidFill>
                  <a:schemeClr val="tx1">
                    <a:tint val="75000"/>
                  </a:schemeClr>
                </a:solidFill>
              </a:defRPr>
            </a:lvl5pPr>
            <a:lvl6pPr marL="9142655" indent="0" algn="ctr">
              <a:buNone/>
              <a:defRPr>
                <a:solidFill>
                  <a:schemeClr val="tx1">
                    <a:tint val="75000"/>
                  </a:schemeClr>
                </a:solidFill>
              </a:defRPr>
            </a:lvl6pPr>
            <a:lvl7pPr marL="10971185" indent="0" algn="ctr">
              <a:buNone/>
              <a:defRPr>
                <a:solidFill>
                  <a:schemeClr val="tx1">
                    <a:tint val="75000"/>
                  </a:schemeClr>
                </a:solidFill>
              </a:defRPr>
            </a:lvl7pPr>
            <a:lvl8pPr marL="12799717" indent="0" algn="ctr">
              <a:buNone/>
              <a:defRPr>
                <a:solidFill>
                  <a:schemeClr val="tx1">
                    <a:tint val="75000"/>
                  </a:schemeClr>
                </a:solidFill>
              </a:defRPr>
            </a:lvl8pPr>
            <a:lvl9pPr marL="146282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2B8AF75-0770-D24A-89B9-961D9A206860}" type="datetimeFigureOut">
              <a:rPr lang="en-US" smtClean="0"/>
              <a:pPr/>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2875628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389647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5999" b="1" cap="all"/>
            </a:lvl1pPr>
          </a:lstStyle>
          <a:p>
            <a:r>
              <a:rPr lang="en-US"/>
              <a:t>Click to edit Master title style</a:t>
            </a:r>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000">
                <a:solidFill>
                  <a:schemeClr val="tx1">
                    <a:tint val="75000"/>
                  </a:schemeClr>
                </a:solidFill>
              </a:defRPr>
            </a:lvl1pPr>
            <a:lvl2pPr marL="1828530" indent="0">
              <a:buNone/>
              <a:defRPr sz="7166">
                <a:solidFill>
                  <a:schemeClr val="tx1">
                    <a:tint val="75000"/>
                  </a:schemeClr>
                </a:solidFill>
              </a:defRPr>
            </a:lvl2pPr>
            <a:lvl3pPr marL="3657062" indent="0">
              <a:buNone/>
              <a:defRPr sz="6416">
                <a:solidFill>
                  <a:schemeClr val="tx1">
                    <a:tint val="75000"/>
                  </a:schemeClr>
                </a:solidFill>
              </a:defRPr>
            </a:lvl3pPr>
            <a:lvl4pPr marL="5485592" indent="0">
              <a:buNone/>
              <a:defRPr sz="5500">
                <a:solidFill>
                  <a:schemeClr val="tx1">
                    <a:tint val="75000"/>
                  </a:schemeClr>
                </a:solidFill>
              </a:defRPr>
            </a:lvl4pPr>
            <a:lvl5pPr marL="7314124" indent="0">
              <a:buNone/>
              <a:defRPr sz="5500">
                <a:solidFill>
                  <a:schemeClr val="tx1">
                    <a:tint val="75000"/>
                  </a:schemeClr>
                </a:solidFill>
              </a:defRPr>
            </a:lvl5pPr>
            <a:lvl6pPr marL="9142655" indent="0">
              <a:buNone/>
              <a:defRPr sz="5500">
                <a:solidFill>
                  <a:schemeClr val="tx1">
                    <a:tint val="75000"/>
                  </a:schemeClr>
                </a:solidFill>
              </a:defRPr>
            </a:lvl6pPr>
            <a:lvl7pPr marL="10971185" indent="0">
              <a:buNone/>
              <a:defRPr sz="5500">
                <a:solidFill>
                  <a:schemeClr val="tx1">
                    <a:tint val="75000"/>
                  </a:schemeClr>
                </a:solidFill>
              </a:defRPr>
            </a:lvl7pPr>
            <a:lvl8pPr marL="12799717" indent="0">
              <a:buNone/>
              <a:defRPr sz="5500">
                <a:solidFill>
                  <a:schemeClr val="tx1">
                    <a:tint val="75000"/>
                  </a:schemeClr>
                </a:solidFill>
              </a:defRPr>
            </a:lvl8pPr>
            <a:lvl9pPr marL="14628247" indent="0">
              <a:buNone/>
              <a:defRPr sz="5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B8AF75-0770-D24A-89B9-961D9A206860}" type="datetimeFigureOut">
              <a:rPr lang="en-US" smtClean="0"/>
              <a:pPr/>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3099044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8800" y="6827524"/>
            <a:ext cx="16154400" cy="19310775"/>
          </a:xfrm>
        </p:spPr>
        <p:txBody>
          <a:bodyPr/>
          <a:lstStyle>
            <a:lvl1pPr>
              <a:defRPr sz="11166"/>
            </a:lvl1pPr>
            <a:lvl2pPr>
              <a:defRPr sz="9583"/>
            </a:lvl2pPr>
            <a:lvl3pPr>
              <a:defRPr sz="8000"/>
            </a:lvl3pPr>
            <a:lvl4pPr>
              <a:defRPr sz="7166"/>
            </a:lvl4pPr>
            <a:lvl5pPr>
              <a:defRPr sz="7166"/>
            </a:lvl5pPr>
            <a:lvl6pPr>
              <a:defRPr sz="7166"/>
            </a:lvl6pPr>
            <a:lvl7pPr>
              <a:defRPr sz="7166"/>
            </a:lvl7pPr>
            <a:lvl8pPr>
              <a:defRPr sz="7166"/>
            </a:lvl8pPr>
            <a:lvl9pPr>
              <a:defRPr sz="716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8592800" y="6827524"/>
            <a:ext cx="16154400" cy="19310775"/>
          </a:xfrm>
        </p:spPr>
        <p:txBody>
          <a:bodyPr/>
          <a:lstStyle>
            <a:lvl1pPr>
              <a:defRPr sz="11166"/>
            </a:lvl1pPr>
            <a:lvl2pPr>
              <a:defRPr sz="9583"/>
            </a:lvl2pPr>
            <a:lvl3pPr>
              <a:defRPr sz="8000"/>
            </a:lvl3pPr>
            <a:lvl4pPr>
              <a:defRPr sz="7166"/>
            </a:lvl4pPr>
            <a:lvl5pPr>
              <a:defRPr sz="7166"/>
            </a:lvl5pPr>
            <a:lvl6pPr>
              <a:defRPr sz="7166"/>
            </a:lvl6pPr>
            <a:lvl7pPr>
              <a:defRPr sz="7166"/>
            </a:lvl7pPr>
            <a:lvl8pPr>
              <a:defRPr sz="7166"/>
            </a:lvl8pPr>
            <a:lvl9pPr>
              <a:defRPr sz="716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2B8AF75-0770-D24A-89B9-961D9A206860}" type="datetimeFigureOut">
              <a:rPr lang="en-US" smtClean="0"/>
              <a:pPr/>
              <a:t>4/19/22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453973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28800" y="6549816"/>
            <a:ext cx="16160752" cy="2729652"/>
          </a:xfrm>
        </p:spPr>
        <p:txBody>
          <a:bodyPr anchor="b"/>
          <a:lstStyle>
            <a:lvl1pPr marL="0" indent="0">
              <a:buNone/>
              <a:defRPr sz="9583" b="1"/>
            </a:lvl1pPr>
            <a:lvl2pPr marL="1828530" indent="0">
              <a:buNone/>
              <a:defRPr sz="8000" b="1"/>
            </a:lvl2pPr>
            <a:lvl3pPr marL="3657062" indent="0">
              <a:buNone/>
              <a:defRPr sz="7166" b="1"/>
            </a:lvl3pPr>
            <a:lvl4pPr marL="5485592" indent="0">
              <a:buNone/>
              <a:defRPr sz="6416" b="1"/>
            </a:lvl4pPr>
            <a:lvl5pPr marL="7314124" indent="0">
              <a:buNone/>
              <a:defRPr sz="6416" b="1"/>
            </a:lvl5pPr>
            <a:lvl6pPr marL="9142655" indent="0">
              <a:buNone/>
              <a:defRPr sz="6416" b="1"/>
            </a:lvl6pPr>
            <a:lvl7pPr marL="10971185" indent="0">
              <a:buNone/>
              <a:defRPr sz="6416" b="1"/>
            </a:lvl7pPr>
            <a:lvl8pPr marL="12799717" indent="0">
              <a:buNone/>
              <a:defRPr sz="6416" b="1"/>
            </a:lvl8pPr>
            <a:lvl9pPr marL="14628247" indent="0">
              <a:buNone/>
              <a:defRPr sz="6416" b="1"/>
            </a:lvl9pPr>
          </a:lstStyle>
          <a:p>
            <a:pPr lvl="0"/>
            <a:r>
              <a:rPr lang="en-US"/>
              <a:t>Click to edit Master text styles</a:t>
            </a:r>
          </a:p>
        </p:txBody>
      </p:sp>
      <p:sp>
        <p:nvSpPr>
          <p:cNvPr id="4" name="Content Placeholder 3"/>
          <p:cNvSpPr>
            <a:spLocks noGrp="1"/>
          </p:cNvSpPr>
          <p:nvPr>
            <p:ph sz="half" idx="2"/>
          </p:nvPr>
        </p:nvSpPr>
        <p:spPr>
          <a:xfrm>
            <a:off x="1828800" y="9279467"/>
            <a:ext cx="16160752" cy="16858828"/>
          </a:xfrm>
        </p:spPr>
        <p:txBody>
          <a:bodyPr/>
          <a:lstStyle>
            <a:lvl1pPr>
              <a:defRPr sz="9583"/>
            </a:lvl1pPr>
            <a:lvl2pPr>
              <a:defRPr sz="8000"/>
            </a:lvl2pPr>
            <a:lvl3pPr>
              <a:defRPr sz="7166"/>
            </a:lvl3pPr>
            <a:lvl4pPr>
              <a:defRPr sz="6416"/>
            </a:lvl4pPr>
            <a:lvl5pPr>
              <a:defRPr sz="6416"/>
            </a:lvl5pPr>
            <a:lvl6pPr>
              <a:defRPr sz="6416"/>
            </a:lvl6pPr>
            <a:lvl7pPr>
              <a:defRPr sz="6416"/>
            </a:lvl7pPr>
            <a:lvl8pPr>
              <a:defRPr sz="6416"/>
            </a:lvl8pPr>
            <a:lvl9pPr>
              <a:defRPr sz="64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8580102" y="6549816"/>
            <a:ext cx="16167100" cy="2729652"/>
          </a:xfrm>
        </p:spPr>
        <p:txBody>
          <a:bodyPr anchor="b"/>
          <a:lstStyle>
            <a:lvl1pPr marL="0" indent="0">
              <a:buNone/>
              <a:defRPr sz="9583" b="1"/>
            </a:lvl1pPr>
            <a:lvl2pPr marL="1828530" indent="0">
              <a:buNone/>
              <a:defRPr sz="8000" b="1"/>
            </a:lvl2pPr>
            <a:lvl3pPr marL="3657062" indent="0">
              <a:buNone/>
              <a:defRPr sz="7166" b="1"/>
            </a:lvl3pPr>
            <a:lvl4pPr marL="5485592" indent="0">
              <a:buNone/>
              <a:defRPr sz="6416" b="1"/>
            </a:lvl4pPr>
            <a:lvl5pPr marL="7314124" indent="0">
              <a:buNone/>
              <a:defRPr sz="6416" b="1"/>
            </a:lvl5pPr>
            <a:lvl6pPr marL="9142655" indent="0">
              <a:buNone/>
              <a:defRPr sz="6416" b="1"/>
            </a:lvl6pPr>
            <a:lvl7pPr marL="10971185" indent="0">
              <a:buNone/>
              <a:defRPr sz="6416" b="1"/>
            </a:lvl7pPr>
            <a:lvl8pPr marL="12799717" indent="0">
              <a:buNone/>
              <a:defRPr sz="6416" b="1"/>
            </a:lvl8pPr>
            <a:lvl9pPr marL="14628247" indent="0">
              <a:buNone/>
              <a:defRPr sz="6416" b="1"/>
            </a:lvl9pPr>
          </a:lstStyle>
          <a:p>
            <a:pPr lvl="0"/>
            <a:r>
              <a:rPr lang="en-US"/>
              <a:t>Click to edit Master text styles</a:t>
            </a:r>
          </a:p>
        </p:txBody>
      </p:sp>
      <p:sp>
        <p:nvSpPr>
          <p:cNvPr id="6" name="Content Placeholder 5"/>
          <p:cNvSpPr>
            <a:spLocks noGrp="1"/>
          </p:cNvSpPr>
          <p:nvPr>
            <p:ph sz="quarter" idx="4"/>
          </p:nvPr>
        </p:nvSpPr>
        <p:spPr>
          <a:xfrm>
            <a:off x="18580102" y="9279467"/>
            <a:ext cx="16167100" cy="16858828"/>
          </a:xfrm>
        </p:spPr>
        <p:txBody>
          <a:bodyPr/>
          <a:lstStyle>
            <a:lvl1pPr>
              <a:defRPr sz="9583"/>
            </a:lvl1pPr>
            <a:lvl2pPr>
              <a:defRPr sz="8000"/>
            </a:lvl2pPr>
            <a:lvl3pPr>
              <a:defRPr sz="7166"/>
            </a:lvl3pPr>
            <a:lvl4pPr>
              <a:defRPr sz="6416"/>
            </a:lvl4pPr>
            <a:lvl5pPr>
              <a:defRPr sz="6416"/>
            </a:lvl5pPr>
            <a:lvl6pPr>
              <a:defRPr sz="6416"/>
            </a:lvl6pPr>
            <a:lvl7pPr>
              <a:defRPr sz="6416"/>
            </a:lvl7pPr>
            <a:lvl8pPr>
              <a:defRPr sz="6416"/>
            </a:lvl8pPr>
            <a:lvl9pPr>
              <a:defRPr sz="641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2B8AF75-0770-D24A-89B9-961D9A206860}" type="datetimeFigureOut">
              <a:rPr lang="en-US" smtClean="0"/>
              <a:pPr/>
              <a:t>4/19/22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732265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2B8AF75-0770-D24A-89B9-961D9A206860}" type="datetimeFigureOut">
              <a:rPr lang="en-US" smtClean="0"/>
              <a:pPr/>
              <a:t>4/19/22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79309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B8AF75-0770-D24A-89B9-961D9A206860}" type="datetimeFigureOut">
              <a:rPr lang="en-US" smtClean="0"/>
              <a:pPr/>
              <a:t>4/19/22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1893067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165013"/>
            <a:ext cx="12033252" cy="4958080"/>
          </a:xfrm>
        </p:spPr>
        <p:txBody>
          <a:bodyPr anchor="b"/>
          <a:lstStyle>
            <a:lvl1pPr algn="l">
              <a:defRPr sz="8000" b="1"/>
            </a:lvl1pPr>
          </a:lstStyle>
          <a:p>
            <a:r>
              <a:rPr lang="en-US"/>
              <a:t>Click to edit Master title style</a:t>
            </a:r>
          </a:p>
        </p:txBody>
      </p:sp>
      <p:sp>
        <p:nvSpPr>
          <p:cNvPr id="3" name="Content Placeholder 2"/>
          <p:cNvSpPr>
            <a:spLocks noGrp="1"/>
          </p:cNvSpPr>
          <p:nvPr>
            <p:ph idx="1"/>
          </p:nvPr>
        </p:nvSpPr>
        <p:spPr>
          <a:xfrm>
            <a:off x="14300200" y="1165016"/>
            <a:ext cx="20447000" cy="24973282"/>
          </a:xfrm>
        </p:spPr>
        <p:txBody>
          <a:bodyPr/>
          <a:lstStyle>
            <a:lvl1pPr>
              <a:defRPr sz="12833"/>
            </a:lvl1pPr>
            <a:lvl2pPr>
              <a:defRPr sz="11166"/>
            </a:lvl2pPr>
            <a:lvl3pPr>
              <a:defRPr sz="9583"/>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28802" y="6123096"/>
            <a:ext cx="12033252" cy="20015202"/>
          </a:xfrm>
        </p:spPr>
        <p:txBody>
          <a:bodyPr/>
          <a:lstStyle>
            <a:lvl1pPr marL="0" indent="0">
              <a:buNone/>
              <a:defRPr sz="5500"/>
            </a:lvl1pPr>
            <a:lvl2pPr marL="1828530" indent="0">
              <a:buNone/>
              <a:defRPr sz="4833"/>
            </a:lvl2pPr>
            <a:lvl3pPr marL="3657062" indent="0">
              <a:buNone/>
              <a:defRPr sz="4000"/>
            </a:lvl3pPr>
            <a:lvl4pPr marL="5485592" indent="0">
              <a:buNone/>
              <a:defRPr sz="3583"/>
            </a:lvl4pPr>
            <a:lvl5pPr marL="7314124" indent="0">
              <a:buNone/>
              <a:defRPr sz="3583"/>
            </a:lvl5pPr>
            <a:lvl6pPr marL="9142655" indent="0">
              <a:buNone/>
              <a:defRPr sz="3583"/>
            </a:lvl6pPr>
            <a:lvl7pPr marL="10971185" indent="0">
              <a:buNone/>
              <a:defRPr sz="3583"/>
            </a:lvl7pPr>
            <a:lvl8pPr marL="12799717" indent="0">
              <a:buNone/>
              <a:defRPr sz="3583"/>
            </a:lvl8pPr>
            <a:lvl9pPr marL="14628247" indent="0">
              <a:buNone/>
              <a:defRPr sz="3583"/>
            </a:lvl9pPr>
          </a:lstStyle>
          <a:p>
            <a:pPr lvl="0"/>
            <a:r>
              <a:rPr lang="en-US"/>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371497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000" b="1"/>
            </a:lvl1pPr>
          </a:lstStyle>
          <a:p>
            <a:r>
              <a:rPr lang="en-US"/>
              <a:t>Click to edit Master title style</a:t>
            </a:r>
          </a:p>
        </p:txBody>
      </p:sp>
      <p:sp>
        <p:nvSpPr>
          <p:cNvPr id="3" name="Picture Placeholder 2"/>
          <p:cNvSpPr>
            <a:spLocks noGrp="1"/>
          </p:cNvSpPr>
          <p:nvPr>
            <p:ph type="pic" idx="1"/>
          </p:nvPr>
        </p:nvSpPr>
        <p:spPr>
          <a:xfrm>
            <a:off x="7169152" y="2614507"/>
            <a:ext cx="21945600" cy="17556480"/>
          </a:xfrm>
        </p:spPr>
        <p:txBody>
          <a:bodyPr/>
          <a:lstStyle>
            <a:lvl1pPr marL="0" indent="0">
              <a:buNone/>
              <a:defRPr sz="12833"/>
            </a:lvl1pPr>
            <a:lvl2pPr marL="1828530" indent="0">
              <a:buNone/>
              <a:defRPr sz="11166"/>
            </a:lvl2pPr>
            <a:lvl3pPr marL="3657062" indent="0">
              <a:buNone/>
              <a:defRPr sz="9583"/>
            </a:lvl3pPr>
            <a:lvl4pPr marL="5485592" indent="0">
              <a:buNone/>
              <a:defRPr sz="8000"/>
            </a:lvl4pPr>
            <a:lvl5pPr marL="7314124" indent="0">
              <a:buNone/>
              <a:defRPr sz="8000"/>
            </a:lvl5pPr>
            <a:lvl6pPr marL="9142655" indent="0">
              <a:buNone/>
              <a:defRPr sz="8000"/>
            </a:lvl6pPr>
            <a:lvl7pPr marL="10971185" indent="0">
              <a:buNone/>
              <a:defRPr sz="8000"/>
            </a:lvl7pPr>
            <a:lvl8pPr marL="12799717" indent="0">
              <a:buNone/>
              <a:defRPr sz="8000"/>
            </a:lvl8pPr>
            <a:lvl9pPr marL="14628247" indent="0">
              <a:buNone/>
              <a:defRPr sz="80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500"/>
            </a:lvl1pPr>
            <a:lvl2pPr marL="1828530" indent="0">
              <a:buNone/>
              <a:defRPr sz="4833"/>
            </a:lvl2pPr>
            <a:lvl3pPr marL="3657062" indent="0">
              <a:buNone/>
              <a:defRPr sz="4000"/>
            </a:lvl3pPr>
            <a:lvl4pPr marL="5485592" indent="0">
              <a:buNone/>
              <a:defRPr sz="3583"/>
            </a:lvl4pPr>
            <a:lvl5pPr marL="7314124" indent="0">
              <a:buNone/>
              <a:defRPr sz="3583"/>
            </a:lvl5pPr>
            <a:lvl6pPr marL="9142655" indent="0">
              <a:buNone/>
              <a:defRPr sz="3583"/>
            </a:lvl6pPr>
            <a:lvl7pPr marL="10971185" indent="0">
              <a:buNone/>
              <a:defRPr sz="3583"/>
            </a:lvl7pPr>
            <a:lvl8pPr marL="12799717" indent="0">
              <a:buNone/>
              <a:defRPr sz="3583"/>
            </a:lvl8pPr>
            <a:lvl9pPr marL="14628247" indent="0">
              <a:buNone/>
              <a:defRPr sz="3583"/>
            </a:lvl9pPr>
          </a:lstStyle>
          <a:p>
            <a:pPr lvl="0"/>
            <a:r>
              <a:rPr lang="en-US"/>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1349098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2323015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2"/>
            <a:ext cx="822960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8800" y="1171792"/>
            <a:ext cx="2407920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59438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8"/>
            <a:ext cx="32918400" cy="4876800"/>
          </a:xfrm>
          <a:prstGeom prst="rect">
            <a:avLst/>
          </a:prstGeom>
        </p:spPr>
        <p:txBody>
          <a:bodyPr vert="horz" lIns="438864" tIns="219433" rIns="438864" bIns="219433" rtlCol="0" anchor="ctr">
            <a:normAutofit/>
          </a:bodyPr>
          <a:lstStyle/>
          <a:p>
            <a:r>
              <a:rPr lang="en-US"/>
              <a:t>Click to edit Master title style</a:t>
            </a:r>
          </a:p>
        </p:txBody>
      </p:sp>
      <p:sp>
        <p:nvSpPr>
          <p:cNvPr id="3" name="Text Placeholder 2"/>
          <p:cNvSpPr>
            <a:spLocks noGrp="1"/>
          </p:cNvSpPr>
          <p:nvPr>
            <p:ph type="body" idx="1"/>
          </p:nvPr>
        </p:nvSpPr>
        <p:spPr>
          <a:xfrm>
            <a:off x="1828800" y="6827524"/>
            <a:ext cx="32918400" cy="19310775"/>
          </a:xfrm>
          <a:prstGeom prst="rect">
            <a:avLst/>
          </a:prstGeom>
        </p:spPr>
        <p:txBody>
          <a:bodyPr vert="horz" lIns="438864" tIns="219433" rIns="438864" bIns="219433"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828800" y="27120428"/>
            <a:ext cx="8534400" cy="1557867"/>
          </a:xfrm>
          <a:prstGeom prst="rect">
            <a:avLst/>
          </a:prstGeom>
        </p:spPr>
        <p:txBody>
          <a:bodyPr vert="horz" lIns="438864" tIns="219433" rIns="438864" bIns="219433" rtlCol="0" anchor="ctr"/>
          <a:lstStyle>
            <a:lvl1pPr algn="l">
              <a:defRPr sz="4833">
                <a:solidFill>
                  <a:schemeClr val="tx1">
                    <a:tint val="75000"/>
                  </a:schemeClr>
                </a:solidFill>
              </a:defRPr>
            </a:lvl1pPr>
          </a:lstStyle>
          <a:p>
            <a:fld id="{B2B8AF75-0770-D24A-89B9-961D9A206860}" type="datetimeFigureOut">
              <a:rPr lang="en-US" smtClean="0"/>
              <a:pPr/>
              <a:t>4/19/22</a:t>
            </a:fld>
            <a:endParaRPr lang="en-US"/>
          </a:p>
        </p:txBody>
      </p:sp>
      <p:sp>
        <p:nvSpPr>
          <p:cNvPr id="5" name="Footer Placeholder 4"/>
          <p:cNvSpPr>
            <a:spLocks noGrp="1"/>
          </p:cNvSpPr>
          <p:nvPr>
            <p:ph type="ftr" sz="quarter" idx="3"/>
          </p:nvPr>
        </p:nvSpPr>
        <p:spPr>
          <a:xfrm>
            <a:off x="12496800" y="27120428"/>
            <a:ext cx="11582400" cy="1557867"/>
          </a:xfrm>
          <a:prstGeom prst="rect">
            <a:avLst/>
          </a:prstGeom>
        </p:spPr>
        <p:txBody>
          <a:bodyPr vert="horz" lIns="438864" tIns="219433" rIns="438864" bIns="219433" rtlCol="0" anchor="ctr"/>
          <a:lstStyle>
            <a:lvl1pPr algn="ctr">
              <a:defRPr sz="483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8"/>
            <a:ext cx="8534400" cy="1557867"/>
          </a:xfrm>
          <a:prstGeom prst="rect">
            <a:avLst/>
          </a:prstGeom>
        </p:spPr>
        <p:txBody>
          <a:bodyPr vert="horz" lIns="438864" tIns="219433" rIns="438864" bIns="219433" rtlCol="0" anchor="ctr"/>
          <a:lstStyle>
            <a:lvl1pPr algn="r">
              <a:defRPr sz="4833">
                <a:solidFill>
                  <a:schemeClr val="tx1">
                    <a:tint val="75000"/>
                  </a:schemeClr>
                </a:solidFill>
              </a:defRPr>
            </a:lvl1pPr>
          </a:lstStyle>
          <a:p>
            <a:fld id="{11F60EC7-FE36-EA49-AFFC-0161FE3D5252}" type="slidenum">
              <a:rPr lang="en-US" smtClean="0"/>
              <a:pPr/>
              <a:t>‹#›</a:t>
            </a:fld>
            <a:endParaRPr lang="en-US"/>
          </a:p>
        </p:txBody>
      </p:sp>
    </p:spTree>
    <p:extLst>
      <p:ext uri="{BB962C8B-B14F-4D97-AF65-F5344CB8AC3E}">
        <p14:creationId xmlns:p14="http://schemas.microsoft.com/office/powerpoint/2010/main" val="3550169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ctr" defTabSz="1828530" rtl="0" eaLnBrk="1" latinLnBrk="0" hangingPunct="1">
        <a:spcBef>
          <a:spcPct val="0"/>
        </a:spcBef>
        <a:buNone/>
        <a:defRPr sz="17583" kern="1200">
          <a:solidFill>
            <a:schemeClr val="tx1"/>
          </a:solidFill>
          <a:latin typeface="+mj-lt"/>
          <a:ea typeface="+mj-ea"/>
          <a:cs typeface="+mj-cs"/>
        </a:defRPr>
      </a:lvl1pPr>
    </p:titleStyle>
    <p:bodyStyle>
      <a:lvl1pPr marL="1371398" indent="-1371398" algn="l" defTabSz="1828530" rtl="0" eaLnBrk="1" latinLnBrk="0" hangingPunct="1">
        <a:spcBef>
          <a:spcPct val="20000"/>
        </a:spcBef>
        <a:buFont typeface="Arial"/>
        <a:buChar char="•"/>
        <a:defRPr sz="12833" kern="1200">
          <a:solidFill>
            <a:schemeClr val="tx1"/>
          </a:solidFill>
          <a:latin typeface="+mn-lt"/>
          <a:ea typeface="+mn-ea"/>
          <a:cs typeface="+mn-cs"/>
        </a:defRPr>
      </a:lvl1pPr>
      <a:lvl2pPr marL="2971363" indent="-1142832" algn="l" defTabSz="1828530" rtl="0" eaLnBrk="1" latinLnBrk="0" hangingPunct="1">
        <a:spcBef>
          <a:spcPct val="20000"/>
        </a:spcBef>
        <a:buFont typeface="Arial"/>
        <a:buChar char="–"/>
        <a:defRPr sz="11166" kern="1200">
          <a:solidFill>
            <a:schemeClr val="tx1"/>
          </a:solidFill>
          <a:latin typeface="+mn-lt"/>
          <a:ea typeface="+mn-ea"/>
          <a:cs typeface="+mn-cs"/>
        </a:defRPr>
      </a:lvl2pPr>
      <a:lvl3pPr marL="4571327" indent="-914266" algn="l" defTabSz="1828530" rtl="0" eaLnBrk="1" latinLnBrk="0" hangingPunct="1">
        <a:spcBef>
          <a:spcPct val="20000"/>
        </a:spcBef>
        <a:buFont typeface="Arial"/>
        <a:buChar char="•"/>
        <a:defRPr sz="9583" kern="1200">
          <a:solidFill>
            <a:schemeClr val="tx1"/>
          </a:solidFill>
          <a:latin typeface="+mn-lt"/>
          <a:ea typeface="+mn-ea"/>
          <a:cs typeface="+mn-cs"/>
        </a:defRPr>
      </a:lvl3pPr>
      <a:lvl4pPr marL="6399858" indent="-914266" algn="l" defTabSz="1828530" rtl="0" eaLnBrk="1" latinLnBrk="0" hangingPunct="1">
        <a:spcBef>
          <a:spcPct val="20000"/>
        </a:spcBef>
        <a:buFont typeface="Arial"/>
        <a:buChar char="–"/>
        <a:defRPr sz="8000" kern="1200">
          <a:solidFill>
            <a:schemeClr val="tx1"/>
          </a:solidFill>
          <a:latin typeface="+mn-lt"/>
          <a:ea typeface="+mn-ea"/>
          <a:cs typeface="+mn-cs"/>
        </a:defRPr>
      </a:lvl4pPr>
      <a:lvl5pPr marL="8228389" indent="-914266" algn="l" defTabSz="1828530" rtl="0" eaLnBrk="1" latinLnBrk="0" hangingPunct="1">
        <a:spcBef>
          <a:spcPct val="20000"/>
        </a:spcBef>
        <a:buFont typeface="Arial"/>
        <a:buChar char="»"/>
        <a:defRPr sz="8000" kern="1200">
          <a:solidFill>
            <a:schemeClr val="tx1"/>
          </a:solidFill>
          <a:latin typeface="+mn-lt"/>
          <a:ea typeface="+mn-ea"/>
          <a:cs typeface="+mn-cs"/>
        </a:defRPr>
      </a:lvl5pPr>
      <a:lvl6pPr marL="10056920" indent="-914266" algn="l" defTabSz="1828530" rtl="0" eaLnBrk="1" latinLnBrk="0" hangingPunct="1">
        <a:spcBef>
          <a:spcPct val="20000"/>
        </a:spcBef>
        <a:buFont typeface="Arial"/>
        <a:buChar char="•"/>
        <a:defRPr sz="8000" kern="1200">
          <a:solidFill>
            <a:schemeClr val="tx1"/>
          </a:solidFill>
          <a:latin typeface="+mn-lt"/>
          <a:ea typeface="+mn-ea"/>
          <a:cs typeface="+mn-cs"/>
        </a:defRPr>
      </a:lvl6pPr>
      <a:lvl7pPr marL="11885451" indent="-914266" algn="l" defTabSz="1828530" rtl="0" eaLnBrk="1" latinLnBrk="0" hangingPunct="1">
        <a:spcBef>
          <a:spcPct val="20000"/>
        </a:spcBef>
        <a:buFont typeface="Arial"/>
        <a:buChar char="•"/>
        <a:defRPr sz="8000" kern="1200">
          <a:solidFill>
            <a:schemeClr val="tx1"/>
          </a:solidFill>
          <a:latin typeface="+mn-lt"/>
          <a:ea typeface="+mn-ea"/>
          <a:cs typeface="+mn-cs"/>
        </a:defRPr>
      </a:lvl7pPr>
      <a:lvl8pPr marL="13713981" indent="-914266" algn="l" defTabSz="1828530" rtl="0" eaLnBrk="1" latinLnBrk="0" hangingPunct="1">
        <a:spcBef>
          <a:spcPct val="20000"/>
        </a:spcBef>
        <a:buFont typeface="Arial"/>
        <a:buChar char="•"/>
        <a:defRPr sz="8000" kern="1200">
          <a:solidFill>
            <a:schemeClr val="tx1"/>
          </a:solidFill>
          <a:latin typeface="+mn-lt"/>
          <a:ea typeface="+mn-ea"/>
          <a:cs typeface="+mn-cs"/>
        </a:defRPr>
      </a:lvl8pPr>
      <a:lvl9pPr marL="15542513" indent="-914266" algn="l" defTabSz="1828530" rtl="0" eaLnBrk="1" latinLnBrk="0" hangingPunct="1">
        <a:spcBef>
          <a:spcPct val="20000"/>
        </a:spcBef>
        <a:buFont typeface="Arial"/>
        <a:buChar char="•"/>
        <a:defRPr sz="8000" kern="1200">
          <a:solidFill>
            <a:schemeClr val="tx1"/>
          </a:solidFill>
          <a:latin typeface="+mn-lt"/>
          <a:ea typeface="+mn-ea"/>
          <a:cs typeface="+mn-cs"/>
        </a:defRPr>
      </a:lvl9pPr>
    </p:bodyStyle>
    <p:otherStyle>
      <a:defPPr>
        <a:defRPr lang="en-US"/>
      </a:defPPr>
      <a:lvl1pPr marL="0" algn="l" defTabSz="1828530" rtl="0" eaLnBrk="1" latinLnBrk="0" hangingPunct="1">
        <a:defRPr sz="7166" kern="1200">
          <a:solidFill>
            <a:schemeClr val="tx1"/>
          </a:solidFill>
          <a:latin typeface="+mn-lt"/>
          <a:ea typeface="+mn-ea"/>
          <a:cs typeface="+mn-cs"/>
        </a:defRPr>
      </a:lvl1pPr>
      <a:lvl2pPr marL="1828530" algn="l" defTabSz="1828530" rtl="0" eaLnBrk="1" latinLnBrk="0" hangingPunct="1">
        <a:defRPr sz="7166" kern="1200">
          <a:solidFill>
            <a:schemeClr val="tx1"/>
          </a:solidFill>
          <a:latin typeface="+mn-lt"/>
          <a:ea typeface="+mn-ea"/>
          <a:cs typeface="+mn-cs"/>
        </a:defRPr>
      </a:lvl2pPr>
      <a:lvl3pPr marL="3657062" algn="l" defTabSz="1828530" rtl="0" eaLnBrk="1" latinLnBrk="0" hangingPunct="1">
        <a:defRPr sz="7166" kern="1200">
          <a:solidFill>
            <a:schemeClr val="tx1"/>
          </a:solidFill>
          <a:latin typeface="+mn-lt"/>
          <a:ea typeface="+mn-ea"/>
          <a:cs typeface="+mn-cs"/>
        </a:defRPr>
      </a:lvl3pPr>
      <a:lvl4pPr marL="5485592" algn="l" defTabSz="1828530" rtl="0" eaLnBrk="1" latinLnBrk="0" hangingPunct="1">
        <a:defRPr sz="7166" kern="1200">
          <a:solidFill>
            <a:schemeClr val="tx1"/>
          </a:solidFill>
          <a:latin typeface="+mn-lt"/>
          <a:ea typeface="+mn-ea"/>
          <a:cs typeface="+mn-cs"/>
        </a:defRPr>
      </a:lvl4pPr>
      <a:lvl5pPr marL="7314124" algn="l" defTabSz="1828530" rtl="0" eaLnBrk="1" latinLnBrk="0" hangingPunct="1">
        <a:defRPr sz="7166" kern="1200">
          <a:solidFill>
            <a:schemeClr val="tx1"/>
          </a:solidFill>
          <a:latin typeface="+mn-lt"/>
          <a:ea typeface="+mn-ea"/>
          <a:cs typeface="+mn-cs"/>
        </a:defRPr>
      </a:lvl5pPr>
      <a:lvl6pPr marL="9142655" algn="l" defTabSz="1828530" rtl="0" eaLnBrk="1" latinLnBrk="0" hangingPunct="1">
        <a:defRPr sz="7166" kern="1200">
          <a:solidFill>
            <a:schemeClr val="tx1"/>
          </a:solidFill>
          <a:latin typeface="+mn-lt"/>
          <a:ea typeface="+mn-ea"/>
          <a:cs typeface="+mn-cs"/>
        </a:defRPr>
      </a:lvl6pPr>
      <a:lvl7pPr marL="10971185" algn="l" defTabSz="1828530" rtl="0" eaLnBrk="1" latinLnBrk="0" hangingPunct="1">
        <a:defRPr sz="7166" kern="1200">
          <a:solidFill>
            <a:schemeClr val="tx1"/>
          </a:solidFill>
          <a:latin typeface="+mn-lt"/>
          <a:ea typeface="+mn-ea"/>
          <a:cs typeface="+mn-cs"/>
        </a:defRPr>
      </a:lvl7pPr>
      <a:lvl8pPr marL="12799717" algn="l" defTabSz="1828530" rtl="0" eaLnBrk="1" latinLnBrk="0" hangingPunct="1">
        <a:defRPr sz="7166" kern="1200">
          <a:solidFill>
            <a:schemeClr val="tx1"/>
          </a:solidFill>
          <a:latin typeface="+mn-lt"/>
          <a:ea typeface="+mn-ea"/>
          <a:cs typeface="+mn-cs"/>
        </a:defRPr>
      </a:lvl8pPr>
      <a:lvl9pPr marL="14628247" algn="l" defTabSz="1828530" rtl="0" eaLnBrk="1" latinLnBrk="0" hangingPunct="1">
        <a:defRPr sz="716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wmf"/><Relationship Id="rId4" Type="http://schemas.openxmlformats.org/officeDocument/2006/relationships/image" Target="../media/image2.tiff"/><Relationship Id="rId9"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E6AD">
            <a:alpha val="36000"/>
          </a:srgbClr>
        </a:solidFill>
        <a:effectLst/>
      </p:bgPr>
    </p:bg>
    <p:spTree>
      <p:nvGrpSpPr>
        <p:cNvPr id="1" name=""/>
        <p:cNvGrpSpPr/>
        <p:nvPr/>
      </p:nvGrpSpPr>
      <p:grpSpPr>
        <a:xfrm>
          <a:off x="0" y="0"/>
          <a:ext cx="0" cy="0"/>
          <a:chOff x="0" y="0"/>
          <a:chExt cx="0" cy="0"/>
        </a:xfrm>
      </p:grpSpPr>
      <p:sp>
        <p:nvSpPr>
          <p:cNvPr id="4" name="Rectangle 3"/>
          <p:cNvSpPr/>
          <p:nvPr/>
        </p:nvSpPr>
        <p:spPr>
          <a:xfrm>
            <a:off x="-3249234" y="1087276"/>
            <a:ext cx="42016772" cy="1945504"/>
          </a:xfrm>
          <a:prstGeom prst="rect">
            <a:avLst/>
          </a:prstGeom>
          <a:noFill/>
        </p:spPr>
        <p:txBody>
          <a:bodyPr wrap="square" lIns="339319" tIns="169658" rIns="339319" bIns="169658">
            <a:spAutoFit/>
          </a:bodyPr>
          <a:lstStyle/>
          <a:p>
            <a:pPr algn="ctr"/>
            <a:r>
              <a:rPr lang="en-US" sz="10416" b="1" spc="40" dirty="0">
                <a:ln w="38100" cmpd="sng">
                  <a:noFill/>
                  <a:prstDash val="dot"/>
                </a:ln>
                <a:solidFill>
                  <a:srgbClr val="376092">
                    <a:alpha val="95000"/>
                  </a:srgbClr>
                </a:solidFill>
                <a:effectLst>
                  <a:outerShdw blurRad="50800" dist="38100" dir="2700000" algn="tl" rotWithShape="0">
                    <a:prstClr val="black">
                      <a:alpha val="40000"/>
                    </a:prstClr>
                  </a:outerShdw>
                </a:effectLst>
                <a:latin typeface="Times New Roman"/>
                <a:cs typeface="Times New Roman"/>
              </a:rPr>
              <a:t>Spatial Frequency Effects on Stereo Acuity</a:t>
            </a:r>
          </a:p>
        </p:txBody>
      </p:sp>
      <p:pic>
        <p:nvPicPr>
          <p:cNvPr id="5" name="Picture 2" descr="C:\Users\Maureen Raubach\Downloads\PastedGraphic-1 (6).tif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483366" y="3432956"/>
            <a:ext cx="17757164" cy="4632304"/>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C:\Users\Maureen Raubach\Downloads\PastedGraphic-1 (6).tif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092966" y="4042556"/>
            <a:ext cx="17757164" cy="4632304"/>
          </a:xfrm>
          <a:prstGeom prst="rect">
            <a:avLst/>
          </a:prstGeom>
          <a:noFill/>
          <a:extLst>
            <a:ext uri="{909E8E84-426E-40dd-AFC4-6F175D3DCCD1}">
              <a14:hiddenFill xmlns:a14="http://schemas.microsoft.com/office/drawing/2010/main" xmlns="">
                <a:solidFill>
                  <a:srgbClr val="FFFFFF"/>
                </a:solidFill>
              </a14:hiddenFill>
            </a:ext>
          </a:extLst>
        </p:spPr>
      </p:pic>
      <p:sp>
        <p:nvSpPr>
          <p:cNvPr id="8" name="TextBox 7"/>
          <p:cNvSpPr txBox="1"/>
          <p:nvPr/>
        </p:nvSpPr>
        <p:spPr>
          <a:xfrm>
            <a:off x="248057" y="3254784"/>
            <a:ext cx="36079885" cy="893999"/>
          </a:xfrm>
          <a:prstGeom prst="rect">
            <a:avLst/>
          </a:prstGeom>
          <a:noFill/>
        </p:spPr>
        <p:txBody>
          <a:bodyPr wrap="square" lIns="339319" tIns="169658" rIns="339319" bIns="169658" rtlCol="0">
            <a:spAutoFit/>
          </a:bodyPr>
          <a:lstStyle/>
          <a:p>
            <a:pPr algn="ctr"/>
            <a:r>
              <a:rPr lang="en-US" sz="3583" dirty="0">
                <a:solidFill>
                  <a:srgbClr val="000000"/>
                </a:solidFill>
                <a:latin typeface="Times New Roman"/>
                <a:cs typeface="Times New Roman"/>
              </a:rPr>
              <a:t>Yifang Chang, Kaylyn Dickinson, Georgia Gempler, Emily Komerska, Andrew J. </a:t>
            </a:r>
            <a:r>
              <a:rPr lang="en-US" sz="3583" dirty="0" err="1">
                <a:solidFill>
                  <a:srgbClr val="000000"/>
                </a:solidFill>
                <a:latin typeface="Times New Roman"/>
                <a:cs typeface="Times New Roman"/>
              </a:rPr>
              <a:t>Kitt</a:t>
            </a:r>
            <a:r>
              <a:rPr lang="en-US" sz="3583" dirty="0">
                <a:solidFill>
                  <a:srgbClr val="000000"/>
                </a:solidFill>
                <a:latin typeface="Times New Roman"/>
                <a:cs typeface="Times New Roman"/>
              </a:rPr>
              <a:t>, and Wm Wren Stine</a:t>
            </a:r>
          </a:p>
        </p:txBody>
      </p:sp>
      <p:sp>
        <p:nvSpPr>
          <p:cNvPr id="9" name="TextBox 8"/>
          <p:cNvSpPr txBox="1"/>
          <p:nvPr/>
        </p:nvSpPr>
        <p:spPr>
          <a:xfrm>
            <a:off x="8184265" y="4147078"/>
            <a:ext cx="20207469" cy="1137591"/>
          </a:xfrm>
          <a:prstGeom prst="rect">
            <a:avLst/>
          </a:prstGeom>
          <a:noFill/>
        </p:spPr>
        <p:txBody>
          <a:bodyPr wrap="none" lIns="339319" tIns="169658" rIns="339319" bIns="169658" rtlCol="0">
            <a:spAutoFit/>
          </a:bodyPr>
          <a:lstStyle/>
          <a:p>
            <a:r>
              <a:rPr lang="en-US" sz="5166" b="1" dirty="0">
                <a:solidFill>
                  <a:srgbClr val="376092"/>
                </a:solidFill>
                <a:latin typeface="Times New Roman"/>
                <a:cs typeface="Times New Roman"/>
              </a:rPr>
              <a:t>Psychology Department, University of New Hampshire, Durham, NH</a:t>
            </a:r>
          </a:p>
        </p:txBody>
      </p:sp>
      <p:sp>
        <p:nvSpPr>
          <p:cNvPr id="10" name="TextBox 9"/>
          <p:cNvSpPr txBox="1"/>
          <p:nvPr/>
        </p:nvSpPr>
        <p:spPr>
          <a:xfrm>
            <a:off x="1130183" y="10562019"/>
            <a:ext cx="14901623" cy="5189534"/>
          </a:xfrm>
          <a:prstGeom prst="rect">
            <a:avLst/>
          </a:prstGeom>
          <a:noFill/>
        </p:spPr>
        <p:txBody>
          <a:bodyPr wrap="square" lIns="339319" tIns="169658" rIns="339319" bIns="169658" rtlCol="0">
            <a:spAutoFit/>
          </a:bodyPr>
          <a:lstStyle/>
          <a:p>
            <a:r>
              <a:rPr lang="en-US" sz="6000" dirty="0">
                <a:solidFill>
                  <a:schemeClr val="accent1">
                    <a:lumMod val="75000"/>
                  </a:schemeClr>
                </a:solidFill>
                <a:latin typeface="Times New Roman" panose="02020603050405020304" pitchFamily="18" charset="0"/>
                <a:cs typeface="Times New Roman" panose="02020603050405020304" pitchFamily="18" charset="0"/>
              </a:rPr>
              <a:t>Definitions</a:t>
            </a:r>
          </a:p>
          <a:p>
            <a:pPr marL="636215" indent="-636215">
              <a:buFont typeface="Arial" panose="020B0604020202020204" pitchFamily="34" charset="0"/>
              <a:buChar char="•"/>
            </a:pPr>
            <a:r>
              <a:rPr lang="en-US" sz="2833" b="1" dirty="0">
                <a:latin typeface="Times New Roman" panose="02020603050405020304" pitchFamily="18" charset="0"/>
                <a:cs typeface="Times New Roman" panose="02020603050405020304" pitchFamily="18" charset="0"/>
              </a:rPr>
              <a:t>Method of Adjustment</a:t>
            </a:r>
            <a:r>
              <a:rPr lang="en-US" sz="2833" dirty="0">
                <a:latin typeface="Times New Roman" panose="02020603050405020304" pitchFamily="18" charset="0"/>
                <a:cs typeface="Times New Roman" panose="02020603050405020304" pitchFamily="18" charset="0"/>
              </a:rPr>
              <a:t>: A system of threshold detection in which the subject has direct control over the variable.</a:t>
            </a:r>
          </a:p>
          <a:p>
            <a:pPr marL="636215" indent="-636215">
              <a:buFont typeface="Arial" panose="020B0604020202020204" pitchFamily="34" charset="0"/>
              <a:buChar char="•"/>
            </a:pPr>
            <a:r>
              <a:rPr lang="en-US" sz="2833" b="1" dirty="0">
                <a:latin typeface="Times New Roman" panose="02020603050405020304" pitchFamily="18" charset="0"/>
                <a:cs typeface="Times New Roman" panose="02020603050405020304" pitchFamily="18" charset="0"/>
              </a:rPr>
              <a:t>Difference of Gaussians</a:t>
            </a:r>
            <a:r>
              <a:rPr lang="en-US" sz="2833" dirty="0">
                <a:latin typeface="Times New Roman"/>
                <a:cs typeface="Times New Roman"/>
              </a:rPr>
              <a:t>:</a:t>
            </a:r>
            <a:r>
              <a:rPr lang="en-US" sz="2833" b="1" dirty="0">
                <a:latin typeface="Times New Roman"/>
                <a:cs typeface="Times New Roman"/>
              </a:rPr>
              <a:t> </a:t>
            </a:r>
            <a:r>
              <a:rPr lang="en-US" sz="2833" dirty="0">
                <a:latin typeface="Times New Roman"/>
                <a:cs typeface="Times New Roman"/>
              </a:rPr>
              <a:t>A mathematical profile in which a broad Gaussian is subtracted from a narrow one such that the resulting difference will create an overall luminance that matches the </a:t>
            </a:r>
            <a:r>
              <a:rPr lang="en-US" sz="2833">
                <a:latin typeface="Times New Roman"/>
                <a:cs typeface="Times New Roman"/>
              </a:rPr>
              <a:t>background luminance.</a:t>
            </a:r>
            <a:endParaRPr lang="en-US" sz="2833" b="1" dirty="0">
              <a:latin typeface="Times New Roman"/>
              <a:cs typeface="Times New Roman"/>
            </a:endParaRPr>
          </a:p>
          <a:p>
            <a:pPr marL="636215" indent="-636215">
              <a:buFont typeface="Arial" panose="020B0604020202020204" pitchFamily="34" charset="0"/>
              <a:buChar char="•"/>
            </a:pPr>
            <a:r>
              <a:rPr lang="en-US" sz="2833" b="1" dirty="0">
                <a:latin typeface="Times New Roman" panose="02020603050405020304" pitchFamily="18" charset="0"/>
                <a:cs typeface="Times New Roman" panose="02020603050405020304" pitchFamily="18" charset="0"/>
              </a:rPr>
              <a:t>Spatial Frequency</a:t>
            </a:r>
            <a:r>
              <a:rPr lang="en-US" sz="2833" dirty="0">
                <a:latin typeface="Times New Roman" panose="02020603050405020304" pitchFamily="18" charset="0"/>
                <a:cs typeface="Times New Roman" panose="02020603050405020304" pitchFamily="18" charset="0"/>
              </a:rPr>
              <a:t>: How far apart repeating patterns appear to be, expressed in terms of cycles per degree of visual angle.</a:t>
            </a:r>
            <a:r>
              <a:rPr lang="en-US" sz="2833" b="1" dirty="0">
                <a:latin typeface="Times New Roman" panose="02020603050405020304" pitchFamily="18" charset="0"/>
                <a:cs typeface="Times New Roman" panose="02020603050405020304" pitchFamily="18" charset="0"/>
              </a:rPr>
              <a:t> </a:t>
            </a:r>
          </a:p>
          <a:p>
            <a:pPr marL="636215" indent="-636215">
              <a:buFont typeface="Arial" panose="020B0604020202020204" pitchFamily="34" charset="0"/>
              <a:buChar char="•"/>
            </a:pPr>
            <a:r>
              <a:rPr lang="en-US" sz="2833" b="1" dirty="0">
                <a:latin typeface="Times New Roman" panose="02020603050405020304" pitchFamily="18" charset="0"/>
                <a:cs typeface="Times New Roman" panose="02020603050405020304" pitchFamily="18" charset="0"/>
              </a:rPr>
              <a:t>Weighted Up-Down</a:t>
            </a:r>
            <a:r>
              <a:rPr lang="en-US" sz="2833" dirty="0">
                <a:latin typeface="Times New Roman" panose="02020603050405020304" pitchFamily="18" charset="0"/>
                <a:cs typeface="Times New Roman" panose="02020603050405020304" pitchFamily="18" charset="0"/>
              </a:rPr>
              <a:t>: A system of threshold detection in which the direction of a variable’s adjustment is determined by the success or failure of the subject’s prior response.</a:t>
            </a:r>
          </a:p>
        </p:txBody>
      </p:sp>
      <p:sp>
        <p:nvSpPr>
          <p:cNvPr id="11" name="TextBox 10"/>
          <p:cNvSpPr txBox="1"/>
          <p:nvPr/>
        </p:nvSpPr>
        <p:spPr>
          <a:xfrm>
            <a:off x="1130183" y="16066851"/>
            <a:ext cx="14533505" cy="5189534"/>
          </a:xfrm>
          <a:prstGeom prst="rect">
            <a:avLst/>
          </a:prstGeom>
          <a:noFill/>
        </p:spPr>
        <p:txBody>
          <a:bodyPr wrap="square" lIns="339319" tIns="169658" rIns="339319" bIns="169658" rtlCol="0">
            <a:spAutoFit/>
          </a:bodyPr>
          <a:lstStyle/>
          <a:p>
            <a:r>
              <a:rPr lang="en-US" sz="6000" dirty="0">
                <a:solidFill>
                  <a:srgbClr val="376092"/>
                </a:solidFill>
                <a:latin typeface="Times New Roman"/>
                <a:cs typeface="Times New Roman"/>
              </a:rPr>
              <a:t>Methods</a:t>
            </a:r>
          </a:p>
          <a:p>
            <a:pPr marL="636215" indent="-636215">
              <a:buFont typeface="Arial" panose="020B0604020202020204" pitchFamily="34" charset="0"/>
              <a:buChar char="•"/>
            </a:pPr>
            <a:r>
              <a:rPr lang="en-US" sz="2833" dirty="0">
                <a:latin typeface="Times New Roman"/>
                <a:cs typeface="Times New Roman"/>
              </a:rPr>
              <a:t>Alternating pairs of Differences of Gaussian-based stimuli of a range of spatial frequencies were presented randomly to subjects in both crossed and uncrossed conditions; one of the pair with disparity and one without. Subjects were asked to identify which stimuli had disparity (apparent depth), with disparity between presentations adjusted using a Weighted Up/Down algorithm.</a:t>
            </a:r>
            <a:endParaRPr lang="en-US" sz="2833" dirty="0">
              <a:latin typeface="Times New Roman" panose="02020603050405020304" pitchFamily="18" charset="0"/>
              <a:cs typeface="Times New Roman" panose="02020603050405020304" pitchFamily="18" charset="0"/>
            </a:endParaRPr>
          </a:p>
          <a:p>
            <a:pPr marL="636215" indent="-636215">
              <a:buFont typeface="Arial" panose="020B0604020202020204" pitchFamily="34" charset="0"/>
              <a:buChar char="•"/>
            </a:pPr>
            <a:r>
              <a:rPr lang="en-US" sz="2833" dirty="0">
                <a:latin typeface="Times New Roman" panose="02020603050405020304" pitchFamily="18" charset="0"/>
                <a:cs typeface="Times New Roman" panose="02020603050405020304" pitchFamily="18" charset="0"/>
              </a:rPr>
              <a:t>Images created on </a:t>
            </a:r>
            <a:r>
              <a:rPr lang="en-US" sz="2833" i="1" dirty="0" err="1">
                <a:latin typeface="Times New Roman" panose="02020603050405020304" pitchFamily="18" charset="0"/>
                <a:cs typeface="Times New Roman" panose="02020603050405020304" pitchFamily="18" charset="0"/>
              </a:rPr>
              <a:t>Matlab</a:t>
            </a:r>
            <a:r>
              <a:rPr lang="en-US" sz="2833" dirty="0">
                <a:latin typeface="Times New Roman" panose="02020603050405020304" pitchFamily="18" charset="0"/>
                <a:cs typeface="Times New Roman" panose="02020603050405020304" pitchFamily="18" charset="0"/>
              </a:rPr>
              <a:t> were presented on an Apple Macintosh desktop computer through a Maxwellian view system. The two-alternative forced choice method utilized allowed for analysis through calculation of mean reversals to establish thresholds, and further, through </a:t>
            </a:r>
            <a:r>
              <a:rPr lang="en-US" sz="2833" dirty="0" err="1">
                <a:latin typeface="Times New Roman" panose="02020603050405020304" pitchFamily="18" charset="0"/>
                <a:cs typeface="Times New Roman" panose="02020603050405020304" pitchFamily="18" charset="0"/>
              </a:rPr>
              <a:t>probit</a:t>
            </a:r>
            <a:r>
              <a:rPr lang="en-US" sz="2833" dirty="0">
                <a:latin typeface="Times New Roman" panose="02020603050405020304" pitchFamily="18" charset="0"/>
                <a:cs typeface="Times New Roman" panose="02020603050405020304" pitchFamily="18" charset="0"/>
              </a:rPr>
              <a:t> analysis.  </a:t>
            </a:r>
          </a:p>
        </p:txBody>
      </p:sp>
      <p:sp>
        <p:nvSpPr>
          <p:cNvPr id="2" name="TextBox 1"/>
          <p:cNvSpPr txBox="1"/>
          <p:nvPr/>
        </p:nvSpPr>
        <p:spPr>
          <a:xfrm>
            <a:off x="1130182" y="5749108"/>
            <a:ext cx="16171377" cy="4497613"/>
          </a:xfrm>
          <a:prstGeom prst="rect">
            <a:avLst/>
          </a:prstGeom>
          <a:noFill/>
        </p:spPr>
        <p:txBody>
          <a:bodyPr wrap="square" lIns="339319" tIns="169658" rIns="339319" bIns="169658" rtlCol="0">
            <a:spAutoFit/>
          </a:bodyPr>
          <a:lstStyle/>
          <a:p>
            <a:r>
              <a:rPr lang="en-US" sz="6000" dirty="0">
                <a:solidFill>
                  <a:schemeClr val="accent1">
                    <a:lumMod val="75000"/>
                  </a:schemeClr>
                </a:solidFill>
                <a:latin typeface="Times New Roman" panose="02020603050405020304" pitchFamily="18" charset="0"/>
                <a:cs typeface="Times New Roman" panose="02020603050405020304" pitchFamily="18" charset="0"/>
              </a:rPr>
              <a:t>Introduction</a:t>
            </a:r>
          </a:p>
          <a:p>
            <a:pPr algn="just"/>
            <a:r>
              <a:rPr lang="en-US" sz="3000" dirty="0">
                <a:latin typeface="Times New Roman"/>
                <a:cs typeface="Times New Roman"/>
              </a:rPr>
              <a:t>Previous studies indicate that spatial frequency affects stereo acuity. A study conducted by Schor and Wood in 1983 used Fechner’s Method of Adjustment to measure the effects of spatial frequency on stereo acuity, using stimuli generated from differences of Gaussians, presented on oscilloscopes. The resultant threshold curves could be used as a control from which to compare similar spatial frequency analysis of random dot stereograms if the Schor and Wood experiment can be replicated on equipment that can also display spatial frequency filtered stereograms. This experiment attempts to replicate Schor and Wood’s study using computer generated stimuli.</a:t>
            </a:r>
          </a:p>
        </p:txBody>
      </p:sp>
      <p:sp>
        <p:nvSpPr>
          <p:cNvPr id="14" name="TextBox 13"/>
          <p:cNvSpPr txBox="1"/>
          <p:nvPr/>
        </p:nvSpPr>
        <p:spPr>
          <a:xfrm>
            <a:off x="18896456" y="14123693"/>
            <a:ext cx="6022156" cy="9985013"/>
          </a:xfrm>
          <a:prstGeom prst="rect">
            <a:avLst/>
          </a:prstGeom>
          <a:noFill/>
        </p:spPr>
        <p:txBody>
          <a:bodyPr wrap="square" lIns="339319" tIns="169658" rIns="339319" bIns="169658" rtlCol="0">
            <a:spAutoFit/>
          </a:bodyPr>
          <a:lstStyle/>
          <a:p>
            <a:r>
              <a:rPr lang="en-US" sz="6000" dirty="0">
                <a:solidFill>
                  <a:schemeClr val="accent1">
                    <a:lumMod val="75000"/>
                  </a:schemeClr>
                </a:solidFill>
                <a:latin typeface="Times New Roman"/>
                <a:cs typeface="Times New Roman"/>
              </a:rPr>
              <a:t>Discussion</a:t>
            </a:r>
          </a:p>
          <a:p>
            <a:pPr algn="just"/>
            <a:r>
              <a:rPr lang="en-US" sz="2833" dirty="0">
                <a:solidFill>
                  <a:srgbClr val="000000"/>
                </a:solidFill>
                <a:latin typeface="Times New Roman"/>
                <a:cs typeface="Times New Roman"/>
              </a:rPr>
              <a:t>Although Schor and Wood’s 1983 results arose from a very small number of subject (N = 3), they have replicated well, with over 200 academic citations. Our failure to replicate suggests there exists a problem with our methods. Possibilities include: programming issues (improper calculations of stimuli or looping of stimulus progression), insufficient visual information for subjects to maintain the focal plane, methodology that doesn’t translate well to computers, or some other unknown or unforeseen aspect. Future development will require a more careful review of the methods used by others who have successfully replicated Schor and Wood’s results.</a:t>
            </a:r>
          </a:p>
        </p:txBody>
      </p:sp>
      <p:sp>
        <p:nvSpPr>
          <p:cNvPr id="49" name="TextBox 48"/>
          <p:cNvSpPr txBox="1"/>
          <p:nvPr/>
        </p:nvSpPr>
        <p:spPr>
          <a:xfrm>
            <a:off x="19126636" y="25815559"/>
            <a:ext cx="14803446" cy="1000193"/>
          </a:xfrm>
          <a:prstGeom prst="rect">
            <a:avLst/>
          </a:prstGeom>
          <a:noFill/>
        </p:spPr>
        <p:txBody>
          <a:bodyPr wrap="square" lIns="76133" tIns="38060" rIns="76133" bIns="38060" rtlCol="0">
            <a:spAutoFit/>
          </a:bodyPr>
          <a:lstStyle/>
          <a:p>
            <a:r>
              <a:rPr lang="en-US" sz="2000" dirty="0" err="1">
                <a:latin typeface="Times New Roman"/>
                <a:cs typeface="Times New Roman"/>
              </a:rPr>
              <a:t>Kaernbach</a:t>
            </a:r>
            <a:r>
              <a:rPr lang="en-US" sz="2000" dirty="0">
                <a:latin typeface="Times New Roman"/>
                <a:cs typeface="Times New Roman"/>
              </a:rPr>
              <a:t>, C. “Simple adaptive testing with the weighted up-down method.” Perception &amp; Psychophysics 49.3 (1991): 227-9</a:t>
            </a:r>
          </a:p>
          <a:p>
            <a:r>
              <a:rPr lang="en-US" sz="2000" dirty="0">
                <a:latin typeface="Times New Roman"/>
                <a:cs typeface="Times New Roman"/>
              </a:rPr>
              <a:t>Schor, C. M., &amp; Wood, I. "Disparity Range for Local Stereopsis as a Function of Luminance Spatial Frequency.” Vision Research 23.12 (1983): 1649-654</a:t>
            </a:r>
          </a:p>
        </p:txBody>
      </p:sp>
      <p:sp>
        <p:nvSpPr>
          <p:cNvPr id="50" name="TextBox 49"/>
          <p:cNvSpPr txBox="1"/>
          <p:nvPr/>
        </p:nvSpPr>
        <p:spPr>
          <a:xfrm>
            <a:off x="19126636" y="24815366"/>
            <a:ext cx="3571355" cy="1000193"/>
          </a:xfrm>
          <a:prstGeom prst="rect">
            <a:avLst/>
          </a:prstGeom>
          <a:noFill/>
        </p:spPr>
        <p:txBody>
          <a:bodyPr wrap="none" lIns="76133" tIns="38060" rIns="76133" bIns="38060" rtlCol="0">
            <a:spAutoFit/>
          </a:bodyPr>
          <a:lstStyle/>
          <a:p>
            <a:r>
              <a:rPr lang="en-US" sz="6000" dirty="0">
                <a:solidFill>
                  <a:srgbClr val="376092"/>
                </a:solidFill>
                <a:latin typeface="Times New Roman"/>
                <a:cs typeface="Times New Roman"/>
              </a:rPr>
              <a:t>References</a:t>
            </a:r>
          </a:p>
        </p:txBody>
      </p:sp>
      <p:pic>
        <p:nvPicPr>
          <p:cNvPr id="28" name="Picture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973424" y="1364344"/>
            <a:ext cx="4097346" cy="1182023"/>
          </a:xfrm>
          <a:prstGeom prst="rect">
            <a:avLst/>
          </a:prstGeom>
        </p:spPr>
      </p:pic>
      <p:cxnSp>
        <p:nvCxnSpPr>
          <p:cNvPr id="29" name="Straight Connector 28"/>
          <p:cNvCxnSpPr/>
          <p:nvPr/>
        </p:nvCxnSpPr>
        <p:spPr>
          <a:xfrm>
            <a:off x="18288000" y="7065004"/>
            <a:ext cx="0" cy="20781413"/>
          </a:xfrm>
          <a:prstGeom prst="line">
            <a:avLst/>
          </a:prstGeom>
          <a:ln w="571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19" name="Picture 18" descr="Chart, line chart&#10;&#10;Description automatically generated">
            <a:extLst>
              <a:ext uri="{FF2B5EF4-FFF2-40B4-BE49-F238E27FC236}">
                <a16:creationId xmlns:a16="http://schemas.microsoft.com/office/drawing/2014/main" id="{D0F6B129-3205-4298-B562-7BDF063F5EE3}"/>
              </a:ext>
            </a:extLst>
          </p:cNvPr>
          <p:cNvPicPr>
            <a:picLocks noChangeAspect="1"/>
          </p:cNvPicPr>
          <p:nvPr/>
        </p:nvPicPr>
        <p:blipFill>
          <a:blip r:embed="rId6"/>
          <a:stretch>
            <a:fillRect/>
          </a:stretch>
        </p:blipFill>
        <p:spPr>
          <a:xfrm>
            <a:off x="25531651" y="7347593"/>
            <a:ext cx="9914166" cy="8281121"/>
          </a:xfrm>
          <a:prstGeom prst="rect">
            <a:avLst/>
          </a:prstGeom>
        </p:spPr>
      </p:pic>
      <p:pic>
        <p:nvPicPr>
          <p:cNvPr id="24" name="Picture 23" descr="Chart, line chart&#10;&#10;Description automatically generated">
            <a:extLst>
              <a:ext uri="{FF2B5EF4-FFF2-40B4-BE49-F238E27FC236}">
                <a16:creationId xmlns:a16="http://schemas.microsoft.com/office/drawing/2014/main" id="{E92A537E-AEBB-4D53-BB26-AC75DE154FBB}"/>
              </a:ext>
            </a:extLst>
          </p:cNvPr>
          <p:cNvPicPr>
            <a:picLocks noChangeAspect="1"/>
          </p:cNvPicPr>
          <p:nvPr/>
        </p:nvPicPr>
        <p:blipFill>
          <a:blip r:embed="rId7"/>
          <a:stretch>
            <a:fillRect/>
          </a:stretch>
        </p:blipFill>
        <p:spPr>
          <a:xfrm>
            <a:off x="25529359" y="16066851"/>
            <a:ext cx="9914165" cy="8284816"/>
          </a:xfrm>
          <a:prstGeom prst="rect">
            <a:avLst/>
          </a:prstGeom>
        </p:spPr>
      </p:pic>
      <p:sp>
        <p:nvSpPr>
          <p:cNvPr id="37" name="TextBox 36">
            <a:extLst>
              <a:ext uri="{FF2B5EF4-FFF2-40B4-BE49-F238E27FC236}">
                <a16:creationId xmlns:a16="http://schemas.microsoft.com/office/drawing/2014/main" id="{9ED3AC25-6C3E-40CE-9F0F-84BB92D94D78}"/>
              </a:ext>
            </a:extLst>
          </p:cNvPr>
          <p:cNvSpPr txBox="1"/>
          <p:nvPr/>
        </p:nvSpPr>
        <p:spPr>
          <a:xfrm>
            <a:off x="18897601" y="5754203"/>
            <a:ext cx="6022156" cy="7369297"/>
          </a:xfrm>
          <a:prstGeom prst="rect">
            <a:avLst/>
          </a:prstGeom>
          <a:noFill/>
        </p:spPr>
        <p:txBody>
          <a:bodyPr wrap="square" lIns="339319" tIns="169658" rIns="339319" bIns="169658" rtlCol="0">
            <a:spAutoFit/>
          </a:bodyPr>
          <a:lstStyle/>
          <a:p>
            <a:r>
              <a:rPr lang="en-US" sz="6000" dirty="0">
                <a:solidFill>
                  <a:schemeClr val="accent1">
                    <a:lumMod val="75000"/>
                  </a:schemeClr>
                </a:solidFill>
                <a:latin typeface="Times New Roman"/>
                <a:cs typeface="Times New Roman"/>
              </a:rPr>
              <a:t>Results</a:t>
            </a:r>
          </a:p>
          <a:p>
            <a:pPr algn="just"/>
            <a:r>
              <a:rPr lang="en-US" sz="2833" dirty="0">
                <a:solidFill>
                  <a:srgbClr val="000000"/>
                </a:solidFill>
                <a:latin typeface="Times New Roman"/>
                <a:cs typeface="Times New Roman"/>
              </a:rPr>
              <a:t>Schor and Wood found that stereoacuity was peak and constant for spatial frequencies from about 19.2 c/deg to about 2.4 c/deg, with a steady decline for spatial frequencies below 2.4 c/deg, for both crossed and uncrossed conditions. Our data, however, fail to show this. The graphs shown range from .44 to 13.16 c/deg. Although the lines suggest patterns in means, the overlap in error bars suggest a tremendous amount of variability across all conditions.</a:t>
            </a:r>
          </a:p>
        </p:txBody>
      </p:sp>
      <p:pic>
        <p:nvPicPr>
          <p:cNvPr id="26" name="Picture 25" descr="A picture containing wall, indoor, miller&#10;&#10;Description automatically generated">
            <a:extLst>
              <a:ext uri="{FF2B5EF4-FFF2-40B4-BE49-F238E27FC236}">
                <a16:creationId xmlns:a16="http://schemas.microsoft.com/office/drawing/2014/main" id="{31A46581-EAFB-4BB8-82C5-C676EF1DDF93}"/>
              </a:ext>
            </a:extLst>
          </p:cNvPr>
          <p:cNvPicPr>
            <a:picLocks noChangeAspect="1"/>
          </p:cNvPicPr>
          <p:nvPr/>
        </p:nvPicPr>
        <p:blipFill>
          <a:blip r:embed="rId8"/>
          <a:stretch>
            <a:fillRect/>
          </a:stretch>
        </p:blipFill>
        <p:spPr>
          <a:xfrm>
            <a:off x="11779283" y="21666638"/>
            <a:ext cx="4595115" cy="6123447"/>
          </a:xfrm>
          <a:prstGeom prst="rect">
            <a:avLst/>
          </a:prstGeom>
        </p:spPr>
      </p:pic>
      <p:graphicFrame>
        <p:nvGraphicFramePr>
          <p:cNvPr id="31" name="Object 30">
            <a:extLst>
              <a:ext uri="{FF2B5EF4-FFF2-40B4-BE49-F238E27FC236}">
                <a16:creationId xmlns:a16="http://schemas.microsoft.com/office/drawing/2014/main" id="{5AA1EB60-D62D-42D0-9DB6-FE6705EBBF3A}"/>
              </a:ext>
            </a:extLst>
          </p:cNvPr>
          <p:cNvGraphicFramePr>
            <a:graphicFrameLocks noChangeAspect="1"/>
          </p:cNvGraphicFramePr>
          <p:nvPr>
            <p:extLst>
              <p:ext uri="{D42A27DB-BD31-4B8C-83A1-F6EECF244321}">
                <p14:modId xmlns:p14="http://schemas.microsoft.com/office/powerpoint/2010/main" val="2995086374"/>
              </p:ext>
            </p:extLst>
          </p:nvPr>
        </p:nvGraphicFramePr>
        <p:xfrm>
          <a:off x="2421145" y="21722970"/>
          <a:ext cx="7639039" cy="6184792"/>
        </p:xfrm>
        <a:graphic>
          <a:graphicData uri="http://schemas.openxmlformats.org/presentationml/2006/ole">
            <mc:AlternateContent xmlns:mc="http://schemas.openxmlformats.org/markup-compatibility/2006">
              <mc:Choice xmlns:v="urn:schemas-microsoft-com:vml" Requires="v">
                <p:oleObj spid="_x0000_s1025" name="Image" r:id="rId9" imgW="8572680" imgH="6940800" progId="Photoshop.Image.13">
                  <p:embed/>
                </p:oleObj>
              </mc:Choice>
              <mc:Fallback>
                <p:oleObj name="Image" r:id="rId9" imgW="8572680" imgH="6940800" progId="Photoshop.Image.13">
                  <p:embed/>
                  <p:pic>
                    <p:nvPicPr>
                      <p:cNvPr id="0" name=""/>
                      <p:cNvPicPr/>
                      <p:nvPr/>
                    </p:nvPicPr>
                    <p:blipFill>
                      <a:blip r:embed="rId10"/>
                      <a:stretch>
                        <a:fillRect/>
                      </a:stretch>
                    </p:blipFill>
                    <p:spPr>
                      <a:xfrm>
                        <a:off x="2421145" y="21722970"/>
                        <a:ext cx="7639039" cy="6184792"/>
                      </a:xfrm>
                      <a:prstGeom prst="rect">
                        <a:avLst/>
                      </a:prstGeom>
                    </p:spPr>
                  </p:pic>
                </p:oleObj>
              </mc:Fallback>
            </mc:AlternateContent>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4576</TotalTime>
  <Words>703</Words>
  <Application>Microsoft Macintosh PowerPoint</Application>
  <PresentationFormat>Custom</PresentationFormat>
  <Paragraphs>31</Paragraphs>
  <Slides>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Office Theme</vt:lpstr>
      <vt:lpstr>Image</vt:lpstr>
      <vt:lpstr>PowerPoint Presentation</vt:lpstr>
    </vt:vector>
  </TitlesOfParts>
  <Company>diianni5</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Sarah DiIanni</dc:creator>
  <cp:lastModifiedBy>Wm Wren Stine</cp:lastModifiedBy>
  <cp:revision>129</cp:revision>
  <dcterms:created xsi:type="dcterms:W3CDTF">2015-04-14T15:12:18Z</dcterms:created>
  <dcterms:modified xsi:type="dcterms:W3CDTF">2022-04-19T14:04:02Z</dcterms:modified>
</cp:coreProperties>
</file>