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36576000" cy="292608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464797F-9290-FBEA-2F0C-FEE3B8CE8894}" name="Miah Munro" initials="MM" userId="3246a826a48ccd92"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39751C-C986-42A6-A0BF-D0DAB9782610}" v="91" dt="2022-04-19T16:59:13.8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434" autoAdjust="0"/>
  </p:normalViewPr>
  <p:slideViewPr>
    <p:cSldViewPr snapToGrid="0">
      <p:cViewPr>
        <p:scale>
          <a:sx n="29" d="100"/>
          <a:sy n="29" d="100"/>
        </p:scale>
        <p:origin x="-1536" y="-1060"/>
      </p:cViewPr>
      <p:guideLst>
        <p:guide orient="horz" pos="9216"/>
        <p:guide pos="1152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8/10/relationships/authors" Target="authors.xml"/><Relationship Id="rId4" Type="http://schemas.openxmlformats.org/officeDocument/2006/relationships/slide" Target="slides/slide1.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4572000" y="15368696"/>
            <a:ext cx="27432000" cy="7064584"/>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9"/>
            <a:ext cx="31546800" cy="12171677"/>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2495552" y="19581716"/>
            <a:ext cx="31546800" cy="6400797"/>
          </a:xfrm>
        </p:spPr>
        <p:txBody>
          <a:bodyPr/>
          <a:lstStyle>
            <a:lvl1pPr marL="0" indent="0">
              <a:buNone/>
              <a:defRPr sz="10080">
                <a:solidFill>
                  <a:schemeClr val="tx1"/>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3"/>
            <a:ext cx="15473360" cy="351535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3"/>
            <a:ext cx="15549564" cy="351535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6"/>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6"/>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5040">
                <a:solidFill>
                  <a:schemeClr val="tx1">
                    <a:tint val="75000"/>
                  </a:schemeClr>
                </a:solidFill>
              </a:defRPr>
            </a:lvl1pPr>
          </a:lstStyle>
          <a:p>
            <a:fld id="{08E81BC7-D5A5-445F-BF4D-797F02B50EB4}" type="datetimeFigureOut">
              <a:rPr lang="en-US" smtClean="0"/>
              <a:t>4/19/2022</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504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9669" y="409037"/>
            <a:ext cx="35516662" cy="3509232"/>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7200" dirty="0">
                <a:solidFill>
                  <a:schemeClr val="bg1"/>
                </a:solidFill>
                <a:latin typeface="+mj-lt"/>
                <a:cs typeface="Arial" panose="020B0604020202020204" pitchFamily="34" charset="0"/>
              </a:rPr>
              <a:t>Understanding the Personality of a Coworker</a:t>
            </a:r>
            <a:br>
              <a:rPr lang="en-US" sz="7200" dirty="0">
                <a:solidFill>
                  <a:schemeClr val="bg1"/>
                </a:solidFill>
                <a:latin typeface="+mj-lt"/>
                <a:cs typeface="Arial" panose="020B0604020202020204" pitchFamily="34" charset="0"/>
              </a:rPr>
            </a:br>
            <a:r>
              <a:rPr lang="en-US" sz="4800" dirty="0">
                <a:solidFill>
                  <a:schemeClr val="bg1"/>
                </a:solidFill>
                <a:latin typeface="+mj-lt"/>
                <a:cs typeface="Arial" panose="020B0604020202020204" pitchFamily="34" charset="0"/>
              </a:rPr>
              <a:t>Miah Munro</a:t>
            </a:r>
            <a:br>
              <a:rPr lang="en-US" sz="4800" dirty="0">
                <a:solidFill>
                  <a:schemeClr val="bg1"/>
                </a:solidFill>
                <a:latin typeface="+mj-lt"/>
                <a:cs typeface="Arial" panose="020B0604020202020204" pitchFamily="34" charset="0"/>
              </a:rPr>
            </a:br>
            <a:r>
              <a:rPr lang="en-US" sz="4800" i="1" dirty="0">
                <a:solidFill>
                  <a:schemeClr val="bg1"/>
                </a:solidFill>
                <a:latin typeface="+mj-lt"/>
                <a:cs typeface="Arial" panose="020B0604020202020204" pitchFamily="34" charset="0"/>
              </a:rPr>
              <a:t>Psychology Department, University of New Hampshire, Durham, NH 03824</a:t>
            </a:r>
            <a:endParaRPr lang="en-US" sz="8000" i="1" dirty="0">
              <a:solidFill>
                <a:schemeClr val="bg1"/>
              </a:solidFill>
              <a:latin typeface="+mj-lt"/>
              <a:cs typeface="Arial" panose="020B0604020202020204" pitchFamily="34" charset="0"/>
            </a:endParaRPr>
          </a:p>
        </p:txBody>
      </p:sp>
      <p:sp>
        <p:nvSpPr>
          <p:cNvPr id="9" name="Subtitle 2"/>
          <p:cNvSpPr txBox="1">
            <a:spLocks/>
          </p:cNvSpPr>
          <p:nvPr/>
        </p:nvSpPr>
        <p:spPr>
          <a:xfrm>
            <a:off x="525591" y="20870455"/>
            <a:ext cx="9338864" cy="827202"/>
          </a:xfrm>
          <a:prstGeom prst="rect">
            <a:avLst/>
          </a:prstGeom>
          <a:solidFill>
            <a:srgbClr val="002060"/>
          </a:solidFill>
          <a:ln>
            <a:solidFill>
              <a:schemeClr val="accent5">
                <a:lumMod val="20000"/>
                <a:lumOff val="80000"/>
              </a:schemeClr>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mj-lt"/>
              </a:rPr>
              <a:t>Hypotheses</a:t>
            </a:r>
          </a:p>
        </p:txBody>
      </p:sp>
      <p:sp>
        <p:nvSpPr>
          <p:cNvPr id="13" name="Subtitle 2"/>
          <p:cNvSpPr txBox="1">
            <a:spLocks/>
          </p:cNvSpPr>
          <p:nvPr/>
        </p:nvSpPr>
        <p:spPr>
          <a:xfrm>
            <a:off x="529669" y="4380108"/>
            <a:ext cx="9338865" cy="881885"/>
          </a:xfrm>
          <a:prstGeom prst="rect">
            <a:avLst/>
          </a:prstGeom>
          <a:solidFill>
            <a:srgbClr val="002060"/>
          </a:solidFill>
          <a:ln>
            <a:solidFill>
              <a:schemeClr val="accent5">
                <a:lumMod val="20000"/>
                <a:lumOff val="80000"/>
              </a:schemeClr>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mj-lt"/>
              </a:rPr>
              <a:t>Introduction</a:t>
            </a:r>
          </a:p>
        </p:txBody>
      </p:sp>
      <p:sp>
        <p:nvSpPr>
          <p:cNvPr id="17" name="Subtitle 2"/>
          <p:cNvSpPr txBox="1">
            <a:spLocks/>
          </p:cNvSpPr>
          <p:nvPr/>
        </p:nvSpPr>
        <p:spPr>
          <a:xfrm>
            <a:off x="27021879" y="9650752"/>
            <a:ext cx="9024452" cy="840307"/>
          </a:xfrm>
          <a:prstGeom prst="rect">
            <a:avLst/>
          </a:prstGeom>
          <a:solidFill>
            <a:srgbClr val="002060"/>
          </a:solidFill>
          <a:ln>
            <a:solidFill>
              <a:schemeClr val="accent5">
                <a:lumMod val="20000"/>
                <a:lumOff val="80000"/>
              </a:schemeClr>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mj-lt"/>
              </a:rPr>
              <a:t>Discussion</a:t>
            </a:r>
          </a:p>
        </p:txBody>
      </p:sp>
      <p:sp>
        <p:nvSpPr>
          <p:cNvPr id="30" name="Subtitle 2"/>
          <p:cNvSpPr txBox="1">
            <a:spLocks/>
          </p:cNvSpPr>
          <p:nvPr/>
        </p:nvSpPr>
        <p:spPr>
          <a:xfrm>
            <a:off x="10292788" y="11672214"/>
            <a:ext cx="16350364" cy="840307"/>
          </a:xfrm>
          <a:prstGeom prst="rect">
            <a:avLst/>
          </a:prstGeom>
          <a:solidFill>
            <a:srgbClr val="002060"/>
          </a:solidFill>
          <a:ln>
            <a:solidFill>
              <a:schemeClr val="accent5">
                <a:lumMod val="20000"/>
                <a:lumOff val="80000"/>
              </a:schemeClr>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mj-lt"/>
              </a:rPr>
              <a:t>Results</a:t>
            </a:r>
          </a:p>
        </p:txBody>
      </p:sp>
      <p:sp>
        <p:nvSpPr>
          <p:cNvPr id="33" name="Subtitle 2"/>
          <p:cNvSpPr txBox="1">
            <a:spLocks/>
          </p:cNvSpPr>
          <p:nvPr/>
        </p:nvSpPr>
        <p:spPr>
          <a:xfrm>
            <a:off x="10292789" y="22070366"/>
            <a:ext cx="16350363" cy="6707397"/>
          </a:xfrm>
          <a:prstGeom prst="rect">
            <a:avLst/>
          </a:prstGeom>
          <a:solidFill>
            <a:schemeClr val="bg1">
              <a:lumMod val="95000"/>
            </a:schemeClr>
          </a:solidFill>
          <a:ln>
            <a:solidFill>
              <a:schemeClr val="bg1">
                <a:lumMod val="95000"/>
              </a:schemeClr>
            </a:solidFill>
          </a:ln>
        </p:spPr>
        <p:txBody>
          <a:bodyPr vert="horz" lIns="91440" tIns="45720" rIns="9144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endParaRPr lang="en-US" sz="1900" dirty="0">
              <a:solidFill>
                <a:srgbClr val="002060"/>
              </a:solidFill>
            </a:endParaRPr>
          </a:p>
        </p:txBody>
      </p:sp>
      <p:sp>
        <p:nvSpPr>
          <p:cNvPr id="32" name="Subtitle 2"/>
          <p:cNvSpPr txBox="1">
            <a:spLocks/>
          </p:cNvSpPr>
          <p:nvPr/>
        </p:nvSpPr>
        <p:spPr>
          <a:xfrm>
            <a:off x="14380109" y="23638769"/>
            <a:ext cx="8175722" cy="565570"/>
          </a:xfrm>
          <a:prstGeom prst="rect">
            <a:avLst/>
          </a:prstGeom>
          <a:solidFill>
            <a:schemeClr val="tx2">
              <a:lumMod val="60000"/>
              <a:lumOff val="40000"/>
            </a:schemeClr>
          </a:solidFill>
          <a:ln>
            <a:solidFill>
              <a:schemeClr val="accent5">
                <a:lumMod val="20000"/>
                <a:lumOff val="80000"/>
              </a:schemeClr>
            </a:solidFill>
          </a:ln>
        </p:spPr>
        <p:txBody>
          <a:bodyPr vert="horz" lIns="91440" tIns="45720" rIns="91440" bIns="45720" rtlCol="0" anchor="ctr">
            <a:normAutofit fontScale="6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nSpc>
                <a:spcPct val="120000"/>
              </a:lnSpc>
            </a:pPr>
            <a:r>
              <a:rPr lang="en-US" sz="5000" dirty="0">
                <a:solidFill>
                  <a:schemeClr val="bg1"/>
                </a:solidFill>
                <a:latin typeface="+mj-lt"/>
              </a:rPr>
              <a:t>Tests of Hypotheses</a:t>
            </a:r>
          </a:p>
        </p:txBody>
      </p:sp>
      <p:sp>
        <p:nvSpPr>
          <p:cNvPr id="31" name="Subtitle 2"/>
          <p:cNvSpPr txBox="1">
            <a:spLocks/>
          </p:cNvSpPr>
          <p:nvPr/>
        </p:nvSpPr>
        <p:spPr>
          <a:xfrm>
            <a:off x="10292788" y="12512521"/>
            <a:ext cx="16350364" cy="9550352"/>
          </a:xfrm>
          <a:prstGeom prst="rect">
            <a:avLst/>
          </a:prstGeom>
          <a:solidFill>
            <a:schemeClr val="bg1">
              <a:lumMod val="95000"/>
            </a:schemeClr>
          </a:solidFill>
          <a:ln>
            <a:solidFill>
              <a:schemeClr val="bg1">
                <a:lumMod val="95000"/>
              </a:schemeClr>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pic>
        <p:nvPicPr>
          <p:cNvPr id="161" name="Picture 1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1461" y="982302"/>
            <a:ext cx="1741345" cy="2458370"/>
          </a:xfrm>
          <a:prstGeom prst="rect">
            <a:avLst/>
          </a:prstGeom>
        </p:spPr>
      </p:pic>
      <p:sp>
        <p:nvSpPr>
          <p:cNvPr id="99" name="Subtitle 2"/>
          <p:cNvSpPr txBox="1">
            <a:spLocks/>
          </p:cNvSpPr>
          <p:nvPr/>
        </p:nvSpPr>
        <p:spPr>
          <a:xfrm>
            <a:off x="525591" y="5261992"/>
            <a:ext cx="9338863" cy="15233801"/>
          </a:xfrm>
          <a:prstGeom prst="rect">
            <a:avLst/>
          </a:prstGeom>
          <a:solidFill>
            <a:schemeClr val="bg1">
              <a:lumMod val="95000"/>
            </a:schemeClr>
          </a:solidFill>
          <a:ln>
            <a:solidFill>
              <a:schemeClr val="bg1">
                <a:lumMod val="95000"/>
              </a:schemeClr>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00000"/>
              </a:lnSpc>
              <a:spcBef>
                <a:spcPts val="0"/>
              </a:spcBef>
            </a:pPr>
            <a:endParaRPr lang="en-US" sz="1900" dirty="0">
              <a:solidFill>
                <a:srgbClr val="002060"/>
              </a:solidFill>
            </a:endParaRPr>
          </a:p>
          <a:p>
            <a:pPr algn="l">
              <a:lnSpc>
                <a:spcPct val="100000"/>
              </a:lnSpc>
              <a:spcBef>
                <a:spcPts val="0"/>
              </a:spcBef>
            </a:pPr>
            <a:r>
              <a:rPr lang="en-US" sz="1900" b="1" dirty="0">
                <a:solidFill>
                  <a:srgbClr val="002060"/>
                </a:solidFill>
              </a:rPr>
              <a:t>General Introduction</a:t>
            </a:r>
          </a:p>
          <a:p>
            <a:pPr algn="l">
              <a:lnSpc>
                <a:spcPct val="100000"/>
              </a:lnSpc>
              <a:spcBef>
                <a:spcPts val="0"/>
              </a:spcBef>
            </a:pPr>
            <a:endParaRPr lang="en-US" sz="1900" b="1" dirty="0">
              <a:solidFill>
                <a:srgbClr val="002060"/>
              </a:solidFill>
            </a:endParaRPr>
          </a:p>
          <a:p>
            <a:pPr algn="l">
              <a:lnSpc>
                <a:spcPct val="100000"/>
              </a:lnSpc>
              <a:spcBef>
                <a:spcPts val="0"/>
              </a:spcBef>
            </a:pPr>
            <a:r>
              <a:rPr lang="en-US" sz="1900" dirty="0">
                <a:solidFill>
                  <a:srgbClr val="002060"/>
                </a:solidFill>
              </a:rPr>
              <a:t>Counterproductive work behavior and poor relations with coworker are known issues that can disrupt the workplace (Spector et al., 2006). Here we examine key psychological variables that may be related to such problematic behavior.</a:t>
            </a:r>
          </a:p>
          <a:p>
            <a:pPr algn="l">
              <a:lnSpc>
                <a:spcPct val="100000"/>
              </a:lnSpc>
              <a:spcBef>
                <a:spcPts val="0"/>
              </a:spcBef>
            </a:pPr>
            <a:endParaRPr lang="en-US" sz="1900" b="1" dirty="0">
              <a:solidFill>
                <a:srgbClr val="002060"/>
              </a:solidFill>
            </a:endParaRPr>
          </a:p>
          <a:p>
            <a:pPr algn="l">
              <a:lnSpc>
                <a:spcPct val="100000"/>
              </a:lnSpc>
              <a:spcBef>
                <a:spcPts val="0"/>
              </a:spcBef>
            </a:pPr>
            <a:r>
              <a:rPr lang="en-US" sz="1900" b="1" dirty="0">
                <a:solidFill>
                  <a:srgbClr val="002060"/>
                </a:solidFill>
              </a:rPr>
              <a:t>Personal Intelligence</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Personal intelligence involves the capacity of individuals to accurately reason about personality and personality-related information that is related to themselves and others (Mayer, 2008). To explore whether personal intelligence existed and could be objectively measured, Mayer and colleagues (2012) developed the Test of Personal Intelligence (TOPI). This ability-based measure asked participants multiple-choice questions with answers keyed to well-established findings from personality literature. Personal intelligence, as measured by the TOPI, has shown many compelling relations to real-life criteria, such as counterproductive work behavior.</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b="1" dirty="0">
                <a:solidFill>
                  <a:srgbClr val="002060"/>
                </a:solidFill>
              </a:rPr>
              <a:t>Counterproductive Work Behavior</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One setting that may particularly benefit from research on personal intelligence is the workplace. In an initial study of workplace behavior, Mayer and colleagues (2018) found that employees who scored higher on a test of personal intelligence experienced more workplace social support and engaged in almost no counterproductive work behavior such as incivility and theft. Generally, counterproductive work behavior is categorized as intentional behavior intended to harm an organization and its members (Spector et al., 2006). Recent literature analyzes counterproductive work behavior by subscales such as sabotage, withdrawal, production deviance, theft, and abuse. Counterproductive behaviors may be due to personality qualities, or in response to work stressors and injustice; the behaviors often are related to anger (Spector et al., 2006).</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b="1" dirty="0">
                <a:solidFill>
                  <a:srgbClr val="002060"/>
                </a:solidFill>
              </a:rPr>
              <a:t>Overview of the Present Study</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This present study examines personal intelligence, counterproductive work behavior, and reasoning about a coworker in a group of student employees. Part of the work replicates a pilot study by Peters et al. (2021). That study examined narratives written by study participants about a challenging coworker. Peters found that judges who examined the narratives could reliably detect variations in the sophistication employees used to understand personality, and that their sophistication was related to personal intelligence, </a:t>
            </a:r>
            <a:r>
              <a:rPr lang="en-US" sz="1900" i="1" dirty="0">
                <a:solidFill>
                  <a:srgbClr val="002060"/>
                </a:solidFill>
              </a:rPr>
              <a:t>r</a:t>
            </a:r>
            <a:r>
              <a:rPr lang="en-US" sz="1900" dirty="0">
                <a:solidFill>
                  <a:srgbClr val="002060"/>
                </a:solidFill>
              </a:rPr>
              <a:t> = .43, p &lt; .001.</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Peters et al. findings are further expanded here through a replication and extension of the work. For example, here, I will attempt to relate sophistication ratings of narratives about challenging coworkers not only to personal intelligence, but also to counterproductive work behavior using the Counterproductive Work Behavior Checklist (CWB-C; Spector et al., 2006). In addition, I will test all the measures’ relations with such measures of benchmark personality traits such as Honesty, Emotionality, and Extraversion and their relation to personal intelligence and other measures. To address the latter, we added in measures of HEXACO–60 (Ashton &amp; Lee, 2009). If previous findings can be replicated, it will make for a more compelling case that personal intelligence is detectable in employees, and it is related to what we think of as sophistication in understanding personality.</a:t>
            </a:r>
          </a:p>
          <a:p>
            <a:pPr algn="l">
              <a:lnSpc>
                <a:spcPct val="100000"/>
              </a:lnSpc>
              <a:spcBef>
                <a:spcPts val="0"/>
              </a:spcBef>
            </a:pPr>
            <a:endParaRPr lang="en-US" sz="1900" dirty="0">
              <a:solidFill>
                <a:srgbClr val="002060"/>
              </a:solidFill>
            </a:endParaRPr>
          </a:p>
        </p:txBody>
      </p:sp>
      <p:sp>
        <p:nvSpPr>
          <p:cNvPr id="108" name="Subtitle 2"/>
          <p:cNvSpPr txBox="1">
            <a:spLocks/>
          </p:cNvSpPr>
          <p:nvPr/>
        </p:nvSpPr>
        <p:spPr>
          <a:xfrm>
            <a:off x="27021878" y="10491060"/>
            <a:ext cx="9024453" cy="9605735"/>
          </a:xfrm>
          <a:prstGeom prst="rect">
            <a:avLst/>
          </a:prstGeom>
          <a:solidFill>
            <a:schemeClr val="bg1">
              <a:lumMod val="95000"/>
            </a:schemeClr>
          </a:solidFill>
          <a:ln>
            <a:solidFill>
              <a:schemeClr val="bg1">
                <a:lumMod val="95000"/>
              </a:schemeClr>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The purpose of this study was to examine Counterproductive work behavior and poor relations with coworker in the workplace (Spector et al., 2006). To do so we replicated and extended earlier findings from Peters et al. (2021) study.</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We found that raters could reliably detect variations in the Attentiveness to Traits and Balanced Perspective used in describing their difficult coworker and Attentiveness to Traits was significantly related to ability-based personal intelligence.  </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Some of our findings were consistent with what relevant theory predicted: That personal intelligence plays a role in the workplace behavior. For example, personal intelligence correlated </a:t>
            </a:r>
            <a:r>
              <a:rPr lang="en-US" sz="1900" i="1" dirty="0">
                <a:solidFill>
                  <a:srgbClr val="002060"/>
                </a:solidFill>
              </a:rPr>
              <a:t>r</a:t>
            </a:r>
            <a:r>
              <a:rPr lang="en-US" sz="1900" dirty="0">
                <a:solidFill>
                  <a:srgbClr val="002060"/>
                </a:solidFill>
              </a:rPr>
              <a:t> = -.18 with counterproductive workplace behavior.  </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Some of our findings were not consistent with our expectations. We intended to assess the correlation between a sophistication scale and personal intelligence, but our factor analyses suggested there were two factors rather than one involving Sophistication. Only one of the two scales of Sophistication we examined correlated with TOPI scores. It was not clear why. </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b="1" dirty="0">
                <a:solidFill>
                  <a:srgbClr val="002060"/>
                </a:solidFill>
              </a:rPr>
              <a:t>Limitations</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In terms of the generalizability of our results, our sample of 87 participants is less than desirable. Further research should expand upon the findings to make a more accurate determination of our results.</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b="1" dirty="0">
                <a:solidFill>
                  <a:srgbClr val="002060"/>
                </a:solidFill>
              </a:rPr>
              <a:t>Conclusions</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Understanding personal intelligence in the workplace can potentially enhance the capabilities of human resource professionals to select personnel, which will ultimately improve their hiring process. Studies such as the present one also can assist HR departments in identifying potential weaknesses in employee perceptions of one another, and guide training in the area.</a:t>
            </a:r>
          </a:p>
        </p:txBody>
      </p:sp>
      <p:sp>
        <p:nvSpPr>
          <p:cNvPr id="46" name="Subtitle 2">
            <a:extLst>
              <a:ext uri="{FF2B5EF4-FFF2-40B4-BE49-F238E27FC236}">
                <a16:creationId xmlns:a16="http://schemas.microsoft.com/office/drawing/2014/main" id="{AAB7B6C6-93A4-4542-B790-C4CE402A1368}"/>
              </a:ext>
            </a:extLst>
          </p:cNvPr>
          <p:cNvSpPr txBox="1">
            <a:spLocks/>
          </p:cNvSpPr>
          <p:nvPr/>
        </p:nvSpPr>
        <p:spPr>
          <a:xfrm>
            <a:off x="525591" y="21697657"/>
            <a:ext cx="9338863" cy="7080106"/>
          </a:xfrm>
          <a:prstGeom prst="rect">
            <a:avLst/>
          </a:prstGeom>
          <a:solidFill>
            <a:schemeClr val="bg1">
              <a:lumMod val="95000"/>
            </a:schemeClr>
          </a:solidFill>
          <a:ln>
            <a:solidFill>
              <a:schemeClr val="bg1">
                <a:lumMod val="95000"/>
              </a:schemeClr>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endParaRPr lang="en-US" sz="1900" dirty="0">
              <a:solidFill>
                <a:srgbClr val="002060"/>
              </a:solidFill>
            </a:endParaRPr>
          </a:p>
          <a:p>
            <a:pPr algn="just">
              <a:lnSpc>
                <a:spcPct val="100000"/>
              </a:lnSpc>
              <a:spcBef>
                <a:spcPts val="0"/>
              </a:spcBef>
            </a:pPr>
            <a:r>
              <a:rPr lang="en-US" sz="1900" b="1" dirty="0">
                <a:solidFill>
                  <a:srgbClr val="002060"/>
                </a:solidFill>
              </a:rPr>
              <a:t>Hypothesis One</a:t>
            </a:r>
          </a:p>
          <a:p>
            <a:pPr algn="just">
              <a:lnSpc>
                <a:spcPct val="100000"/>
              </a:lnSpc>
              <a:spcBef>
                <a:spcPts val="0"/>
              </a:spcBef>
            </a:pPr>
            <a:endParaRPr lang="en-US" sz="1900" dirty="0">
              <a:solidFill>
                <a:srgbClr val="002060"/>
              </a:solidFill>
            </a:endParaRPr>
          </a:p>
          <a:p>
            <a:pPr algn="just">
              <a:lnSpc>
                <a:spcPct val="100000"/>
              </a:lnSpc>
              <a:spcBef>
                <a:spcPts val="0"/>
              </a:spcBef>
            </a:pPr>
            <a:r>
              <a:rPr lang="en-US" sz="1900" dirty="0">
                <a:solidFill>
                  <a:srgbClr val="002060"/>
                </a:solidFill>
              </a:rPr>
              <a:t>Regularly-found relationships among variables will be replicated here. These include that ability-based personal intelligence will positively correlate about </a:t>
            </a:r>
            <a:r>
              <a:rPr lang="en-US" sz="1900" i="1" dirty="0">
                <a:solidFill>
                  <a:srgbClr val="002060"/>
                </a:solidFill>
              </a:rPr>
              <a:t>r </a:t>
            </a:r>
            <a:r>
              <a:rPr lang="en-US" sz="1900" dirty="0">
                <a:solidFill>
                  <a:srgbClr val="002060"/>
                </a:solidFill>
              </a:rPr>
              <a:t>= .10 to .20 with Agreeableness and Conscientiousness of the HEXACO–60; it will correlate about </a:t>
            </a:r>
            <a:r>
              <a:rPr lang="en-US" sz="1900" i="1" dirty="0">
                <a:solidFill>
                  <a:srgbClr val="002060"/>
                </a:solidFill>
              </a:rPr>
              <a:t>r</a:t>
            </a:r>
            <a:r>
              <a:rPr lang="en-US" sz="1900" dirty="0">
                <a:solidFill>
                  <a:srgbClr val="002060"/>
                </a:solidFill>
              </a:rPr>
              <a:t> = .40 to .50 with verbal intelligence, as measured by the Wordsumplus-14.</a:t>
            </a:r>
          </a:p>
          <a:p>
            <a:pPr algn="just">
              <a:lnSpc>
                <a:spcPct val="100000"/>
              </a:lnSpc>
              <a:spcBef>
                <a:spcPts val="0"/>
              </a:spcBef>
            </a:pPr>
            <a:endParaRPr lang="en-US" sz="1900" dirty="0">
              <a:solidFill>
                <a:srgbClr val="002060"/>
              </a:solidFill>
            </a:endParaRPr>
          </a:p>
          <a:p>
            <a:pPr algn="just">
              <a:lnSpc>
                <a:spcPct val="100000"/>
              </a:lnSpc>
              <a:spcBef>
                <a:spcPts val="0"/>
              </a:spcBef>
            </a:pPr>
            <a:r>
              <a:rPr lang="en-US" sz="1900" b="1" dirty="0">
                <a:solidFill>
                  <a:srgbClr val="002060"/>
                </a:solidFill>
              </a:rPr>
              <a:t>Hypothesis Two</a:t>
            </a:r>
          </a:p>
          <a:p>
            <a:pPr algn="just">
              <a:lnSpc>
                <a:spcPct val="100000"/>
              </a:lnSpc>
              <a:spcBef>
                <a:spcPts val="0"/>
              </a:spcBef>
            </a:pPr>
            <a:endParaRPr lang="en-US" sz="1900" dirty="0">
              <a:solidFill>
                <a:srgbClr val="002060"/>
              </a:solidFill>
            </a:endParaRPr>
          </a:p>
          <a:p>
            <a:pPr algn="just">
              <a:lnSpc>
                <a:spcPct val="100000"/>
              </a:lnSpc>
              <a:spcBef>
                <a:spcPts val="0"/>
              </a:spcBef>
            </a:pPr>
            <a:r>
              <a:rPr lang="en-US" sz="1900" dirty="0">
                <a:solidFill>
                  <a:srgbClr val="002060"/>
                </a:solidFill>
              </a:rPr>
              <a:t>A factor analysis of judge’s ratings of sophistication will yield a recognizable factor of sophistication about personality.</a:t>
            </a:r>
          </a:p>
          <a:p>
            <a:pPr algn="just">
              <a:lnSpc>
                <a:spcPct val="100000"/>
              </a:lnSpc>
              <a:spcBef>
                <a:spcPts val="0"/>
              </a:spcBef>
            </a:pPr>
            <a:endParaRPr lang="en-US" sz="1900" dirty="0">
              <a:solidFill>
                <a:srgbClr val="002060"/>
              </a:solidFill>
            </a:endParaRPr>
          </a:p>
          <a:p>
            <a:pPr algn="just">
              <a:lnSpc>
                <a:spcPct val="100000"/>
              </a:lnSpc>
              <a:spcBef>
                <a:spcPts val="0"/>
              </a:spcBef>
            </a:pPr>
            <a:r>
              <a:rPr lang="en-US" sz="1900" b="1" dirty="0">
                <a:solidFill>
                  <a:srgbClr val="002060"/>
                </a:solidFill>
              </a:rPr>
              <a:t>Hypothesis Three</a:t>
            </a:r>
          </a:p>
          <a:p>
            <a:pPr algn="just">
              <a:lnSpc>
                <a:spcPct val="100000"/>
              </a:lnSpc>
              <a:spcBef>
                <a:spcPts val="0"/>
              </a:spcBef>
            </a:pPr>
            <a:endParaRPr lang="en-US" sz="1900" dirty="0">
              <a:solidFill>
                <a:srgbClr val="002060"/>
              </a:solidFill>
            </a:endParaRPr>
          </a:p>
          <a:p>
            <a:pPr algn="just">
              <a:lnSpc>
                <a:spcPct val="100000"/>
              </a:lnSpc>
              <a:spcBef>
                <a:spcPts val="0"/>
              </a:spcBef>
            </a:pPr>
            <a:r>
              <a:rPr lang="en-US" sz="1900" dirty="0">
                <a:solidFill>
                  <a:srgbClr val="002060"/>
                </a:solidFill>
              </a:rPr>
              <a:t>The central hypothesis is that ability-based personal intelligence will correlate positively with sophistication ratings and negatively with counterproductive work behavior. A more stringent version of the test will examine if such a relationship holds with verbal intelligence controlled for.</a:t>
            </a:r>
          </a:p>
          <a:p>
            <a:pPr algn="just">
              <a:lnSpc>
                <a:spcPct val="100000"/>
              </a:lnSpc>
              <a:spcBef>
                <a:spcPts val="0"/>
              </a:spcBef>
            </a:pPr>
            <a:endParaRPr lang="en-US" sz="1900" dirty="0">
              <a:solidFill>
                <a:srgbClr val="002060"/>
              </a:solidFill>
            </a:endParaRPr>
          </a:p>
          <a:p>
            <a:pPr algn="just">
              <a:lnSpc>
                <a:spcPct val="100000"/>
              </a:lnSpc>
              <a:spcBef>
                <a:spcPts val="0"/>
              </a:spcBef>
            </a:pPr>
            <a:r>
              <a:rPr lang="en-US" sz="1900" b="1" dirty="0">
                <a:solidFill>
                  <a:srgbClr val="002060"/>
                </a:solidFill>
              </a:rPr>
              <a:t>Hypothesis Four</a:t>
            </a:r>
          </a:p>
          <a:p>
            <a:pPr algn="just">
              <a:lnSpc>
                <a:spcPct val="100000"/>
              </a:lnSpc>
              <a:spcBef>
                <a:spcPts val="0"/>
              </a:spcBef>
            </a:pPr>
            <a:endParaRPr lang="en-US" sz="1900" dirty="0">
              <a:solidFill>
                <a:srgbClr val="002060"/>
              </a:solidFill>
            </a:endParaRPr>
          </a:p>
          <a:p>
            <a:pPr algn="just">
              <a:lnSpc>
                <a:spcPct val="100000"/>
              </a:lnSpc>
              <a:spcBef>
                <a:spcPts val="0"/>
              </a:spcBef>
            </a:pPr>
            <a:r>
              <a:rPr lang="en-US" sz="1900" dirty="0">
                <a:solidFill>
                  <a:srgbClr val="002060"/>
                </a:solidFill>
              </a:rPr>
              <a:t>Sophistication ratings also will correlate negatively with counterproductive work behavior at about the </a:t>
            </a:r>
            <a:r>
              <a:rPr lang="en-US" sz="1900" i="1" dirty="0">
                <a:solidFill>
                  <a:srgbClr val="002060"/>
                </a:solidFill>
              </a:rPr>
              <a:t>r</a:t>
            </a:r>
            <a:r>
              <a:rPr lang="en-US" sz="1900" dirty="0">
                <a:solidFill>
                  <a:srgbClr val="002060"/>
                </a:solidFill>
              </a:rPr>
              <a:t> = -.20 level.</a:t>
            </a:r>
          </a:p>
        </p:txBody>
      </p:sp>
      <p:sp>
        <p:nvSpPr>
          <p:cNvPr id="47" name="Subtitle 2">
            <a:extLst>
              <a:ext uri="{FF2B5EF4-FFF2-40B4-BE49-F238E27FC236}">
                <a16:creationId xmlns:a16="http://schemas.microsoft.com/office/drawing/2014/main" id="{0641AE9A-EA54-40C1-898D-F957C96617D8}"/>
              </a:ext>
            </a:extLst>
          </p:cNvPr>
          <p:cNvSpPr txBox="1">
            <a:spLocks/>
          </p:cNvSpPr>
          <p:nvPr/>
        </p:nvSpPr>
        <p:spPr>
          <a:xfrm>
            <a:off x="27021880" y="23139813"/>
            <a:ext cx="9053044" cy="778530"/>
          </a:xfrm>
          <a:prstGeom prst="rect">
            <a:avLst/>
          </a:prstGeom>
          <a:solidFill>
            <a:srgbClr val="002060"/>
          </a:solidFill>
          <a:ln>
            <a:solidFill>
              <a:schemeClr val="accent5">
                <a:lumMod val="20000"/>
                <a:lumOff val="80000"/>
              </a:schemeClr>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mj-lt"/>
              </a:rPr>
              <a:t>References</a:t>
            </a:r>
          </a:p>
        </p:txBody>
      </p:sp>
      <p:sp>
        <p:nvSpPr>
          <p:cNvPr id="48" name="Subtitle 2">
            <a:extLst>
              <a:ext uri="{FF2B5EF4-FFF2-40B4-BE49-F238E27FC236}">
                <a16:creationId xmlns:a16="http://schemas.microsoft.com/office/drawing/2014/main" id="{602DE3FE-8305-4B73-AB3D-1A8A43F8BEC9}"/>
              </a:ext>
            </a:extLst>
          </p:cNvPr>
          <p:cNvSpPr txBox="1">
            <a:spLocks/>
          </p:cNvSpPr>
          <p:nvPr/>
        </p:nvSpPr>
        <p:spPr>
          <a:xfrm>
            <a:off x="27014572" y="23918343"/>
            <a:ext cx="9053045" cy="4933421"/>
          </a:xfrm>
          <a:prstGeom prst="rect">
            <a:avLst/>
          </a:prstGeom>
          <a:solidFill>
            <a:schemeClr val="bg1">
              <a:lumMod val="95000"/>
            </a:schemeClr>
          </a:solidFill>
          <a:ln>
            <a:solidFill>
              <a:schemeClr val="bg1">
                <a:lumMod val="95000"/>
              </a:schemeClr>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00000"/>
              </a:lnSpc>
              <a:spcBef>
                <a:spcPts val="0"/>
              </a:spcBef>
            </a:pPr>
            <a:endParaRPr lang="en-US" sz="1350" dirty="0">
              <a:solidFill>
                <a:srgbClr val="002060"/>
              </a:solidFill>
            </a:endParaRPr>
          </a:p>
          <a:p>
            <a:pPr algn="l">
              <a:lnSpc>
                <a:spcPct val="100000"/>
              </a:lnSpc>
              <a:spcBef>
                <a:spcPts val="0"/>
              </a:spcBef>
            </a:pPr>
            <a:r>
              <a:rPr lang="en-US" sz="1350" dirty="0">
                <a:solidFill>
                  <a:srgbClr val="002060"/>
                </a:solidFill>
              </a:rPr>
              <a:t>Allen, J. L., “Personal Intelligence and Learning about Personality in Everyday Life” (2017). Doctoral Dissertation. 135. http://scholars.unh.edu/dissertation/135</a:t>
            </a:r>
          </a:p>
          <a:p>
            <a:pPr algn="l">
              <a:lnSpc>
                <a:spcPct val="100000"/>
              </a:lnSpc>
              <a:spcBef>
                <a:spcPts val="0"/>
              </a:spcBef>
            </a:pPr>
            <a:r>
              <a:rPr lang="en-US" sz="1350" dirty="0">
                <a:solidFill>
                  <a:srgbClr val="002060"/>
                </a:solidFill>
              </a:rPr>
              <a:t>Ashton, M. C. &amp; Lee, K. (2009). The HEXACO–60: A short measure of the major dimensions of personality. Journal of Personality Assessment, 91(4), 340–345.</a:t>
            </a:r>
          </a:p>
          <a:p>
            <a:pPr algn="l">
              <a:lnSpc>
                <a:spcPct val="100000"/>
              </a:lnSpc>
              <a:spcBef>
                <a:spcPts val="0"/>
              </a:spcBef>
            </a:pPr>
            <a:r>
              <a:rPr lang="en-US" sz="1350" dirty="0">
                <a:solidFill>
                  <a:srgbClr val="002060"/>
                </a:solidFill>
              </a:rPr>
              <a:t>Cor MK, Haertel E, Krosnick JA, Malhotra N. Improving ability measurement in surveys by following the principles of IRT: The </a:t>
            </a:r>
            <a:r>
              <a:rPr lang="en-US" sz="1350" dirty="0" err="1">
                <a:solidFill>
                  <a:srgbClr val="002060"/>
                </a:solidFill>
              </a:rPr>
              <a:t>Wordsum</a:t>
            </a:r>
            <a:r>
              <a:rPr lang="en-US" sz="1350" dirty="0">
                <a:solidFill>
                  <a:srgbClr val="002060"/>
                </a:solidFill>
              </a:rPr>
              <a:t> vocabulary test in the General Social Survey. Soc Sci Res. 2012 Sep;41(5):1003-16. </a:t>
            </a:r>
            <a:r>
              <a:rPr lang="en-US" sz="1350" dirty="0" err="1">
                <a:solidFill>
                  <a:srgbClr val="002060"/>
                </a:solidFill>
              </a:rPr>
              <a:t>doi</a:t>
            </a:r>
            <a:r>
              <a:rPr lang="en-US" sz="1350" dirty="0">
                <a:solidFill>
                  <a:srgbClr val="002060"/>
                </a:solidFill>
              </a:rPr>
              <a:t>: 10.1016/j.ssresearch.2012.05.007. </a:t>
            </a:r>
            <a:r>
              <a:rPr lang="en-US" sz="1350" dirty="0" err="1">
                <a:solidFill>
                  <a:srgbClr val="002060"/>
                </a:solidFill>
              </a:rPr>
              <a:t>Epub</a:t>
            </a:r>
            <a:r>
              <a:rPr lang="en-US" sz="1350" dirty="0">
                <a:solidFill>
                  <a:srgbClr val="002060"/>
                </a:solidFill>
              </a:rPr>
              <a:t> 2012 May 16. PMID: 23017913.</a:t>
            </a:r>
          </a:p>
          <a:p>
            <a:pPr algn="l">
              <a:lnSpc>
                <a:spcPct val="100000"/>
              </a:lnSpc>
              <a:spcBef>
                <a:spcPts val="0"/>
              </a:spcBef>
            </a:pPr>
            <a:r>
              <a:rPr lang="en-US" sz="1350" dirty="0">
                <a:solidFill>
                  <a:srgbClr val="002060"/>
                </a:solidFill>
              </a:rPr>
              <a:t>Mayer, J. D. (1995). A framework for the classification of personality components. Journal of Personality, 63(4), 819-878. doi:10.1111/j.1467-6494.1995.tb00318.x</a:t>
            </a:r>
          </a:p>
          <a:p>
            <a:pPr algn="l">
              <a:lnSpc>
                <a:spcPct val="100000"/>
              </a:lnSpc>
              <a:spcBef>
                <a:spcPts val="0"/>
              </a:spcBef>
            </a:pPr>
            <a:r>
              <a:rPr lang="en-US" sz="1350" dirty="0">
                <a:solidFill>
                  <a:srgbClr val="002060"/>
                </a:solidFill>
              </a:rPr>
              <a:t>Mayer, J. D. (2008). Personal intelligence. Imagination, Cognition, and Personality, 27(3), 209-232. </a:t>
            </a:r>
            <a:r>
              <a:rPr lang="en-US" sz="1350" dirty="0" err="1">
                <a:solidFill>
                  <a:srgbClr val="002060"/>
                </a:solidFill>
              </a:rPr>
              <a:t>doi</a:t>
            </a:r>
            <a:r>
              <a:rPr lang="en-US" sz="1350" dirty="0">
                <a:solidFill>
                  <a:srgbClr val="002060"/>
                </a:solidFill>
              </a:rPr>
              <a:t>: 10.2190</a:t>
            </a:r>
          </a:p>
          <a:p>
            <a:pPr algn="l">
              <a:lnSpc>
                <a:spcPct val="100000"/>
              </a:lnSpc>
              <a:spcBef>
                <a:spcPts val="0"/>
              </a:spcBef>
            </a:pPr>
            <a:r>
              <a:rPr lang="en-US" sz="1350" dirty="0">
                <a:solidFill>
                  <a:srgbClr val="002060"/>
                </a:solidFill>
              </a:rPr>
              <a:t>Mayer, J. D., </a:t>
            </a:r>
            <a:r>
              <a:rPr lang="en-US" sz="1350" dirty="0" err="1">
                <a:solidFill>
                  <a:srgbClr val="002060"/>
                </a:solidFill>
              </a:rPr>
              <a:t>Panter</a:t>
            </a:r>
            <a:r>
              <a:rPr lang="en-US" sz="1350" dirty="0">
                <a:solidFill>
                  <a:srgbClr val="002060"/>
                </a:solidFill>
              </a:rPr>
              <a:t>, A. T., &amp; Caruso, D. R. (2012). Does personal intelligence exist? Evidence from a new ability-based measure. Journal of Personality Assessment, 94, 124-140. </a:t>
            </a:r>
            <a:r>
              <a:rPr lang="en-US" sz="1350" dirty="0" err="1">
                <a:solidFill>
                  <a:srgbClr val="002060"/>
                </a:solidFill>
              </a:rPr>
              <a:t>doi</a:t>
            </a:r>
            <a:r>
              <a:rPr lang="en-US" sz="1350" dirty="0">
                <a:solidFill>
                  <a:srgbClr val="002060"/>
                </a:solidFill>
              </a:rPr>
              <a:t>: 10.1080/00223891.2011.646108</a:t>
            </a:r>
          </a:p>
          <a:p>
            <a:pPr algn="l">
              <a:lnSpc>
                <a:spcPct val="100000"/>
              </a:lnSpc>
              <a:spcBef>
                <a:spcPts val="0"/>
              </a:spcBef>
            </a:pPr>
            <a:r>
              <a:rPr lang="en-US" sz="1350" dirty="0">
                <a:solidFill>
                  <a:srgbClr val="002060"/>
                </a:solidFill>
              </a:rPr>
              <a:t>Mayer, J. D., </a:t>
            </a:r>
            <a:r>
              <a:rPr lang="en-US" sz="1350" dirty="0" err="1">
                <a:solidFill>
                  <a:srgbClr val="002060"/>
                </a:solidFill>
              </a:rPr>
              <a:t>Panter</a:t>
            </a:r>
            <a:r>
              <a:rPr lang="en-US" sz="1350" dirty="0">
                <a:solidFill>
                  <a:srgbClr val="002060"/>
                </a:solidFill>
              </a:rPr>
              <a:t>, A. C., Caruso, D. R. (2017). A closer look at the Test of Personal Intelligence (TOPI). Personality and Individual Differences, 111, 301-311. doi:10.1016/j.paid.2017.02.008</a:t>
            </a:r>
          </a:p>
          <a:p>
            <a:pPr algn="l">
              <a:lnSpc>
                <a:spcPct val="100000"/>
              </a:lnSpc>
              <a:spcBef>
                <a:spcPts val="0"/>
              </a:spcBef>
            </a:pPr>
            <a:r>
              <a:rPr lang="en-US" sz="1350" dirty="0">
                <a:solidFill>
                  <a:srgbClr val="002060"/>
                </a:solidFill>
              </a:rPr>
              <a:t>Mayer, J. D., </a:t>
            </a:r>
            <a:r>
              <a:rPr lang="en-US" sz="1350" dirty="0" err="1">
                <a:solidFill>
                  <a:srgbClr val="002060"/>
                </a:solidFill>
              </a:rPr>
              <a:t>Lortie</a:t>
            </a:r>
            <a:r>
              <a:rPr lang="en-US" sz="1350" dirty="0">
                <a:solidFill>
                  <a:srgbClr val="002060"/>
                </a:solidFill>
              </a:rPr>
              <a:t>, B., </a:t>
            </a:r>
            <a:r>
              <a:rPr lang="en-US" sz="1350" dirty="0" err="1">
                <a:solidFill>
                  <a:srgbClr val="002060"/>
                </a:solidFill>
              </a:rPr>
              <a:t>Panter</a:t>
            </a:r>
            <a:r>
              <a:rPr lang="en-US" sz="1350" dirty="0">
                <a:solidFill>
                  <a:srgbClr val="002060"/>
                </a:solidFill>
              </a:rPr>
              <a:t>, A. C., &amp; Caruso, D. R. (2018). Employees high in personal intelligence differ from their colleagues in workplace perceptions and behavior. Journal of Personality Assessment, 100(5), 539-550. doi:10.1080/00223891.2018.1455690</a:t>
            </a:r>
          </a:p>
          <a:p>
            <a:pPr algn="l">
              <a:lnSpc>
                <a:spcPct val="100000"/>
              </a:lnSpc>
              <a:spcBef>
                <a:spcPts val="0"/>
              </a:spcBef>
            </a:pPr>
            <a:r>
              <a:rPr lang="en-US" sz="1350" dirty="0">
                <a:solidFill>
                  <a:srgbClr val="002060"/>
                </a:solidFill>
              </a:rPr>
              <a:t>Mayer, J.D., </a:t>
            </a:r>
            <a:r>
              <a:rPr lang="en-US" sz="1350" dirty="0" err="1">
                <a:solidFill>
                  <a:srgbClr val="002060"/>
                </a:solidFill>
              </a:rPr>
              <a:t>Panter</a:t>
            </a:r>
            <a:r>
              <a:rPr lang="en-US" sz="1350" dirty="0">
                <a:solidFill>
                  <a:srgbClr val="002060"/>
                </a:solidFill>
              </a:rPr>
              <a:t>, A. T., &amp; Caruso, D. R. (2019). Test of Personal Intelligence Brief-20 (TOPI Brief-20) Manual (2nd., Standard Version). Technical Report. University of New Hampshire. Downloaded from https://mypages.unh.edu/sites/default/files/jdmayer/files/topi-brief20-manual-2nd-ed-standard-2019-08-29-1745docx.pdf</a:t>
            </a:r>
          </a:p>
          <a:p>
            <a:pPr algn="l">
              <a:lnSpc>
                <a:spcPct val="100000"/>
              </a:lnSpc>
              <a:spcBef>
                <a:spcPts val="0"/>
              </a:spcBef>
            </a:pPr>
            <a:r>
              <a:rPr lang="en-US" sz="1350" dirty="0">
                <a:solidFill>
                  <a:srgbClr val="002060"/>
                </a:solidFill>
              </a:rPr>
              <a:t>Spector, P. E., Fox, S., Penney, L. M., Bruursema, K., Goh, Angeline, &amp; Kessler, S. (2006). The dimensionality of counterproductivity: Are all counterproductive behaviors created equal? Journal of Vocational Behavior, 68, 446–460.</a:t>
            </a:r>
          </a:p>
        </p:txBody>
      </p:sp>
      <p:sp>
        <p:nvSpPr>
          <p:cNvPr id="3" name="TextBox 2">
            <a:extLst>
              <a:ext uri="{FF2B5EF4-FFF2-40B4-BE49-F238E27FC236}">
                <a16:creationId xmlns:a16="http://schemas.microsoft.com/office/drawing/2014/main" id="{3492D90C-6EA8-4BEB-B9E0-B1C5CB53BE80}"/>
              </a:ext>
            </a:extLst>
          </p:cNvPr>
          <p:cNvSpPr txBox="1"/>
          <p:nvPr/>
        </p:nvSpPr>
        <p:spPr>
          <a:xfrm>
            <a:off x="10292787" y="13191300"/>
            <a:ext cx="7294173" cy="5355312"/>
          </a:xfrm>
          <a:prstGeom prst="rect">
            <a:avLst/>
          </a:prstGeom>
          <a:noFill/>
        </p:spPr>
        <p:txBody>
          <a:bodyPr wrap="square" rtlCol="0">
            <a:spAutoFit/>
          </a:bodyPr>
          <a:lstStyle/>
          <a:p>
            <a:endParaRPr lang="en-US" sz="1900" b="1" dirty="0">
              <a:solidFill>
                <a:srgbClr val="002060"/>
              </a:solidFill>
            </a:endParaRPr>
          </a:p>
          <a:p>
            <a:endParaRPr lang="en-US" sz="1900" b="1" dirty="0">
              <a:solidFill>
                <a:srgbClr val="002060"/>
              </a:solidFill>
            </a:endParaRPr>
          </a:p>
          <a:p>
            <a:r>
              <a:rPr lang="en-US" sz="1900" b="1" dirty="0">
                <a:solidFill>
                  <a:srgbClr val="002060"/>
                </a:solidFill>
              </a:rPr>
              <a:t>Scoring the Narrative Ratings Via Factor Analysis</a:t>
            </a:r>
          </a:p>
          <a:p>
            <a:endParaRPr lang="en-US" sz="1900" dirty="0">
              <a:solidFill>
                <a:srgbClr val="002060"/>
              </a:solidFill>
            </a:endParaRPr>
          </a:p>
          <a:p>
            <a:r>
              <a:rPr lang="en-US" sz="1900" dirty="0">
                <a:solidFill>
                  <a:srgbClr val="002060"/>
                </a:solidFill>
              </a:rPr>
              <a:t>Inter-rater reliability indicates the degree to which raters agree with each other. This analysis can be appropriately assessed by a two-way mixed-effect, average measures intraclass correlation. The calculation for all ratings was .88, respectively, indicating that judge's agreement was high.</a:t>
            </a:r>
          </a:p>
          <a:p>
            <a:endParaRPr lang="en-US" sz="1900" dirty="0">
              <a:solidFill>
                <a:srgbClr val="002060"/>
              </a:solidFill>
            </a:endParaRPr>
          </a:p>
          <a:p>
            <a:r>
              <a:rPr lang="en-US" sz="1900" dirty="0">
                <a:solidFill>
                  <a:srgbClr val="002060"/>
                </a:solidFill>
              </a:rPr>
              <a:t>To create scales from the ratings, an exploratory factor analysis testing up to a three-factor solution was run in SPSS with a maximum likelihood factor method and Oblimin rotation. We used the two-factor solution here. Both factors appeared related to Sophistication. The first, labeled “Attentive to Traits” loaded items such as, “Mentioned Personality Traits”. The second, labeled “Balanced Perspective”, included items such as “Attributed interaction to…a balance between the person and the situation.” (See Table 1)</a:t>
            </a:r>
          </a:p>
        </p:txBody>
      </p:sp>
      <p:sp>
        <p:nvSpPr>
          <p:cNvPr id="4" name="TextBox 3">
            <a:extLst>
              <a:ext uri="{FF2B5EF4-FFF2-40B4-BE49-F238E27FC236}">
                <a16:creationId xmlns:a16="http://schemas.microsoft.com/office/drawing/2014/main" id="{F0763827-2D28-4FCF-A560-03CE019057F0}"/>
              </a:ext>
            </a:extLst>
          </p:cNvPr>
          <p:cNvSpPr txBox="1"/>
          <p:nvPr/>
        </p:nvSpPr>
        <p:spPr>
          <a:xfrm>
            <a:off x="10292788" y="24460067"/>
            <a:ext cx="6865837" cy="4185761"/>
          </a:xfrm>
          <a:prstGeom prst="rect">
            <a:avLst/>
          </a:prstGeom>
          <a:noFill/>
        </p:spPr>
        <p:txBody>
          <a:bodyPr wrap="square" rtlCol="0">
            <a:spAutoFit/>
          </a:bodyPr>
          <a:lstStyle/>
          <a:p>
            <a:endParaRPr lang="en-US" sz="1900" dirty="0">
              <a:solidFill>
                <a:srgbClr val="002060"/>
              </a:solidFill>
            </a:endParaRPr>
          </a:p>
          <a:p>
            <a:r>
              <a:rPr lang="en-US" sz="1900" dirty="0">
                <a:solidFill>
                  <a:srgbClr val="002060"/>
                </a:solidFill>
              </a:rPr>
              <a:t>Test of Hypothesis 1. Did general relations replicate earlier relations? As shown in Table 3, some, but not all correlations were in the expected range. For instance, although TOPI scores correlated with Wordsumplus (a measure of vocabulary) as expected at </a:t>
            </a:r>
            <a:r>
              <a:rPr lang="en-US" sz="1900" i="1" dirty="0">
                <a:solidFill>
                  <a:srgbClr val="002060"/>
                </a:solidFill>
              </a:rPr>
              <a:t>r</a:t>
            </a:r>
            <a:r>
              <a:rPr lang="en-US" sz="1900" dirty="0">
                <a:solidFill>
                  <a:srgbClr val="002060"/>
                </a:solidFill>
              </a:rPr>
              <a:t> = .37, and with Conscientiousness </a:t>
            </a:r>
            <a:r>
              <a:rPr lang="en-US" sz="1900" i="1" dirty="0">
                <a:solidFill>
                  <a:srgbClr val="002060"/>
                </a:solidFill>
              </a:rPr>
              <a:t>r</a:t>
            </a:r>
            <a:r>
              <a:rPr lang="en-US" sz="1900" dirty="0">
                <a:solidFill>
                  <a:srgbClr val="002060"/>
                </a:solidFill>
              </a:rPr>
              <a:t>  = .20, it failed to significantly correlate with Agreeableness, </a:t>
            </a:r>
            <a:r>
              <a:rPr lang="en-US" sz="1900" i="1" dirty="0">
                <a:solidFill>
                  <a:srgbClr val="002060"/>
                </a:solidFill>
              </a:rPr>
              <a:t>r</a:t>
            </a:r>
            <a:r>
              <a:rPr lang="en-US" sz="1900" dirty="0">
                <a:solidFill>
                  <a:srgbClr val="002060"/>
                </a:solidFill>
              </a:rPr>
              <a:t> = -.003.</a:t>
            </a:r>
          </a:p>
          <a:p>
            <a:endParaRPr lang="en-US" sz="1900" dirty="0">
              <a:solidFill>
                <a:srgbClr val="002060"/>
              </a:solidFill>
            </a:endParaRPr>
          </a:p>
          <a:p>
            <a:r>
              <a:rPr lang="en-US" sz="1900" dirty="0">
                <a:solidFill>
                  <a:srgbClr val="002060"/>
                </a:solidFill>
              </a:rPr>
              <a:t>Test of Hypothesis 2. Did a factor analysis of judge’s ratings of sophistication yield a recognizable factor of sophistication about personality? As shown in Table 1, both the Attentive to Traits and Balanced Perspective factors of the 2-factor solution reflected sophistication about personality.</a:t>
            </a:r>
          </a:p>
          <a:p>
            <a:endParaRPr lang="en-US" sz="1900" dirty="0">
              <a:solidFill>
                <a:srgbClr val="002060"/>
              </a:solidFill>
            </a:endParaRPr>
          </a:p>
        </p:txBody>
      </p:sp>
      <p:sp>
        <p:nvSpPr>
          <p:cNvPr id="24" name="Subtitle 2">
            <a:extLst>
              <a:ext uri="{FF2B5EF4-FFF2-40B4-BE49-F238E27FC236}">
                <a16:creationId xmlns:a16="http://schemas.microsoft.com/office/drawing/2014/main" id="{7606A125-C6F5-4B58-AC83-96B3FAAC1634}"/>
              </a:ext>
            </a:extLst>
          </p:cNvPr>
          <p:cNvSpPr txBox="1">
            <a:spLocks/>
          </p:cNvSpPr>
          <p:nvPr/>
        </p:nvSpPr>
        <p:spPr>
          <a:xfrm>
            <a:off x="10292789" y="5261991"/>
            <a:ext cx="16350364" cy="6006971"/>
          </a:xfrm>
          <a:prstGeom prst="rect">
            <a:avLst/>
          </a:prstGeom>
          <a:solidFill>
            <a:schemeClr val="bg1">
              <a:lumMod val="95000"/>
            </a:schemeClr>
          </a:solidFill>
          <a:ln>
            <a:solidFill>
              <a:schemeClr val="bg1">
                <a:lumMod val="95000"/>
              </a:schemeClr>
            </a:solidFill>
          </a:ln>
        </p:spPr>
        <p:txBody>
          <a:bodyPr vert="horz" lIns="91440" tIns="45720" rIns="91440" bIns="45720" rtlCol="0" anchor="t">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20000"/>
              </a:lnSpc>
              <a:spcBef>
                <a:spcPts val="0"/>
              </a:spcBef>
            </a:pPr>
            <a:endParaRPr lang="en-US" sz="1900" dirty="0">
              <a:solidFill>
                <a:srgbClr val="002060"/>
              </a:solidFill>
            </a:endParaRPr>
          </a:p>
          <a:p>
            <a:pPr algn="l">
              <a:lnSpc>
                <a:spcPct val="120000"/>
              </a:lnSpc>
              <a:spcBef>
                <a:spcPts val="0"/>
              </a:spcBef>
            </a:pPr>
            <a:r>
              <a:rPr lang="en-US" sz="1900" b="1" dirty="0">
                <a:solidFill>
                  <a:srgbClr val="002060"/>
                </a:solidFill>
              </a:rPr>
              <a:t>Subjects and Screening</a:t>
            </a:r>
          </a:p>
          <a:p>
            <a:pPr algn="l">
              <a:lnSpc>
                <a:spcPct val="120000"/>
              </a:lnSpc>
              <a:spcBef>
                <a:spcPts val="0"/>
              </a:spcBef>
            </a:pPr>
            <a:endParaRPr lang="en-US" sz="1900" dirty="0">
              <a:solidFill>
                <a:srgbClr val="002060"/>
              </a:solidFill>
            </a:endParaRPr>
          </a:p>
          <a:p>
            <a:pPr algn="l">
              <a:lnSpc>
                <a:spcPct val="120000"/>
              </a:lnSpc>
              <a:spcBef>
                <a:spcPts val="0"/>
              </a:spcBef>
            </a:pPr>
            <a:r>
              <a:rPr lang="en-US" sz="1900" dirty="0">
                <a:solidFill>
                  <a:srgbClr val="002060"/>
                </a:solidFill>
              </a:rPr>
              <a:t>The study consisted of 87 student employees (78 women, 8 men, and 1 other) retained after screening for non-responsiveness. Initially, 114 participants logged on. Of those,, 23 student employees logged on to the survey but did not complete any of the measures and four student employees were flagged and removed for repeatedly choosing the same answer throughout the survey or signs of non-responsiveness.  Participants were predominantly female, white, and earned under $15,000 per year. </a:t>
            </a:r>
          </a:p>
          <a:p>
            <a:pPr algn="l">
              <a:lnSpc>
                <a:spcPct val="120000"/>
              </a:lnSpc>
              <a:spcBef>
                <a:spcPts val="0"/>
              </a:spcBef>
            </a:pPr>
            <a:endParaRPr lang="en-US" sz="1900" dirty="0">
              <a:solidFill>
                <a:srgbClr val="002060"/>
              </a:solidFill>
            </a:endParaRPr>
          </a:p>
          <a:p>
            <a:pPr algn="l">
              <a:lnSpc>
                <a:spcPct val="120000"/>
              </a:lnSpc>
              <a:spcBef>
                <a:spcPts val="0"/>
              </a:spcBef>
            </a:pPr>
            <a:r>
              <a:rPr lang="en-US" sz="1900" b="1" dirty="0">
                <a:solidFill>
                  <a:srgbClr val="002060"/>
                </a:solidFill>
              </a:rPr>
              <a:t>Key Measures</a:t>
            </a:r>
          </a:p>
          <a:p>
            <a:pPr algn="l">
              <a:lnSpc>
                <a:spcPct val="120000"/>
              </a:lnSpc>
              <a:spcBef>
                <a:spcPts val="0"/>
              </a:spcBef>
            </a:pPr>
            <a:endParaRPr lang="en-US" sz="1900" dirty="0">
              <a:solidFill>
                <a:srgbClr val="002060"/>
              </a:solidFill>
            </a:endParaRPr>
          </a:p>
          <a:p>
            <a:pPr algn="l">
              <a:lnSpc>
                <a:spcPct val="120000"/>
              </a:lnSpc>
              <a:spcBef>
                <a:spcPts val="0"/>
              </a:spcBef>
            </a:pPr>
            <a:r>
              <a:rPr lang="en-US" sz="1900" dirty="0">
                <a:solidFill>
                  <a:srgbClr val="002060"/>
                </a:solidFill>
              </a:rPr>
              <a:t>1. the Interaction with Difficult or Challenging Employees Survey asked participants to describe a difficult interaction with a coworker; </a:t>
            </a:r>
          </a:p>
          <a:p>
            <a:pPr algn="l">
              <a:lnSpc>
                <a:spcPct val="120000"/>
              </a:lnSpc>
              <a:spcBef>
                <a:spcPts val="0"/>
              </a:spcBef>
            </a:pPr>
            <a:r>
              <a:rPr lang="en-US" sz="1900" dirty="0">
                <a:solidFill>
                  <a:srgbClr val="002060"/>
                </a:solidFill>
              </a:rPr>
              <a:t>2. the Test of Personal Intelligence Brief-20 (TOPI-BRIEF-20; Mayer et al. 2019). A 20-item short form ability-based measure to assess personal intelligence;</a:t>
            </a:r>
          </a:p>
          <a:p>
            <a:pPr algn="l">
              <a:lnSpc>
                <a:spcPct val="120000"/>
              </a:lnSpc>
              <a:spcBef>
                <a:spcPts val="0"/>
              </a:spcBef>
            </a:pPr>
            <a:r>
              <a:rPr lang="en-US" sz="1900" dirty="0">
                <a:solidFill>
                  <a:srgbClr val="002060"/>
                </a:solidFill>
              </a:rPr>
              <a:t>3. the Counterproductive Work Behavior Checklist (CWB-C; Spector et al., 2006). A 32-item measure that inquiries about the respondents’ frequency of a targeted counterproductive work behavior on their current job (Fox et al., 2012); </a:t>
            </a:r>
          </a:p>
          <a:p>
            <a:pPr algn="l">
              <a:lnSpc>
                <a:spcPct val="120000"/>
              </a:lnSpc>
              <a:spcBef>
                <a:spcPts val="0"/>
              </a:spcBef>
            </a:pPr>
            <a:r>
              <a:rPr lang="en-US" sz="1900" dirty="0">
                <a:solidFill>
                  <a:srgbClr val="002060"/>
                </a:solidFill>
              </a:rPr>
              <a:t>4. the Self-Estimated Personal Intelligence Scale (SEPI-16; Mayer et al., 2017). A 16-item self-judgement measure to assess personal intelligence;</a:t>
            </a:r>
          </a:p>
          <a:p>
            <a:pPr algn="l">
              <a:lnSpc>
                <a:spcPct val="120000"/>
              </a:lnSpc>
              <a:spcBef>
                <a:spcPts val="0"/>
              </a:spcBef>
            </a:pPr>
            <a:r>
              <a:rPr lang="en-US" sz="1900" dirty="0">
                <a:solidFill>
                  <a:srgbClr val="002060"/>
                </a:solidFill>
              </a:rPr>
              <a:t>5. the Wordsumplus-14 test (Cor et al., 2012). A 14-item verbal intelligence test;</a:t>
            </a:r>
          </a:p>
          <a:p>
            <a:pPr algn="l">
              <a:lnSpc>
                <a:spcPct val="120000"/>
              </a:lnSpc>
              <a:spcBef>
                <a:spcPts val="0"/>
              </a:spcBef>
            </a:pPr>
            <a:r>
              <a:rPr lang="en-US" sz="1900" dirty="0">
                <a:solidFill>
                  <a:srgbClr val="002060"/>
                </a:solidFill>
              </a:rPr>
              <a:t>6. the HEXACO–60 (Ashton &amp; Lee, 2009). A 60-item short personality inventory that assesses the 6 dimensions of the HEXACO model of personality structure; </a:t>
            </a:r>
          </a:p>
          <a:p>
            <a:pPr algn="l">
              <a:lnSpc>
                <a:spcPct val="120000"/>
              </a:lnSpc>
              <a:spcBef>
                <a:spcPts val="0"/>
              </a:spcBef>
            </a:pPr>
            <a:endParaRPr lang="en-US" sz="1900" dirty="0">
              <a:solidFill>
                <a:srgbClr val="002060"/>
              </a:solidFill>
            </a:endParaRPr>
          </a:p>
          <a:p>
            <a:pPr algn="l">
              <a:lnSpc>
                <a:spcPct val="120000"/>
              </a:lnSpc>
              <a:spcBef>
                <a:spcPts val="0"/>
              </a:spcBef>
            </a:pPr>
            <a:r>
              <a:rPr lang="en-US" sz="1900" b="1" dirty="0">
                <a:solidFill>
                  <a:srgbClr val="002060"/>
                </a:solidFill>
              </a:rPr>
              <a:t>Procedure</a:t>
            </a:r>
          </a:p>
          <a:p>
            <a:pPr algn="l">
              <a:lnSpc>
                <a:spcPct val="120000"/>
              </a:lnSpc>
              <a:spcBef>
                <a:spcPts val="0"/>
              </a:spcBef>
            </a:pPr>
            <a:endParaRPr lang="en-US" sz="1900" dirty="0">
              <a:solidFill>
                <a:srgbClr val="002060"/>
              </a:solidFill>
            </a:endParaRPr>
          </a:p>
          <a:p>
            <a:pPr algn="l">
              <a:lnSpc>
                <a:spcPct val="120000"/>
              </a:lnSpc>
              <a:spcBef>
                <a:spcPts val="0"/>
              </a:spcBef>
            </a:pPr>
            <a:r>
              <a:rPr lang="en-US" sz="1900" dirty="0">
                <a:solidFill>
                  <a:srgbClr val="002060"/>
                </a:solidFill>
              </a:rPr>
              <a:t>Participants were recruited through SONA, an online participant recruitment tool. A link to the Qualtrics survey was limited to participants who are 18 years or older and work at least five hours per week. Participants who completed the survey in its entirety received one SONA credit.</a:t>
            </a:r>
          </a:p>
        </p:txBody>
      </p:sp>
      <p:sp>
        <p:nvSpPr>
          <p:cNvPr id="25" name="Subtitle 2">
            <a:extLst>
              <a:ext uri="{FF2B5EF4-FFF2-40B4-BE49-F238E27FC236}">
                <a16:creationId xmlns:a16="http://schemas.microsoft.com/office/drawing/2014/main" id="{943EE1AD-8713-4A97-9BBA-22D674044FC4}"/>
              </a:ext>
            </a:extLst>
          </p:cNvPr>
          <p:cNvSpPr txBox="1">
            <a:spLocks/>
          </p:cNvSpPr>
          <p:nvPr/>
        </p:nvSpPr>
        <p:spPr>
          <a:xfrm>
            <a:off x="10292788" y="4380108"/>
            <a:ext cx="16350364" cy="881883"/>
          </a:xfrm>
          <a:prstGeom prst="rect">
            <a:avLst/>
          </a:prstGeom>
          <a:solidFill>
            <a:srgbClr val="002060"/>
          </a:solidFill>
          <a:ln>
            <a:solidFill>
              <a:schemeClr val="accent5">
                <a:lumMod val="20000"/>
                <a:lumOff val="80000"/>
              </a:schemeClr>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mj-lt"/>
              </a:rPr>
              <a:t>Methods</a:t>
            </a:r>
          </a:p>
        </p:txBody>
      </p:sp>
      <p:pic>
        <p:nvPicPr>
          <p:cNvPr id="12" name="Picture 11">
            <a:extLst>
              <a:ext uri="{FF2B5EF4-FFF2-40B4-BE49-F238E27FC236}">
                <a16:creationId xmlns:a16="http://schemas.microsoft.com/office/drawing/2014/main" id="{670BA133-A847-4911-9078-ED6E2E024EB0}"/>
              </a:ext>
            </a:extLst>
          </p:cNvPr>
          <p:cNvPicPr>
            <a:picLocks noChangeAspect="1"/>
          </p:cNvPicPr>
          <p:nvPr/>
        </p:nvPicPr>
        <p:blipFill rotWithShape="1">
          <a:blip r:embed="rId3"/>
          <a:srcRect l="953" r="30570" b="8283"/>
          <a:stretch/>
        </p:blipFill>
        <p:spPr>
          <a:xfrm>
            <a:off x="18287677" y="18965674"/>
            <a:ext cx="7955279" cy="4210903"/>
          </a:xfrm>
          <a:prstGeom prst="rect">
            <a:avLst/>
          </a:prstGeom>
        </p:spPr>
      </p:pic>
      <p:pic>
        <p:nvPicPr>
          <p:cNvPr id="14" name="Picture 13">
            <a:extLst>
              <a:ext uri="{FF2B5EF4-FFF2-40B4-BE49-F238E27FC236}">
                <a16:creationId xmlns:a16="http://schemas.microsoft.com/office/drawing/2014/main" id="{0A0391F9-7FFF-417D-B832-4CC2BBD52909}"/>
              </a:ext>
            </a:extLst>
          </p:cNvPr>
          <p:cNvPicPr>
            <a:picLocks noChangeAspect="1"/>
          </p:cNvPicPr>
          <p:nvPr/>
        </p:nvPicPr>
        <p:blipFill rotWithShape="1">
          <a:blip r:embed="rId4"/>
          <a:srcRect l="6783" r="12767" b="5314"/>
          <a:stretch/>
        </p:blipFill>
        <p:spPr>
          <a:xfrm>
            <a:off x="18287676" y="13717798"/>
            <a:ext cx="7955280" cy="4846325"/>
          </a:xfrm>
          <a:prstGeom prst="rect">
            <a:avLst/>
          </a:prstGeom>
        </p:spPr>
      </p:pic>
      <p:sp>
        <p:nvSpPr>
          <p:cNvPr id="15" name="TextBox 14">
            <a:extLst>
              <a:ext uri="{FF2B5EF4-FFF2-40B4-BE49-F238E27FC236}">
                <a16:creationId xmlns:a16="http://schemas.microsoft.com/office/drawing/2014/main" id="{5C12D491-2B85-4A9E-B559-92A2F7CDB463}"/>
              </a:ext>
            </a:extLst>
          </p:cNvPr>
          <p:cNvSpPr txBox="1"/>
          <p:nvPr/>
        </p:nvSpPr>
        <p:spPr>
          <a:xfrm>
            <a:off x="10292787" y="18990817"/>
            <a:ext cx="6166412" cy="4185761"/>
          </a:xfrm>
          <a:prstGeom prst="rect">
            <a:avLst/>
          </a:prstGeom>
          <a:noFill/>
        </p:spPr>
        <p:txBody>
          <a:bodyPr wrap="square" rtlCol="0">
            <a:spAutoFit/>
          </a:bodyPr>
          <a:lstStyle/>
          <a:p>
            <a:endParaRPr lang="en-US" sz="1900" b="1" dirty="0">
              <a:solidFill>
                <a:srgbClr val="002060"/>
              </a:solidFill>
            </a:endParaRPr>
          </a:p>
          <a:p>
            <a:endParaRPr lang="en-US" sz="1900" b="1" dirty="0">
              <a:solidFill>
                <a:srgbClr val="002060"/>
              </a:solidFill>
            </a:endParaRPr>
          </a:p>
          <a:p>
            <a:endParaRPr lang="en-US" sz="1900" b="1" dirty="0">
              <a:solidFill>
                <a:srgbClr val="002060"/>
              </a:solidFill>
            </a:endParaRPr>
          </a:p>
          <a:p>
            <a:endParaRPr lang="en-US" sz="1900" b="1" dirty="0">
              <a:solidFill>
                <a:srgbClr val="002060"/>
              </a:solidFill>
            </a:endParaRPr>
          </a:p>
          <a:p>
            <a:r>
              <a:rPr lang="en-US" sz="1900" b="1" dirty="0">
                <a:solidFill>
                  <a:srgbClr val="002060"/>
                </a:solidFill>
              </a:rPr>
              <a:t>Descriptive Statistics</a:t>
            </a:r>
          </a:p>
          <a:p>
            <a:endParaRPr lang="en-US" sz="1900" dirty="0">
              <a:solidFill>
                <a:srgbClr val="002060"/>
              </a:solidFill>
            </a:endParaRPr>
          </a:p>
          <a:p>
            <a:r>
              <a:rPr lang="en-US" sz="1900" dirty="0">
                <a:solidFill>
                  <a:srgbClr val="002060"/>
                </a:solidFill>
              </a:rPr>
              <a:t>Table 2 shows our descriptive statistics, including means, standard deviations, and reliabilities. Most of the values were in the expected range for all scales, except for the reliability of the TOPI-BRIEF-20 and Wordsumplus-14.</a:t>
            </a:r>
          </a:p>
          <a:p>
            <a:endParaRPr lang="en-US" sz="1900" dirty="0">
              <a:solidFill>
                <a:srgbClr val="002060"/>
              </a:solidFill>
            </a:endParaRPr>
          </a:p>
          <a:p>
            <a:endParaRPr lang="en-US" sz="1900" dirty="0">
              <a:solidFill>
                <a:srgbClr val="002060"/>
              </a:solidFill>
            </a:endParaRPr>
          </a:p>
          <a:p>
            <a:endParaRPr lang="en-US" sz="1900" dirty="0">
              <a:solidFill>
                <a:srgbClr val="002060"/>
              </a:solidFill>
            </a:endParaRPr>
          </a:p>
          <a:p>
            <a:endParaRPr lang="en-US" sz="1900" dirty="0">
              <a:solidFill>
                <a:srgbClr val="002060"/>
              </a:solidFill>
            </a:endParaRPr>
          </a:p>
        </p:txBody>
      </p:sp>
      <p:sp>
        <p:nvSpPr>
          <p:cNvPr id="34" name="Subtitle 2">
            <a:extLst>
              <a:ext uri="{FF2B5EF4-FFF2-40B4-BE49-F238E27FC236}">
                <a16:creationId xmlns:a16="http://schemas.microsoft.com/office/drawing/2014/main" id="{27E36033-D3E0-4CED-B51D-A03868874550}"/>
              </a:ext>
            </a:extLst>
          </p:cNvPr>
          <p:cNvSpPr txBox="1">
            <a:spLocks/>
          </p:cNvSpPr>
          <p:nvPr/>
        </p:nvSpPr>
        <p:spPr>
          <a:xfrm>
            <a:off x="14380109" y="12700428"/>
            <a:ext cx="8175722" cy="565570"/>
          </a:xfrm>
          <a:prstGeom prst="rect">
            <a:avLst/>
          </a:prstGeom>
          <a:solidFill>
            <a:schemeClr val="tx2">
              <a:lumMod val="60000"/>
              <a:lumOff val="40000"/>
            </a:schemeClr>
          </a:solidFill>
          <a:ln>
            <a:solidFill>
              <a:schemeClr val="accent5">
                <a:lumMod val="20000"/>
                <a:lumOff val="80000"/>
              </a:schemeClr>
            </a:solidFill>
          </a:ln>
        </p:spPr>
        <p:txBody>
          <a:bodyPr vert="horz" lIns="91440" tIns="45720" rIns="91440" bIns="45720" rtlCol="0" anchor="ctr">
            <a:normAutofit fontScale="6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nSpc>
                <a:spcPct val="120000"/>
              </a:lnSpc>
            </a:pPr>
            <a:r>
              <a:rPr lang="en-US" sz="5000" dirty="0">
                <a:solidFill>
                  <a:schemeClr val="bg1"/>
                </a:solidFill>
                <a:latin typeface="+mj-lt"/>
              </a:rPr>
              <a:t>Preliminary Analyses</a:t>
            </a:r>
          </a:p>
        </p:txBody>
      </p:sp>
      <p:sp>
        <p:nvSpPr>
          <p:cNvPr id="43" name="Subtitle 2">
            <a:extLst>
              <a:ext uri="{FF2B5EF4-FFF2-40B4-BE49-F238E27FC236}">
                <a16:creationId xmlns:a16="http://schemas.microsoft.com/office/drawing/2014/main" id="{310B8B53-B660-43EE-8BE4-431BD04B0C7B}"/>
              </a:ext>
            </a:extLst>
          </p:cNvPr>
          <p:cNvSpPr txBox="1">
            <a:spLocks/>
          </p:cNvSpPr>
          <p:nvPr/>
        </p:nvSpPr>
        <p:spPr>
          <a:xfrm>
            <a:off x="27021879" y="4380109"/>
            <a:ext cx="9053045" cy="4871645"/>
          </a:xfrm>
          <a:prstGeom prst="rect">
            <a:avLst/>
          </a:prstGeom>
          <a:solidFill>
            <a:schemeClr val="bg1">
              <a:lumMod val="95000"/>
            </a:schemeClr>
          </a:solidFill>
          <a:ln>
            <a:solidFill>
              <a:schemeClr val="bg1">
                <a:lumMod val="95000"/>
              </a:schemeClr>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00000"/>
              </a:lnSpc>
              <a:spcBef>
                <a:spcPts val="0"/>
              </a:spcBef>
            </a:pPr>
            <a:endParaRPr lang="en-US" sz="1900" dirty="0">
              <a:solidFill>
                <a:srgbClr val="002060"/>
              </a:solidFill>
            </a:endParaRPr>
          </a:p>
          <a:p>
            <a:pPr algn="l">
              <a:lnSpc>
                <a:spcPct val="100000"/>
              </a:lnSpc>
              <a:spcBef>
                <a:spcPts val="0"/>
              </a:spcBef>
            </a:pPr>
            <a:endParaRPr lang="en-US" sz="1900" dirty="0">
              <a:solidFill>
                <a:srgbClr val="002060"/>
              </a:solidFill>
            </a:endParaRPr>
          </a:p>
          <a:p>
            <a:pPr algn="l">
              <a:lnSpc>
                <a:spcPct val="100000"/>
              </a:lnSpc>
              <a:spcBef>
                <a:spcPts val="0"/>
              </a:spcBef>
            </a:pPr>
            <a:endParaRPr lang="en-US" sz="1900" dirty="0">
              <a:solidFill>
                <a:srgbClr val="002060"/>
              </a:solidFill>
            </a:endParaRP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Test of Hypothesis 3. Did ability-based personal intelligence correlate positively with sophistication ratings and negatively with counterproductive work behavior? As shown in Table 3, ability-based personal intelligence correlated with sophistication at </a:t>
            </a:r>
            <a:r>
              <a:rPr lang="en-US" sz="1900" i="1" dirty="0">
                <a:solidFill>
                  <a:srgbClr val="002060"/>
                </a:solidFill>
              </a:rPr>
              <a:t>r</a:t>
            </a:r>
            <a:r>
              <a:rPr lang="en-US" sz="1900" dirty="0">
                <a:solidFill>
                  <a:srgbClr val="002060"/>
                </a:solidFill>
              </a:rPr>
              <a:t> = .27*, and negatively with counterproductive work behavior at about the </a:t>
            </a:r>
            <a:r>
              <a:rPr lang="en-US" sz="1900" i="1" dirty="0">
                <a:solidFill>
                  <a:srgbClr val="002060"/>
                </a:solidFill>
              </a:rPr>
              <a:t>r</a:t>
            </a:r>
            <a:r>
              <a:rPr lang="en-US" sz="1900" dirty="0">
                <a:solidFill>
                  <a:srgbClr val="002060"/>
                </a:solidFill>
              </a:rPr>
              <a:t> = -.20 level.</a:t>
            </a:r>
          </a:p>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Test of Hypothesis 4. Did Sophistication ratings correlate negatively with counterproductive work behavior at about the </a:t>
            </a:r>
            <a:r>
              <a:rPr lang="en-US" sz="1900" i="1" dirty="0">
                <a:solidFill>
                  <a:srgbClr val="002060"/>
                </a:solidFill>
              </a:rPr>
              <a:t>r</a:t>
            </a:r>
            <a:r>
              <a:rPr lang="en-US" sz="1900" dirty="0">
                <a:solidFill>
                  <a:srgbClr val="002060"/>
                </a:solidFill>
              </a:rPr>
              <a:t> = -.20 level? As shown in Table 2, the factor model yielded two factors of sophistication. The first, Attentive to Traits factor correlated positively with counterproductive work behavior, </a:t>
            </a:r>
            <a:r>
              <a:rPr lang="en-US" sz="1900" i="1" dirty="0">
                <a:solidFill>
                  <a:srgbClr val="002060"/>
                </a:solidFill>
              </a:rPr>
              <a:t>r</a:t>
            </a:r>
            <a:r>
              <a:rPr lang="en-US" sz="1900" dirty="0">
                <a:solidFill>
                  <a:srgbClr val="002060"/>
                </a:solidFill>
              </a:rPr>
              <a:t> = .23*. The second, Balanced Perspective factor, however correlated negatively albeit non-significantly with counterproductive work behavior, </a:t>
            </a:r>
            <a:r>
              <a:rPr lang="en-US" sz="1900" i="1" dirty="0">
                <a:solidFill>
                  <a:srgbClr val="002060"/>
                </a:solidFill>
              </a:rPr>
              <a:t>r</a:t>
            </a:r>
            <a:r>
              <a:rPr lang="en-US" sz="1900" dirty="0">
                <a:solidFill>
                  <a:srgbClr val="002060"/>
                </a:solidFill>
              </a:rPr>
              <a:t> = -.10, contrary to our prediction.</a:t>
            </a:r>
          </a:p>
        </p:txBody>
      </p:sp>
      <p:sp>
        <p:nvSpPr>
          <p:cNvPr id="44" name="Subtitle 2">
            <a:extLst>
              <a:ext uri="{FF2B5EF4-FFF2-40B4-BE49-F238E27FC236}">
                <a16:creationId xmlns:a16="http://schemas.microsoft.com/office/drawing/2014/main" id="{5CEC5C0B-7AD5-4036-8C74-6E5706B4F5C7}"/>
              </a:ext>
            </a:extLst>
          </p:cNvPr>
          <p:cNvSpPr txBox="1">
            <a:spLocks/>
          </p:cNvSpPr>
          <p:nvPr/>
        </p:nvSpPr>
        <p:spPr>
          <a:xfrm>
            <a:off x="27446244" y="4380108"/>
            <a:ext cx="8175722" cy="565570"/>
          </a:xfrm>
          <a:prstGeom prst="rect">
            <a:avLst/>
          </a:prstGeom>
          <a:solidFill>
            <a:schemeClr val="tx2">
              <a:lumMod val="60000"/>
              <a:lumOff val="40000"/>
            </a:schemeClr>
          </a:solidFill>
          <a:ln>
            <a:solidFill>
              <a:schemeClr val="accent5">
                <a:lumMod val="20000"/>
                <a:lumOff val="80000"/>
              </a:schemeClr>
            </a:solidFill>
          </a:ln>
        </p:spPr>
        <p:txBody>
          <a:bodyPr vert="horz" lIns="91440" tIns="45720" rIns="91440" bIns="45720" rtlCol="0" anchor="ctr">
            <a:normAutofit fontScale="6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nSpc>
                <a:spcPct val="120000"/>
              </a:lnSpc>
            </a:pPr>
            <a:r>
              <a:rPr lang="en-US" sz="5000" dirty="0">
                <a:solidFill>
                  <a:schemeClr val="bg1"/>
                </a:solidFill>
                <a:latin typeface="+mj-lt"/>
              </a:rPr>
              <a:t>Tests of Hypotheses (Cont.)</a:t>
            </a:r>
          </a:p>
        </p:txBody>
      </p:sp>
      <p:sp>
        <p:nvSpPr>
          <p:cNvPr id="49" name="Subtitle 2">
            <a:extLst>
              <a:ext uri="{FF2B5EF4-FFF2-40B4-BE49-F238E27FC236}">
                <a16:creationId xmlns:a16="http://schemas.microsoft.com/office/drawing/2014/main" id="{5F79477C-07AB-42E9-800E-52523A0895C4}"/>
              </a:ext>
            </a:extLst>
          </p:cNvPr>
          <p:cNvSpPr txBox="1">
            <a:spLocks/>
          </p:cNvSpPr>
          <p:nvPr/>
        </p:nvSpPr>
        <p:spPr>
          <a:xfrm>
            <a:off x="27021880" y="20495793"/>
            <a:ext cx="9053044" cy="778530"/>
          </a:xfrm>
          <a:prstGeom prst="rect">
            <a:avLst/>
          </a:prstGeom>
          <a:solidFill>
            <a:srgbClr val="002060"/>
          </a:solidFill>
          <a:ln>
            <a:solidFill>
              <a:schemeClr val="accent5">
                <a:lumMod val="20000"/>
                <a:lumOff val="80000"/>
              </a:schemeClr>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mj-lt"/>
              </a:rPr>
              <a:t>Acknowledgements</a:t>
            </a:r>
          </a:p>
        </p:txBody>
      </p:sp>
      <p:sp>
        <p:nvSpPr>
          <p:cNvPr id="51" name="Subtitle 2">
            <a:extLst>
              <a:ext uri="{FF2B5EF4-FFF2-40B4-BE49-F238E27FC236}">
                <a16:creationId xmlns:a16="http://schemas.microsoft.com/office/drawing/2014/main" id="{8E140053-E5C1-41A9-9D44-B37AD34FE6D8}"/>
              </a:ext>
            </a:extLst>
          </p:cNvPr>
          <p:cNvSpPr txBox="1">
            <a:spLocks/>
          </p:cNvSpPr>
          <p:nvPr/>
        </p:nvSpPr>
        <p:spPr>
          <a:xfrm>
            <a:off x="27021879" y="21284056"/>
            <a:ext cx="9053045" cy="1456759"/>
          </a:xfrm>
          <a:prstGeom prst="rect">
            <a:avLst/>
          </a:prstGeom>
          <a:solidFill>
            <a:schemeClr val="bg1">
              <a:lumMod val="95000"/>
            </a:schemeClr>
          </a:solidFill>
          <a:ln>
            <a:solidFill>
              <a:schemeClr val="bg1">
                <a:lumMod val="95000"/>
              </a:schemeClr>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00000"/>
              </a:lnSpc>
              <a:spcBef>
                <a:spcPts val="0"/>
              </a:spcBef>
            </a:pPr>
            <a:endParaRPr lang="en-US" sz="1900" dirty="0">
              <a:solidFill>
                <a:srgbClr val="002060"/>
              </a:solidFill>
            </a:endParaRPr>
          </a:p>
          <a:p>
            <a:pPr algn="l">
              <a:lnSpc>
                <a:spcPct val="100000"/>
              </a:lnSpc>
              <a:spcBef>
                <a:spcPts val="0"/>
              </a:spcBef>
            </a:pPr>
            <a:r>
              <a:rPr lang="en-US" sz="1900" dirty="0">
                <a:solidFill>
                  <a:srgbClr val="002060"/>
                </a:solidFill>
              </a:rPr>
              <a:t>I would like to express my gratitude to my advisor, John D. Mayer, who guided me throughout this project. I would also like to thank Alyssa Hall who helped with the narrative ratings for this study.</a:t>
            </a:r>
          </a:p>
        </p:txBody>
      </p:sp>
      <p:pic>
        <p:nvPicPr>
          <p:cNvPr id="35" name="Picture 34">
            <a:extLst>
              <a:ext uri="{FF2B5EF4-FFF2-40B4-BE49-F238E27FC236}">
                <a16:creationId xmlns:a16="http://schemas.microsoft.com/office/drawing/2014/main" id="{7B7B9BAE-6502-4D4C-9DEF-66B3ADB155B3}"/>
              </a:ext>
            </a:extLst>
          </p:cNvPr>
          <p:cNvPicPr>
            <a:picLocks noChangeAspect="1"/>
          </p:cNvPicPr>
          <p:nvPr/>
        </p:nvPicPr>
        <p:blipFill rotWithShape="1">
          <a:blip r:embed="rId5"/>
          <a:srcRect b="9640"/>
          <a:stretch/>
        </p:blipFill>
        <p:spPr>
          <a:xfrm>
            <a:off x="17771795" y="24693632"/>
            <a:ext cx="8567552" cy="3384914"/>
          </a:xfrm>
          <a:prstGeom prst="rect">
            <a:avLst/>
          </a:prstGeom>
        </p:spPr>
      </p:pic>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9251</TotalTime>
  <Words>2260</Words>
  <Application>Microsoft Office PowerPoint</Application>
  <PresentationFormat>Custom</PresentationFormat>
  <Paragraphs>118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Office Theme</vt:lpstr>
      <vt:lpstr>Understanding the Personality of a Coworker Miah Munro Psychology Department,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Miah Munro</cp:lastModifiedBy>
  <cp:revision>152</cp:revision>
  <dcterms:created xsi:type="dcterms:W3CDTF">2016-03-05T16:55:12Z</dcterms:created>
  <dcterms:modified xsi:type="dcterms:W3CDTF">2022-04-19T17:10:35Z</dcterms:modified>
</cp:coreProperties>
</file>