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D6FF"/>
    <a:srgbClr val="925DD4"/>
    <a:srgbClr val="5E00A5"/>
    <a:srgbClr val="E9D1FF"/>
    <a:srgbClr val="F4F8FE"/>
    <a:srgbClr val="F4E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99"/>
  </p:normalViewPr>
  <p:slideViewPr>
    <p:cSldViewPr snapToGrid="0" snapToObjects="1">
      <p:cViewPr>
        <p:scale>
          <a:sx n="32" d="100"/>
          <a:sy n="32" d="100"/>
        </p:scale>
        <p:origin x="424"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file:////Users/meghanlotti/Desktop/College/Senior%20Year%20/Honors/OD%20Data%20.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meghanlotti/Desktop/College/Senior%20Year%20/Honors/OD%20Data%20.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Users/meghanlotti/Desktop/College/Senior%20Year%20/Honors/OD%20Data%20.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Users/meghanlotti/Desktop/College/Senior%20Year%20/Honors/OD%20Data%20.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4000" b="0" i="0" u="none" strike="noStrike" kern="1200" spc="0" baseline="0">
                <a:solidFill>
                  <a:schemeClr val="tx1"/>
                </a:solidFill>
                <a:latin typeface="+mn-lt"/>
                <a:ea typeface="+mn-ea"/>
                <a:cs typeface="+mn-cs"/>
              </a:defRPr>
            </a:pPr>
            <a:r>
              <a:rPr lang="en-US" sz="4000">
                <a:solidFill>
                  <a:schemeClr val="tx1"/>
                </a:solidFill>
                <a:latin typeface="Georgia" panose="02040502050405020303" pitchFamily="18" charset="0"/>
              </a:rPr>
              <a:t>Inpatient</a:t>
            </a:r>
            <a:r>
              <a:rPr lang="en-US" sz="4000" baseline="0">
                <a:solidFill>
                  <a:schemeClr val="tx1"/>
                </a:solidFill>
                <a:latin typeface="Georgia" panose="02040502050405020303" pitchFamily="18" charset="0"/>
              </a:rPr>
              <a:t> Infection Rates by Gender </a:t>
            </a:r>
            <a:endParaRPr lang="en-US" sz="4000">
              <a:solidFill>
                <a:schemeClr val="tx1"/>
              </a:solidFill>
              <a:latin typeface="Georgia" panose="02040502050405020303" pitchFamily="18" charset="0"/>
            </a:endParaRPr>
          </a:p>
        </c:rich>
      </c:tx>
      <c:layout>
        <c:manualLayout>
          <c:xMode val="edge"/>
          <c:yMode val="edge"/>
          <c:x val="0.25572773840624058"/>
          <c:y val="2.1777093184829323E-2"/>
        </c:manualLayout>
      </c:layout>
      <c:overlay val="0"/>
      <c:spPr>
        <a:solidFill>
          <a:schemeClr val="bg1"/>
        </a:solidFill>
        <a:ln>
          <a:noFill/>
        </a:ln>
        <a:effectLst/>
      </c:spPr>
      <c:txPr>
        <a:bodyPr rot="0" spcFirstLastPara="1" vertOverflow="ellipsis" vert="horz" wrap="square" anchor="ctr" anchorCtr="1"/>
        <a:lstStyle/>
        <a:p>
          <a:pPr>
            <a:defRPr sz="4000" b="0" i="0" u="none" strike="noStrike" kern="1200" spc="0" baseline="0">
              <a:solidFill>
                <a:schemeClr val="tx1"/>
              </a:solidFill>
              <a:latin typeface="+mn-lt"/>
              <a:ea typeface="+mn-ea"/>
              <a:cs typeface="+mn-cs"/>
            </a:defRPr>
          </a:pPr>
          <a:endParaRPr lang="en-US"/>
        </a:p>
      </c:txPr>
    </c:title>
    <c:autoTitleDeleted val="0"/>
    <c:plotArea>
      <c:layout/>
      <c:lineChart>
        <c:grouping val="standard"/>
        <c:varyColors val="0"/>
        <c:ser>
          <c:idx val="0"/>
          <c:order val="0"/>
          <c:tx>
            <c:strRef>
              <c:f>Opioid_Sex!$J$19</c:f>
              <c:strCache>
                <c:ptCount val="1"/>
                <c:pt idx="0">
                  <c:v>Female </c:v>
                </c:pt>
              </c:strCache>
            </c:strRef>
          </c:tx>
          <c:spPr>
            <a:ln w="76200" cap="rnd">
              <a:solidFill>
                <a:srgbClr val="92D050"/>
              </a:solidFill>
              <a:round/>
            </a:ln>
            <a:effectLst/>
          </c:spPr>
          <c:marker>
            <c:symbol val="none"/>
          </c:marker>
          <c:cat>
            <c:numRef>
              <c:f>Opioid_Sex!$K$18:$R$18</c:f>
              <c:numCache>
                <c:formatCode>General</c:formatCode>
                <c:ptCount val="8"/>
                <c:pt idx="0">
                  <c:v>2012</c:v>
                </c:pt>
                <c:pt idx="1">
                  <c:v>2013</c:v>
                </c:pt>
                <c:pt idx="2">
                  <c:v>2014</c:v>
                </c:pt>
                <c:pt idx="3">
                  <c:v>2015</c:v>
                </c:pt>
                <c:pt idx="4">
                  <c:v>2016</c:v>
                </c:pt>
                <c:pt idx="5">
                  <c:v>2017</c:v>
                </c:pt>
                <c:pt idx="6">
                  <c:v>2018</c:v>
                </c:pt>
                <c:pt idx="7">
                  <c:v>2019</c:v>
                </c:pt>
              </c:numCache>
            </c:numRef>
          </c:cat>
          <c:val>
            <c:numRef>
              <c:f>Opioid_Sex!$K$19:$R$19</c:f>
              <c:numCache>
                <c:formatCode>General</c:formatCode>
                <c:ptCount val="8"/>
                <c:pt idx="0">
                  <c:v>82</c:v>
                </c:pt>
                <c:pt idx="1">
                  <c:v>119</c:v>
                </c:pt>
                <c:pt idx="2">
                  <c:v>147</c:v>
                </c:pt>
                <c:pt idx="3">
                  <c:v>275</c:v>
                </c:pt>
                <c:pt idx="4">
                  <c:v>470</c:v>
                </c:pt>
                <c:pt idx="5">
                  <c:v>458</c:v>
                </c:pt>
                <c:pt idx="6">
                  <c:v>426</c:v>
                </c:pt>
                <c:pt idx="7">
                  <c:v>466</c:v>
                </c:pt>
              </c:numCache>
            </c:numRef>
          </c:val>
          <c:smooth val="1"/>
          <c:extLst>
            <c:ext xmlns:c16="http://schemas.microsoft.com/office/drawing/2014/chart" uri="{C3380CC4-5D6E-409C-BE32-E72D297353CC}">
              <c16:uniqueId val="{00000000-BB51-CA41-B142-2FA3A48A30B0}"/>
            </c:ext>
          </c:extLst>
        </c:ser>
        <c:ser>
          <c:idx val="1"/>
          <c:order val="1"/>
          <c:tx>
            <c:strRef>
              <c:f>Opioid_Sex!$J$20</c:f>
              <c:strCache>
                <c:ptCount val="1"/>
                <c:pt idx="0">
                  <c:v>Male</c:v>
                </c:pt>
              </c:strCache>
            </c:strRef>
          </c:tx>
          <c:spPr>
            <a:ln w="76200" cap="rnd">
              <a:solidFill>
                <a:srgbClr val="0070C0"/>
              </a:solidFill>
              <a:round/>
            </a:ln>
            <a:effectLst/>
          </c:spPr>
          <c:marker>
            <c:symbol val="none"/>
          </c:marker>
          <c:cat>
            <c:numRef>
              <c:f>Opioid_Sex!$K$18:$R$18</c:f>
              <c:numCache>
                <c:formatCode>General</c:formatCode>
                <c:ptCount val="8"/>
                <c:pt idx="0">
                  <c:v>2012</c:v>
                </c:pt>
                <c:pt idx="1">
                  <c:v>2013</c:v>
                </c:pt>
                <c:pt idx="2">
                  <c:v>2014</c:v>
                </c:pt>
                <c:pt idx="3">
                  <c:v>2015</c:v>
                </c:pt>
                <c:pt idx="4">
                  <c:v>2016</c:v>
                </c:pt>
                <c:pt idx="5">
                  <c:v>2017</c:v>
                </c:pt>
                <c:pt idx="6">
                  <c:v>2018</c:v>
                </c:pt>
                <c:pt idx="7">
                  <c:v>2019</c:v>
                </c:pt>
              </c:numCache>
            </c:numRef>
          </c:cat>
          <c:val>
            <c:numRef>
              <c:f>Opioid_Sex!$K$20:$R$20</c:f>
              <c:numCache>
                <c:formatCode>General</c:formatCode>
                <c:ptCount val="8"/>
                <c:pt idx="0">
                  <c:v>113</c:v>
                </c:pt>
                <c:pt idx="1">
                  <c:v>125</c:v>
                </c:pt>
                <c:pt idx="2">
                  <c:v>174</c:v>
                </c:pt>
                <c:pt idx="3">
                  <c:v>334</c:v>
                </c:pt>
                <c:pt idx="4">
                  <c:v>494</c:v>
                </c:pt>
                <c:pt idx="5">
                  <c:v>491</c:v>
                </c:pt>
                <c:pt idx="6">
                  <c:v>519</c:v>
                </c:pt>
                <c:pt idx="7">
                  <c:v>577</c:v>
                </c:pt>
              </c:numCache>
            </c:numRef>
          </c:val>
          <c:smooth val="1"/>
          <c:extLst>
            <c:ext xmlns:c16="http://schemas.microsoft.com/office/drawing/2014/chart" uri="{C3380CC4-5D6E-409C-BE32-E72D297353CC}">
              <c16:uniqueId val="{00000001-BB51-CA41-B142-2FA3A48A30B0}"/>
            </c:ext>
          </c:extLst>
        </c:ser>
        <c:dLbls>
          <c:showLegendKey val="0"/>
          <c:showVal val="0"/>
          <c:showCatName val="0"/>
          <c:showSerName val="0"/>
          <c:showPercent val="0"/>
          <c:showBubbleSize val="0"/>
        </c:dLbls>
        <c:smooth val="0"/>
        <c:axId val="1873635968"/>
        <c:axId val="1872879840"/>
      </c:lineChart>
      <c:catAx>
        <c:axId val="1873635968"/>
        <c:scaling>
          <c:orientation val="minMax"/>
        </c:scaling>
        <c:delete val="0"/>
        <c:axPos val="b"/>
        <c:title>
          <c:tx>
            <c:rich>
              <a:bodyPr rot="0" spcFirstLastPara="1" vertOverflow="ellipsis" vert="horz" wrap="square" anchor="ctr" anchorCtr="1"/>
              <a:lstStyle/>
              <a:p>
                <a:pPr>
                  <a:defRPr sz="4000" b="0" i="0" u="none" strike="noStrike" kern="1200" baseline="0">
                    <a:solidFill>
                      <a:schemeClr val="tx1"/>
                    </a:solidFill>
                    <a:latin typeface="+mn-lt"/>
                    <a:ea typeface="+mn-ea"/>
                    <a:cs typeface="+mn-cs"/>
                  </a:defRPr>
                </a:pPr>
                <a:r>
                  <a:rPr lang="en-US" sz="4000">
                    <a:solidFill>
                      <a:schemeClr val="tx1"/>
                    </a:solidFill>
                    <a:latin typeface="Georgia" panose="02040502050405020303" pitchFamily="18" charset="0"/>
                  </a:rPr>
                  <a:t>Year</a:t>
                </a:r>
              </a:p>
            </c:rich>
          </c:tx>
          <c:overlay val="0"/>
          <c:spPr>
            <a:noFill/>
            <a:ln>
              <a:noFill/>
            </a:ln>
            <a:effectLst/>
          </c:spPr>
          <c:txPr>
            <a:bodyPr rot="0" spcFirstLastPara="1" vertOverflow="ellipsis" vert="horz" wrap="square" anchor="ctr" anchorCtr="1"/>
            <a:lstStyle/>
            <a:p>
              <a:pPr>
                <a:defRPr sz="4000" b="0"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Georgia" panose="02040502050405020303" pitchFamily="18" charset="0"/>
                <a:ea typeface="+mn-ea"/>
                <a:cs typeface="+mn-cs"/>
              </a:defRPr>
            </a:pPr>
            <a:endParaRPr lang="en-US"/>
          </a:p>
        </c:txPr>
        <c:crossAx val="1872879840"/>
        <c:crosses val="autoZero"/>
        <c:auto val="1"/>
        <c:lblAlgn val="ctr"/>
        <c:lblOffset val="100"/>
        <c:noMultiLvlLbl val="0"/>
      </c:catAx>
      <c:valAx>
        <c:axId val="1872879840"/>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title>
          <c:tx>
            <c:rich>
              <a:bodyPr rot="-5400000" spcFirstLastPara="1" vertOverflow="ellipsis" vert="horz" wrap="square" anchor="ctr" anchorCtr="1"/>
              <a:lstStyle/>
              <a:p>
                <a:pPr>
                  <a:defRPr sz="4000" b="0" i="0" u="none" strike="noStrike" kern="1200" baseline="0">
                    <a:solidFill>
                      <a:schemeClr val="tx1"/>
                    </a:solidFill>
                    <a:latin typeface="+mn-lt"/>
                    <a:ea typeface="+mn-ea"/>
                    <a:cs typeface="+mn-cs"/>
                  </a:defRPr>
                </a:pPr>
                <a:r>
                  <a:rPr lang="en-US" sz="4000">
                    <a:solidFill>
                      <a:schemeClr val="tx1"/>
                    </a:solidFill>
                    <a:latin typeface="Georgia" panose="02040502050405020303" pitchFamily="18" charset="0"/>
                  </a:rPr>
                  <a:t>#</a:t>
                </a:r>
                <a:r>
                  <a:rPr lang="en-US" sz="4000" baseline="0">
                    <a:solidFill>
                      <a:schemeClr val="tx1"/>
                    </a:solidFill>
                    <a:latin typeface="Georgia" panose="02040502050405020303" pitchFamily="18" charset="0"/>
                  </a:rPr>
                  <a:t> of Patients </a:t>
                </a:r>
                <a:endParaRPr lang="en-US" sz="4000">
                  <a:solidFill>
                    <a:schemeClr val="tx1"/>
                  </a:solidFill>
                  <a:latin typeface="Georgia" panose="02040502050405020303" pitchFamily="18" charset="0"/>
                </a:endParaRPr>
              </a:p>
            </c:rich>
          </c:tx>
          <c:overlay val="0"/>
          <c:spPr>
            <a:noFill/>
            <a:ln>
              <a:noFill/>
            </a:ln>
            <a:effectLst/>
          </c:spPr>
          <c:txPr>
            <a:bodyPr rot="-5400000" spcFirstLastPara="1" vertOverflow="ellipsis" vert="horz" wrap="square" anchor="ctr" anchorCtr="1"/>
            <a:lstStyle/>
            <a:p>
              <a:pPr>
                <a:defRPr sz="4000" b="0"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800" b="0" i="0" u="none" strike="noStrike" kern="1200" baseline="0">
                <a:solidFill>
                  <a:schemeClr val="tx1"/>
                </a:solidFill>
                <a:latin typeface="Georgia" panose="02040502050405020303" pitchFamily="18" charset="0"/>
                <a:ea typeface="+mn-ea"/>
                <a:cs typeface="+mn-cs"/>
              </a:defRPr>
            </a:pPr>
            <a:endParaRPr lang="en-US"/>
          </a:p>
        </c:txPr>
        <c:crossAx val="187363596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4000" b="0" i="0" u="none" strike="noStrike" kern="1200" baseline="0">
              <a:solidFill>
                <a:schemeClr val="tx1"/>
              </a:solidFill>
              <a:latin typeface="Georgia" panose="02040502050405020303" pitchFamily="18"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4000" b="0" i="0" u="none" strike="noStrike" kern="1200" spc="0" baseline="0">
                <a:solidFill>
                  <a:schemeClr val="tx1"/>
                </a:solidFill>
                <a:latin typeface="+mn-lt"/>
                <a:ea typeface="+mn-ea"/>
                <a:cs typeface="+mn-cs"/>
              </a:defRPr>
            </a:pPr>
            <a:r>
              <a:rPr lang="en-US" sz="4000">
                <a:solidFill>
                  <a:schemeClr val="tx1"/>
                </a:solidFill>
                <a:latin typeface="Georgia" panose="02040502050405020303" pitchFamily="18" charset="0"/>
              </a:rPr>
              <a:t>ED Infection Rates</a:t>
            </a:r>
            <a:r>
              <a:rPr lang="en-US" sz="4000" baseline="0">
                <a:solidFill>
                  <a:schemeClr val="tx1"/>
                </a:solidFill>
                <a:latin typeface="Georgia" panose="02040502050405020303" pitchFamily="18" charset="0"/>
              </a:rPr>
              <a:t> by Gender</a:t>
            </a:r>
            <a:endParaRPr lang="en-US" sz="4000">
              <a:solidFill>
                <a:schemeClr val="tx1"/>
              </a:solidFill>
              <a:latin typeface="Georgia" panose="02040502050405020303" pitchFamily="18" charset="0"/>
            </a:endParaRPr>
          </a:p>
        </c:rich>
      </c:tx>
      <c:overlay val="0"/>
      <c:spPr>
        <a:noFill/>
        <a:ln>
          <a:noFill/>
        </a:ln>
        <a:effectLst/>
      </c:spPr>
      <c:txPr>
        <a:bodyPr rot="0" spcFirstLastPara="1" vertOverflow="ellipsis" vert="horz" wrap="square" anchor="ctr" anchorCtr="1"/>
        <a:lstStyle/>
        <a:p>
          <a:pPr>
            <a:defRPr sz="4000" b="0" i="0" u="none" strike="noStrike" kern="1200" spc="0" baseline="0">
              <a:solidFill>
                <a:schemeClr val="tx1"/>
              </a:solidFill>
              <a:latin typeface="+mn-lt"/>
              <a:ea typeface="+mn-ea"/>
              <a:cs typeface="+mn-cs"/>
            </a:defRPr>
          </a:pPr>
          <a:endParaRPr lang="en-US"/>
        </a:p>
      </c:txPr>
    </c:title>
    <c:autoTitleDeleted val="0"/>
    <c:plotArea>
      <c:layout/>
      <c:lineChart>
        <c:grouping val="standard"/>
        <c:varyColors val="0"/>
        <c:ser>
          <c:idx val="0"/>
          <c:order val="0"/>
          <c:tx>
            <c:strRef>
              <c:f>Opioid_Sex!$U$19</c:f>
              <c:strCache>
                <c:ptCount val="1"/>
                <c:pt idx="0">
                  <c:v>Female</c:v>
                </c:pt>
              </c:strCache>
            </c:strRef>
          </c:tx>
          <c:spPr>
            <a:ln w="76200" cap="rnd">
              <a:solidFill>
                <a:srgbClr val="FFC000"/>
              </a:solidFill>
              <a:round/>
            </a:ln>
            <a:effectLst>
              <a:glow>
                <a:schemeClr val="accent1">
                  <a:alpha val="40000"/>
                </a:schemeClr>
              </a:glow>
              <a:outerShdw blurRad="50800" dist="50800" dir="5400000" sx="1000" sy="1000" algn="ctr" rotWithShape="0">
                <a:srgbClr val="000000">
                  <a:alpha val="43137"/>
                </a:srgbClr>
              </a:outerShdw>
              <a:softEdge rad="0"/>
            </a:effectLst>
          </c:spPr>
          <c:marker>
            <c:symbol val="none"/>
          </c:marker>
          <c:cat>
            <c:numRef>
              <c:f>Opioid_Sex!$V$18:$AC$18</c:f>
              <c:numCache>
                <c:formatCode>General</c:formatCode>
                <c:ptCount val="8"/>
                <c:pt idx="0">
                  <c:v>2012</c:v>
                </c:pt>
                <c:pt idx="1">
                  <c:v>2013</c:v>
                </c:pt>
                <c:pt idx="2">
                  <c:v>2014</c:v>
                </c:pt>
                <c:pt idx="3">
                  <c:v>2015</c:v>
                </c:pt>
                <c:pt idx="4">
                  <c:v>2016</c:v>
                </c:pt>
                <c:pt idx="5">
                  <c:v>2017</c:v>
                </c:pt>
                <c:pt idx="6">
                  <c:v>2018</c:v>
                </c:pt>
                <c:pt idx="7">
                  <c:v>2019</c:v>
                </c:pt>
              </c:numCache>
            </c:numRef>
          </c:cat>
          <c:val>
            <c:numRef>
              <c:f>Opioid_Sex!$V$19:$AC$19</c:f>
              <c:numCache>
                <c:formatCode>General</c:formatCode>
                <c:ptCount val="8"/>
                <c:pt idx="0">
                  <c:v>135</c:v>
                </c:pt>
                <c:pt idx="1">
                  <c:v>192</c:v>
                </c:pt>
                <c:pt idx="2">
                  <c:v>254</c:v>
                </c:pt>
                <c:pt idx="3">
                  <c:v>277</c:v>
                </c:pt>
                <c:pt idx="4">
                  <c:v>563</c:v>
                </c:pt>
                <c:pt idx="5">
                  <c:v>536</c:v>
                </c:pt>
                <c:pt idx="6">
                  <c:v>445</c:v>
                </c:pt>
                <c:pt idx="7">
                  <c:v>438</c:v>
                </c:pt>
              </c:numCache>
            </c:numRef>
          </c:val>
          <c:smooth val="1"/>
          <c:extLst>
            <c:ext xmlns:c16="http://schemas.microsoft.com/office/drawing/2014/chart" uri="{C3380CC4-5D6E-409C-BE32-E72D297353CC}">
              <c16:uniqueId val="{00000000-4570-A740-B8D7-64B1D6B3B6B0}"/>
            </c:ext>
          </c:extLst>
        </c:ser>
        <c:ser>
          <c:idx val="1"/>
          <c:order val="1"/>
          <c:tx>
            <c:strRef>
              <c:f>Opioid_Sex!$U$20</c:f>
              <c:strCache>
                <c:ptCount val="1"/>
                <c:pt idx="0">
                  <c:v>Male </c:v>
                </c:pt>
              </c:strCache>
            </c:strRef>
          </c:tx>
          <c:spPr>
            <a:ln w="76200" cap="rnd">
              <a:solidFill>
                <a:srgbClr val="FF0000"/>
              </a:solidFill>
              <a:round/>
            </a:ln>
            <a:effectLst/>
          </c:spPr>
          <c:marker>
            <c:symbol val="none"/>
          </c:marker>
          <c:cat>
            <c:numRef>
              <c:f>Opioid_Sex!$V$18:$AC$18</c:f>
              <c:numCache>
                <c:formatCode>General</c:formatCode>
                <c:ptCount val="8"/>
                <c:pt idx="0">
                  <c:v>2012</c:v>
                </c:pt>
                <c:pt idx="1">
                  <c:v>2013</c:v>
                </c:pt>
                <c:pt idx="2">
                  <c:v>2014</c:v>
                </c:pt>
                <c:pt idx="3">
                  <c:v>2015</c:v>
                </c:pt>
                <c:pt idx="4">
                  <c:v>2016</c:v>
                </c:pt>
                <c:pt idx="5">
                  <c:v>2017</c:v>
                </c:pt>
                <c:pt idx="6">
                  <c:v>2018</c:v>
                </c:pt>
                <c:pt idx="7">
                  <c:v>2019</c:v>
                </c:pt>
              </c:numCache>
            </c:numRef>
          </c:cat>
          <c:val>
            <c:numRef>
              <c:f>Opioid_Sex!$V$20:$AC$20</c:f>
              <c:numCache>
                <c:formatCode>General</c:formatCode>
                <c:ptCount val="8"/>
                <c:pt idx="0">
                  <c:v>186</c:v>
                </c:pt>
                <c:pt idx="1">
                  <c:v>203</c:v>
                </c:pt>
                <c:pt idx="2">
                  <c:v>295</c:v>
                </c:pt>
                <c:pt idx="3">
                  <c:v>407</c:v>
                </c:pt>
                <c:pt idx="4">
                  <c:v>713</c:v>
                </c:pt>
                <c:pt idx="5">
                  <c:v>663</c:v>
                </c:pt>
                <c:pt idx="6">
                  <c:v>633</c:v>
                </c:pt>
                <c:pt idx="7">
                  <c:v>614</c:v>
                </c:pt>
              </c:numCache>
            </c:numRef>
          </c:val>
          <c:smooth val="1"/>
          <c:extLst>
            <c:ext xmlns:c16="http://schemas.microsoft.com/office/drawing/2014/chart" uri="{C3380CC4-5D6E-409C-BE32-E72D297353CC}">
              <c16:uniqueId val="{00000001-4570-A740-B8D7-64B1D6B3B6B0}"/>
            </c:ext>
          </c:extLst>
        </c:ser>
        <c:dLbls>
          <c:showLegendKey val="0"/>
          <c:showVal val="0"/>
          <c:showCatName val="0"/>
          <c:showSerName val="0"/>
          <c:showPercent val="0"/>
          <c:showBubbleSize val="0"/>
        </c:dLbls>
        <c:smooth val="0"/>
        <c:axId val="1886373455"/>
        <c:axId val="1886353215"/>
      </c:lineChart>
      <c:catAx>
        <c:axId val="1886373455"/>
        <c:scaling>
          <c:orientation val="minMax"/>
        </c:scaling>
        <c:delete val="0"/>
        <c:axPos val="b"/>
        <c:title>
          <c:tx>
            <c:rich>
              <a:bodyPr rot="0" spcFirstLastPara="1" vertOverflow="ellipsis" vert="horz" wrap="square" anchor="ctr" anchorCtr="1"/>
              <a:lstStyle/>
              <a:p>
                <a:pPr>
                  <a:defRPr sz="4000" b="0" i="0" u="none" strike="noStrike" kern="1200" baseline="0">
                    <a:solidFill>
                      <a:schemeClr val="tx1"/>
                    </a:solidFill>
                    <a:latin typeface="+mn-lt"/>
                    <a:ea typeface="+mn-ea"/>
                    <a:cs typeface="+mn-cs"/>
                  </a:defRPr>
                </a:pPr>
                <a:r>
                  <a:rPr lang="en-US" sz="4000">
                    <a:solidFill>
                      <a:schemeClr val="tx1"/>
                    </a:solidFill>
                    <a:latin typeface="Georgia" panose="02040502050405020303" pitchFamily="18" charset="0"/>
                  </a:rPr>
                  <a:t>Year</a:t>
                </a:r>
              </a:p>
            </c:rich>
          </c:tx>
          <c:overlay val="0"/>
          <c:spPr>
            <a:noFill/>
            <a:ln>
              <a:noFill/>
            </a:ln>
            <a:effectLst/>
          </c:spPr>
          <c:txPr>
            <a:bodyPr rot="0" spcFirstLastPara="1" vertOverflow="ellipsis" vert="horz" wrap="square" anchor="ctr" anchorCtr="1"/>
            <a:lstStyle/>
            <a:p>
              <a:pPr>
                <a:defRPr sz="4000" b="0"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Georgia" panose="02040502050405020303" pitchFamily="18" charset="0"/>
                <a:ea typeface="+mn-ea"/>
                <a:cs typeface="+mn-cs"/>
              </a:defRPr>
            </a:pPr>
            <a:endParaRPr lang="en-US"/>
          </a:p>
        </c:txPr>
        <c:crossAx val="1886353215"/>
        <c:crosses val="autoZero"/>
        <c:auto val="1"/>
        <c:lblAlgn val="ctr"/>
        <c:lblOffset val="100"/>
        <c:noMultiLvlLbl val="0"/>
      </c:catAx>
      <c:valAx>
        <c:axId val="1886353215"/>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title>
          <c:tx>
            <c:rich>
              <a:bodyPr rot="-5400000" spcFirstLastPara="1" vertOverflow="ellipsis" vert="horz" wrap="square" anchor="ctr" anchorCtr="1"/>
              <a:lstStyle/>
              <a:p>
                <a:pPr>
                  <a:defRPr sz="4000" b="0" i="0" u="none" strike="noStrike" kern="1200" baseline="0">
                    <a:solidFill>
                      <a:schemeClr val="tx1"/>
                    </a:solidFill>
                    <a:latin typeface="+mn-lt"/>
                    <a:ea typeface="+mn-ea"/>
                    <a:cs typeface="+mn-cs"/>
                  </a:defRPr>
                </a:pPr>
                <a:r>
                  <a:rPr lang="en-US" sz="4000">
                    <a:solidFill>
                      <a:schemeClr val="tx1"/>
                    </a:solidFill>
                    <a:latin typeface="Georgia" panose="02040502050405020303" pitchFamily="18" charset="0"/>
                  </a:rPr>
                  <a:t># of Patients </a:t>
                </a:r>
              </a:p>
            </c:rich>
          </c:tx>
          <c:overlay val="0"/>
          <c:spPr>
            <a:noFill/>
            <a:ln>
              <a:noFill/>
            </a:ln>
            <a:effectLst/>
          </c:spPr>
          <c:txPr>
            <a:bodyPr rot="-5400000" spcFirstLastPara="1" vertOverflow="ellipsis" vert="horz" wrap="square" anchor="ctr" anchorCtr="1"/>
            <a:lstStyle/>
            <a:p>
              <a:pPr>
                <a:defRPr sz="4000" b="0"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800" b="0" i="0" u="none" strike="noStrike" kern="1200" baseline="0">
                <a:solidFill>
                  <a:schemeClr val="tx1"/>
                </a:solidFill>
                <a:latin typeface="Georgia" panose="02040502050405020303" pitchFamily="18" charset="0"/>
                <a:ea typeface="+mn-ea"/>
                <a:cs typeface="+mn-cs"/>
              </a:defRPr>
            </a:pPr>
            <a:endParaRPr lang="en-US"/>
          </a:p>
        </c:txPr>
        <c:crossAx val="188637345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4000" b="0" i="0" u="none" strike="noStrike" kern="1200" baseline="0">
              <a:solidFill>
                <a:schemeClr val="tx1"/>
              </a:solidFill>
              <a:latin typeface="Georgia" panose="02040502050405020303" pitchFamily="18"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200" b="0" i="0" u="none" strike="noStrike" kern="1200" spc="0" baseline="0">
                <a:solidFill>
                  <a:schemeClr val="tx1">
                    <a:lumMod val="65000"/>
                    <a:lumOff val="35000"/>
                  </a:schemeClr>
                </a:solidFill>
                <a:latin typeface="+mn-lt"/>
                <a:ea typeface="+mn-ea"/>
                <a:cs typeface="+mn-cs"/>
              </a:defRPr>
            </a:pPr>
            <a:r>
              <a:rPr lang="en-US" sz="3200" dirty="0">
                <a:latin typeface="Georgia" panose="02040502050405020303" pitchFamily="18" charset="0"/>
              </a:rPr>
              <a:t>Percent</a:t>
            </a:r>
            <a:r>
              <a:rPr lang="en-US" sz="3200" baseline="0" dirty="0">
                <a:latin typeface="Georgia" panose="02040502050405020303" pitchFamily="18" charset="0"/>
              </a:rPr>
              <a:t> Change By Year for Inpatient Infection Rates </a:t>
            </a:r>
            <a:endParaRPr lang="en-US" sz="3200" dirty="0">
              <a:latin typeface="Georgia" panose="02040502050405020303" pitchFamily="18" charset="0"/>
            </a:endParaRPr>
          </a:p>
        </c:rich>
      </c:tx>
      <c:layout>
        <c:manualLayout>
          <c:xMode val="edge"/>
          <c:yMode val="edge"/>
          <c:x val="0.12773233691808153"/>
          <c:y val="8.1253713836516913E-3"/>
        </c:manualLayout>
      </c:layout>
      <c:overlay val="0"/>
      <c:spPr>
        <a:noFill/>
        <a:ln>
          <a:noFill/>
        </a:ln>
        <a:effectLst/>
      </c:spPr>
      <c:txPr>
        <a:bodyPr rot="0" spcFirstLastPara="1" vertOverflow="ellipsis" vert="horz" wrap="square" anchor="ctr" anchorCtr="1"/>
        <a:lstStyle/>
        <a:p>
          <a:pPr>
            <a:defRPr sz="32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Opioid_Sex!$AE$19</c:f>
              <c:strCache>
                <c:ptCount val="1"/>
                <c:pt idx="0">
                  <c:v>Female </c:v>
                </c:pt>
              </c:strCache>
            </c:strRef>
          </c:tx>
          <c:spPr>
            <a:solidFill>
              <a:srgbClr val="92D050"/>
            </a:solidFill>
            <a:ln>
              <a:noFill/>
            </a:ln>
            <a:effectLst/>
          </c:spPr>
          <c:invertIfNegative val="0"/>
          <c:cat>
            <c:strRef>
              <c:f>Opioid_Sex!$AF$18:$AL$18</c:f>
              <c:strCache>
                <c:ptCount val="7"/>
                <c:pt idx="0">
                  <c:v>2012-2013</c:v>
                </c:pt>
                <c:pt idx="1">
                  <c:v>2013-2014</c:v>
                </c:pt>
                <c:pt idx="2">
                  <c:v>2014-2015</c:v>
                </c:pt>
                <c:pt idx="3">
                  <c:v>2015-2016</c:v>
                </c:pt>
                <c:pt idx="4">
                  <c:v>2016-2017</c:v>
                </c:pt>
                <c:pt idx="5">
                  <c:v>2017-2018</c:v>
                </c:pt>
                <c:pt idx="6">
                  <c:v>2018-2019</c:v>
                </c:pt>
              </c:strCache>
            </c:strRef>
          </c:cat>
          <c:val>
            <c:numRef>
              <c:f>Opioid_Sex!$AF$19:$AL$19</c:f>
              <c:numCache>
                <c:formatCode>0.0%</c:formatCode>
                <c:ptCount val="7"/>
                <c:pt idx="0">
                  <c:v>0.45100000000000001</c:v>
                </c:pt>
                <c:pt idx="1">
                  <c:v>0.23499999999999999</c:v>
                </c:pt>
                <c:pt idx="2">
                  <c:v>0.871</c:v>
                </c:pt>
                <c:pt idx="3">
                  <c:v>0.70899999999999996</c:v>
                </c:pt>
                <c:pt idx="4">
                  <c:v>-2.5999999999999999E-2</c:v>
                </c:pt>
                <c:pt idx="5">
                  <c:v>-7.0000000000000007E-2</c:v>
                </c:pt>
                <c:pt idx="6">
                  <c:v>0.112</c:v>
                </c:pt>
              </c:numCache>
            </c:numRef>
          </c:val>
          <c:extLst>
            <c:ext xmlns:c16="http://schemas.microsoft.com/office/drawing/2014/chart" uri="{C3380CC4-5D6E-409C-BE32-E72D297353CC}">
              <c16:uniqueId val="{00000000-CC35-B34A-8B39-DB24D530EF5E}"/>
            </c:ext>
          </c:extLst>
        </c:ser>
        <c:ser>
          <c:idx val="1"/>
          <c:order val="1"/>
          <c:tx>
            <c:strRef>
              <c:f>Opioid_Sex!$AE$20</c:f>
              <c:strCache>
                <c:ptCount val="1"/>
                <c:pt idx="0">
                  <c:v>Male </c:v>
                </c:pt>
              </c:strCache>
            </c:strRef>
          </c:tx>
          <c:spPr>
            <a:solidFill>
              <a:srgbClr val="0070C0"/>
            </a:solidFill>
            <a:ln>
              <a:noFill/>
            </a:ln>
            <a:effectLst/>
          </c:spPr>
          <c:invertIfNegative val="0"/>
          <c:cat>
            <c:strRef>
              <c:f>Opioid_Sex!$AF$18:$AL$18</c:f>
              <c:strCache>
                <c:ptCount val="7"/>
                <c:pt idx="0">
                  <c:v>2012-2013</c:v>
                </c:pt>
                <c:pt idx="1">
                  <c:v>2013-2014</c:v>
                </c:pt>
                <c:pt idx="2">
                  <c:v>2014-2015</c:v>
                </c:pt>
                <c:pt idx="3">
                  <c:v>2015-2016</c:v>
                </c:pt>
                <c:pt idx="4">
                  <c:v>2016-2017</c:v>
                </c:pt>
                <c:pt idx="5">
                  <c:v>2017-2018</c:v>
                </c:pt>
                <c:pt idx="6">
                  <c:v>2018-2019</c:v>
                </c:pt>
              </c:strCache>
            </c:strRef>
          </c:cat>
          <c:val>
            <c:numRef>
              <c:f>Opioid_Sex!$AF$20:$AL$20</c:f>
              <c:numCache>
                <c:formatCode>0.0%</c:formatCode>
                <c:ptCount val="7"/>
                <c:pt idx="0">
                  <c:v>0.106</c:v>
                </c:pt>
                <c:pt idx="1">
                  <c:v>0.39200000000000002</c:v>
                </c:pt>
                <c:pt idx="2">
                  <c:v>0.91900000000000004</c:v>
                </c:pt>
                <c:pt idx="3">
                  <c:v>0.47899999999999998</c:v>
                </c:pt>
                <c:pt idx="4">
                  <c:v>-6.0000000000000001E-3</c:v>
                </c:pt>
                <c:pt idx="5">
                  <c:v>5.7000000000000002E-2</c:v>
                </c:pt>
                <c:pt idx="6">
                  <c:v>9.4E-2</c:v>
                </c:pt>
              </c:numCache>
            </c:numRef>
          </c:val>
          <c:extLst>
            <c:ext xmlns:c16="http://schemas.microsoft.com/office/drawing/2014/chart" uri="{C3380CC4-5D6E-409C-BE32-E72D297353CC}">
              <c16:uniqueId val="{00000001-CC35-B34A-8B39-DB24D530EF5E}"/>
            </c:ext>
          </c:extLst>
        </c:ser>
        <c:dLbls>
          <c:showLegendKey val="0"/>
          <c:showVal val="0"/>
          <c:showCatName val="0"/>
          <c:showSerName val="0"/>
          <c:showPercent val="0"/>
          <c:showBubbleSize val="0"/>
        </c:dLbls>
        <c:gapWidth val="219"/>
        <c:overlap val="-27"/>
        <c:axId val="1376108271"/>
        <c:axId val="1524351791"/>
      </c:barChart>
      <c:catAx>
        <c:axId val="13761082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Georgia" panose="02040502050405020303" pitchFamily="18" charset="0"/>
                <a:ea typeface="+mn-ea"/>
                <a:cs typeface="+mn-cs"/>
              </a:defRPr>
            </a:pPr>
            <a:endParaRPr lang="en-US"/>
          </a:p>
        </c:txPr>
        <c:crossAx val="1524351791"/>
        <c:crosses val="autoZero"/>
        <c:auto val="1"/>
        <c:lblAlgn val="ctr"/>
        <c:lblOffset val="100"/>
        <c:noMultiLvlLbl val="0"/>
      </c:catAx>
      <c:valAx>
        <c:axId val="1524351791"/>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Georgia" panose="02040502050405020303" pitchFamily="18" charset="0"/>
                <a:ea typeface="+mn-ea"/>
                <a:cs typeface="+mn-cs"/>
              </a:defRPr>
            </a:pPr>
            <a:endParaRPr lang="en-US"/>
          </a:p>
        </c:txPr>
        <c:crossAx val="137610827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800" b="0" i="0" u="none" strike="noStrike" kern="1200" baseline="0">
              <a:solidFill>
                <a:schemeClr val="tx1">
                  <a:lumMod val="65000"/>
                  <a:lumOff val="35000"/>
                </a:schemeClr>
              </a:solidFill>
              <a:latin typeface="Georgia" panose="02040502050405020303" pitchFamily="18" charset="0"/>
              <a:ea typeface="+mn-ea"/>
              <a:cs typeface="+mn-cs"/>
            </a:defRPr>
          </a:pPr>
          <a:endParaRPr lang="en-US"/>
        </a:p>
      </c:txPr>
    </c:legend>
    <c:plotVisOnly val="1"/>
    <c:dispBlanksAs val="gap"/>
    <c:showDLblsOverMax val="0"/>
  </c:chart>
  <c:spPr>
    <a:solidFill>
      <a:schemeClr val="bg1"/>
    </a:solid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200" b="0" i="0" u="none" strike="noStrike" kern="1200" spc="0" baseline="0">
                <a:solidFill>
                  <a:schemeClr val="tx1">
                    <a:lumMod val="65000"/>
                    <a:lumOff val="35000"/>
                  </a:schemeClr>
                </a:solidFill>
                <a:latin typeface="Georgia" panose="02040502050405020303" pitchFamily="18" charset="0"/>
                <a:ea typeface="+mn-ea"/>
                <a:cs typeface="+mn-cs"/>
              </a:defRPr>
            </a:pPr>
            <a:r>
              <a:rPr lang="en-US" sz="3200">
                <a:latin typeface="Georgia" panose="02040502050405020303" pitchFamily="18" charset="0"/>
              </a:rPr>
              <a:t>Percent</a:t>
            </a:r>
            <a:r>
              <a:rPr lang="en-US" sz="3200" baseline="0">
                <a:latin typeface="Georgia" panose="02040502050405020303" pitchFamily="18" charset="0"/>
              </a:rPr>
              <a:t> Change By Year for ED Infection Rates</a:t>
            </a:r>
            <a:endParaRPr lang="en-US" sz="3200">
              <a:latin typeface="Georgia" panose="02040502050405020303" pitchFamily="18" charset="0"/>
            </a:endParaRPr>
          </a:p>
        </c:rich>
      </c:tx>
      <c:overlay val="0"/>
      <c:spPr>
        <a:noFill/>
        <a:ln>
          <a:noFill/>
        </a:ln>
        <a:effectLst/>
      </c:spPr>
      <c:txPr>
        <a:bodyPr rot="0" spcFirstLastPara="1" vertOverflow="ellipsis" vert="horz" wrap="square" anchor="ctr" anchorCtr="1"/>
        <a:lstStyle/>
        <a:p>
          <a:pPr>
            <a:defRPr sz="3200" b="0" i="0" u="none" strike="noStrike" kern="1200" spc="0" baseline="0">
              <a:solidFill>
                <a:schemeClr val="tx1">
                  <a:lumMod val="65000"/>
                  <a:lumOff val="35000"/>
                </a:schemeClr>
              </a:solidFill>
              <a:latin typeface="Georgia" panose="02040502050405020303" pitchFamily="18" charset="0"/>
              <a:ea typeface="+mn-ea"/>
              <a:cs typeface="+mn-cs"/>
            </a:defRPr>
          </a:pPr>
          <a:endParaRPr lang="en-US"/>
        </a:p>
      </c:txPr>
    </c:title>
    <c:autoTitleDeleted val="0"/>
    <c:plotArea>
      <c:layout>
        <c:manualLayout>
          <c:layoutTarget val="inner"/>
          <c:xMode val="edge"/>
          <c:yMode val="edge"/>
          <c:x val="0.11012661231369456"/>
          <c:y val="0.1027813832586693"/>
          <c:w val="0.94358896215530719"/>
          <c:h val="0.87084307482035339"/>
        </c:manualLayout>
      </c:layout>
      <c:barChart>
        <c:barDir val="col"/>
        <c:grouping val="clustered"/>
        <c:varyColors val="0"/>
        <c:ser>
          <c:idx val="0"/>
          <c:order val="0"/>
          <c:tx>
            <c:strRef>
              <c:f>Opioid_Sex!$AN$18</c:f>
              <c:strCache>
                <c:ptCount val="1"/>
                <c:pt idx="0">
                  <c:v>Female</c:v>
                </c:pt>
              </c:strCache>
            </c:strRef>
          </c:tx>
          <c:spPr>
            <a:solidFill>
              <a:srgbClr val="FFC000"/>
            </a:solidFill>
            <a:ln>
              <a:noFill/>
            </a:ln>
            <a:effectLst/>
          </c:spPr>
          <c:invertIfNegative val="0"/>
          <c:cat>
            <c:strRef>
              <c:f>Opioid_Sex!$AO$17:$AU$17</c:f>
              <c:strCache>
                <c:ptCount val="7"/>
                <c:pt idx="0">
                  <c:v>2012-2013</c:v>
                </c:pt>
                <c:pt idx="1">
                  <c:v>2013-2014</c:v>
                </c:pt>
                <c:pt idx="2">
                  <c:v>2014-2015</c:v>
                </c:pt>
                <c:pt idx="3">
                  <c:v>2015-2016</c:v>
                </c:pt>
                <c:pt idx="4">
                  <c:v>2016-2017</c:v>
                </c:pt>
                <c:pt idx="5">
                  <c:v>2017-2018</c:v>
                </c:pt>
                <c:pt idx="6">
                  <c:v>2018-2019</c:v>
                </c:pt>
              </c:strCache>
            </c:strRef>
          </c:cat>
          <c:val>
            <c:numRef>
              <c:f>Opioid_Sex!$AO$18:$AU$18</c:f>
              <c:numCache>
                <c:formatCode>0.0%</c:formatCode>
                <c:ptCount val="7"/>
                <c:pt idx="0">
                  <c:v>0.42199999999999999</c:v>
                </c:pt>
                <c:pt idx="1">
                  <c:v>0.32300000000000001</c:v>
                </c:pt>
                <c:pt idx="2">
                  <c:v>9.0999999999999998E-2</c:v>
                </c:pt>
                <c:pt idx="3">
                  <c:v>1.032</c:v>
                </c:pt>
                <c:pt idx="4">
                  <c:v>-4.8000000000000001E-2</c:v>
                </c:pt>
                <c:pt idx="5">
                  <c:v>-0.17</c:v>
                </c:pt>
                <c:pt idx="6">
                  <c:v>-1.6E-2</c:v>
                </c:pt>
              </c:numCache>
            </c:numRef>
          </c:val>
          <c:extLst>
            <c:ext xmlns:c16="http://schemas.microsoft.com/office/drawing/2014/chart" uri="{C3380CC4-5D6E-409C-BE32-E72D297353CC}">
              <c16:uniqueId val="{00000000-4DDA-2B4B-97A3-70EEE235BD42}"/>
            </c:ext>
          </c:extLst>
        </c:ser>
        <c:ser>
          <c:idx val="1"/>
          <c:order val="1"/>
          <c:tx>
            <c:strRef>
              <c:f>Opioid_Sex!$AN$19</c:f>
              <c:strCache>
                <c:ptCount val="1"/>
                <c:pt idx="0">
                  <c:v>Male </c:v>
                </c:pt>
              </c:strCache>
            </c:strRef>
          </c:tx>
          <c:spPr>
            <a:solidFill>
              <a:srgbClr val="FF0000"/>
            </a:solidFill>
            <a:ln>
              <a:noFill/>
            </a:ln>
            <a:effectLst/>
          </c:spPr>
          <c:invertIfNegative val="0"/>
          <c:cat>
            <c:strRef>
              <c:f>Opioid_Sex!$AO$17:$AU$17</c:f>
              <c:strCache>
                <c:ptCount val="7"/>
                <c:pt idx="0">
                  <c:v>2012-2013</c:v>
                </c:pt>
                <c:pt idx="1">
                  <c:v>2013-2014</c:v>
                </c:pt>
                <c:pt idx="2">
                  <c:v>2014-2015</c:v>
                </c:pt>
                <c:pt idx="3">
                  <c:v>2015-2016</c:v>
                </c:pt>
                <c:pt idx="4">
                  <c:v>2016-2017</c:v>
                </c:pt>
                <c:pt idx="5">
                  <c:v>2017-2018</c:v>
                </c:pt>
                <c:pt idx="6">
                  <c:v>2018-2019</c:v>
                </c:pt>
              </c:strCache>
            </c:strRef>
          </c:cat>
          <c:val>
            <c:numRef>
              <c:f>Opioid_Sex!$AO$19:$AU$19</c:f>
              <c:numCache>
                <c:formatCode>0.0%</c:formatCode>
                <c:ptCount val="7"/>
                <c:pt idx="0">
                  <c:v>9.0999999999999998E-2</c:v>
                </c:pt>
                <c:pt idx="1">
                  <c:v>0.45300000000000001</c:v>
                </c:pt>
                <c:pt idx="2">
                  <c:v>0.379</c:v>
                </c:pt>
                <c:pt idx="3">
                  <c:v>0.752</c:v>
                </c:pt>
                <c:pt idx="4">
                  <c:v>-7.0000000000000007E-2</c:v>
                </c:pt>
                <c:pt idx="5">
                  <c:v>-4.4999999999999998E-2</c:v>
                </c:pt>
                <c:pt idx="6">
                  <c:v>-0.03</c:v>
                </c:pt>
              </c:numCache>
            </c:numRef>
          </c:val>
          <c:extLst>
            <c:ext xmlns:c16="http://schemas.microsoft.com/office/drawing/2014/chart" uri="{C3380CC4-5D6E-409C-BE32-E72D297353CC}">
              <c16:uniqueId val="{00000001-4DDA-2B4B-97A3-70EEE235BD42}"/>
            </c:ext>
          </c:extLst>
        </c:ser>
        <c:dLbls>
          <c:showLegendKey val="0"/>
          <c:showVal val="0"/>
          <c:showCatName val="0"/>
          <c:showSerName val="0"/>
          <c:showPercent val="0"/>
          <c:showBubbleSize val="0"/>
        </c:dLbls>
        <c:gapWidth val="219"/>
        <c:overlap val="-27"/>
        <c:axId val="1511044319"/>
        <c:axId val="1518332255"/>
      </c:barChart>
      <c:catAx>
        <c:axId val="151104431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Georgia" panose="02040502050405020303" pitchFamily="18" charset="0"/>
                <a:ea typeface="+mn-ea"/>
                <a:cs typeface="+mn-cs"/>
              </a:defRPr>
            </a:pPr>
            <a:endParaRPr lang="en-US"/>
          </a:p>
        </c:txPr>
        <c:crossAx val="1518332255"/>
        <c:crosses val="autoZero"/>
        <c:auto val="1"/>
        <c:lblAlgn val="ctr"/>
        <c:lblOffset val="100"/>
        <c:noMultiLvlLbl val="0"/>
      </c:catAx>
      <c:valAx>
        <c:axId val="1518332255"/>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Georgia" panose="02040502050405020303" pitchFamily="18" charset="0"/>
                <a:ea typeface="+mn-ea"/>
                <a:cs typeface="+mn-cs"/>
              </a:defRPr>
            </a:pPr>
            <a:endParaRPr lang="en-US"/>
          </a:p>
        </c:txPr>
        <c:crossAx val="15110443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800" b="0" i="0" u="none" strike="noStrike" kern="1200" baseline="0">
              <a:solidFill>
                <a:schemeClr val="tx1">
                  <a:lumMod val="65000"/>
                  <a:lumOff val="35000"/>
                </a:schemeClr>
              </a:solidFill>
              <a:latin typeface="Georgia" panose="02040502050405020303" pitchFamily="18" charset="0"/>
              <a:ea typeface="+mn-ea"/>
              <a:cs typeface="+mn-cs"/>
            </a:defRPr>
          </a:pPr>
          <a:endParaRPr lang="en-US"/>
        </a:p>
      </c:txPr>
    </c:legend>
    <c:plotVisOnly val="1"/>
    <c:dispBlanksAs val="gap"/>
    <c:showDLblsOverMax val="0"/>
  </c:chart>
  <c:spPr>
    <a:solidFill>
      <a:schemeClr val="bg1"/>
    </a:soli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0E4426A-55E7-A643-B967-D9C23164C031}" type="datetimeFigureOut">
              <a:rPr lang="en-US" smtClean="0"/>
              <a:t>4/19/22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9F0C32-6D00-F440-A6F2-EF805D79B37E}" type="slidenum">
              <a:rPr lang="en-US" smtClean="0"/>
              <a:t>‹#›</a:t>
            </a:fld>
            <a:endParaRPr lang="en-US"/>
          </a:p>
        </p:txBody>
      </p:sp>
    </p:spTree>
    <p:extLst>
      <p:ext uri="{BB962C8B-B14F-4D97-AF65-F5344CB8AC3E}">
        <p14:creationId xmlns:p14="http://schemas.microsoft.com/office/powerpoint/2010/main" val="1205267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E4426A-55E7-A643-B967-D9C23164C031}" type="datetimeFigureOut">
              <a:rPr lang="en-US" smtClean="0"/>
              <a:t>4/19/22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9F0C32-6D00-F440-A6F2-EF805D79B37E}" type="slidenum">
              <a:rPr lang="en-US" smtClean="0"/>
              <a:t>‹#›</a:t>
            </a:fld>
            <a:endParaRPr lang="en-US"/>
          </a:p>
        </p:txBody>
      </p:sp>
    </p:spTree>
    <p:extLst>
      <p:ext uri="{BB962C8B-B14F-4D97-AF65-F5344CB8AC3E}">
        <p14:creationId xmlns:p14="http://schemas.microsoft.com/office/powerpoint/2010/main" val="818954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E4426A-55E7-A643-B967-D9C23164C031}" type="datetimeFigureOut">
              <a:rPr lang="en-US" smtClean="0"/>
              <a:t>4/19/22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9F0C32-6D00-F440-A6F2-EF805D79B37E}" type="slidenum">
              <a:rPr lang="en-US" smtClean="0"/>
              <a:t>‹#›</a:t>
            </a:fld>
            <a:endParaRPr lang="en-US"/>
          </a:p>
        </p:txBody>
      </p:sp>
    </p:spTree>
    <p:extLst>
      <p:ext uri="{BB962C8B-B14F-4D97-AF65-F5344CB8AC3E}">
        <p14:creationId xmlns:p14="http://schemas.microsoft.com/office/powerpoint/2010/main" val="29899183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0E4426A-55E7-A643-B967-D9C23164C031}" type="datetimeFigureOut">
              <a:rPr lang="en-US" smtClean="0"/>
              <a:t>4/19/22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9F0C32-6D00-F440-A6F2-EF805D79B37E}" type="slidenum">
              <a:rPr lang="en-US" smtClean="0"/>
              <a:t>‹#›</a:t>
            </a:fld>
            <a:endParaRPr lang="en-US"/>
          </a:p>
        </p:txBody>
      </p:sp>
    </p:spTree>
    <p:extLst>
      <p:ext uri="{BB962C8B-B14F-4D97-AF65-F5344CB8AC3E}">
        <p14:creationId xmlns:p14="http://schemas.microsoft.com/office/powerpoint/2010/main" val="2283798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0E4426A-55E7-A643-B967-D9C23164C031}" type="datetimeFigureOut">
              <a:rPr lang="en-US" smtClean="0"/>
              <a:t>4/19/22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B9F0C32-6D00-F440-A6F2-EF805D79B37E}" type="slidenum">
              <a:rPr lang="en-US" smtClean="0"/>
              <a:t>‹#›</a:t>
            </a:fld>
            <a:endParaRPr lang="en-US"/>
          </a:p>
        </p:txBody>
      </p:sp>
    </p:spTree>
    <p:extLst>
      <p:ext uri="{BB962C8B-B14F-4D97-AF65-F5344CB8AC3E}">
        <p14:creationId xmlns:p14="http://schemas.microsoft.com/office/powerpoint/2010/main" val="566983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E4426A-55E7-A643-B967-D9C23164C031}" type="datetimeFigureOut">
              <a:rPr lang="en-US" smtClean="0"/>
              <a:t>4/19/22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B9F0C32-6D00-F440-A6F2-EF805D79B37E}" type="slidenum">
              <a:rPr lang="en-US" smtClean="0"/>
              <a:t>‹#›</a:t>
            </a:fld>
            <a:endParaRPr lang="en-US"/>
          </a:p>
        </p:txBody>
      </p:sp>
    </p:spTree>
    <p:extLst>
      <p:ext uri="{BB962C8B-B14F-4D97-AF65-F5344CB8AC3E}">
        <p14:creationId xmlns:p14="http://schemas.microsoft.com/office/powerpoint/2010/main" val="2514259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E4426A-55E7-A643-B967-D9C23164C031}" type="datetimeFigureOut">
              <a:rPr lang="en-US" smtClean="0"/>
              <a:t>4/19/22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9F0C32-6D00-F440-A6F2-EF805D79B37E}" type="slidenum">
              <a:rPr lang="en-US" smtClean="0"/>
              <a:t>‹#›</a:t>
            </a:fld>
            <a:endParaRPr lang="en-US"/>
          </a:p>
        </p:txBody>
      </p:sp>
    </p:spTree>
    <p:extLst>
      <p:ext uri="{BB962C8B-B14F-4D97-AF65-F5344CB8AC3E}">
        <p14:creationId xmlns:p14="http://schemas.microsoft.com/office/powerpoint/2010/main" val="1819675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50E4426A-55E7-A643-B967-D9C23164C031}" type="datetimeFigureOut">
              <a:rPr lang="en-US" smtClean="0"/>
              <a:t>4/19/22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9F0C32-6D00-F440-A6F2-EF805D79B37E}" type="slidenum">
              <a:rPr lang="en-US" smtClean="0"/>
              <a:t>‹#›</a:t>
            </a:fld>
            <a:endParaRPr lang="en-US"/>
          </a:p>
        </p:txBody>
      </p:sp>
    </p:spTree>
    <p:extLst>
      <p:ext uri="{BB962C8B-B14F-4D97-AF65-F5344CB8AC3E}">
        <p14:creationId xmlns:p14="http://schemas.microsoft.com/office/powerpoint/2010/main" val="1547759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50E4426A-55E7-A643-B967-D9C23164C031}" type="datetimeFigureOut">
              <a:rPr lang="en-US" smtClean="0"/>
              <a:t>4/19/22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9F0C32-6D00-F440-A6F2-EF805D79B37E}" type="slidenum">
              <a:rPr lang="en-US" smtClean="0"/>
              <a:t>‹#›</a:t>
            </a:fld>
            <a:endParaRPr lang="en-US"/>
          </a:p>
        </p:txBody>
      </p:sp>
    </p:spTree>
    <p:extLst>
      <p:ext uri="{BB962C8B-B14F-4D97-AF65-F5344CB8AC3E}">
        <p14:creationId xmlns:p14="http://schemas.microsoft.com/office/powerpoint/2010/main" val="1873444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E4426A-55E7-A643-B967-D9C23164C031}" type="datetimeFigureOut">
              <a:rPr lang="en-US" smtClean="0"/>
              <a:t>4/19/22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9F0C32-6D00-F440-A6F2-EF805D79B37E}" type="slidenum">
              <a:rPr lang="en-US" smtClean="0"/>
              <a:t>‹#›</a:t>
            </a:fld>
            <a:endParaRPr lang="en-US"/>
          </a:p>
        </p:txBody>
      </p:sp>
    </p:spTree>
    <p:extLst>
      <p:ext uri="{BB962C8B-B14F-4D97-AF65-F5344CB8AC3E}">
        <p14:creationId xmlns:p14="http://schemas.microsoft.com/office/powerpoint/2010/main" val="39113104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E4426A-55E7-A643-B967-D9C23164C031}" type="datetimeFigureOut">
              <a:rPr lang="en-US" smtClean="0"/>
              <a:t>4/19/22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9F0C32-6D00-F440-A6F2-EF805D79B37E}" type="slidenum">
              <a:rPr lang="en-US" smtClean="0"/>
              <a:t>‹#›</a:t>
            </a:fld>
            <a:endParaRPr lang="en-US"/>
          </a:p>
        </p:txBody>
      </p:sp>
    </p:spTree>
    <p:extLst>
      <p:ext uri="{BB962C8B-B14F-4D97-AF65-F5344CB8AC3E}">
        <p14:creationId xmlns:p14="http://schemas.microsoft.com/office/powerpoint/2010/main" val="2282291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50E4426A-55E7-A643-B967-D9C23164C031}" type="datetimeFigureOut">
              <a:rPr lang="en-US" smtClean="0"/>
              <a:t>4/19/22</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8B9F0C32-6D00-F440-A6F2-EF805D79B37E}" type="slidenum">
              <a:rPr lang="en-US" smtClean="0"/>
              <a:t>‹#›</a:t>
            </a:fld>
            <a:endParaRPr lang="en-US"/>
          </a:p>
        </p:txBody>
      </p:sp>
    </p:spTree>
    <p:extLst>
      <p:ext uri="{BB962C8B-B14F-4D97-AF65-F5344CB8AC3E}">
        <p14:creationId xmlns:p14="http://schemas.microsoft.com/office/powerpoint/2010/main" val="22387191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chart" Target="../charts/chart2.xml"/><Relationship Id="rId7" Type="http://schemas.openxmlformats.org/officeDocument/2006/relationships/image" Target="../media/image2.png"/><Relationship Id="rId12" Type="http://schemas.openxmlformats.org/officeDocument/2006/relationships/image" Target="../media/image7.svg"/><Relationship Id="rId2" Type="http://schemas.openxmlformats.org/officeDocument/2006/relationships/chart" Target="../charts/chart1.xml"/><Relationship Id="rId1" Type="http://schemas.openxmlformats.org/officeDocument/2006/relationships/slideLayout" Target="../slideLayouts/slideLayout1.xml"/><Relationship Id="rId6" Type="http://schemas.openxmlformats.org/officeDocument/2006/relationships/image" Target="../media/image1.png"/><Relationship Id="rId11" Type="http://schemas.openxmlformats.org/officeDocument/2006/relationships/image" Target="../media/image6.png"/><Relationship Id="rId5" Type="http://schemas.openxmlformats.org/officeDocument/2006/relationships/chart" Target="../charts/chart4.xml"/><Relationship Id="rId10" Type="http://schemas.openxmlformats.org/officeDocument/2006/relationships/image" Target="../media/image5.svg"/><Relationship Id="rId4" Type="http://schemas.openxmlformats.org/officeDocument/2006/relationships/chart" Target="../charts/chart3.xml"/><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9D6AB7D-B9A9-FD44-9FA8-DBDFB2BC8B62}"/>
              </a:ext>
            </a:extLst>
          </p:cNvPr>
          <p:cNvSpPr txBox="1"/>
          <p:nvPr/>
        </p:nvSpPr>
        <p:spPr>
          <a:xfrm>
            <a:off x="745923" y="489507"/>
            <a:ext cx="42339228" cy="3987823"/>
          </a:xfrm>
          <a:prstGeom prst="rect">
            <a:avLst/>
          </a:prstGeom>
          <a:noFill/>
        </p:spPr>
        <p:txBody>
          <a:bodyPr wrap="square" rtlCol="0">
            <a:spAutoFit/>
          </a:bodyPr>
          <a:lstStyle/>
          <a:p>
            <a:pPr algn="ctr"/>
            <a:r>
              <a:rPr lang="en-US" sz="8438" b="1" dirty="0">
                <a:solidFill>
                  <a:schemeClr val="accent1">
                    <a:lumMod val="50000"/>
                  </a:schemeClr>
                </a:solidFill>
                <a:latin typeface="Georgia" panose="02040502050405020303" pitchFamily="18" charset="0"/>
              </a:rPr>
              <a:t>Review of Gender Related Trends Among People Hospitalized for Infections With Concurrent Substance Use </a:t>
            </a:r>
          </a:p>
          <a:p>
            <a:pPr algn="ctr"/>
            <a:r>
              <a:rPr lang="en-US" sz="6075" dirty="0">
                <a:solidFill>
                  <a:schemeClr val="accent1">
                    <a:lumMod val="50000"/>
                  </a:schemeClr>
                </a:solidFill>
                <a:latin typeface="Georgia" panose="02040502050405020303" pitchFamily="18" charset="0"/>
              </a:rPr>
              <a:t>Meghan Lotti | Dr. Kerry Nolte, PhD, FNP-C, Faculty Advisor | Department of Nursing, University of New Hampshire </a:t>
            </a:r>
          </a:p>
          <a:p>
            <a:endParaRPr lang="en-US" sz="2363" dirty="0"/>
          </a:p>
        </p:txBody>
      </p:sp>
      <p:graphicFrame>
        <p:nvGraphicFramePr>
          <p:cNvPr id="5" name="Chart 4">
            <a:extLst>
              <a:ext uri="{FF2B5EF4-FFF2-40B4-BE49-F238E27FC236}">
                <a16:creationId xmlns:a16="http://schemas.microsoft.com/office/drawing/2014/main" id="{A42E2B4D-A373-1144-9608-B9B699F2AB62}"/>
              </a:ext>
            </a:extLst>
          </p:cNvPr>
          <p:cNvGraphicFramePr>
            <a:graphicFrameLocks/>
          </p:cNvGraphicFramePr>
          <p:nvPr>
            <p:extLst>
              <p:ext uri="{D42A27DB-BD31-4B8C-83A1-F6EECF244321}">
                <p14:modId xmlns:p14="http://schemas.microsoft.com/office/powerpoint/2010/main" val="3281775301"/>
              </p:ext>
            </p:extLst>
          </p:nvPr>
        </p:nvGraphicFramePr>
        <p:xfrm>
          <a:off x="14402479" y="5452425"/>
          <a:ext cx="15954140" cy="974757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hart 5">
            <a:extLst>
              <a:ext uri="{FF2B5EF4-FFF2-40B4-BE49-F238E27FC236}">
                <a16:creationId xmlns:a16="http://schemas.microsoft.com/office/drawing/2014/main" id="{CA4D9828-86EF-AE46-9DB4-573154072558}"/>
              </a:ext>
            </a:extLst>
          </p:cNvPr>
          <p:cNvGraphicFramePr>
            <a:graphicFrameLocks/>
          </p:cNvGraphicFramePr>
          <p:nvPr>
            <p:extLst>
              <p:ext uri="{D42A27DB-BD31-4B8C-83A1-F6EECF244321}">
                <p14:modId xmlns:p14="http://schemas.microsoft.com/office/powerpoint/2010/main" val="1877296240"/>
              </p:ext>
            </p:extLst>
          </p:nvPr>
        </p:nvGraphicFramePr>
        <p:xfrm>
          <a:off x="14402479" y="15901895"/>
          <a:ext cx="15954140" cy="8313996"/>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a:extLst>
              <a:ext uri="{FF2B5EF4-FFF2-40B4-BE49-F238E27FC236}">
                <a16:creationId xmlns:a16="http://schemas.microsoft.com/office/drawing/2014/main" id="{2C20291B-50CA-A64E-9D75-47E912B70AD7}"/>
              </a:ext>
            </a:extLst>
          </p:cNvPr>
          <p:cNvSpPr txBox="1"/>
          <p:nvPr/>
        </p:nvSpPr>
        <p:spPr>
          <a:xfrm>
            <a:off x="745923" y="5398287"/>
            <a:ext cx="13144500" cy="9941183"/>
          </a:xfrm>
          <a:prstGeom prst="rect">
            <a:avLst/>
          </a:prstGeom>
          <a:solidFill>
            <a:schemeClr val="bg1"/>
          </a:solidFill>
        </p:spPr>
        <p:txBody>
          <a:bodyPr wrap="square" rtlCol="0">
            <a:spAutoFit/>
          </a:bodyPr>
          <a:lstStyle/>
          <a:p>
            <a:pPr marL="857250" indent="-857250">
              <a:buFont typeface="Arial" panose="020B0604020202020204" pitchFamily="34" charset="0"/>
              <a:buChar char="•"/>
            </a:pPr>
            <a:r>
              <a:rPr lang="en-US" sz="4000" dirty="0">
                <a:solidFill>
                  <a:schemeClr val="accent1">
                    <a:lumMod val="50000"/>
                  </a:schemeClr>
                </a:solidFill>
                <a:latin typeface="Georgia" panose="02040502050405020303" pitchFamily="18" charset="0"/>
              </a:rPr>
              <a:t>The opioid epidemic has been on the rise within the past decade, creating an emergent health crisis (</a:t>
            </a:r>
            <a:r>
              <a:rPr lang="en-US" sz="4000" dirty="0" err="1">
                <a:solidFill>
                  <a:schemeClr val="accent1">
                    <a:lumMod val="50000"/>
                  </a:schemeClr>
                </a:solidFill>
                <a:latin typeface="Georgia" panose="02040502050405020303" pitchFamily="18" charset="0"/>
              </a:rPr>
              <a:t>Schwetz</a:t>
            </a:r>
            <a:r>
              <a:rPr lang="en-US" sz="4000" dirty="0">
                <a:solidFill>
                  <a:schemeClr val="accent1">
                    <a:lumMod val="50000"/>
                  </a:schemeClr>
                </a:solidFill>
                <a:latin typeface="Georgia" panose="02040502050405020303" pitchFamily="18" charset="0"/>
              </a:rPr>
              <a:t> et al., 2019).</a:t>
            </a:r>
          </a:p>
          <a:p>
            <a:pPr marL="857250" indent="-857250">
              <a:buFont typeface="Arial" panose="020B0604020202020204" pitchFamily="34" charset="0"/>
              <a:buChar char="•"/>
            </a:pPr>
            <a:r>
              <a:rPr lang="en-US" sz="4000" dirty="0">
                <a:solidFill>
                  <a:schemeClr val="accent1">
                    <a:lumMod val="50000"/>
                  </a:schemeClr>
                </a:solidFill>
                <a:latin typeface="Georgia" panose="02040502050405020303" pitchFamily="18" charset="0"/>
              </a:rPr>
              <a:t>New Hampshire has one of the highest rates of overdoses related to opioids in the US, and there has been an increase in hospital admissions of patients with substance use disorder (NH DHHS, 2016). </a:t>
            </a:r>
          </a:p>
          <a:p>
            <a:pPr marL="857250" indent="-857250">
              <a:buFont typeface="Arial" panose="020B0604020202020204" pitchFamily="34" charset="0"/>
              <a:buChar char="•"/>
            </a:pPr>
            <a:r>
              <a:rPr lang="en-US" sz="4000" dirty="0">
                <a:solidFill>
                  <a:schemeClr val="accent1">
                    <a:lumMod val="50000"/>
                  </a:schemeClr>
                </a:solidFill>
                <a:latin typeface="Georgia" panose="02040502050405020303" pitchFamily="18" charset="0"/>
              </a:rPr>
              <a:t>Hospitals have seen increases in patients admitted with substance use disorder, and increases in infection rates (McCarthy et al., 2020). </a:t>
            </a:r>
          </a:p>
          <a:p>
            <a:pPr marL="857250" indent="-857250">
              <a:buFont typeface="Arial" panose="020B0604020202020204" pitchFamily="34" charset="0"/>
              <a:buChar char="•"/>
            </a:pPr>
            <a:r>
              <a:rPr lang="en-US" sz="4000" dirty="0">
                <a:solidFill>
                  <a:schemeClr val="accent1">
                    <a:lumMod val="50000"/>
                  </a:schemeClr>
                </a:solidFill>
                <a:latin typeface="Georgia" panose="02040502050405020303" pitchFamily="18" charset="0"/>
              </a:rPr>
              <a:t>This study aimed to examine the relationship between gender and related infection with substance use disorder, as there is currently little evidence examining them. </a:t>
            </a:r>
          </a:p>
          <a:p>
            <a:pPr marL="857250" indent="-857250">
              <a:buFont typeface="Arial" panose="020B0604020202020204" pitchFamily="34" charset="0"/>
              <a:buChar char="•"/>
            </a:pPr>
            <a:r>
              <a:rPr lang="en-US" sz="4000" dirty="0">
                <a:solidFill>
                  <a:schemeClr val="accent1">
                    <a:lumMod val="50000"/>
                  </a:schemeClr>
                </a:solidFill>
                <a:latin typeface="Georgia" panose="02040502050405020303" pitchFamily="18" charset="0"/>
              </a:rPr>
              <a:t>This study hoped to determine relationships to influence preventative methods for each gender. </a:t>
            </a:r>
          </a:p>
        </p:txBody>
      </p:sp>
      <p:sp>
        <p:nvSpPr>
          <p:cNvPr id="8" name="TextBox 7">
            <a:extLst>
              <a:ext uri="{FF2B5EF4-FFF2-40B4-BE49-F238E27FC236}">
                <a16:creationId xmlns:a16="http://schemas.microsoft.com/office/drawing/2014/main" id="{846A312A-9C47-1F4D-A329-13E281C6099F}"/>
              </a:ext>
            </a:extLst>
          </p:cNvPr>
          <p:cNvSpPr txBox="1"/>
          <p:nvPr/>
        </p:nvSpPr>
        <p:spPr>
          <a:xfrm>
            <a:off x="16974756" y="4233360"/>
            <a:ext cx="11201400" cy="1107996"/>
          </a:xfrm>
          <a:prstGeom prst="rect">
            <a:avLst/>
          </a:prstGeom>
          <a:solidFill>
            <a:schemeClr val="accent3"/>
          </a:solidFill>
        </p:spPr>
        <p:txBody>
          <a:bodyPr wrap="square" rtlCol="0">
            <a:spAutoFit/>
          </a:bodyPr>
          <a:lstStyle/>
          <a:p>
            <a:pPr algn="ctr"/>
            <a:r>
              <a:rPr lang="en-US" sz="6600" dirty="0">
                <a:solidFill>
                  <a:schemeClr val="accent1">
                    <a:lumMod val="50000"/>
                  </a:schemeClr>
                </a:solidFill>
                <a:latin typeface="Georgia" panose="02040502050405020303" pitchFamily="18" charset="0"/>
              </a:rPr>
              <a:t>Results</a:t>
            </a:r>
            <a:r>
              <a:rPr lang="en-US" sz="6600" dirty="0">
                <a:latin typeface="Georgia" panose="02040502050405020303" pitchFamily="18" charset="0"/>
              </a:rPr>
              <a:t> </a:t>
            </a:r>
          </a:p>
        </p:txBody>
      </p:sp>
      <p:sp>
        <p:nvSpPr>
          <p:cNvPr id="9" name="TextBox 8">
            <a:extLst>
              <a:ext uri="{FF2B5EF4-FFF2-40B4-BE49-F238E27FC236}">
                <a16:creationId xmlns:a16="http://schemas.microsoft.com/office/drawing/2014/main" id="{322CFAF1-77BC-6149-A19B-0A2688489EBF}"/>
              </a:ext>
            </a:extLst>
          </p:cNvPr>
          <p:cNvSpPr txBox="1"/>
          <p:nvPr/>
        </p:nvSpPr>
        <p:spPr>
          <a:xfrm>
            <a:off x="745923" y="17406199"/>
            <a:ext cx="13144500" cy="7478970"/>
          </a:xfrm>
          <a:prstGeom prst="rect">
            <a:avLst/>
          </a:prstGeom>
          <a:solidFill>
            <a:schemeClr val="bg1"/>
          </a:solidFill>
        </p:spPr>
        <p:txBody>
          <a:bodyPr wrap="square" rtlCol="0">
            <a:spAutoFit/>
          </a:bodyPr>
          <a:lstStyle/>
          <a:p>
            <a:pPr marL="857250" indent="-857250">
              <a:buFont typeface="Arial" panose="020B0604020202020204" pitchFamily="34" charset="0"/>
              <a:buChar char="•"/>
            </a:pPr>
            <a:r>
              <a:rPr lang="en-US" sz="4000" dirty="0">
                <a:solidFill>
                  <a:schemeClr val="accent1">
                    <a:lumMod val="50000"/>
                  </a:schemeClr>
                </a:solidFill>
                <a:latin typeface="Georgia" panose="02040502050405020303" pitchFamily="18" charset="0"/>
              </a:rPr>
              <a:t>This is a quantitative analysis study performed to analyze the trends in concurrent infection and substance use disorders by gender. </a:t>
            </a:r>
          </a:p>
          <a:p>
            <a:pPr marL="857250" indent="-857250">
              <a:buFont typeface="Arial" panose="020B0604020202020204" pitchFamily="34" charset="0"/>
              <a:buChar char="•"/>
            </a:pPr>
            <a:r>
              <a:rPr lang="en-US" sz="4000" dirty="0">
                <a:solidFill>
                  <a:schemeClr val="accent1">
                    <a:lumMod val="50000"/>
                  </a:schemeClr>
                </a:solidFill>
                <a:latin typeface="Georgia" panose="02040502050405020303" pitchFamily="18" charset="0"/>
              </a:rPr>
              <a:t>In this study gender is defined as male and female.</a:t>
            </a:r>
          </a:p>
          <a:p>
            <a:pPr marL="857250" indent="-857250">
              <a:buFont typeface="Arial" panose="020B0604020202020204" pitchFamily="34" charset="0"/>
              <a:buChar char="•"/>
            </a:pPr>
            <a:r>
              <a:rPr lang="en-US" sz="4000" dirty="0">
                <a:solidFill>
                  <a:schemeClr val="accent1">
                    <a:lumMod val="50000"/>
                  </a:schemeClr>
                </a:solidFill>
                <a:latin typeface="Georgia" panose="02040502050405020303" pitchFamily="18" charset="0"/>
              </a:rPr>
              <a:t>Data was gathered from the New Hampshire Discharge Dataset.  This provided information on infection diagnosis, gender,  age, and location of all patients admitted to the emergency department or inpatient hospital with a concurrent diagnosis code for substance use disorder and infection. </a:t>
            </a:r>
          </a:p>
          <a:p>
            <a:pPr marL="857250" indent="-857250">
              <a:buFont typeface="Arial" panose="020B0604020202020204" pitchFamily="34" charset="0"/>
              <a:buChar char="•"/>
            </a:pPr>
            <a:r>
              <a:rPr lang="en-US" sz="4000" dirty="0">
                <a:solidFill>
                  <a:schemeClr val="accent1">
                    <a:lumMod val="50000"/>
                  </a:schemeClr>
                </a:solidFill>
                <a:latin typeface="Georgia" panose="02040502050405020303" pitchFamily="18" charset="0"/>
              </a:rPr>
              <a:t>The sample included males and females, aged 18-85,  from the state of NH. </a:t>
            </a:r>
          </a:p>
        </p:txBody>
      </p:sp>
      <p:sp>
        <p:nvSpPr>
          <p:cNvPr id="10" name="TextBox 9">
            <a:extLst>
              <a:ext uri="{FF2B5EF4-FFF2-40B4-BE49-F238E27FC236}">
                <a16:creationId xmlns:a16="http://schemas.microsoft.com/office/drawing/2014/main" id="{9AB3A8D9-A024-C54F-85B1-63590F9E7A39}"/>
              </a:ext>
            </a:extLst>
          </p:cNvPr>
          <p:cNvSpPr txBox="1"/>
          <p:nvPr/>
        </p:nvSpPr>
        <p:spPr>
          <a:xfrm>
            <a:off x="30868675" y="5440638"/>
            <a:ext cx="12216476" cy="8710077"/>
          </a:xfrm>
          <a:prstGeom prst="rect">
            <a:avLst/>
          </a:prstGeom>
          <a:solidFill>
            <a:schemeClr val="bg1"/>
          </a:solidFill>
        </p:spPr>
        <p:txBody>
          <a:bodyPr wrap="square" rtlCol="0">
            <a:spAutoFit/>
          </a:bodyPr>
          <a:lstStyle/>
          <a:p>
            <a:pPr marL="571500" indent="-571500">
              <a:buFont typeface="Arial" panose="020B0604020202020204" pitchFamily="34" charset="0"/>
              <a:buChar char="•"/>
            </a:pPr>
            <a:r>
              <a:rPr lang="en-US" sz="4000" dirty="0">
                <a:solidFill>
                  <a:schemeClr val="accent1">
                    <a:lumMod val="50000"/>
                  </a:schemeClr>
                </a:solidFill>
                <a:latin typeface="Georgia" panose="02040502050405020303" pitchFamily="18" charset="0"/>
              </a:rPr>
              <a:t>Males and females have both seen sharp increases in infections rate over the last decade, which can in part be contributed to the introduction of synthetic opioids in 2016 (CDC, 2021). </a:t>
            </a:r>
          </a:p>
          <a:p>
            <a:pPr marL="571500" indent="-571500">
              <a:buFont typeface="Arial" panose="020B0604020202020204" pitchFamily="34" charset="0"/>
              <a:buChar char="•"/>
            </a:pPr>
            <a:r>
              <a:rPr lang="en-US" sz="4000" dirty="0">
                <a:solidFill>
                  <a:schemeClr val="accent1">
                    <a:lumMod val="50000"/>
                  </a:schemeClr>
                </a:solidFill>
                <a:latin typeface="Georgia" panose="02040502050405020303" pitchFamily="18" charset="0"/>
              </a:rPr>
              <a:t>Rates seen between the two genders are very close, despite men being more likely to utilize illicit substances (National Institute on Drug Abuse, 2020). </a:t>
            </a:r>
          </a:p>
          <a:p>
            <a:pPr marL="571500" indent="-571500">
              <a:buFont typeface="Arial" panose="020B0604020202020204" pitchFamily="34" charset="0"/>
              <a:buChar char="•"/>
            </a:pPr>
            <a:r>
              <a:rPr lang="en-US" sz="4000" dirty="0">
                <a:solidFill>
                  <a:schemeClr val="accent1">
                    <a:lumMod val="50000"/>
                  </a:schemeClr>
                </a:solidFill>
                <a:latin typeface="Georgia" panose="02040502050405020303" pitchFamily="18" charset="0"/>
              </a:rPr>
              <a:t>Despite the higher chance of men utilizing substances, this data illustrates the proximity seen in the infection rates between the two genders.  </a:t>
            </a:r>
          </a:p>
          <a:p>
            <a:pPr marL="571500" indent="-571500">
              <a:buFont typeface="Arial" panose="020B0604020202020204" pitchFamily="34" charset="0"/>
              <a:buChar char="•"/>
            </a:pPr>
            <a:r>
              <a:rPr lang="en-US" sz="4000" dirty="0">
                <a:solidFill>
                  <a:schemeClr val="accent1">
                    <a:lumMod val="50000"/>
                  </a:schemeClr>
                </a:solidFill>
                <a:latin typeface="Georgia" panose="02040502050405020303" pitchFamily="18" charset="0"/>
              </a:rPr>
              <a:t>The percent increase from year to year among men and women dramatically increased in 2016, and then remained relatively consistent.</a:t>
            </a:r>
          </a:p>
        </p:txBody>
      </p:sp>
      <p:sp>
        <p:nvSpPr>
          <p:cNvPr id="11" name="TextBox 10">
            <a:extLst>
              <a:ext uri="{FF2B5EF4-FFF2-40B4-BE49-F238E27FC236}">
                <a16:creationId xmlns:a16="http://schemas.microsoft.com/office/drawing/2014/main" id="{B1EBF2CD-96CE-C340-8CCA-E182859A40A1}"/>
              </a:ext>
            </a:extLst>
          </p:cNvPr>
          <p:cNvSpPr txBox="1"/>
          <p:nvPr/>
        </p:nvSpPr>
        <p:spPr>
          <a:xfrm>
            <a:off x="30868675" y="16175092"/>
            <a:ext cx="12276598" cy="8094524"/>
          </a:xfrm>
          <a:prstGeom prst="rect">
            <a:avLst/>
          </a:prstGeom>
          <a:solidFill>
            <a:schemeClr val="bg1"/>
          </a:solidFill>
        </p:spPr>
        <p:txBody>
          <a:bodyPr wrap="square" rtlCol="0">
            <a:spAutoFit/>
          </a:bodyPr>
          <a:lstStyle/>
          <a:p>
            <a:pPr marL="571500" indent="-571500">
              <a:buFont typeface="Arial" panose="020B0604020202020204" pitchFamily="34" charset="0"/>
              <a:buChar char="•"/>
            </a:pPr>
            <a:r>
              <a:rPr lang="en-US" sz="4000" dirty="0">
                <a:solidFill>
                  <a:schemeClr val="accent1">
                    <a:lumMod val="50000"/>
                  </a:schemeClr>
                </a:solidFill>
                <a:latin typeface="Georgia" panose="02040502050405020303" pitchFamily="18" charset="0"/>
              </a:rPr>
              <a:t>Historically, research on substance use disorders and treatment has disproportionately affected males (McHugh et al., 2017). </a:t>
            </a:r>
          </a:p>
          <a:p>
            <a:pPr marL="571500" indent="-571500">
              <a:buFont typeface="Arial" panose="020B0604020202020204" pitchFamily="34" charset="0"/>
              <a:buChar char="•"/>
            </a:pPr>
            <a:r>
              <a:rPr lang="en-US" sz="4000" dirty="0">
                <a:solidFill>
                  <a:schemeClr val="accent1">
                    <a:lumMod val="50000"/>
                  </a:schemeClr>
                </a:solidFill>
                <a:latin typeface="Georgia" panose="02040502050405020303" pitchFamily="18" charset="0"/>
              </a:rPr>
              <a:t>Research has indicated that many biological, physical, and social differences between men and woman affect the development and treatment of substance use disorder (McHugh et al., 2017).  </a:t>
            </a:r>
          </a:p>
          <a:p>
            <a:pPr marL="571500" indent="-571500">
              <a:buFont typeface="Arial" panose="020B0604020202020204" pitchFamily="34" charset="0"/>
              <a:buChar char="•"/>
            </a:pPr>
            <a:r>
              <a:rPr lang="en-US" sz="4000" dirty="0">
                <a:solidFill>
                  <a:schemeClr val="accent1">
                    <a:lumMod val="50000"/>
                  </a:schemeClr>
                </a:solidFill>
                <a:latin typeface="Georgia" panose="02040502050405020303" pitchFamily="18" charset="0"/>
              </a:rPr>
              <a:t>This study recommends implementation of gender targeted interventions, specifically for women, that center on education and prevention methods. </a:t>
            </a:r>
          </a:p>
          <a:p>
            <a:pPr marL="571500" indent="-571500">
              <a:buFont typeface="Arial" panose="020B0604020202020204" pitchFamily="34" charset="0"/>
              <a:buChar char="•"/>
            </a:pPr>
            <a:r>
              <a:rPr lang="en-US" sz="4000" dirty="0">
                <a:solidFill>
                  <a:schemeClr val="accent1">
                    <a:lumMod val="50000"/>
                  </a:schemeClr>
                </a:solidFill>
                <a:latin typeface="Georgia" panose="02040502050405020303" pitchFamily="18" charset="0"/>
              </a:rPr>
              <a:t>Infection prevention education for men and women will work to decrease these increasing rates and further complications. </a:t>
            </a:r>
          </a:p>
        </p:txBody>
      </p:sp>
      <p:graphicFrame>
        <p:nvGraphicFramePr>
          <p:cNvPr id="13" name="Table 12">
            <a:extLst>
              <a:ext uri="{FF2B5EF4-FFF2-40B4-BE49-F238E27FC236}">
                <a16:creationId xmlns:a16="http://schemas.microsoft.com/office/drawing/2014/main" id="{B0709090-2A75-744E-A7E3-0AE4C934A710}"/>
              </a:ext>
            </a:extLst>
          </p:cNvPr>
          <p:cNvGraphicFramePr>
            <a:graphicFrameLocks noGrp="1"/>
          </p:cNvGraphicFramePr>
          <p:nvPr>
            <p:extLst>
              <p:ext uri="{D42A27DB-BD31-4B8C-83A1-F6EECF244321}">
                <p14:modId xmlns:p14="http://schemas.microsoft.com/office/powerpoint/2010/main" val="1664200896"/>
              </p:ext>
            </p:extLst>
          </p:nvPr>
        </p:nvGraphicFramePr>
        <p:xfrm>
          <a:off x="14293626" y="25748393"/>
          <a:ext cx="7573181" cy="2942893"/>
        </p:xfrm>
        <a:graphic>
          <a:graphicData uri="http://schemas.openxmlformats.org/drawingml/2006/table">
            <a:tbl>
              <a:tblPr>
                <a:tableStyleId>{5C22544A-7EE6-4342-B048-85BDC9FD1C3A}</a:tableStyleId>
              </a:tblPr>
              <a:tblGrid>
                <a:gridCol w="1445419">
                  <a:extLst>
                    <a:ext uri="{9D8B030D-6E8A-4147-A177-3AD203B41FA5}">
                      <a16:colId xmlns:a16="http://schemas.microsoft.com/office/drawing/2014/main" val="3857295866"/>
                    </a:ext>
                  </a:extLst>
                </a:gridCol>
                <a:gridCol w="1445419">
                  <a:extLst>
                    <a:ext uri="{9D8B030D-6E8A-4147-A177-3AD203B41FA5}">
                      <a16:colId xmlns:a16="http://schemas.microsoft.com/office/drawing/2014/main" val="1821459373"/>
                    </a:ext>
                  </a:extLst>
                </a:gridCol>
                <a:gridCol w="1445419">
                  <a:extLst>
                    <a:ext uri="{9D8B030D-6E8A-4147-A177-3AD203B41FA5}">
                      <a16:colId xmlns:a16="http://schemas.microsoft.com/office/drawing/2014/main" val="3853918840"/>
                    </a:ext>
                  </a:extLst>
                </a:gridCol>
                <a:gridCol w="1445419">
                  <a:extLst>
                    <a:ext uri="{9D8B030D-6E8A-4147-A177-3AD203B41FA5}">
                      <a16:colId xmlns:a16="http://schemas.microsoft.com/office/drawing/2014/main" val="685354666"/>
                    </a:ext>
                  </a:extLst>
                </a:gridCol>
                <a:gridCol w="1791505">
                  <a:extLst>
                    <a:ext uri="{9D8B030D-6E8A-4147-A177-3AD203B41FA5}">
                      <a16:colId xmlns:a16="http://schemas.microsoft.com/office/drawing/2014/main" val="4085388009"/>
                    </a:ext>
                  </a:extLst>
                </a:gridCol>
              </a:tblGrid>
              <a:tr h="979004">
                <a:tc>
                  <a:txBody>
                    <a:bodyPr/>
                    <a:lstStyle/>
                    <a:p>
                      <a:pPr algn="l" fontAlgn="b"/>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2012</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2016</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2019</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Net Increase</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extLst>
                  <a:ext uri="{0D108BD9-81ED-4DB2-BD59-A6C34878D82A}">
                    <a16:rowId xmlns:a16="http://schemas.microsoft.com/office/drawing/2014/main" val="891639000"/>
                  </a:ext>
                </a:extLst>
              </a:tr>
              <a:tr h="979004">
                <a:tc>
                  <a:txBody>
                    <a:bodyPr/>
                    <a:lstStyle/>
                    <a:p>
                      <a:pPr algn="ctr" fontAlgn="b"/>
                      <a:r>
                        <a:rPr lang="en-US" sz="3200" u="none" strike="noStrike">
                          <a:solidFill>
                            <a:schemeClr val="accent1">
                              <a:lumMod val="50000"/>
                            </a:schemeClr>
                          </a:solidFill>
                          <a:effectLst/>
                          <a:latin typeface="Georgia" panose="02040502050405020303" pitchFamily="18" charset="0"/>
                        </a:rPr>
                        <a:t>Male </a:t>
                      </a:r>
                      <a:endParaRPr lang="en-US" sz="3200" b="0" i="0" u="none" strike="noStrike">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113</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494</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577</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410%</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extLst>
                  <a:ext uri="{0D108BD9-81ED-4DB2-BD59-A6C34878D82A}">
                    <a16:rowId xmlns:a16="http://schemas.microsoft.com/office/drawing/2014/main" val="2206712437"/>
                  </a:ext>
                </a:extLst>
              </a:tr>
              <a:tr h="979004">
                <a:tc>
                  <a:txBody>
                    <a:bodyPr/>
                    <a:lstStyle/>
                    <a:p>
                      <a:pPr algn="ctr" fontAlgn="b"/>
                      <a:r>
                        <a:rPr lang="en-US" sz="3200" u="none" strike="noStrike">
                          <a:solidFill>
                            <a:schemeClr val="accent1">
                              <a:lumMod val="50000"/>
                            </a:schemeClr>
                          </a:solidFill>
                          <a:effectLst/>
                          <a:latin typeface="Georgia" panose="02040502050405020303" pitchFamily="18" charset="0"/>
                        </a:rPr>
                        <a:t>Female</a:t>
                      </a:r>
                      <a:endParaRPr lang="en-US" sz="3200" b="0" i="0" u="none" strike="noStrike">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a:solidFill>
                            <a:schemeClr val="accent1">
                              <a:lumMod val="50000"/>
                            </a:schemeClr>
                          </a:solidFill>
                          <a:effectLst/>
                          <a:latin typeface="Georgia" panose="02040502050405020303" pitchFamily="18" charset="0"/>
                        </a:rPr>
                        <a:t>82</a:t>
                      </a:r>
                      <a:endParaRPr lang="en-US" sz="3200" b="0" i="0" u="none" strike="noStrike">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470</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466</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468%</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extLst>
                  <a:ext uri="{0D108BD9-81ED-4DB2-BD59-A6C34878D82A}">
                    <a16:rowId xmlns:a16="http://schemas.microsoft.com/office/drawing/2014/main" val="173076289"/>
                  </a:ext>
                </a:extLst>
              </a:tr>
            </a:tbl>
          </a:graphicData>
        </a:graphic>
      </p:graphicFrame>
      <p:sp>
        <p:nvSpPr>
          <p:cNvPr id="14" name="TextBox 13">
            <a:extLst>
              <a:ext uri="{FF2B5EF4-FFF2-40B4-BE49-F238E27FC236}">
                <a16:creationId xmlns:a16="http://schemas.microsoft.com/office/drawing/2014/main" id="{1B00C55B-DAD9-3348-A92D-02A9984295B1}"/>
              </a:ext>
            </a:extLst>
          </p:cNvPr>
          <p:cNvSpPr txBox="1"/>
          <p:nvPr/>
        </p:nvSpPr>
        <p:spPr>
          <a:xfrm>
            <a:off x="14293627" y="25113536"/>
            <a:ext cx="7573180" cy="707886"/>
          </a:xfrm>
          <a:prstGeom prst="rect">
            <a:avLst/>
          </a:prstGeom>
          <a:noFill/>
        </p:spPr>
        <p:txBody>
          <a:bodyPr wrap="square" rtlCol="0">
            <a:spAutoFit/>
          </a:bodyPr>
          <a:lstStyle/>
          <a:p>
            <a:pPr algn="ctr"/>
            <a:r>
              <a:rPr lang="en-US" sz="4000" dirty="0">
                <a:solidFill>
                  <a:schemeClr val="accent1">
                    <a:lumMod val="50000"/>
                  </a:schemeClr>
                </a:solidFill>
                <a:latin typeface="Georgia" panose="02040502050405020303" pitchFamily="18" charset="0"/>
              </a:rPr>
              <a:t>Inpatient Infection Rates</a:t>
            </a:r>
          </a:p>
        </p:txBody>
      </p:sp>
      <p:graphicFrame>
        <p:nvGraphicFramePr>
          <p:cNvPr id="15" name="Table 14">
            <a:extLst>
              <a:ext uri="{FF2B5EF4-FFF2-40B4-BE49-F238E27FC236}">
                <a16:creationId xmlns:a16="http://schemas.microsoft.com/office/drawing/2014/main" id="{03D82C7B-68E6-404B-9DB7-FEA35298541B}"/>
              </a:ext>
            </a:extLst>
          </p:cNvPr>
          <p:cNvGraphicFramePr>
            <a:graphicFrameLocks noGrp="1"/>
          </p:cNvGraphicFramePr>
          <p:nvPr>
            <p:extLst>
              <p:ext uri="{D42A27DB-BD31-4B8C-83A1-F6EECF244321}">
                <p14:modId xmlns:p14="http://schemas.microsoft.com/office/powerpoint/2010/main" val="2233800460"/>
              </p:ext>
            </p:extLst>
          </p:nvPr>
        </p:nvGraphicFramePr>
        <p:xfrm>
          <a:off x="23077792" y="25740837"/>
          <a:ext cx="7573180" cy="2944203"/>
        </p:xfrm>
        <a:graphic>
          <a:graphicData uri="http://schemas.openxmlformats.org/drawingml/2006/table">
            <a:tbl>
              <a:tblPr>
                <a:tableStyleId>{5C22544A-7EE6-4342-B048-85BDC9FD1C3A}</a:tableStyleId>
              </a:tblPr>
              <a:tblGrid>
                <a:gridCol w="1449315">
                  <a:extLst>
                    <a:ext uri="{9D8B030D-6E8A-4147-A177-3AD203B41FA5}">
                      <a16:colId xmlns:a16="http://schemas.microsoft.com/office/drawing/2014/main" val="2371897683"/>
                    </a:ext>
                  </a:extLst>
                </a:gridCol>
                <a:gridCol w="1449315">
                  <a:extLst>
                    <a:ext uri="{9D8B030D-6E8A-4147-A177-3AD203B41FA5}">
                      <a16:colId xmlns:a16="http://schemas.microsoft.com/office/drawing/2014/main" val="257999586"/>
                    </a:ext>
                  </a:extLst>
                </a:gridCol>
                <a:gridCol w="1449315">
                  <a:extLst>
                    <a:ext uri="{9D8B030D-6E8A-4147-A177-3AD203B41FA5}">
                      <a16:colId xmlns:a16="http://schemas.microsoft.com/office/drawing/2014/main" val="648293886"/>
                    </a:ext>
                  </a:extLst>
                </a:gridCol>
                <a:gridCol w="1449315">
                  <a:extLst>
                    <a:ext uri="{9D8B030D-6E8A-4147-A177-3AD203B41FA5}">
                      <a16:colId xmlns:a16="http://schemas.microsoft.com/office/drawing/2014/main" val="3472148161"/>
                    </a:ext>
                  </a:extLst>
                </a:gridCol>
                <a:gridCol w="1775920">
                  <a:extLst>
                    <a:ext uri="{9D8B030D-6E8A-4147-A177-3AD203B41FA5}">
                      <a16:colId xmlns:a16="http://schemas.microsoft.com/office/drawing/2014/main" val="1479096504"/>
                    </a:ext>
                  </a:extLst>
                </a:gridCol>
              </a:tblGrid>
              <a:tr h="983574">
                <a:tc>
                  <a:txBody>
                    <a:bodyPr/>
                    <a:lstStyle/>
                    <a:p>
                      <a:pPr algn="ctr" fontAlgn="b"/>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2012</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2016</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a:solidFill>
                            <a:schemeClr val="accent1">
                              <a:lumMod val="50000"/>
                            </a:schemeClr>
                          </a:solidFill>
                          <a:effectLst/>
                          <a:latin typeface="Georgia" panose="02040502050405020303" pitchFamily="18" charset="0"/>
                        </a:rPr>
                        <a:t>2019</a:t>
                      </a:r>
                      <a:endParaRPr lang="en-US" sz="3200" b="0" i="0" u="none" strike="noStrike">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Net Increase</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extLst>
                  <a:ext uri="{0D108BD9-81ED-4DB2-BD59-A6C34878D82A}">
                    <a16:rowId xmlns:a16="http://schemas.microsoft.com/office/drawing/2014/main" val="3712302985"/>
                  </a:ext>
                </a:extLst>
              </a:tr>
              <a:tr h="979659">
                <a:tc>
                  <a:txBody>
                    <a:bodyPr/>
                    <a:lstStyle/>
                    <a:p>
                      <a:pPr algn="ctr" fontAlgn="b"/>
                      <a:r>
                        <a:rPr lang="en-US" sz="3200" u="none" strike="noStrike" dirty="0">
                          <a:solidFill>
                            <a:schemeClr val="accent1">
                              <a:lumMod val="50000"/>
                            </a:schemeClr>
                          </a:solidFill>
                          <a:effectLst/>
                          <a:latin typeface="Georgia" panose="02040502050405020303" pitchFamily="18" charset="0"/>
                        </a:rPr>
                        <a:t>Male </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186</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713</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614</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230%</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extLst>
                  <a:ext uri="{0D108BD9-81ED-4DB2-BD59-A6C34878D82A}">
                    <a16:rowId xmlns:a16="http://schemas.microsoft.com/office/drawing/2014/main" val="2013729878"/>
                  </a:ext>
                </a:extLst>
              </a:tr>
              <a:tr h="979659">
                <a:tc>
                  <a:txBody>
                    <a:bodyPr/>
                    <a:lstStyle/>
                    <a:p>
                      <a:pPr algn="ctr" fontAlgn="b"/>
                      <a:r>
                        <a:rPr lang="en-US" sz="3200" u="none" strike="noStrike">
                          <a:solidFill>
                            <a:schemeClr val="accent1">
                              <a:lumMod val="50000"/>
                            </a:schemeClr>
                          </a:solidFill>
                          <a:effectLst/>
                          <a:latin typeface="Georgia" panose="02040502050405020303" pitchFamily="18" charset="0"/>
                        </a:rPr>
                        <a:t>Female </a:t>
                      </a:r>
                      <a:endParaRPr lang="en-US" sz="3200" b="0" i="0" u="none" strike="noStrike">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a:solidFill>
                            <a:schemeClr val="accent1">
                              <a:lumMod val="50000"/>
                            </a:schemeClr>
                          </a:solidFill>
                          <a:effectLst/>
                          <a:latin typeface="Georgia" panose="02040502050405020303" pitchFamily="18" charset="0"/>
                        </a:rPr>
                        <a:t>135</a:t>
                      </a:r>
                      <a:endParaRPr lang="en-US" sz="3200" b="0" i="0" u="none" strike="noStrike">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563</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438</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tc>
                  <a:txBody>
                    <a:bodyPr/>
                    <a:lstStyle/>
                    <a:p>
                      <a:pPr algn="ctr" fontAlgn="b"/>
                      <a:r>
                        <a:rPr lang="en-US" sz="3200" u="none" strike="noStrike" dirty="0">
                          <a:solidFill>
                            <a:schemeClr val="accent1">
                              <a:lumMod val="50000"/>
                            </a:schemeClr>
                          </a:solidFill>
                          <a:effectLst/>
                          <a:latin typeface="Georgia" panose="02040502050405020303" pitchFamily="18" charset="0"/>
                        </a:rPr>
                        <a:t>224%</a:t>
                      </a:r>
                      <a:endParaRPr lang="en-US" sz="3200" b="0" i="0" u="none" strike="noStrike" dirty="0">
                        <a:solidFill>
                          <a:schemeClr val="accent1">
                            <a:lumMod val="50000"/>
                          </a:schemeClr>
                        </a:solidFill>
                        <a:effectLst/>
                        <a:latin typeface="Georgia" panose="02040502050405020303" pitchFamily="18" charset="0"/>
                      </a:endParaRPr>
                    </a:p>
                  </a:txBody>
                  <a:tcPr marL="9525" marR="9525" marT="9525" marB="0" anchor="b"/>
                </a:tc>
                <a:extLst>
                  <a:ext uri="{0D108BD9-81ED-4DB2-BD59-A6C34878D82A}">
                    <a16:rowId xmlns:a16="http://schemas.microsoft.com/office/drawing/2014/main" val="166161621"/>
                  </a:ext>
                </a:extLst>
              </a:tr>
            </a:tbl>
          </a:graphicData>
        </a:graphic>
      </p:graphicFrame>
      <p:sp>
        <p:nvSpPr>
          <p:cNvPr id="16" name="TextBox 15">
            <a:extLst>
              <a:ext uri="{FF2B5EF4-FFF2-40B4-BE49-F238E27FC236}">
                <a16:creationId xmlns:a16="http://schemas.microsoft.com/office/drawing/2014/main" id="{1A2338F5-CCD1-264F-BF0D-6666711918A0}"/>
              </a:ext>
            </a:extLst>
          </p:cNvPr>
          <p:cNvSpPr txBox="1"/>
          <p:nvPr/>
        </p:nvSpPr>
        <p:spPr>
          <a:xfrm>
            <a:off x="23077792" y="25158558"/>
            <a:ext cx="7573180" cy="707886"/>
          </a:xfrm>
          <a:prstGeom prst="rect">
            <a:avLst/>
          </a:prstGeom>
          <a:noFill/>
        </p:spPr>
        <p:txBody>
          <a:bodyPr wrap="square" rtlCol="0">
            <a:spAutoFit/>
          </a:bodyPr>
          <a:lstStyle/>
          <a:p>
            <a:pPr algn="ctr"/>
            <a:r>
              <a:rPr lang="en-US" sz="4000" dirty="0">
                <a:solidFill>
                  <a:schemeClr val="accent1">
                    <a:lumMod val="50000"/>
                  </a:schemeClr>
                </a:solidFill>
                <a:latin typeface="Georgia" panose="02040502050405020303" pitchFamily="18" charset="0"/>
              </a:rPr>
              <a:t>ED Infection Rates </a:t>
            </a:r>
          </a:p>
        </p:txBody>
      </p:sp>
      <p:sp>
        <p:nvSpPr>
          <p:cNvPr id="18" name="TextBox 17">
            <a:extLst>
              <a:ext uri="{FF2B5EF4-FFF2-40B4-BE49-F238E27FC236}">
                <a16:creationId xmlns:a16="http://schemas.microsoft.com/office/drawing/2014/main" id="{6096DCFC-5807-F740-A99E-A52FBCA3AB53}"/>
              </a:ext>
            </a:extLst>
          </p:cNvPr>
          <p:cNvSpPr txBox="1"/>
          <p:nvPr/>
        </p:nvSpPr>
        <p:spPr>
          <a:xfrm>
            <a:off x="32224481" y="15129380"/>
            <a:ext cx="9956800" cy="1107996"/>
          </a:xfrm>
          <a:prstGeom prst="rect">
            <a:avLst/>
          </a:prstGeom>
          <a:solidFill>
            <a:schemeClr val="accent3"/>
          </a:solidFill>
        </p:spPr>
        <p:txBody>
          <a:bodyPr wrap="square" rtlCol="0">
            <a:spAutoFit/>
          </a:bodyPr>
          <a:lstStyle/>
          <a:p>
            <a:pPr algn="ctr"/>
            <a:r>
              <a:rPr lang="en-US" sz="6600" dirty="0">
                <a:solidFill>
                  <a:schemeClr val="accent1">
                    <a:lumMod val="50000"/>
                  </a:schemeClr>
                </a:solidFill>
                <a:latin typeface="Georgia" panose="02040502050405020303" pitchFamily="18" charset="0"/>
              </a:rPr>
              <a:t>Conclusion</a:t>
            </a:r>
          </a:p>
        </p:txBody>
      </p:sp>
      <p:sp>
        <p:nvSpPr>
          <p:cNvPr id="19" name="TextBox 18">
            <a:extLst>
              <a:ext uri="{FF2B5EF4-FFF2-40B4-BE49-F238E27FC236}">
                <a16:creationId xmlns:a16="http://schemas.microsoft.com/office/drawing/2014/main" id="{BD1E7B79-2388-BF49-AE7D-4C70C5E1DD46}"/>
              </a:ext>
            </a:extLst>
          </p:cNvPr>
          <p:cNvSpPr txBox="1"/>
          <p:nvPr/>
        </p:nvSpPr>
        <p:spPr>
          <a:xfrm>
            <a:off x="32224481" y="4332642"/>
            <a:ext cx="9956800" cy="1107996"/>
          </a:xfrm>
          <a:prstGeom prst="rect">
            <a:avLst/>
          </a:prstGeom>
          <a:solidFill>
            <a:schemeClr val="accent3"/>
          </a:solidFill>
        </p:spPr>
        <p:txBody>
          <a:bodyPr wrap="square" rtlCol="0">
            <a:spAutoFit/>
          </a:bodyPr>
          <a:lstStyle/>
          <a:p>
            <a:pPr lvl="0" algn="ctr"/>
            <a:r>
              <a:rPr lang="en-US" sz="6600" dirty="0">
                <a:solidFill>
                  <a:srgbClr val="3494BA">
                    <a:lumMod val="50000"/>
                  </a:srgbClr>
                </a:solidFill>
                <a:latin typeface="Georgia" panose="02040502050405020303" pitchFamily="18" charset="0"/>
              </a:rPr>
              <a:t>Discussion</a:t>
            </a:r>
          </a:p>
        </p:txBody>
      </p:sp>
      <p:sp>
        <p:nvSpPr>
          <p:cNvPr id="20" name="TextBox 19">
            <a:extLst>
              <a:ext uri="{FF2B5EF4-FFF2-40B4-BE49-F238E27FC236}">
                <a16:creationId xmlns:a16="http://schemas.microsoft.com/office/drawing/2014/main" id="{5D73F0BB-6908-CA48-A101-CC8B218875EE}"/>
              </a:ext>
            </a:extLst>
          </p:cNvPr>
          <p:cNvSpPr txBox="1"/>
          <p:nvPr/>
        </p:nvSpPr>
        <p:spPr>
          <a:xfrm>
            <a:off x="2923849" y="4233360"/>
            <a:ext cx="8432800" cy="1107996"/>
          </a:xfrm>
          <a:prstGeom prst="rect">
            <a:avLst/>
          </a:prstGeom>
          <a:solidFill>
            <a:schemeClr val="accent3"/>
          </a:solidFill>
        </p:spPr>
        <p:txBody>
          <a:bodyPr wrap="square" rtlCol="0">
            <a:spAutoFit/>
          </a:bodyPr>
          <a:lstStyle/>
          <a:p>
            <a:pPr lvl="0" algn="ctr"/>
            <a:r>
              <a:rPr lang="en-US" sz="6600" dirty="0">
                <a:solidFill>
                  <a:srgbClr val="3494BA">
                    <a:lumMod val="50000"/>
                  </a:srgbClr>
                </a:solidFill>
                <a:latin typeface="Georgia" panose="02040502050405020303" pitchFamily="18" charset="0"/>
              </a:rPr>
              <a:t>Abstract </a:t>
            </a:r>
          </a:p>
        </p:txBody>
      </p:sp>
      <p:sp>
        <p:nvSpPr>
          <p:cNvPr id="21" name="TextBox 20">
            <a:extLst>
              <a:ext uri="{FF2B5EF4-FFF2-40B4-BE49-F238E27FC236}">
                <a16:creationId xmlns:a16="http://schemas.microsoft.com/office/drawing/2014/main" id="{31A7C909-1CB0-4D4C-AF29-DAE2E6A9199B}"/>
              </a:ext>
            </a:extLst>
          </p:cNvPr>
          <p:cNvSpPr txBox="1"/>
          <p:nvPr/>
        </p:nvSpPr>
        <p:spPr>
          <a:xfrm>
            <a:off x="2565198" y="16298203"/>
            <a:ext cx="9505950" cy="1107996"/>
          </a:xfrm>
          <a:prstGeom prst="rect">
            <a:avLst/>
          </a:prstGeom>
          <a:solidFill>
            <a:schemeClr val="accent3"/>
          </a:solidFill>
        </p:spPr>
        <p:txBody>
          <a:bodyPr wrap="square" rtlCol="0">
            <a:spAutoFit/>
          </a:bodyPr>
          <a:lstStyle/>
          <a:p>
            <a:pPr lvl="0" algn="ctr"/>
            <a:r>
              <a:rPr lang="en-US" sz="6600" dirty="0">
                <a:solidFill>
                  <a:srgbClr val="3494BA">
                    <a:lumMod val="50000"/>
                  </a:srgbClr>
                </a:solidFill>
                <a:latin typeface="Georgia" panose="02040502050405020303" pitchFamily="18" charset="0"/>
              </a:rPr>
              <a:t>Methods</a:t>
            </a:r>
          </a:p>
        </p:txBody>
      </p:sp>
      <p:graphicFrame>
        <p:nvGraphicFramePr>
          <p:cNvPr id="22" name="Chart 21">
            <a:extLst>
              <a:ext uri="{FF2B5EF4-FFF2-40B4-BE49-F238E27FC236}">
                <a16:creationId xmlns:a16="http://schemas.microsoft.com/office/drawing/2014/main" id="{DE36675C-0566-3C42-90CC-CAB6C27CFDB4}"/>
              </a:ext>
            </a:extLst>
          </p:cNvPr>
          <p:cNvGraphicFramePr>
            <a:graphicFrameLocks/>
          </p:cNvGraphicFramePr>
          <p:nvPr>
            <p:extLst>
              <p:ext uri="{D42A27DB-BD31-4B8C-83A1-F6EECF244321}">
                <p14:modId xmlns:p14="http://schemas.microsoft.com/office/powerpoint/2010/main" val="3178663866"/>
              </p:ext>
            </p:extLst>
          </p:nvPr>
        </p:nvGraphicFramePr>
        <p:xfrm>
          <a:off x="31260489" y="25203079"/>
          <a:ext cx="11884784" cy="713403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3" name="Chart 22">
            <a:extLst>
              <a:ext uri="{FF2B5EF4-FFF2-40B4-BE49-F238E27FC236}">
                <a16:creationId xmlns:a16="http://schemas.microsoft.com/office/drawing/2014/main" id="{31A76C02-A8A3-DD4A-8E21-FF7310339F4F}"/>
              </a:ext>
            </a:extLst>
          </p:cNvPr>
          <p:cNvGraphicFramePr>
            <a:graphicFrameLocks/>
          </p:cNvGraphicFramePr>
          <p:nvPr>
            <p:extLst>
              <p:ext uri="{D42A27DB-BD31-4B8C-83A1-F6EECF244321}">
                <p14:modId xmlns:p14="http://schemas.microsoft.com/office/powerpoint/2010/main" val="1159160650"/>
              </p:ext>
            </p:extLst>
          </p:nvPr>
        </p:nvGraphicFramePr>
        <p:xfrm>
          <a:off x="1197857" y="25360077"/>
          <a:ext cx="11884784" cy="6977032"/>
        </p:xfrm>
        <a:graphic>
          <a:graphicData uri="http://schemas.openxmlformats.org/drawingml/2006/chart">
            <c:chart xmlns:c="http://schemas.openxmlformats.org/drawingml/2006/chart" xmlns:r="http://schemas.openxmlformats.org/officeDocument/2006/relationships" r:id="rId5"/>
          </a:graphicData>
        </a:graphic>
      </p:graphicFrame>
      <p:sp>
        <p:nvSpPr>
          <p:cNvPr id="24" name="TextBox 23">
            <a:extLst>
              <a:ext uri="{FF2B5EF4-FFF2-40B4-BE49-F238E27FC236}">
                <a16:creationId xmlns:a16="http://schemas.microsoft.com/office/drawing/2014/main" id="{41AD51F6-32BD-5945-8E17-BEDBB321E480}"/>
              </a:ext>
            </a:extLst>
          </p:cNvPr>
          <p:cNvSpPr txBox="1"/>
          <p:nvPr/>
        </p:nvSpPr>
        <p:spPr>
          <a:xfrm>
            <a:off x="13890423" y="28992762"/>
            <a:ext cx="3084333" cy="769441"/>
          </a:xfrm>
          <a:prstGeom prst="rect">
            <a:avLst/>
          </a:prstGeom>
          <a:noFill/>
        </p:spPr>
        <p:txBody>
          <a:bodyPr wrap="square" rtlCol="0">
            <a:spAutoFit/>
          </a:bodyPr>
          <a:lstStyle/>
          <a:p>
            <a:r>
              <a:rPr lang="en-US" sz="4400" dirty="0">
                <a:solidFill>
                  <a:schemeClr val="accent1">
                    <a:lumMod val="50000"/>
                  </a:schemeClr>
                </a:solidFill>
                <a:latin typeface="Georgia" panose="02040502050405020303" pitchFamily="18" charset="0"/>
              </a:rPr>
              <a:t>References</a:t>
            </a:r>
          </a:p>
        </p:txBody>
      </p:sp>
      <p:pic>
        <p:nvPicPr>
          <p:cNvPr id="26" name="Picture 25" descr="Qr code&#10;&#10;Description automatically generated">
            <a:extLst>
              <a:ext uri="{FF2B5EF4-FFF2-40B4-BE49-F238E27FC236}">
                <a16:creationId xmlns:a16="http://schemas.microsoft.com/office/drawing/2014/main" id="{B840B0AC-66E6-154D-BB68-8539B3A7CB6C}"/>
              </a:ext>
            </a:extLst>
          </p:cNvPr>
          <p:cNvPicPr>
            <a:picLocks noChangeAspect="1"/>
          </p:cNvPicPr>
          <p:nvPr/>
        </p:nvPicPr>
        <p:blipFill>
          <a:blip r:embed="rId6"/>
          <a:stretch>
            <a:fillRect/>
          </a:stretch>
        </p:blipFill>
        <p:spPr>
          <a:xfrm>
            <a:off x="13909472" y="29877686"/>
            <a:ext cx="2857500" cy="2857500"/>
          </a:xfrm>
          <a:prstGeom prst="rect">
            <a:avLst/>
          </a:prstGeom>
        </p:spPr>
      </p:pic>
      <p:pic>
        <p:nvPicPr>
          <p:cNvPr id="28" name="Graphic 27" descr="Stethoscope with solid fill">
            <a:extLst>
              <a:ext uri="{FF2B5EF4-FFF2-40B4-BE49-F238E27FC236}">
                <a16:creationId xmlns:a16="http://schemas.microsoft.com/office/drawing/2014/main" id="{C2C49034-8AFC-0245-A5F8-79869B3F48C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8046837" y="29326143"/>
            <a:ext cx="3102750" cy="3102750"/>
          </a:xfrm>
          <a:prstGeom prst="rect">
            <a:avLst/>
          </a:prstGeom>
        </p:spPr>
      </p:pic>
      <p:pic>
        <p:nvPicPr>
          <p:cNvPr id="30" name="Graphic 29" descr="Medicine with solid fill">
            <a:extLst>
              <a:ext uri="{FF2B5EF4-FFF2-40B4-BE49-F238E27FC236}">
                <a16:creationId xmlns:a16="http://schemas.microsoft.com/office/drawing/2014/main" id="{3CEB1636-5BED-B74F-AA53-7D9C5901AEE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2673789" y="29309062"/>
            <a:ext cx="3136911" cy="3136911"/>
          </a:xfrm>
          <a:prstGeom prst="rect">
            <a:avLst/>
          </a:prstGeom>
        </p:spPr>
      </p:pic>
      <p:pic>
        <p:nvPicPr>
          <p:cNvPr id="34" name="Graphic 33" descr="Needle with solid fill">
            <a:extLst>
              <a:ext uri="{FF2B5EF4-FFF2-40B4-BE49-F238E27FC236}">
                <a16:creationId xmlns:a16="http://schemas.microsoft.com/office/drawing/2014/main" id="{6F039BCD-6595-FE47-B12D-7C2F90558543}"/>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6981138" y="29414909"/>
            <a:ext cx="2755149" cy="2755149"/>
          </a:xfrm>
          <a:prstGeom prst="rect">
            <a:avLst/>
          </a:prstGeom>
        </p:spPr>
      </p:pic>
    </p:spTree>
    <p:extLst>
      <p:ext uri="{BB962C8B-B14F-4D97-AF65-F5344CB8AC3E}">
        <p14:creationId xmlns:p14="http://schemas.microsoft.com/office/powerpoint/2010/main" val="4166143157"/>
      </p:ext>
    </p:extLst>
  </p:cSld>
  <p:clrMapOvr>
    <a:masterClrMapping/>
  </p:clrMapOvr>
</p:sld>
</file>

<file path=ppt/theme/theme1.xml><?xml version="1.0" encoding="utf-8"?>
<a:theme xmlns:a="http://schemas.openxmlformats.org/drawingml/2006/main" name="Office Theme">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8821</TotalTime>
  <Words>538</Words>
  <Application>Microsoft Macintosh PowerPoint</Application>
  <PresentationFormat>Custom</PresentationFormat>
  <Paragraphs>63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Georgia</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Lotti, Meghan E</dc:creator>
  <cp:lastModifiedBy>Lotti, Meghan E</cp:lastModifiedBy>
  <cp:revision>12</cp:revision>
  <dcterms:created xsi:type="dcterms:W3CDTF">2022-04-09T16:33:12Z</dcterms:created>
  <dcterms:modified xsi:type="dcterms:W3CDTF">2022-04-19T18:57:42Z</dcterms:modified>
</cp:coreProperties>
</file>