
<file path=[Content_Types].xml><?xml version="1.0" encoding="utf-8"?>
<Types xmlns="http://schemas.openxmlformats.org/package/2006/content-types">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drawings/drawing1.xml" ContentType="application/vnd.openxmlformats-officedocument.drawingml.chartshapes+xml"/>
  <Override PartName="/ppt/drawings/drawing2.xml" ContentType="application/vnd.openxmlformats-officedocument.drawingml.chartshapes+xml"/>
  <Override PartName="/ppt/slides/slide1.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Layouts/slideLayout1.xml" ContentType="application/vnd.openxmlformats-officedocument.presentationml.slideLayout+xml"/>
  <Override PartName="/docProps/app.xml" ContentType="application/vnd.openxmlformats-officedocument.extended-properties+xml"/>
  <Override PartName="/ppt/tableStyles.xml" ContentType="application/vnd.openxmlformats-officedocument.presentationml.tableStyles+xml"/>
  <Override PartName="/ppt/slideLayouts/slideLayout11.xml" ContentType="application/vnd.openxmlformats-officedocument.presentationml.slideLayout+xml"/>
  <Override PartName="/ppt/commentAuthors.xml" ContentType="application/vnd.openxmlformats-officedocument.presentationml.commentAuthors+xml"/>
  <Override PartName="/ppt/slideLayouts/slideLayout10.xml" ContentType="application/vnd.openxmlformats-officedocument.presentationml.slideLayout+xml"/>
  <Override PartName="/ppt/viewProps.xml" ContentType="application/vnd.openxmlformats-officedocument.presentationml.viewProps+xml"/>
  <Override PartName="/ppt/slideLayouts/slideLayout9.xml" ContentType="application/vnd.openxmlformats-officedocument.presentationml.slideLayout+xml"/>
  <Override PartName="/ppt/charts/chart1.xml" ContentType="application/vnd.openxmlformats-officedocument.drawingml.chart+xml"/>
  <Override PartName="/ppt/charts/chart2.xml" ContentType="application/vnd.openxmlformats-officedocument.drawingml.char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96" r:id="rId1"/>
  </p:sldMasterIdLst>
  <p:sldIdLst>
    <p:sldId id="256" r:id="rId2"/>
  </p:sldIdLst>
  <p:sldSz cx="43891200" cy="32918400"/>
  <p:notesSz cx="6858000" cy="9144000"/>
  <p:defaultTextStyle>
    <a:defPPr>
      <a:defRPr lang="en-US"/>
    </a:defPPr>
    <a:lvl1pPr marL="0" algn="l" defTabSz="4389120" rtl="0" eaLnBrk="1" latinLnBrk="0" hangingPunct="1">
      <a:defRPr sz="8600" kern="1200">
        <a:solidFill>
          <a:schemeClr val="tx1"/>
        </a:solidFill>
        <a:latin typeface="+mn-lt"/>
        <a:ea typeface="+mn-ea"/>
        <a:cs typeface="+mn-cs"/>
      </a:defRPr>
    </a:lvl1pPr>
    <a:lvl2pPr marL="2194560" algn="l" defTabSz="4389120" rtl="0" eaLnBrk="1" latinLnBrk="0" hangingPunct="1">
      <a:defRPr sz="8600" kern="1200">
        <a:solidFill>
          <a:schemeClr val="tx1"/>
        </a:solidFill>
        <a:latin typeface="+mn-lt"/>
        <a:ea typeface="+mn-ea"/>
        <a:cs typeface="+mn-cs"/>
      </a:defRPr>
    </a:lvl2pPr>
    <a:lvl3pPr marL="4389120" algn="l" defTabSz="4389120" rtl="0" eaLnBrk="1" latinLnBrk="0" hangingPunct="1">
      <a:defRPr sz="8600" kern="1200">
        <a:solidFill>
          <a:schemeClr val="tx1"/>
        </a:solidFill>
        <a:latin typeface="+mn-lt"/>
        <a:ea typeface="+mn-ea"/>
        <a:cs typeface="+mn-cs"/>
      </a:defRPr>
    </a:lvl3pPr>
    <a:lvl4pPr marL="6583680" algn="l" defTabSz="4389120" rtl="0" eaLnBrk="1" latinLnBrk="0" hangingPunct="1">
      <a:defRPr sz="8600" kern="1200">
        <a:solidFill>
          <a:schemeClr val="tx1"/>
        </a:solidFill>
        <a:latin typeface="+mn-lt"/>
        <a:ea typeface="+mn-ea"/>
        <a:cs typeface="+mn-cs"/>
      </a:defRPr>
    </a:lvl4pPr>
    <a:lvl5pPr marL="8778240" algn="l" defTabSz="4389120" rtl="0" eaLnBrk="1" latinLnBrk="0" hangingPunct="1">
      <a:defRPr sz="8600" kern="1200">
        <a:solidFill>
          <a:schemeClr val="tx1"/>
        </a:solidFill>
        <a:latin typeface="+mn-lt"/>
        <a:ea typeface="+mn-ea"/>
        <a:cs typeface="+mn-cs"/>
      </a:defRPr>
    </a:lvl5pPr>
    <a:lvl6pPr marL="10972800" algn="l" defTabSz="4389120" rtl="0" eaLnBrk="1" latinLnBrk="0" hangingPunct="1">
      <a:defRPr sz="8600" kern="1200">
        <a:solidFill>
          <a:schemeClr val="tx1"/>
        </a:solidFill>
        <a:latin typeface="+mn-lt"/>
        <a:ea typeface="+mn-ea"/>
        <a:cs typeface="+mn-cs"/>
      </a:defRPr>
    </a:lvl6pPr>
    <a:lvl7pPr marL="13167360" algn="l" defTabSz="4389120" rtl="0" eaLnBrk="1" latinLnBrk="0" hangingPunct="1">
      <a:defRPr sz="8600" kern="1200">
        <a:solidFill>
          <a:schemeClr val="tx1"/>
        </a:solidFill>
        <a:latin typeface="+mn-lt"/>
        <a:ea typeface="+mn-ea"/>
        <a:cs typeface="+mn-cs"/>
      </a:defRPr>
    </a:lvl7pPr>
    <a:lvl8pPr marL="15361920" algn="l" defTabSz="4389120" rtl="0" eaLnBrk="1" latinLnBrk="0" hangingPunct="1">
      <a:defRPr sz="8600" kern="1200">
        <a:solidFill>
          <a:schemeClr val="tx1"/>
        </a:solidFill>
        <a:latin typeface="+mn-lt"/>
        <a:ea typeface="+mn-ea"/>
        <a:cs typeface="+mn-cs"/>
      </a:defRPr>
    </a:lvl8pPr>
    <a:lvl9pPr marL="17556480" algn="l" defTabSz="4389120" rtl="0" eaLnBrk="1" latinLnBrk="0" hangingPunct="1">
      <a:defRPr sz="8600" kern="1200">
        <a:solidFill>
          <a:schemeClr val="tx1"/>
        </a:solidFill>
        <a:latin typeface="+mn-lt"/>
        <a:ea typeface="+mn-ea"/>
        <a:cs typeface="+mn-cs"/>
      </a:defRPr>
    </a:lvl9pPr>
  </p:defaultTextStyle>
</p:presentation>
</file>

<file path=ppt/commentAuthors.xml><?xml version="1.0" encoding="utf-8"?>
<p:cmAuthorLst xmlns:a="http://schemas.openxmlformats.org/drawingml/2006/main" xmlns:r="http://schemas.openxmlformats.org/officeDocument/2006/relationships" xmlns:p="http://schemas.openxmlformats.org/presentationml/2006/main">
  <p:cmAuthor id="0" name="Paul Pellissier" initials="Paul P." lastIdx="2" clrIdx="0"/>
</p:cmAuthorLst>
</file>

<file path=ppt/presProps.xml><?xml version="1.0" encoding="utf-8"?>
<p:presentationPr xmlns:a="http://schemas.openxmlformats.org/drawingml/2006/main" xmlns:r="http://schemas.openxmlformats.org/officeDocument/2006/relationships" xmlns:p="http://schemas.openxmlformats.org/presentationml/2006/main">
  <p:clrMru>
    <a:srgbClr val="F8DD6C"/>
    <a:srgbClr val="FBEBA7"/>
    <a:srgbClr val="F9F68A"/>
    <a:srgbClr val="FBF693"/>
  </p:clrMru>
</p:presentationPr>
</file>

<file path=ppt/tableStyles.xml><?xml version="1.0" encoding="utf-8"?>
<a:tblStyleLst xmlns:a="http://schemas.openxmlformats.org/drawingml/2006/main" def="{5C22544A-7EE6-4342-B048-85BDC9FD1C3A}">
  <a:tblStyle styleId="{3C2FFA5D-87B4-456A-9821-1D502468CF0F}" styleName="Themed Style 1 - Accent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tcBdr/>
        <a:fill>
          <a:solidFill>
            <a:schemeClr val="accent1">
              <a:alpha val="40000"/>
            </a:schemeClr>
          </a:solidFill>
        </a:fill>
      </a:tcStyle>
    </a:band1H>
    <a:band2H>
      <a:tcStyle>
        <a:tcBdr/>
      </a:tcStyle>
    </a:band2H>
    <a:band1V>
      <a:tcStyle>
        <a:tcBdr>
          <a:top>
            <a:lnRef idx="1">
              <a:schemeClr val="accent1"/>
            </a:lnRef>
          </a:top>
          <a:bottom>
            <a:lnRef idx="1">
              <a:schemeClr val="accent1"/>
            </a:lnRef>
          </a:bottom>
        </a:tcBdr>
        <a:fill>
          <a:solidFill>
            <a:schemeClr val="accent1">
              <a:alpha val="40000"/>
            </a:schemeClr>
          </a:solidFill>
        </a:fill>
      </a:tcStyle>
    </a:band1V>
    <a:band2V>
      <a:tcStyle>
        <a:tcBdr/>
      </a:tcStyle>
    </a:band2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tblStyle>
  <a:tblStyle styleId="{284E427A-3D55-4303-BF80-6455036E1DE7}" styleName="Themed Style 1 - Accent 2">
    <a:tblBg>
      <a:fillRef idx="2">
        <a:schemeClr val="accent2"/>
      </a:fillRef>
      <a:effectRef idx="1">
        <a:schemeClr val="accent2"/>
      </a:effectRef>
    </a:tblBg>
    <a:wholeTbl>
      <a:tcTxStyle>
        <a:fontRef idx="minor">
          <a:scrgbClr r="0" g="0" b="0"/>
        </a:fontRef>
        <a:schemeClr val="dk1"/>
      </a:tcTxStyle>
      <a:tcStyle>
        <a:tcBdr>
          <a:left>
            <a:lnRef idx="1">
              <a:schemeClr val="accent2"/>
            </a:lnRef>
          </a:left>
          <a:right>
            <a:lnRef idx="1">
              <a:schemeClr val="accent2"/>
            </a:lnRef>
          </a:right>
          <a:top>
            <a:lnRef idx="1">
              <a:schemeClr val="accent2"/>
            </a:lnRef>
          </a:top>
          <a:bottom>
            <a:lnRef idx="1">
              <a:schemeClr val="accent2"/>
            </a:lnRef>
          </a:bottom>
          <a:insideH>
            <a:lnRef idx="1">
              <a:schemeClr val="accent2"/>
            </a:lnRef>
          </a:insideH>
          <a:insideV>
            <a:lnRef idx="1">
              <a:schemeClr val="accent2"/>
            </a:lnRef>
          </a:insideV>
        </a:tcBdr>
        <a:fill>
          <a:noFill/>
        </a:fill>
      </a:tcStyle>
    </a:wholeTbl>
    <a:band1H>
      <a:tcStyle>
        <a:tcBdr/>
        <a:fill>
          <a:solidFill>
            <a:schemeClr val="accent2">
              <a:alpha val="40000"/>
            </a:schemeClr>
          </a:solidFill>
        </a:fill>
      </a:tcStyle>
    </a:band1H>
    <a:band2H>
      <a:tcStyle>
        <a:tcBdr/>
      </a:tcStyle>
    </a:band2H>
    <a:band1V>
      <a:tcStyle>
        <a:tcBdr>
          <a:top>
            <a:lnRef idx="1">
              <a:schemeClr val="accent2"/>
            </a:lnRef>
          </a:top>
          <a:bottom>
            <a:lnRef idx="1">
              <a:schemeClr val="accent2"/>
            </a:lnRef>
          </a:bottom>
        </a:tcBdr>
        <a:fill>
          <a:solidFill>
            <a:schemeClr val="accent2">
              <a:alpha val="40000"/>
            </a:schemeClr>
          </a:solidFill>
        </a:fill>
      </a:tcStyle>
    </a:band1V>
    <a:band2V>
      <a:tcStyle>
        <a:tcBdr/>
      </a:tcStyle>
    </a:band2V>
    <a:lastCol>
      <a:tcTxStyle b="on"/>
      <a:tcStyle>
        <a:tcBdr>
          <a:left>
            <a:lnRef idx="2">
              <a:schemeClr val="accent2"/>
            </a:lnRef>
          </a:left>
          <a:right>
            <a:lnRef idx="1">
              <a:schemeClr val="accent2"/>
            </a:lnRef>
          </a:right>
          <a:top>
            <a:lnRef idx="1">
              <a:schemeClr val="accent2"/>
            </a:lnRef>
          </a:top>
          <a:bottom>
            <a:lnRef idx="1">
              <a:schemeClr val="accent2"/>
            </a:lnRef>
          </a:bottom>
          <a:insideH>
            <a:lnRef idx="1">
              <a:schemeClr val="accent2"/>
            </a:lnRef>
          </a:insideH>
          <a:insideV>
            <a:ln>
              <a:noFill/>
            </a:ln>
          </a:insideV>
        </a:tcBdr>
      </a:tcStyle>
    </a:lastCol>
    <a:firstCol>
      <a:tcTxStyle b="on"/>
      <a:tcStyle>
        <a:tcBdr>
          <a:left>
            <a:lnRef idx="1">
              <a:schemeClr val="accent2"/>
            </a:lnRef>
          </a:left>
          <a:right>
            <a:lnRef idx="2">
              <a:schemeClr val="accent2"/>
            </a:lnRef>
          </a:right>
          <a:top>
            <a:lnRef idx="1">
              <a:schemeClr val="accent2"/>
            </a:lnRef>
          </a:top>
          <a:bottom>
            <a:lnRef idx="1">
              <a:schemeClr val="accent2"/>
            </a:lnRef>
          </a:bottom>
          <a:insideH>
            <a:lnRef idx="1">
              <a:schemeClr val="accent2"/>
            </a:lnRef>
          </a:insideH>
          <a:insideV>
            <a:ln>
              <a:noFill/>
            </a:ln>
          </a:insideV>
        </a:tcBdr>
      </a:tcStyle>
    </a:firstCol>
    <a:lastRow>
      <a:tcTxStyle b="on"/>
      <a:tcStyle>
        <a:tcBdr>
          <a:left>
            <a:lnRef idx="1">
              <a:schemeClr val="accent2"/>
            </a:lnRef>
          </a:left>
          <a:right>
            <a:lnRef idx="1">
              <a:schemeClr val="accent2"/>
            </a:lnRef>
          </a:right>
          <a:top>
            <a:lnRef idx="2">
              <a:schemeClr val="accent2"/>
            </a:lnRef>
          </a:top>
          <a:bottom>
            <a:lnRef idx="2">
              <a:schemeClr val="accent2"/>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2"/>
            </a:lnRef>
          </a:left>
          <a:right>
            <a:lnRef idx="1">
              <a:schemeClr val="accent2"/>
            </a:lnRef>
          </a:right>
          <a:top>
            <a:lnRef idx="1">
              <a:schemeClr val="accent2"/>
            </a:lnRef>
          </a:top>
          <a:bottom>
            <a:lnRef idx="2">
              <a:schemeClr val="lt1"/>
            </a:lnRef>
          </a:bottom>
          <a:insideH>
            <a:ln>
              <a:noFill/>
            </a:ln>
          </a:insideH>
          <a:insideV>
            <a:ln>
              <a:noFill/>
            </a:ln>
          </a:insideV>
        </a:tcBdr>
        <a:fill>
          <a:solidFill>
            <a:schemeClr val="accent2"/>
          </a:solidFill>
        </a:fill>
      </a:tcStyle>
    </a:firstRow>
  </a:tblStyle>
  <a:tblStyle styleId="{69C7853C-536D-4A76-A0AE-DD22124D55A5}" styleName="Themed Style 1 - Accent 3">
    <a:tblBg>
      <a:fillRef idx="2">
        <a:schemeClr val="accent3"/>
      </a:fillRef>
      <a:effectRef idx="1">
        <a:schemeClr val="accent3"/>
      </a:effectRef>
    </a:tblBg>
    <a:wholeTbl>
      <a:tcTxStyle>
        <a:fontRef idx="minor">
          <a:scrgbClr r="0" g="0" b="0"/>
        </a:fontRef>
        <a:schemeClr val="dk1"/>
      </a:tcTxStyle>
      <a:tcStyle>
        <a:tcBdr>
          <a:left>
            <a:lnRef idx="1">
              <a:schemeClr val="accent3"/>
            </a:lnRef>
          </a:left>
          <a:right>
            <a:lnRef idx="1">
              <a:schemeClr val="accent3"/>
            </a:lnRef>
          </a:right>
          <a:top>
            <a:lnRef idx="1">
              <a:schemeClr val="accent3"/>
            </a:lnRef>
          </a:top>
          <a:bottom>
            <a:lnRef idx="1">
              <a:schemeClr val="accent3"/>
            </a:lnRef>
          </a:bottom>
          <a:insideH>
            <a:lnRef idx="1">
              <a:schemeClr val="accent3"/>
            </a:lnRef>
          </a:insideH>
          <a:insideV>
            <a:lnRef idx="1">
              <a:schemeClr val="accent3"/>
            </a:lnRef>
          </a:insideV>
        </a:tcBdr>
        <a:fill>
          <a:noFill/>
        </a:fill>
      </a:tcStyle>
    </a:wholeTbl>
    <a:band1H>
      <a:tcStyle>
        <a:tcBdr/>
        <a:fill>
          <a:solidFill>
            <a:schemeClr val="accent3">
              <a:alpha val="40000"/>
            </a:schemeClr>
          </a:solidFill>
        </a:fill>
      </a:tcStyle>
    </a:band1H>
    <a:band2H>
      <a:tcStyle>
        <a:tcBdr/>
      </a:tcStyle>
    </a:band2H>
    <a:band1V>
      <a:tcStyle>
        <a:tcBdr>
          <a:top>
            <a:lnRef idx="1">
              <a:schemeClr val="accent3"/>
            </a:lnRef>
          </a:top>
          <a:bottom>
            <a:lnRef idx="1">
              <a:schemeClr val="accent3"/>
            </a:lnRef>
          </a:bottom>
        </a:tcBdr>
        <a:fill>
          <a:solidFill>
            <a:schemeClr val="accent3">
              <a:alpha val="40000"/>
            </a:schemeClr>
          </a:solidFill>
        </a:fill>
      </a:tcStyle>
    </a:band1V>
    <a:band2V>
      <a:tcStyle>
        <a:tcBdr/>
      </a:tcStyle>
    </a:band2V>
    <a:lastCol>
      <a:tcTxStyle b="on"/>
      <a:tcStyle>
        <a:tcBdr>
          <a:left>
            <a:lnRef idx="2">
              <a:schemeClr val="accent3"/>
            </a:lnRef>
          </a:left>
          <a:right>
            <a:lnRef idx="1">
              <a:schemeClr val="accent3"/>
            </a:lnRef>
          </a:right>
          <a:top>
            <a:lnRef idx="1">
              <a:schemeClr val="accent3"/>
            </a:lnRef>
          </a:top>
          <a:bottom>
            <a:lnRef idx="1">
              <a:schemeClr val="accent3"/>
            </a:lnRef>
          </a:bottom>
          <a:insideH>
            <a:lnRef idx="1">
              <a:schemeClr val="accent3"/>
            </a:lnRef>
          </a:insideH>
          <a:insideV>
            <a:ln>
              <a:noFill/>
            </a:ln>
          </a:insideV>
        </a:tcBdr>
      </a:tcStyle>
    </a:lastCol>
    <a:firstCol>
      <a:tcTxStyle b="on"/>
      <a:tcStyle>
        <a:tcBdr>
          <a:left>
            <a:lnRef idx="1">
              <a:schemeClr val="accent3"/>
            </a:lnRef>
          </a:left>
          <a:right>
            <a:lnRef idx="2">
              <a:schemeClr val="accent3"/>
            </a:lnRef>
          </a:right>
          <a:top>
            <a:lnRef idx="1">
              <a:schemeClr val="accent3"/>
            </a:lnRef>
          </a:top>
          <a:bottom>
            <a:lnRef idx="1">
              <a:schemeClr val="accent3"/>
            </a:lnRef>
          </a:bottom>
          <a:insideH>
            <a:lnRef idx="1">
              <a:schemeClr val="accent3"/>
            </a:lnRef>
          </a:insideH>
          <a:insideV>
            <a:ln>
              <a:noFill/>
            </a:ln>
          </a:insideV>
        </a:tcBdr>
      </a:tcStyle>
    </a:firstCol>
    <a:lastRow>
      <a:tcTxStyle b="on"/>
      <a:tcStyle>
        <a:tcBdr>
          <a:left>
            <a:lnRef idx="1">
              <a:schemeClr val="accent3"/>
            </a:lnRef>
          </a:left>
          <a:right>
            <a:lnRef idx="1">
              <a:schemeClr val="accent3"/>
            </a:lnRef>
          </a:right>
          <a:top>
            <a:lnRef idx="2">
              <a:schemeClr val="accent3"/>
            </a:lnRef>
          </a:top>
          <a:bottom>
            <a:lnRef idx="2">
              <a:schemeClr val="accent3"/>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3"/>
            </a:lnRef>
          </a:left>
          <a:right>
            <a:lnRef idx="1">
              <a:schemeClr val="accent3"/>
            </a:lnRef>
          </a:right>
          <a:top>
            <a:lnRef idx="1">
              <a:schemeClr val="accent3"/>
            </a:lnRef>
          </a:top>
          <a:bottom>
            <a:lnRef idx="2">
              <a:schemeClr val="lt1"/>
            </a:lnRef>
          </a:bottom>
          <a:insideH>
            <a:ln>
              <a:noFill/>
            </a:ln>
          </a:insideH>
          <a:insideV>
            <a:ln>
              <a:noFill/>
            </a:ln>
          </a:insideV>
        </a:tcBdr>
        <a:fill>
          <a:solidFill>
            <a:schemeClr val="accent3"/>
          </a:solidFill>
        </a:fill>
      </a:tcStyle>
    </a:firstRow>
  </a:tblStyle>
  <a:tblStyle styleId="{9D7B26C5-4107-4FEC-AEDC-1716B250A1EF}" styleName="Light Style 1">
    <a:wholeTbl>
      <a:tcTxStyle>
        <a:fontRef idx="minor">
          <a:scrgbClr r="0" g="0" b="0"/>
        </a:fontRef>
        <a:schemeClr val="tx1"/>
      </a:tcTxStyle>
      <a:tcStyle>
        <a:tcBdr>
          <a:left>
            <a:ln>
              <a:noFill/>
            </a:ln>
          </a:left>
          <a:right>
            <a:ln>
              <a:noFill/>
            </a:ln>
          </a:right>
          <a:top>
            <a:ln w="12700" cmpd="sng">
              <a:solidFill>
                <a:schemeClr val="tx1"/>
              </a:solidFill>
            </a:ln>
          </a:top>
          <a:bottom>
            <a:ln w="12700" cmpd="sng">
              <a:solidFill>
                <a:schemeClr val="tx1"/>
              </a:solidFill>
            </a:ln>
          </a:bottom>
          <a:insideH>
            <a:ln>
              <a:noFill/>
            </a:ln>
          </a:insideH>
          <a:insideV>
            <a:ln>
              <a:noFill/>
            </a:ln>
          </a:insideV>
        </a:tcBdr>
        <a:fill>
          <a:noFill/>
        </a:fill>
      </a:tcStyle>
    </a:wholeTbl>
    <a:band1H>
      <a:tcStyle>
        <a:tcBdr/>
        <a:fill>
          <a:solidFill>
            <a:schemeClr val="tx1">
              <a:alpha val="20000"/>
            </a:schemeClr>
          </a:solidFill>
        </a:fill>
      </a:tcStyle>
    </a:band1H>
    <a:band2H>
      <a:tcStyle>
        <a:tcBdr/>
      </a:tcStyle>
    </a:band2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12700" cmpd="sng">
              <a:solidFill>
                <a:schemeClr val="tx1"/>
              </a:solidFill>
            </a:ln>
          </a:top>
        </a:tcBdr>
        <a:fill>
          <a:noFill/>
        </a:fill>
      </a:tcStyle>
    </a:lastRow>
    <a:firstRow>
      <a:tcTxStyle b="on"/>
      <a:tcStyle>
        <a:tcBdr>
          <a:bottom>
            <a:ln w="12700" cmpd="sng">
              <a:solidFill>
                <a:schemeClr val="tx1"/>
              </a:solidFill>
            </a:ln>
          </a:bottom>
        </a:tcBdr>
        <a:fill>
          <a:noFill/>
        </a:fill>
      </a:tcStyle>
    </a:firstRow>
  </a:tblStyle>
  <a:tblStyle styleId="{E8034E78-7F5D-4C2E-B375-FC64B27BC917}" styleName="Dark Style 1">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dk1">
              <a:tint val="20000"/>
            </a:schemeClr>
          </a:solidFill>
        </a:fill>
      </a:tcStyle>
    </a:wholeTbl>
    <a:band1H>
      <a:tcStyle>
        <a:tcBdr/>
        <a:fill>
          <a:solidFill>
            <a:schemeClr val="dk1">
              <a:tint val="40000"/>
            </a:schemeClr>
          </a:solidFill>
        </a:fill>
      </a:tcStyle>
    </a:band1H>
    <a:band1V>
      <a:tcStyle>
        <a:tcBdr/>
        <a:fill>
          <a:solidFill>
            <a:schemeClr val="dk1">
              <a:tint val="40000"/>
            </a:schemeClr>
          </a:solidFill>
        </a:fill>
      </a:tcStyle>
    </a:band1V>
    <a:lastCol>
      <a:tcTxStyle b="on"/>
      <a:tcStyle>
        <a:tcBdr>
          <a:left>
            <a:ln w="25400" cmpd="sng">
              <a:solidFill>
                <a:schemeClr val="lt1"/>
              </a:solidFill>
            </a:ln>
          </a:left>
        </a:tcBdr>
        <a:fill>
          <a:solidFill>
            <a:schemeClr val="dk1">
              <a:tint val="60000"/>
            </a:schemeClr>
          </a:solidFill>
        </a:fill>
      </a:tcStyle>
    </a:lastCol>
    <a:firstCol>
      <a:tcTxStyle b="on"/>
      <a:tcStyle>
        <a:tcBdr>
          <a:right>
            <a:ln w="25400" cmpd="sng">
              <a:solidFill>
                <a:schemeClr val="lt1"/>
              </a:solidFill>
            </a:ln>
          </a:right>
        </a:tcBdr>
        <a:fill>
          <a:solidFill>
            <a:schemeClr val="dk1">
              <a:tint val="60000"/>
            </a:schemeClr>
          </a:solidFill>
        </a:fill>
      </a:tcStyle>
    </a:firstCol>
    <a:lastRow>
      <a:tcTxStyle b="on"/>
      <a:tcStyle>
        <a:tcBdr>
          <a:top>
            <a:ln w="25400" cmpd="sng">
              <a:solidFill>
                <a:schemeClr val="lt1"/>
              </a:solidFill>
            </a:ln>
          </a:top>
        </a:tcBdr>
        <a:fill>
          <a:solidFill>
            <a:schemeClr val="dk1">
              <a:tint val="6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00A15C55-8517-42AA-B614-E9B94910E393}" styleName="Medium Style 2 - Acc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D113A9D2-9D6B-4929-AA2D-F23B5EE8CBE7}" styleName="Themed Style 2 - Accent 1">
    <a:tblBg>
      <a:fillRef idx="3">
        <a:schemeClr val="accent1"/>
      </a:fillRef>
      <a:effectRef idx="3">
        <a:schemeClr val="accent1"/>
      </a:effectRef>
    </a:tblBg>
    <a:wholeTbl>
      <a:tcTxStyle>
        <a:fontRef idx="minor">
          <a:scrgbClr r="0" g="0" b="0"/>
        </a:fontRef>
        <a:schemeClr val="lt1"/>
      </a:tcTxStyle>
      <a:tcStyle>
        <a:tcBdr>
          <a:left>
            <a:lnRef idx="1">
              <a:schemeClr val="accent1">
                <a:tint val="50000"/>
              </a:schemeClr>
            </a:lnRef>
          </a:left>
          <a:right>
            <a:lnRef idx="1">
              <a:schemeClr val="accent1">
                <a:tint val="50000"/>
              </a:schemeClr>
            </a:lnRef>
          </a:right>
          <a:top>
            <a:lnRef idx="1">
              <a:schemeClr val="accent1">
                <a:tint val="50000"/>
              </a:schemeClr>
            </a:lnRef>
          </a:top>
          <a:bottom>
            <a:lnRef idx="1">
              <a:schemeClr val="accent1">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 styleId="{B301B821-A1FF-4177-AEE7-76D212191A09}" styleName="Medium Style 1 - Accent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a:noFill/>
            </a:ln>
          </a:insideV>
        </a:tcBdr>
        <a:fill>
          <a:solidFill>
            <a:schemeClr val="lt1"/>
          </a:solidFill>
        </a:fill>
      </a:tcStyle>
    </a:wholeTbl>
    <a:band1H>
      <a:tcStyle>
        <a:tcBdr/>
        <a:fill>
          <a:solidFill>
            <a:schemeClr val="accent1">
              <a:tint val="20000"/>
            </a:schemeClr>
          </a:solidFill>
        </a:fill>
      </a:tcStyle>
    </a:band1H>
    <a:band1V>
      <a:tcStyle>
        <a:tcBdr/>
        <a:fill>
          <a:solidFill>
            <a:schemeClr val="accent1">
              <a:tint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solidFill>
            <a:schemeClr val="lt1"/>
          </a:solidFill>
        </a:fill>
      </a:tcStyle>
    </a:lastRow>
    <a:firstRow>
      <a:tcTxStyle b="on">
        <a:fontRef idx="minor">
          <a:scrgbClr r="0" g="0" b="0"/>
        </a:fontRef>
        <a:schemeClr val="lt1"/>
      </a:tcTxStyle>
      <a:tcStyle>
        <a:tcBdr/>
        <a:fill>
          <a:solidFill>
            <a:schemeClr val="accent1"/>
          </a:solidFill>
        </a:fill>
      </a:tcStyle>
    </a:firstRow>
  </a:tblStyle>
  <a:tblStyle styleId="{793D81CF-94F2-401A-BA57-92F5A7B2D0C5}" styleName="Medium Style 1">
    <a:wholeTbl>
      <a:tcTxStyle>
        <a:fontRef idx="minor">
          <a:scrgbClr r="0" g="0" b="0"/>
        </a:fontRef>
        <a:schemeClr val="dk1"/>
      </a:tcTxStyle>
      <a:tcStyle>
        <a:tcBdr>
          <a:left>
            <a:ln w="12700" cmpd="sng">
              <a:solidFill>
                <a:schemeClr val="dk1"/>
              </a:solidFill>
            </a:ln>
          </a:left>
          <a:right>
            <a:ln w="12700" cmpd="sng">
              <a:solidFill>
                <a:schemeClr val="dk1"/>
              </a:solidFill>
            </a:ln>
          </a:right>
          <a:top>
            <a:ln w="12700" cmpd="sng">
              <a:solidFill>
                <a:schemeClr val="dk1"/>
              </a:solidFill>
            </a:ln>
          </a:top>
          <a:bottom>
            <a:ln w="12700" cmpd="sng">
              <a:solidFill>
                <a:schemeClr val="dk1"/>
              </a:solidFill>
            </a:ln>
          </a:bottom>
          <a:insideH>
            <a:ln w="12700" cmpd="sng">
              <a:solidFill>
                <a:schemeClr val="dk1"/>
              </a:solid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lt1"/>
          </a:solidFill>
        </a:fill>
      </a:tcStyle>
    </a:lastRow>
    <a:firstRow>
      <a:tcTxStyle b="on">
        <a:fontRef idx="minor">
          <a:scrgbClr r="0" g="0" b="0"/>
        </a:fontRef>
        <a:schemeClr val="lt1"/>
      </a:tcTxStyle>
      <a:tcStyle>
        <a:tcBdr/>
        <a:fill>
          <a:solidFill>
            <a:schemeClr val="dk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vertBarState="minimized">
    <p:restoredLeft sz="15620"/>
    <p:restoredTop sz="99333" autoAdjust="0"/>
  </p:normalViewPr>
  <p:slideViewPr>
    <p:cSldViewPr>
      <p:cViewPr>
        <p:scale>
          <a:sx n="20" d="100"/>
          <a:sy n="20" d="100"/>
        </p:scale>
        <p:origin x="-954" y="348"/>
      </p:cViewPr>
      <p:guideLst>
        <p:guide orient="horz" pos="10368"/>
        <p:guide pos="13824"/>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3" Type="http://schemas.openxmlformats.org/officeDocument/2006/relationships/commentAuthors" Target="commentAuthors.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charts/_rels/chart1.xml.rels><?xml version="1.0" encoding="UTF-8" standalone="yes"?>
<Relationships xmlns="http://schemas.openxmlformats.org/package/2006/relationships"><Relationship Id="rId2" Type="http://schemas.openxmlformats.org/officeDocument/2006/relationships/chartUserShapes" Target="../drawings/drawing1.xml"/><Relationship Id="rId1" Type="http://schemas.openxmlformats.org/officeDocument/2006/relationships/oleObject" Target="file:///C:\Users\Paul%20Pellissier\Desktop\Work\Undergrad%20Thesis\LAI\LAI%20Summary.xlsx" TargetMode="External"/></Relationships>
</file>

<file path=ppt/charts/_rels/chart2.xml.rels><?xml version="1.0" encoding="UTF-8" standalone="yes"?>
<Relationships xmlns="http://schemas.openxmlformats.org/package/2006/relationships"><Relationship Id="rId2" Type="http://schemas.openxmlformats.org/officeDocument/2006/relationships/chartUserShapes" Target="../drawings/drawing2.xml"/><Relationship Id="rId1" Type="http://schemas.openxmlformats.org/officeDocument/2006/relationships/oleObject" Target="file:///C:\Users\Paul%20Pellissier\Desktop\Work\Undergrad%20Thesis\LAI\14Z%20LAI%20Method%20Comparison.xlsx" TargetMode="External"/></Relationships>
</file>

<file path=ppt/charts/chart1.xml><?xml version="1.0" encoding="utf-8"?>
<c:chartSpace xmlns:c="http://schemas.openxmlformats.org/drawingml/2006/chart" xmlns:a="http://schemas.openxmlformats.org/drawingml/2006/main" xmlns:r="http://schemas.openxmlformats.org/officeDocument/2006/relationships">
  <c:date1904 val="1"/>
  <c:lang val="en-US"/>
  <c:style val="38"/>
  <c:chart>
    <c:plotArea>
      <c:layout>
        <c:manualLayout>
          <c:layoutTarget val="inner"/>
          <c:xMode val="edge"/>
          <c:yMode val="edge"/>
          <c:x val="0.11130386045494312"/>
          <c:y val="0.15590521690406686"/>
          <c:w val="0.81598689486730791"/>
          <c:h val="0.81187103718776754"/>
        </c:manualLayout>
      </c:layout>
      <c:scatterChart>
        <c:scatterStyle val="lineMarker"/>
        <c:ser>
          <c:idx val="0"/>
          <c:order val="0"/>
          <c:tx>
            <c:strRef>
              <c:f>'LAI Summary'!$D$49</c:f>
              <c:strCache>
                <c:ptCount val="1"/>
                <c:pt idx="0">
                  <c:v>Difference from mean </c:v>
                </c:pt>
              </c:strCache>
            </c:strRef>
          </c:tx>
          <c:spPr>
            <a:ln w="47625">
              <a:noFill/>
            </a:ln>
          </c:spPr>
          <c:marker>
            <c:spPr>
              <a:solidFill>
                <a:schemeClr val="bg1"/>
              </a:solidFill>
              <a:ln>
                <a:solidFill>
                  <a:schemeClr val="bg1"/>
                </a:solidFill>
              </a:ln>
            </c:spPr>
          </c:marker>
          <c:xVal>
            <c:numRef>
              <c:f>'LAI Summary'!$A$50:$A$77</c:f>
              <c:numCache>
                <c:formatCode>General</c:formatCode>
                <c:ptCount val="28"/>
                <c:pt idx="0">
                  <c:v>135</c:v>
                </c:pt>
                <c:pt idx="1">
                  <c:v>135</c:v>
                </c:pt>
                <c:pt idx="2">
                  <c:v>135</c:v>
                </c:pt>
                <c:pt idx="3">
                  <c:v>135</c:v>
                </c:pt>
                <c:pt idx="4">
                  <c:v>135</c:v>
                </c:pt>
                <c:pt idx="5">
                  <c:v>135</c:v>
                </c:pt>
                <c:pt idx="6">
                  <c:v>135</c:v>
                </c:pt>
                <c:pt idx="7">
                  <c:v>135</c:v>
                </c:pt>
                <c:pt idx="8">
                  <c:v>135</c:v>
                </c:pt>
                <c:pt idx="9">
                  <c:v>195</c:v>
                </c:pt>
                <c:pt idx="10">
                  <c:v>195</c:v>
                </c:pt>
                <c:pt idx="11">
                  <c:v>195</c:v>
                </c:pt>
                <c:pt idx="12">
                  <c:v>195</c:v>
                </c:pt>
                <c:pt idx="13">
                  <c:v>195</c:v>
                </c:pt>
                <c:pt idx="14">
                  <c:v>540</c:v>
                </c:pt>
                <c:pt idx="15">
                  <c:v>540</c:v>
                </c:pt>
                <c:pt idx="16">
                  <c:v>540</c:v>
                </c:pt>
                <c:pt idx="17">
                  <c:v>540</c:v>
                </c:pt>
                <c:pt idx="18">
                  <c:v>540</c:v>
                </c:pt>
                <c:pt idx="19">
                  <c:v>735</c:v>
                </c:pt>
                <c:pt idx="20">
                  <c:v>735</c:v>
                </c:pt>
                <c:pt idx="21">
                  <c:v>735</c:v>
                </c:pt>
                <c:pt idx="22">
                  <c:v>735</c:v>
                </c:pt>
                <c:pt idx="23">
                  <c:v>1230</c:v>
                </c:pt>
                <c:pt idx="24">
                  <c:v>1230</c:v>
                </c:pt>
                <c:pt idx="25">
                  <c:v>1230</c:v>
                </c:pt>
                <c:pt idx="26">
                  <c:v>1230</c:v>
                </c:pt>
                <c:pt idx="27">
                  <c:v>2310</c:v>
                </c:pt>
              </c:numCache>
            </c:numRef>
          </c:xVal>
          <c:yVal>
            <c:numRef>
              <c:f>'LAI Summary'!$D$50:$D$77</c:f>
              <c:numCache>
                <c:formatCode>0.00</c:formatCode>
                <c:ptCount val="28"/>
                <c:pt idx="0">
                  <c:v>-6.2946930991822095E-2</c:v>
                </c:pt>
                <c:pt idx="1">
                  <c:v>0.50236687805823588</c:v>
                </c:pt>
                <c:pt idx="2">
                  <c:v>-0.42979720297220636</c:v>
                </c:pt>
                <c:pt idx="3">
                  <c:v>0.83883911467945482</c:v>
                </c:pt>
                <c:pt idx="4">
                  <c:v>3.2363248812503423E-2</c:v>
                </c:pt>
                <c:pt idx="5">
                  <c:v>0.73387867904296522</c:v>
                </c:pt>
                <c:pt idx="6">
                  <c:v>-0.46841203909998747</c:v>
                </c:pt>
                <c:pt idx="7">
                  <c:v>-1.1462917475291357</c:v>
                </c:pt>
                <c:pt idx="8">
                  <c:v>3.7212427029264412</c:v>
                </c:pt>
                <c:pt idx="9">
                  <c:v>0.30313377464116475</c:v>
                </c:pt>
                <c:pt idx="10">
                  <c:v>0.31412289621676204</c:v>
                </c:pt>
                <c:pt idx="11">
                  <c:v>0.35932833298481043</c:v>
                </c:pt>
                <c:pt idx="12">
                  <c:v>-0.97658500384273006</c:v>
                </c:pt>
                <c:pt idx="13">
                  <c:v>3.5667097784272812</c:v>
                </c:pt>
                <c:pt idx="14">
                  <c:v>-0.16581341468434085</c:v>
                </c:pt>
                <c:pt idx="15">
                  <c:v>0.26134720019544266</c:v>
                </c:pt>
                <c:pt idx="16">
                  <c:v>-7.0305195469525739E-2</c:v>
                </c:pt>
                <c:pt idx="17">
                  <c:v>-2.5228590041575405E-2</c:v>
                </c:pt>
                <c:pt idx="18">
                  <c:v>2.9232507986618699</c:v>
                </c:pt>
                <c:pt idx="19">
                  <c:v>0.24103840960942324</c:v>
                </c:pt>
                <c:pt idx="20">
                  <c:v>-0.1687549889250009</c:v>
                </c:pt>
                <c:pt idx="21">
                  <c:v>-7.2283420684420549E-2</c:v>
                </c:pt>
                <c:pt idx="22">
                  <c:v>2.9811279644562489</c:v>
                </c:pt>
                <c:pt idx="23">
                  <c:v>-9.2066042905430995E-2</c:v>
                </c:pt>
                <c:pt idx="24">
                  <c:v>-7.3138033019911841E-2</c:v>
                </c:pt>
                <c:pt idx="25">
                  <c:v>0.16520407592534156</c:v>
                </c:pt>
                <c:pt idx="26">
                  <c:v>2.9587260078315882</c:v>
                </c:pt>
                <c:pt idx="27">
                  <c:v>3.3860142052407647</c:v>
                </c:pt>
              </c:numCache>
            </c:numRef>
          </c:yVal>
        </c:ser>
        <c:ser>
          <c:idx val="1"/>
          <c:order val="1"/>
          <c:tx>
            <c:v>Average</c:v>
          </c:tx>
          <c:spPr>
            <a:ln w="47625">
              <a:noFill/>
            </a:ln>
          </c:spPr>
          <c:xVal>
            <c:numRef>
              <c:f>'LAI Summary'!$A$79:$A$83</c:f>
              <c:numCache>
                <c:formatCode>General</c:formatCode>
                <c:ptCount val="5"/>
                <c:pt idx="0">
                  <c:v>135</c:v>
                </c:pt>
                <c:pt idx="1">
                  <c:v>195</c:v>
                </c:pt>
                <c:pt idx="2">
                  <c:v>540</c:v>
                </c:pt>
                <c:pt idx="3">
                  <c:v>735</c:v>
                </c:pt>
                <c:pt idx="4">
                  <c:v>1230</c:v>
                </c:pt>
              </c:numCache>
            </c:numRef>
          </c:xVal>
          <c:yVal>
            <c:numRef>
              <c:f>'LAI Summary'!$B$79:$B$83</c:f>
              <c:numCache>
                <c:formatCode>0.00</c:formatCode>
                <c:ptCount val="5"/>
                <c:pt idx="0">
                  <c:v>3.7212427029264412</c:v>
                </c:pt>
                <c:pt idx="1">
                  <c:v>3.5667097784272812</c:v>
                </c:pt>
                <c:pt idx="2">
                  <c:v>2.9232507986618699</c:v>
                </c:pt>
                <c:pt idx="3">
                  <c:v>2.9811279644562489</c:v>
                </c:pt>
                <c:pt idx="4">
                  <c:v>2.9587260078315882</c:v>
                </c:pt>
              </c:numCache>
            </c:numRef>
          </c:yVal>
        </c:ser>
        <c:axId val="59683968"/>
        <c:axId val="59685888"/>
      </c:scatterChart>
      <c:valAx>
        <c:axId val="59683968"/>
        <c:scaling>
          <c:orientation val="minMax"/>
          <c:max val="1500"/>
        </c:scaling>
        <c:axPos val="t"/>
        <c:title>
          <c:tx>
            <c:rich>
              <a:bodyPr/>
              <a:lstStyle/>
              <a:p>
                <a:pPr>
                  <a:defRPr sz="2800"/>
                </a:pPr>
                <a:r>
                  <a:rPr lang="en-US" sz="2800"/>
                  <a:t>Number of Camera Points</a:t>
                </a:r>
              </a:p>
            </c:rich>
          </c:tx>
          <c:layout/>
        </c:title>
        <c:numFmt formatCode="General" sourceLinked="1"/>
        <c:tickLblPos val="nextTo"/>
        <c:txPr>
          <a:bodyPr/>
          <a:lstStyle/>
          <a:p>
            <a:pPr>
              <a:defRPr sz="2400">
                <a:latin typeface="Cambria" pitchFamily="18" charset="0"/>
              </a:defRPr>
            </a:pPr>
            <a:endParaRPr lang="en-US"/>
          </a:p>
        </c:txPr>
        <c:crossAx val="59685888"/>
        <c:crosses val="max"/>
        <c:crossBetween val="midCat"/>
      </c:valAx>
      <c:valAx>
        <c:axId val="59685888"/>
        <c:scaling>
          <c:orientation val="minMax"/>
          <c:max val="1"/>
          <c:min val="-1"/>
        </c:scaling>
        <c:axPos val="l"/>
        <c:title>
          <c:tx>
            <c:rich>
              <a:bodyPr rot="-5400000" vert="horz"/>
              <a:lstStyle/>
              <a:p>
                <a:pPr>
                  <a:defRPr sz="2800"/>
                </a:pPr>
                <a:r>
                  <a:rPr lang="en-US" sz="2800"/>
                  <a:t>Normalized LAI</a:t>
                </a:r>
              </a:p>
            </c:rich>
          </c:tx>
          <c:layout/>
        </c:title>
        <c:numFmt formatCode="0.00" sourceLinked="1"/>
        <c:tickLblPos val="nextTo"/>
        <c:crossAx val="59683968"/>
        <c:crossesAt val="0"/>
        <c:crossBetween val="midCat"/>
      </c:valAx>
      <c:spPr>
        <a:solidFill>
          <a:schemeClr val="tx1"/>
        </a:solidFill>
      </c:spPr>
    </c:plotArea>
    <c:plotVisOnly val="1"/>
  </c:chart>
  <c:txPr>
    <a:bodyPr/>
    <a:lstStyle/>
    <a:p>
      <a:pPr>
        <a:defRPr sz="2000"/>
      </a:pPr>
      <a:endParaRPr lang="en-US"/>
    </a:p>
  </c:txPr>
  <c:externalData r:id="rId1"/>
  <c:userShapes r:id="rId2"/>
</c:chartSpace>
</file>

<file path=ppt/charts/chart2.xml><?xml version="1.0" encoding="utf-8"?>
<c:chartSpace xmlns:c="http://schemas.openxmlformats.org/drawingml/2006/chart" xmlns:a="http://schemas.openxmlformats.org/drawingml/2006/main" xmlns:r="http://schemas.openxmlformats.org/officeDocument/2006/relationships">
  <c:lang val="en-US"/>
  <c:chart>
    <c:title>
      <c:tx>
        <c:rich>
          <a:bodyPr/>
          <a:lstStyle/>
          <a:p>
            <a:pPr>
              <a:defRPr sz="2800"/>
            </a:pPr>
            <a:r>
              <a:rPr lang="en-US" sz="2800"/>
              <a:t>14Z Canopy Height Profile</a:t>
            </a:r>
          </a:p>
        </c:rich>
      </c:tx>
      <c:layout/>
    </c:title>
    <c:plotArea>
      <c:layout>
        <c:manualLayout>
          <c:layoutTarget val="inner"/>
          <c:xMode val="edge"/>
          <c:yMode val="edge"/>
          <c:x val="3.9966276017823356E-2"/>
          <c:y val="5.721113696015271E-2"/>
          <c:w val="0.84804004150643963"/>
          <c:h val="0.80792755308995468"/>
        </c:manualLayout>
      </c:layout>
      <c:scatterChart>
        <c:scatterStyle val="smoothMarker"/>
        <c:ser>
          <c:idx val="1"/>
          <c:order val="0"/>
          <c:tx>
            <c:v>ACRU</c:v>
          </c:tx>
          <c:spPr>
            <a:ln w="34925">
              <a:solidFill>
                <a:srgbClr val="FFC000"/>
              </a:solidFill>
            </a:ln>
          </c:spPr>
          <c:marker>
            <c:symbol val="square"/>
            <c:size val="10"/>
            <c:spPr>
              <a:solidFill>
                <a:srgbClr val="FFC000"/>
              </a:solidFill>
              <a:ln>
                <a:solidFill>
                  <a:srgbClr val="FFC000"/>
                </a:solidFill>
              </a:ln>
            </c:spPr>
          </c:marker>
          <c:xVal>
            <c:numRef>
              <c:f>'14Z total (1230)'!$K$46:$W$46</c:f>
              <c:numCache>
                <c:formatCode>0.00</c:formatCode>
                <c:ptCount val="13"/>
                <c:pt idx="0">
                  <c:v>0</c:v>
                </c:pt>
                <c:pt idx="1">
                  <c:v>0</c:v>
                </c:pt>
                <c:pt idx="2">
                  <c:v>0</c:v>
                </c:pt>
                <c:pt idx="3">
                  <c:v>0</c:v>
                </c:pt>
                <c:pt idx="4">
                  <c:v>0</c:v>
                </c:pt>
                <c:pt idx="5">
                  <c:v>0</c:v>
                </c:pt>
                <c:pt idx="6">
                  <c:v>0.43664009566607453</c:v>
                </c:pt>
                <c:pt idx="7">
                  <c:v>0</c:v>
                </c:pt>
                <c:pt idx="8">
                  <c:v>0</c:v>
                </c:pt>
                <c:pt idx="9">
                  <c:v>0.60991724895293853</c:v>
                </c:pt>
                <c:pt idx="10">
                  <c:v>0</c:v>
                </c:pt>
                <c:pt idx="11">
                  <c:v>0</c:v>
                </c:pt>
                <c:pt idx="12">
                  <c:v>0.95706134968163692</c:v>
                </c:pt>
              </c:numCache>
            </c:numRef>
          </c:xVal>
          <c:yVal>
            <c:numRef>
              <c:f>'14Z total (1230)'!$K$44:$W$44</c:f>
              <c:numCache>
                <c:formatCode>General</c:formatCode>
                <c:ptCount val="13"/>
                <c:pt idx="0">
                  <c:v>2</c:v>
                </c:pt>
                <c:pt idx="1">
                  <c:v>4</c:v>
                </c:pt>
                <c:pt idx="2">
                  <c:v>6</c:v>
                </c:pt>
                <c:pt idx="3">
                  <c:v>8</c:v>
                </c:pt>
                <c:pt idx="4">
                  <c:v>10</c:v>
                </c:pt>
                <c:pt idx="5">
                  <c:v>12</c:v>
                </c:pt>
                <c:pt idx="6">
                  <c:v>14</c:v>
                </c:pt>
                <c:pt idx="7">
                  <c:v>16</c:v>
                </c:pt>
                <c:pt idx="8">
                  <c:v>18</c:v>
                </c:pt>
                <c:pt idx="9">
                  <c:v>20</c:v>
                </c:pt>
                <c:pt idx="10">
                  <c:v>22</c:v>
                </c:pt>
                <c:pt idx="11">
                  <c:v>24</c:v>
                </c:pt>
                <c:pt idx="12">
                  <c:v>26</c:v>
                </c:pt>
              </c:numCache>
            </c:numRef>
          </c:yVal>
          <c:smooth val="1"/>
        </c:ser>
        <c:ser>
          <c:idx val="2"/>
          <c:order val="1"/>
          <c:tx>
            <c:v>ACSA</c:v>
          </c:tx>
          <c:spPr>
            <a:ln w="34925">
              <a:solidFill>
                <a:srgbClr val="C00000"/>
              </a:solidFill>
            </a:ln>
          </c:spPr>
          <c:marker>
            <c:symbol val="triangle"/>
            <c:size val="12"/>
            <c:spPr>
              <a:solidFill>
                <a:srgbClr val="C00000"/>
              </a:solidFill>
              <a:ln>
                <a:solidFill>
                  <a:srgbClr val="C00000"/>
                </a:solidFill>
              </a:ln>
            </c:spPr>
          </c:marker>
          <c:xVal>
            <c:numRef>
              <c:f>'14Z total (1230)'!$K$47:$V$47</c:f>
              <c:numCache>
                <c:formatCode>0.00</c:formatCode>
                <c:ptCount val="12"/>
                <c:pt idx="0">
                  <c:v>0</c:v>
                </c:pt>
                <c:pt idx="1">
                  <c:v>0</c:v>
                </c:pt>
                <c:pt idx="2">
                  <c:v>6.6716838250776428E-2</c:v>
                </c:pt>
                <c:pt idx="3">
                  <c:v>0</c:v>
                </c:pt>
                <c:pt idx="4">
                  <c:v>0.21104841342916339</c:v>
                </c:pt>
                <c:pt idx="5">
                  <c:v>0.82576908588973141</c:v>
                </c:pt>
                <c:pt idx="6">
                  <c:v>2.1078142289944766</c:v>
                </c:pt>
                <c:pt idx="7">
                  <c:v>4.9613279556053183</c:v>
                </c:pt>
                <c:pt idx="8">
                  <c:v>8.6700516349398598</c:v>
                </c:pt>
                <c:pt idx="9">
                  <c:v>9.6358371095448536</c:v>
                </c:pt>
                <c:pt idx="10">
                  <c:v>12.302764350553142</c:v>
                </c:pt>
                <c:pt idx="11">
                  <c:v>4.0135182952490958</c:v>
                </c:pt>
              </c:numCache>
            </c:numRef>
          </c:xVal>
          <c:yVal>
            <c:numRef>
              <c:f>'14Z total (1230)'!$K$44:$V$44</c:f>
              <c:numCache>
                <c:formatCode>General</c:formatCode>
                <c:ptCount val="12"/>
                <c:pt idx="0">
                  <c:v>2</c:v>
                </c:pt>
                <c:pt idx="1">
                  <c:v>4</c:v>
                </c:pt>
                <c:pt idx="2">
                  <c:v>6</c:v>
                </c:pt>
                <c:pt idx="3">
                  <c:v>8</c:v>
                </c:pt>
                <c:pt idx="4">
                  <c:v>10</c:v>
                </c:pt>
                <c:pt idx="5">
                  <c:v>12</c:v>
                </c:pt>
                <c:pt idx="6">
                  <c:v>14</c:v>
                </c:pt>
                <c:pt idx="7">
                  <c:v>16</c:v>
                </c:pt>
                <c:pt idx="8">
                  <c:v>18</c:v>
                </c:pt>
                <c:pt idx="9">
                  <c:v>20</c:v>
                </c:pt>
                <c:pt idx="10">
                  <c:v>22</c:v>
                </c:pt>
                <c:pt idx="11">
                  <c:v>24</c:v>
                </c:pt>
              </c:numCache>
            </c:numRef>
          </c:yVal>
          <c:smooth val="1"/>
        </c:ser>
        <c:ser>
          <c:idx val="3"/>
          <c:order val="2"/>
          <c:tx>
            <c:v>BEAL</c:v>
          </c:tx>
          <c:spPr>
            <a:ln w="34925">
              <a:solidFill>
                <a:srgbClr val="00B050"/>
              </a:solidFill>
            </a:ln>
          </c:spPr>
          <c:marker>
            <c:symbol val="x"/>
            <c:size val="13"/>
            <c:spPr>
              <a:ln w="25400">
                <a:solidFill>
                  <a:srgbClr val="00B050"/>
                </a:solidFill>
              </a:ln>
            </c:spPr>
          </c:marker>
          <c:xVal>
            <c:numRef>
              <c:f>'14Z total (1230)'!$K$48:$T$48</c:f>
              <c:numCache>
                <c:formatCode>0.00</c:formatCode>
                <c:ptCount val="10"/>
                <c:pt idx="0">
                  <c:v>0</c:v>
                </c:pt>
                <c:pt idx="1">
                  <c:v>0</c:v>
                </c:pt>
                <c:pt idx="2">
                  <c:v>0</c:v>
                </c:pt>
                <c:pt idx="3">
                  <c:v>0</c:v>
                </c:pt>
                <c:pt idx="4">
                  <c:v>0.67108539131142886</c:v>
                </c:pt>
                <c:pt idx="5">
                  <c:v>0.87525189304995021</c:v>
                </c:pt>
                <c:pt idx="6">
                  <c:v>0.81240778528837942</c:v>
                </c:pt>
                <c:pt idx="7">
                  <c:v>2.4746480423762582</c:v>
                </c:pt>
                <c:pt idx="8">
                  <c:v>0</c:v>
                </c:pt>
                <c:pt idx="9">
                  <c:v>0.56740268054766352</c:v>
                </c:pt>
              </c:numCache>
            </c:numRef>
          </c:xVal>
          <c:yVal>
            <c:numRef>
              <c:f>'14Z total (1230)'!$K$44:$T$44</c:f>
              <c:numCache>
                <c:formatCode>General</c:formatCode>
                <c:ptCount val="10"/>
                <c:pt idx="0">
                  <c:v>2</c:v>
                </c:pt>
                <c:pt idx="1">
                  <c:v>4</c:v>
                </c:pt>
                <c:pt idx="2">
                  <c:v>6</c:v>
                </c:pt>
                <c:pt idx="3">
                  <c:v>8</c:v>
                </c:pt>
                <c:pt idx="4">
                  <c:v>10</c:v>
                </c:pt>
                <c:pt idx="5">
                  <c:v>12</c:v>
                </c:pt>
                <c:pt idx="6">
                  <c:v>14</c:v>
                </c:pt>
                <c:pt idx="7">
                  <c:v>16</c:v>
                </c:pt>
                <c:pt idx="8">
                  <c:v>18</c:v>
                </c:pt>
                <c:pt idx="9">
                  <c:v>20</c:v>
                </c:pt>
              </c:numCache>
            </c:numRef>
          </c:yVal>
          <c:smooth val="1"/>
        </c:ser>
        <c:ser>
          <c:idx val="4"/>
          <c:order val="3"/>
          <c:tx>
            <c:v>FAGR</c:v>
          </c:tx>
          <c:spPr>
            <a:ln w="34925">
              <a:solidFill>
                <a:schemeClr val="bg1"/>
              </a:solidFill>
            </a:ln>
          </c:spPr>
          <c:marker>
            <c:symbol val="star"/>
            <c:size val="12"/>
            <c:spPr>
              <a:solidFill>
                <a:prstClr val="white"/>
              </a:solidFill>
              <a:ln w="25400">
                <a:solidFill>
                  <a:prstClr val="black"/>
                </a:solidFill>
              </a:ln>
            </c:spPr>
          </c:marker>
          <c:xVal>
            <c:numRef>
              <c:f>'14Z total (1230)'!$K$50:$U$50</c:f>
              <c:numCache>
                <c:formatCode>0.00</c:formatCode>
                <c:ptCount val="11"/>
                <c:pt idx="0">
                  <c:v>0.52294839991425468</c:v>
                </c:pt>
                <c:pt idx="1">
                  <c:v>5.2351922842244187</c:v>
                </c:pt>
                <c:pt idx="2">
                  <c:v>7.8141217264763663</c:v>
                </c:pt>
                <c:pt idx="3">
                  <c:v>10.98279210308945</c:v>
                </c:pt>
                <c:pt idx="4">
                  <c:v>14.934255180382939</c:v>
                </c:pt>
                <c:pt idx="5">
                  <c:v>12.626956754068424</c:v>
                </c:pt>
                <c:pt idx="6">
                  <c:v>22.256151950566451</c:v>
                </c:pt>
                <c:pt idx="7">
                  <c:v>17.94539547147885</c:v>
                </c:pt>
                <c:pt idx="8">
                  <c:v>7.6563091230884694</c:v>
                </c:pt>
                <c:pt idx="9">
                  <c:v>4.1799434015198296</c:v>
                </c:pt>
                <c:pt idx="10">
                  <c:v>2.6684167697588359</c:v>
                </c:pt>
              </c:numCache>
            </c:numRef>
          </c:xVal>
          <c:yVal>
            <c:numRef>
              <c:f>'14Z total (1230)'!$K$44:$U$44</c:f>
              <c:numCache>
                <c:formatCode>General</c:formatCode>
                <c:ptCount val="11"/>
                <c:pt idx="0">
                  <c:v>2</c:v>
                </c:pt>
                <c:pt idx="1">
                  <c:v>4</c:v>
                </c:pt>
                <c:pt idx="2">
                  <c:v>6</c:v>
                </c:pt>
                <c:pt idx="3">
                  <c:v>8</c:v>
                </c:pt>
                <c:pt idx="4">
                  <c:v>10</c:v>
                </c:pt>
                <c:pt idx="5">
                  <c:v>12</c:v>
                </c:pt>
                <c:pt idx="6">
                  <c:v>14</c:v>
                </c:pt>
                <c:pt idx="7">
                  <c:v>16</c:v>
                </c:pt>
                <c:pt idx="8">
                  <c:v>18</c:v>
                </c:pt>
                <c:pt idx="9">
                  <c:v>20</c:v>
                </c:pt>
                <c:pt idx="10">
                  <c:v>22</c:v>
                </c:pt>
              </c:numCache>
            </c:numRef>
          </c:yVal>
          <c:smooth val="1"/>
        </c:ser>
        <c:ser>
          <c:idx val="5"/>
          <c:order val="4"/>
          <c:tx>
            <c:v>TSCA</c:v>
          </c:tx>
          <c:spPr>
            <a:ln w="34925">
              <a:solidFill>
                <a:srgbClr val="0070C0"/>
              </a:solidFill>
            </a:ln>
          </c:spPr>
          <c:marker>
            <c:symbol val="circle"/>
            <c:size val="12"/>
            <c:spPr>
              <a:solidFill>
                <a:srgbClr val="0070C0"/>
              </a:solidFill>
              <a:ln>
                <a:solidFill>
                  <a:srgbClr val="0070C0"/>
                </a:solidFill>
              </a:ln>
            </c:spPr>
          </c:marker>
          <c:xVal>
            <c:numRef>
              <c:f>'14Z total (1230)'!$K$58:$Z$58</c:f>
              <c:numCache>
                <c:formatCode>0.00</c:formatCode>
                <c:ptCount val="16"/>
                <c:pt idx="0">
                  <c:v>0</c:v>
                </c:pt>
                <c:pt idx="1">
                  <c:v>4.801579636221291</c:v>
                </c:pt>
                <c:pt idx="2">
                  <c:v>11.40925098690543</c:v>
                </c:pt>
                <c:pt idx="3">
                  <c:v>5.5737805108766212</c:v>
                </c:pt>
                <c:pt idx="4">
                  <c:v>3.1508367999467235</c:v>
                </c:pt>
                <c:pt idx="5">
                  <c:v>0.74716839576056626</c:v>
                </c:pt>
                <c:pt idx="6">
                  <c:v>1.5604218734389079</c:v>
                </c:pt>
                <c:pt idx="7">
                  <c:v>0.79219143479280685</c:v>
                </c:pt>
                <c:pt idx="8">
                  <c:v>1.1206848918924606</c:v>
                </c:pt>
                <c:pt idx="9">
                  <c:v>1.4531085985923655</c:v>
                </c:pt>
                <c:pt idx="10">
                  <c:v>0</c:v>
                </c:pt>
                <c:pt idx="11">
                  <c:v>2.1788953429656885</c:v>
                </c:pt>
                <c:pt idx="12">
                  <c:v>0</c:v>
                </c:pt>
                <c:pt idx="13">
                  <c:v>0</c:v>
                </c:pt>
                <c:pt idx="14">
                  <c:v>0</c:v>
                </c:pt>
                <c:pt idx="15">
                  <c:v>2.3111921147151242</c:v>
                </c:pt>
              </c:numCache>
            </c:numRef>
          </c:xVal>
          <c:yVal>
            <c:numRef>
              <c:f>'14Z total (1230)'!$K$44:$Z$44</c:f>
              <c:numCache>
                <c:formatCode>General</c:formatCode>
                <c:ptCount val="16"/>
                <c:pt idx="0">
                  <c:v>2</c:v>
                </c:pt>
                <c:pt idx="1">
                  <c:v>4</c:v>
                </c:pt>
                <c:pt idx="2">
                  <c:v>6</c:v>
                </c:pt>
                <c:pt idx="3">
                  <c:v>8</c:v>
                </c:pt>
                <c:pt idx="4">
                  <c:v>10</c:v>
                </c:pt>
                <c:pt idx="5">
                  <c:v>12</c:v>
                </c:pt>
                <c:pt idx="6">
                  <c:v>14</c:v>
                </c:pt>
                <c:pt idx="7">
                  <c:v>16</c:v>
                </c:pt>
                <c:pt idx="8">
                  <c:v>18</c:v>
                </c:pt>
                <c:pt idx="9">
                  <c:v>20</c:v>
                </c:pt>
                <c:pt idx="10">
                  <c:v>22</c:v>
                </c:pt>
                <c:pt idx="11">
                  <c:v>24</c:v>
                </c:pt>
                <c:pt idx="12">
                  <c:v>26</c:v>
                </c:pt>
                <c:pt idx="13">
                  <c:v>28</c:v>
                </c:pt>
                <c:pt idx="14">
                  <c:v>30</c:v>
                </c:pt>
                <c:pt idx="15">
                  <c:v>32</c:v>
                </c:pt>
              </c:numCache>
            </c:numRef>
          </c:yVal>
          <c:smooth val="1"/>
        </c:ser>
        <c:axId val="61187584"/>
        <c:axId val="61189504"/>
      </c:scatterChart>
      <c:valAx>
        <c:axId val="61187584"/>
        <c:scaling>
          <c:orientation val="minMax"/>
          <c:min val="-1"/>
        </c:scaling>
        <c:axPos val="b"/>
        <c:title>
          <c:tx>
            <c:rich>
              <a:bodyPr/>
              <a:lstStyle/>
              <a:p>
                <a:pPr>
                  <a:defRPr/>
                </a:pPr>
                <a:r>
                  <a:rPr lang="en-US"/>
                  <a:t>Biomass (kg/hectare)</a:t>
                </a:r>
              </a:p>
            </c:rich>
          </c:tx>
          <c:layout/>
        </c:title>
        <c:numFmt formatCode="0.00" sourceLinked="1"/>
        <c:majorTickMark val="none"/>
        <c:tickLblPos val="nextTo"/>
        <c:crossAx val="61189504"/>
        <c:crosses val="autoZero"/>
        <c:crossBetween val="midCat"/>
      </c:valAx>
      <c:valAx>
        <c:axId val="61189504"/>
        <c:scaling>
          <c:orientation val="minMax"/>
        </c:scaling>
        <c:axPos val="l"/>
        <c:title>
          <c:tx>
            <c:rich>
              <a:bodyPr/>
              <a:lstStyle/>
              <a:p>
                <a:pPr>
                  <a:defRPr/>
                </a:pPr>
                <a:r>
                  <a:rPr lang="en-US"/>
                  <a:t>Height (m)</a:t>
                </a:r>
              </a:p>
            </c:rich>
          </c:tx>
          <c:layout/>
        </c:title>
        <c:numFmt formatCode="General" sourceLinked="1"/>
        <c:majorTickMark val="none"/>
        <c:tickLblPos val="nextTo"/>
        <c:crossAx val="61187584"/>
        <c:crosses val="autoZero"/>
        <c:crossBetween val="midCat"/>
      </c:valAx>
      <c:spPr>
        <a:solidFill>
          <a:schemeClr val="tx1"/>
        </a:solidFill>
      </c:spPr>
    </c:plotArea>
    <c:legend>
      <c:legendPos val="r"/>
      <c:layout/>
    </c:legend>
    <c:plotVisOnly val="1"/>
  </c:chart>
  <c:spPr>
    <a:solidFill>
      <a:prstClr val="white"/>
    </a:solidFill>
  </c:spPr>
  <c:txPr>
    <a:bodyPr/>
    <a:lstStyle/>
    <a:p>
      <a:pPr>
        <a:defRPr sz="2000">
          <a:solidFill>
            <a:schemeClr val="bg1"/>
          </a:solidFill>
          <a:latin typeface="+mj-lt"/>
        </a:defRPr>
      </a:pPr>
      <a:endParaRPr lang="en-US"/>
    </a:p>
  </c:txPr>
  <c:externalData r:id="rId1"/>
  <c:userShapes r:id="rId2"/>
</c:chartSpace>
</file>

<file path=ppt/drawings/drawing1.xml><?xml version="1.0" encoding="utf-8"?>
<c:userShapes xmlns:c="http://schemas.openxmlformats.org/drawingml/2006/chart">
  <cdr:relSizeAnchor xmlns:cdr="http://schemas.openxmlformats.org/drawingml/2006/chartDrawing">
    <cdr:from>
      <cdr:x>0.14758</cdr:x>
      <cdr:y>0.5567</cdr:y>
    </cdr:from>
    <cdr:to>
      <cdr:x>0.99055</cdr:x>
      <cdr:y>0.5567</cdr:y>
    </cdr:to>
    <cdr:sp macro="" textlink="">
      <cdr:nvSpPr>
        <cdr:cNvPr id="7" name="Straight Connector 6"/>
        <cdr:cNvSpPr/>
      </cdr:nvSpPr>
      <cdr:spPr>
        <a:xfrm xmlns:a="http://schemas.openxmlformats.org/drawingml/2006/main">
          <a:off x="1860082" y="4114800"/>
          <a:ext cx="10625032" cy="0"/>
        </a:xfrm>
        <a:prstGeom xmlns:a="http://schemas.openxmlformats.org/drawingml/2006/main" prst="line">
          <a:avLst/>
        </a:prstGeom>
        <a:ln xmlns:a="http://schemas.openxmlformats.org/drawingml/2006/main" w="22225">
          <a:solidFill>
            <a:schemeClr val="bg1"/>
          </a:solidFill>
        </a:ln>
      </cdr:spPr>
      <cdr:style>
        <a:lnRef xmlns:a="http://schemas.openxmlformats.org/drawingml/2006/main" idx="1">
          <a:schemeClr val="accent1"/>
        </a:lnRef>
        <a:fillRef xmlns:a="http://schemas.openxmlformats.org/drawingml/2006/main" idx="0">
          <a:schemeClr val="accent1"/>
        </a:fillRef>
        <a:effectRef xmlns:a="http://schemas.openxmlformats.org/drawingml/2006/main" idx="0">
          <a:schemeClr val="accent1"/>
        </a:effectRef>
        <a:fontRef xmlns:a="http://schemas.openxmlformats.org/drawingml/2006/main" idx="minor">
          <a:schemeClr val="tx1"/>
        </a:fontRef>
      </cdr:style>
      <cdr:txBody>
        <a:bodyPr xmlns:a="http://schemas.openxmlformats.org/drawingml/2006/main" vertOverflow="clip"/>
        <a:lstStyle xmlns:a="http://schemas.openxmlformats.org/drawingml/2006/main"/>
        <a:p xmlns:a="http://schemas.openxmlformats.org/drawingml/2006/main">
          <a:endParaRPr lang="en-US"/>
        </a:p>
      </cdr:txBody>
    </cdr:sp>
  </cdr:relSizeAnchor>
</c:userShapes>
</file>

<file path=ppt/drawings/drawing2.xml><?xml version="1.0" encoding="utf-8"?>
<c:userShapes xmlns:c="http://schemas.openxmlformats.org/drawingml/2006/chart">
  <cdr:relSizeAnchor xmlns:cdr="http://schemas.openxmlformats.org/drawingml/2006/chartDrawing">
    <cdr:from>
      <cdr:x>0.90116</cdr:x>
      <cdr:y>0.33708</cdr:y>
    </cdr:from>
    <cdr:to>
      <cdr:x>1</cdr:x>
      <cdr:y>0.39326</cdr:y>
    </cdr:to>
    <cdr:sp macro="" textlink="">
      <cdr:nvSpPr>
        <cdr:cNvPr id="2" name="TextBox 1"/>
        <cdr:cNvSpPr txBox="1"/>
      </cdr:nvSpPr>
      <cdr:spPr>
        <a:xfrm xmlns:a="http://schemas.openxmlformats.org/drawingml/2006/main">
          <a:off x="11963400" y="2286000"/>
          <a:ext cx="1295400" cy="381000"/>
        </a:xfrm>
        <a:prstGeom xmlns:a="http://schemas.openxmlformats.org/drawingml/2006/main" prst="rect">
          <a:avLst/>
        </a:prstGeom>
      </cdr:spPr>
      <cdr:txBody>
        <a:bodyPr xmlns:a="http://schemas.openxmlformats.org/drawingml/2006/main" vertOverflow="clip" wrap="square" rtlCol="0"/>
        <a:lstStyle xmlns:a="http://schemas.openxmlformats.org/drawingml/2006/main"/>
        <a:p xmlns:a="http://schemas.openxmlformats.org/drawingml/2006/main">
          <a:r>
            <a:rPr lang="en-US" sz="2400" b="1" dirty="0" smtClean="0">
              <a:latin typeface="+mj-lt"/>
            </a:rPr>
            <a:t>Species:</a:t>
          </a:r>
          <a:endParaRPr lang="en-US" sz="2400" b="1" dirty="0">
            <a:latin typeface="+mj-lt"/>
          </a:endParaRPr>
        </a:p>
      </cdr:txBody>
    </cdr:sp>
  </cdr:relSizeAnchor>
</c:userShap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Ref idx="1002">
        <a:schemeClr val="bg2"/>
      </p:bgRef>
    </p:bg>
    <p:spTree>
      <p:nvGrpSpPr>
        <p:cNvPr id="1" name=""/>
        <p:cNvGrpSpPr/>
        <p:nvPr/>
      </p:nvGrpSpPr>
      <p:grpSpPr>
        <a:xfrm>
          <a:off x="0" y="0"/>
          <a:ext cx="0" cy="0"/>
          <a:chOff x="0" y="0"/>
          <a:chExt cx="0" cy="0"/>
        </a:xfrm>
      </p:grpSpPr>
      <p:sp>
        <p:nvSpPr>
          <p:cNvPr id="9" name="Title 8"/>
          <p:cNvSpPr>
            <a:spLocks noGrp="1"/>
          </p:cNvSpPr>
          <p:nvPr>
            <p:ph type="ctrTitle"/>
          </p:nvPr>
        </p:nvSpPr>
        <p:spPr>
          <a:xfrm>
            <a:off x="2560320" y="6583680"/>
            <a:ext cx="37687910" cy="8778240"/>
          </a:xfrm>
          <a:ln>
            <a:noFill/>
          </a:ln>
        </p:spPr>
        <p:txBody>
          <a:bodyPr vert="horz" tIns="0" rIns="87782" bIns="0" anchor="b">
            <a:normAutofit/>
            <a:scene3d>
              <a:camera prst="orthographicFront"/>
              <a:lightRig rig="freezing" dir="t">
                <a:rot lat="0" lon="0" rev="5640000"/>
              </a:lightRig>
            </a:scene3d>
            <a:sp3d prstMaterial="flat">
              <a:bevelT w="38100" h="38100"/>
              <a:contourClr>
                <a:schemeClr val="tx2"/>
              </a:contourClr>
            </a:sp3d>
          </a:bodyPr>
          <a:lstStyle>
            <a:lvl1pPr algn="r" rtl="0">
              <a:spcBef>
                <a:spcPct val="0"/>
              </a:spcBef>
              <a:buNone/>
              <a:defRPr sz="26900" b="1">
                <a:ln>
                  <a:noFill/>
                </a:ln>
                <a:solidFill>
                  <a:schemeClr val="accent3">
                    <a:tint val="90000"/>
                    <a:satMod val="120000"/>
                  </a:schemeClr>
                </a:solidFill>
                <a:effectLst>
                  <a:outerShdw blurRad="38100" dist="25400" dir="5400000" algn="tl" rotWithShape="0">
                    <a:srgbClr val="000000">
                      <a:alpha val="43000"/>
                    </a:srgbClr>
                  </a:outerShdw>
                </a:effectLst>
                <a:latin typeface="+mj-lt"/>
                <a:ea typeface="+mj-ea"/>
                <a:cs typeface="+mj-cs"/>
              </a:defRPr>
            </a:lvl1pPr>
          </a:lstStyle>
          <a:p>
            <a:r>
              <a:rPr kumimoji="0" lang="en-US" smtClean="0"/>
              <a:t>Click to edit Master title style</a:t>
            </a:r>
            <a:endParaRPr kumimoji="0" lang="en-US"/>
          </a:p>
        </p:txBody>
      </p:sp>
      <p:sp>
        <p:nvSpPr>
          <p:cNvPr id="17" name="Subtitle 16"/>
          <p:cNvSpPr>
            <a:spLocks noGrp="1"/>
          </p:cNvSpPr>
          <p:nvPr>
            <p:ph type="subTitle" idx="1"/>
          </p:nvPr>
        </p:nvSpPr>
        <p:spPr>
          <a:xfrm>
            <a:off x="2560320" y="15496973"/>
            <a:ext cx="37702541" cy="8412480"/>
          </a:xfrm>
        </p:spPr>
        <p:txBody>
          <a:bodyPr lIns="0" rIns="87782"/>
          <a:lstStyle>
            <a:lvl1pPr marL="0" marR="219456" indent="0" algn="r">
              <a:buNone/>
              <a:defRPr>
                <a:solidFill>
                  <a:schemeClr val="tx1"/>
                </a:solidFill>
              </a:defRPr>
            </a:lvl1pPr>
            <a:lvl2pPr marL="2194560" indent="0" algn="ctr">
              <a:buNone/>
            </a:lvl2pPr>
            <a:lvl3pPr marL="4389120" indent="0" algn="ctr">
              <a:buNone/>
            </a:lvl3pPr>
            <a:lvl4pPr marL="6583680" indent="0" algn="ctr">
              <a:buNone/>
            </a:lvl4pPr>
            <a:lvl5pPr marL="8778240" indent="0" algn="ctr">
              <a:buNone/>
            </a:lvl5pPr>
            <a:lvl6pPr marL="10972800" indent="0" algn="ctr">
              <a:buNone/>
            </a:lvl6pPr>
            <a:lvl7pPr marL="13167360" indent="0" algn="ctr">
              <a:buNone/>
            </a:lvl7pPr>
            <a:lvl8pPr marL="15361920" indent="0" algn="ctr">
              <a:buNone/>
            </a:lvl8pPr>
            <a:lvl9pPr marL="17556480" indent="0" algn="ctr">
              <a:buNone/>
            </a:lvl9pPr>
          </a:lstStyle>
          <a:p>
            <a:r>
              <a:rPr kumimoji="0" lang="en-US" smtClean="0"/>
              <a:t>Click to edit Master subtitle style</a:t>
            </a:r>
            <a:endParaRPr kumimoji="0" lang="en-US"/>
          </a:p>
        </p:txBody>
      </p:sp>
      <p:sp>
        <p:nvSpPr>
          <p:cNvPr id="30" name="Date Placeholder 29"/>
          <p:cNvSpPr>
            <a:spLocks noGrp="1"/>
          </p:cNvSpPr>
          <p:nvPr>
            <p:ph type="dt" sz="half" idx="10"/>
          </p:nvPr>
        </p:nvSpPr>
        <p:spPr/>
        <p:txBody>
          <a:bodyPr/>
          <a:lstStyle/>
          <a:p>
            <a:fld id="{9B2C6248-205F-4D17-A4E9-A0D4DEF0A514}" type="datetimeFigureOut">
              <a:rPr lang="en-US" smtClean="0"/>
              <a:pPr/>
              <a:t>4/22/2012</a:t>
            </a:fld>
            <a:endParaRPr lang="en-US"/>
          </a:p>
        </p:txBody>
      </p:sp>
      <p:sp>
        <p:nvSpPr>
          <p:cNvPr id="19" name="Footer Placeholder 18"/>
          <p:cNvSpPr>
            <a:spLocks noGrp="1"/>
          </p:cNvSpPr>
          <p:nvPr>
            <p:ph type="ftr" sz="quarter" idx="11"/>
          </p:nvPr>
        </p:nvSpPr>
        <p:spPr/>
        <p:txBody>
          <a:bodyPr/>
          <a:lstStyle/>
          <a:p>
            <a:endParaRPr lang="en-US"/>
          </a:p>
        </p:txBody>
      </p:sp>
      <p:sp>
        <p:nvSpPr>
          <p:cNvPr id="27" name="Slide Number Placeholder 26"/>
          <p:cNvSpPr>
            <a:spLocks noGrp="1"/>
          </p:cNvSpPr>
          <p:nvPr>
            <p:ph type="sldNum" sz="quarter" idx="12"/>
          </p:nvPr>
        </p:nvSpPr>
        <p:spPr/>
        <p:txBody>
          <a:bodyPr/>
          <a:lstStyle/>
          <a:p>
            <a:fld id="{2A221836-E0A3-41EF-8C16-8AA4860B7644}" type="slidenum">
              <a:rPr lang="en-US" smtClean="0"/>
              <a:pPr/>
              <a:t>‹#›</a:t>
            </a:fld>
            <a:endParaRPr lang="en-US"/>
          </a:p>
        </p:txBody>
      </p:sp>
    </p:spTree>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9B2C6248-205F-4D17-A4E9-A0D4DEF0A514}" type="datetimeFigureOut">
              <a:rPr lang="en-US" smtClean="0"/>
              <a:pPr/>
              <a:t>4/22/2012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A221836-E0A3-41EF-8C16-8AA4860B7644}"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p:bgRef idx="1002">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2545690" y="6320333"/>
            <a:ext cx="37307520" cy="6539789"/>
          </a:xfrm>
          <a:ln>
            <a:noFill/>
          </a:ln>
        </p:spPr>
        <p:txBody>
          <a:bodyPr vert="horz" tIns="0" bIns="0" anchor="b">
            <a:noAutofit/>
            <a:scene3d>
              <a:camera prst="orthographicFront"/>
              <a:lightRig rig="freezing" dir="t">
                <a:rot lat="0" lon="0" rev="5640000"/>
              </a:lightRig>
            </a:scene3d>
            <a:sp3d prstMaterial="flat">
              <a:bevelT w="38100" h="38100"/>
            </a:sp3d>
          </a:bodyPr>
          <a:lstStyle>
            <a:lvl1pPr algn="l" rtl="0">
              <a:spcBef>
                <a:spcPct val="0"/>
              </a:spcBef>
              <a:buNone/>
              <a:defRPr lang="en-US" sz="26900" b="1" cap="none" baseline="0" dirty="0">
                <a:ln w="635">
                  <a:noFill/>
                </a:ln>
                <a:solidFill>
                  <a:schemeClr val="accent4">
                    <a:tint val="90000"/>
                    <a:satMod val="125000"/>
                  </a:schemeClr>
                </a:solidFill>
                <a:effectLst>
                  <a:outerShdw blurRad="38100" dist="25400" dir="5400000" algn="tl" rotWithShape="0">
                    <a:srgbClr val="000000">
                      <a:alpha val="43000"/>
                    </a:srgbClr>
                  </a:outerShdw>
                </a:effectLst>
                <a:latin typeface="+mj-lt"/>
                <a:ea typeface="+mj-ea"/>
                <a:cs typeface="+mj-cs"/>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2545690" y="12982387"/>
            <a:ext cx="37307520" cy="7246618"/>
          </a:xfrm>
        </p:spPr>
        <p:txBody>
          <a:bodyPr lIns="219456" rIns="219456" anchor="t"/>
          <a:lstStyle>
            <a:lvl1pPr marL="0" indent="0">
              <a:buNone/>
              <a:defRPr sz="10600">
                <a:solidFill>
                  <a:schemeClr val="tx1"/>
                </a:solidFill>
              </a:defRPr>
            </a:lvl1pPr>
            <a:lvl2pPr>
              <a:buNone/>
              <a:defRPr sz="8600">
                <a:solidFill>
                  <a:schemeClr val="tx1">
                    <a:tint val="75000"/>
                  </a:schemeClr>
                </a:solidFill>
              </a:defRPr>
            </a:lvl2pPr>
            <a:lvl3pPr>
              <a:buNone/>
              <a:defRPr sz="7700">
                <a:solidFill>
                  <a:schemeClr val="tx1">
                    <a:tint val="75000"/>
                  </a:schemeClr>
                </a:solidFill>
              </a:defRPr>
            </a:lvl3pPr>
            <a:lvl4pPr>
              <a:buNone/>
              <a:defRPr sz="6700">
                <a:solidFill>
                  <a:schemeClr val="tx1">
                    <a:tint val="75000"/>
                  </a:schemeClr>
                </a:solidFill>
              </a:defRPr>
            </a:lvl4pPr>
            <a:lvl5pPr>
              <a:buNone/>
              <a:defRPr sz="6700">
                <a:solidFill>
                  <a:schemeClr val="tx1">
                    <a:tint val="75000"/>
                  </a:schemeClr>
                </a:solidFill>
              </a:defRPr>
            </a:lvl5pPr>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p>
            <a:fld id="{9B2C6248-205F-4D17-A4E9-A0D4DEF0A514}" type="datetimeFigureOut">
              <a:rPr lang="en-US" smtClean="0"/>
              <a:pPr/>
              <a:t>4/22/2012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A221836-E0A3-41EF-8C16-8AA4860B7644}" type="slidenum">
              <a:rPr lang="en-US" smtClean="0"/>
              <a:pPr/>
              <a:t>‹#›</a:t>
            </a:fld>
            <a:endParaRPr lang="en-US"/>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2194560" y="3379622"/>
            <a:ext cx="39502080" cy="5486400"/>
          </a:xfrm>
        </p:spPr>
        <p:txBody>
          <a:bodyPr/>
          <a:lstStyle/>
          <a:p>
            <a:r>
              <a:rPr kumimoji="0" lang="en-US" smtClean="0"/>
              <a:t>Click to edit Master title style</a:t>
            </a:r>
            <a:endParaRPr kumimoji="0" lang="en-US"/>
          </a:p>
        </p:txBody>
      </p:sp>
      <p:sp>
        <p:nvSpPr>
          <p:cNvPr id="3" name="Content Placeholder 2"/>
          <p:cNvSpPr>
            <a:spLocks noGrp="1"/>
          </p:cNvSpPr>
          <p:nvPr>
            <p:ph sz="half" idx="1"/>
          </p:nvPr>
        </p:nvSpPr>
        <p:spPr>
          <a:xfrm>
            <a:off x="2194560" y="9216408"/>
            <a:ext cx="19385280" cy="21287232"/>
          </a:xfrm>
        </p:spPr>
        <p:txBody>
          <a:bodyPr/>
          <a:lstStyle>
            <a:lvl1pPr>
              <a:defRPr sz="12500"/>
            </a:lvl1pPr>
            <a:lvl2pPr>
              <a:defRPr sz="11500"/>
            </a:lvl2pPr>
            <a:lvl3pPr>
              <a:defRPr sz="9600"/>
            </a:lvl3pPr>
            <a:lvl4pPr>
              <a:defRPr sz="8600"/>
            </a:lvl4pPr>
            <a:lvl5pPr>
              <a:defRPr sz="8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22311360" y="9216408"/>
            <a:ext cx="19385280" cy="21287232"/>
          </a:xfrm>
        </p:spPr>
        <p:txBody>
          <a:bodyPr/>
          <a:lstStyle>
            <a:lvl1pPr>
              <a:defRPr sz="12500"/>
            </a:lvl1pPr>
            <a:lvl2pPr>
              <a:defRPr sz="11500"/>
            </a:lvl2pPr>
            <a:lvl3pPr>
              <a:defRPr sz="9600"/>
            </a:lvl3pPr>
            <a:lvl4pPr>
              <a:defRPr sz="8600"/>
            </a:lvl4pPr>
            <a:lvl5pPr>
              <a:defRPr sz="8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p>
            <a:fld id="{9B2C6248-205F-4D17-A4E9-A0D4DEF0A514}" type="datetimeFigureOut">
              <a:rPr lang="en-US" smtClean="0"/>
              <a:pPr/>
              <a:t>4/22/2012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A221836-E0A3-41EF-8C16-8AA4860B7644}"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2194560" y="3379622"/>
            <a:ext cx="39502080" cy="5486400"/>
          </a:xfrm>
        </p:spPr>
        <p:txBody>
          <a:bodyPr tIns="219456" anchor="b"/>
          <a:lstStyle>
            <a:lvl1pPr>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2194560" y="8905190"/>
            <a:ext cx="19392902" cy="3164890"/>
          </a:xfrm>
        </p:spPr>
        <p:txBody>
          <a:bodyPr lIns="219456" tIns="0" rIns="219456" bIns="0" anchor="ctr">
            <a:noAutofit/>
          </a:bodyPr>
          <a:lstStyle>
            <a:lvl1pPr marL="0" indent="0">
              <a:buNone/>
              <a:defRPr sz="11500" b="1" cap="none" baseline="0">
                <a:solidFill>
                  <a:schemeClr val="tx2"/>
                </a:solidFill>
                <a:effectLst/>
              </a:defRPr>
            </a:lvl1pPr>
            <a:lvl2pPr>
              <a:buNone/>
              <a:defRPr sz="9600" b="1"/>
            </a:lvl2pPr>
            <a:lvl3pPr>
              <a:buNone/>
              <a:defRPr sz="8600" b="1"/>
            </a:lvl3pPr>
            <a:lvl4pPr>
              <a:buNone/>
              <a:defRPr sz="7700" b="1"/>
            </a:lvl4pPr>
            <a:lvl5pPr>
              <a:buNone/>
              <a:defRPr sz="7700" b="1"/>
            </a:lvl5pPr>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22296122" y="8926836"/>
            <a:ext cx="19400520" cy="3143246"/>
          </a:xfrm>
        </p:spPr>
        <p:txBody>
          <a:bodyPr lIns="219456" tIns="0" rIns="219456" bIns="0" anchor="ctr"/>
          <a:lstStyle>
            <a:lvl1pPr marL="0" indent="0">
              <a:buNone/>
              <a:defRPr sz="11500" b="1" cap="none" baseline="0">
                <a:solidFill>
                  <a:schemeClr val="tx2"/>
                </a:solidFill>
                <a:effectLst/>
              </a:defRPr>
            </a:lvl1pPr>
            <a:lvl2pPr>
              <a:buNone/>
              <a:defRPr sz="9600" b="1"/>
            </a:lvl2pPr>
            <a:lvl3pPr>
              <a:buNone/>
              <a:defRPr sz="8600" b="1"/>
            </a:lvl3pPr>
            <a:lvl4pPr>
              <a:buNone/>
              <a:defRPr sz="7700" b="1"/>
            </a:lvl4pPr>
            <a:lvl5pPr>
              <a:buNone/>
              <a:defRPr sz="7700" b="1"/>
            </a:lvl5pPr>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2194560" y="12070080"/>
            <a:ext cx="19392902" cy="18459456"/>
          </a:xfrm>
        </p:spPr>
        <p:txBody>
          <a:bodyPr tIns="0"/>
          <a:lstStyle>
            <a:lvl1pPr>
              <a:defRPr sz="10600"/>
            </a:lvl1pPr>
            <a:lvl2pPr>
              <a:defRPr sz="9600"/>
            </a:lvl2pPr>
            <a:lvl3pPr>
              <a:defRPr sz="8600"/>
            </a:lvl3pPr>
            <a:lvl4pPr>
              <a:defRPr sz="7700"/>
            </a:lvl4pPr>
            <a:lvl5pPr>
              <a:defRPr sz="77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22296122" y="12070080"/>
            <a:ext cx="19400520" cy="18459456"/>
          </a:xfrm>
        </p:spPr>
        <p:txBody>
          <a:bodyPr tIns="0"/>
          <a:lstStyle>
            <a:lvl1pPr>
              <a:defRPr sz="10600"/>
            </a:lvl1pPr>
            <a:lvl2pPr>
              <a:defRPr sz="9600"/>
            </a:lvl2pPr>
            <a:lvl3pPr>
              <a:defRPr sz="8600"/>
            </a:lvl3pPr>
            <a:lvl4pPr>
              <a:defRPr sz="7700"/>
            </a:lvl4pPr>
            <a:lvl5pPr>
              <a:defRPr sz="77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p>
            <a:fld id="{9B2C6248-205F-4D17-A4E9-A0D4DEF0A514}" type="datetimeFigureOut">
              <a:rPr lang="en-US" smtClean="0"/>
              <a:pPr/>
              <a:t>4/22/2012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2A221836-E0A3-41EF-8C16-8AA4860B7644}"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2194560" y="3379622"/>
            <a:ext cx="39867840" cy="5486400"/>
          </a:xfrm>
        </p:spPr>
        <p:txBody>
          <a:bodyPr vert="horz" tIns="219456" bIns="0" anchor="b">
            <a:normAutofit/>
            <a:scene3d>
              <a:camera prst="orthographicFront"/>
              <a:lightRig rig="freezing" dir="t">
                <a:rot lat="0" lon="0" rev="5640000"/>
              </a:lightRig>
            </a:scene3d>
            <a:sp3d prstMaterial="flat">
              <a:contourClr>
                <a:schemeClr val="tx2"/>
              </a:contourClr>
            </a:sp3d>
          </a:bodyPr>
          <a:lstStyle>
            <a:lvl1pPr algn="l" rtl="0">
              <a:spcBef>
                <a:spcPct val="0"/>
              </a:spcBef>
              <a:buNone/>
              <a:defRPr sz="24000" b="0">
                <a:ln>
                  <a:noFill/>
                </a:ln>
                <a:solidFill>
                  <a:schemeClr val="tx2"/>
                </a:solidFill>
                <a:effectLst/>
                <a:latin typeface="+mj-lt"/>
                <a:ea typeface="+mj-ea"/>
                <a:cs typeface="+mj-cs"/>
              </a:defRPr>
            </a:lvl1pPr>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p>
            <a:fld id="{9B2C6248-205F-4D17-A4E9-A0D4DEF0A514}" type="datetimeFigureOut">
              <a:rPr lang="en-US" smtClean="0"/>
              <a:pPr/>
              <a:t>4/22/2012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2A221836-E0A3-41EF-8C16-8AA4860B7644}"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B2C6248-205F-4D17-A4E9-A0D4DEF0A514}" type="datetimeFigureOut">
              <a:rPr lang="en-US" smtClean="0"/>
              <a:pPr/>
              <a:t>4/22/2012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2A221836-E0A3-41EF-8C16-8AA4860B7644}"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3291840" y="2468890"/>
            <a:ext cx="13167360" cy="5577840"/>
          </a:xfrm>
        </p:spPr>
        <p:txBody>
          <a:bodyPr lIns="0" anchor="b">
            <a:noAutofit/>
          </a:bodyPr>
          <a:lstStyle>
            <a:lvl1pPr algn="l" rtl="0">
              <a:spcBef>
                <a:spcPct val="0"/>
              </a:spcBef>
              <a:buNone/>
              <a:defRPr sz="12500" b="0">
                <a:ln>
                  <a:noFill/>
                </a:ln>
                <a:solidFill>
                  <a:schemeClr val="tx2"/>
                </a:solidFill>
                <a:effectLst/>
                <a:latin typeface="+mj-lt"/>
                <a:ea typeface="+mj-ea"/>
                <a:cs typeface="+mj-cs"/>
              </a:defRPr>
            </a:lvl1pPr>
          </a:lstStyle>
          <a:p>
            <a:r>
              <a:rPr kumimoji="0" lang="en-US" smtClean="0"/>
              <a:t>Click to edit Master title style</a:t>
            </a:r>
            <a:endParaRPr kumimoji="0" lang="en-US"/>
          </a:p>
        </p:txBody>
      </p:sp>
      <p:sp>
        <p:nvSpPr>
          <p:cNvPr id="3" name="Text Placeholder 2"/>
          <p:cNvSpPr>
            <a:spLocks noGrp="1"/>
          </p:cNvSpPr>
          <p:nvPr>
            <p:ph type="body" idx="2"/>
          </p:nvPr>
        </p:nvSpPr>
        <p:spPr>
          <a:xfrm>
            <a:off x="3291840" y="8046720"/>
            <a:ext cx="13167360" cy="21945600"/>
          </a:xfrm>
        </p:spPr>
        <p:txBody>
          <a:bodyPr lIns="87782" rIns="87782"/>
          <a:lstStyle>
            <a:lvl1pPr marL="0" indent="0" algn="l">
              <a:buNone/>
              <a:defRPr sz="6700"/>
            </a:lvl1pPr>
            <a:lvl2pPr indent="0" algn="l">
              <a:buNone/>
              <a:defRPr sz="5800"/>
            </a:lvl2pPr>
            <a:lvl3pPr indent="0" algn="l">
              <a:buNone/>
              <a:defRPr sz="4800"/>
            </a:lvl3pPr>
            <a:lvl4pPr indent="0" algn="l">
              <a:buNone/>
              <a:defRPr sz="4300"/>
            </a:lvl4pPr>
            <a:lvl5pPr indent="0" algn="l">
              <a:buNone/>
              <a:defRPr sz="4300"/>
            </a:lvl5pPr>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17160240" y="8046720"/>
            <a:ext cx="24536400" cy="21945600"/>
          </a:xfrm>
        </p:spPr>
        <p:txBody>
          <a:bodyPr tIns="0"/>
          <a:lstStyle>
            <a:lvl1pPr>
              <a:defRPr sz="13400"/>
            </a:lvl1pPr>
            <a:lvl2pPr>
              <a:defRPr sz="12500"/>
            </a:lvl2pPr>
            <a:lvl3pPr>
              <a:defRPr sz="11500"/>
            </a:lvl3pPr>
            <a:lvl4pPr>
              <a:defRPr sz="9600"/>
            </a:lvl4pPr>
            <a:lvl5pPr>
              <a:defRPr sz="8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p>
            <a:fld id="{9B2C6248-205F-4D17-A4E9-A0D4DEF0A514}" type="datetimeFigureOut">
              <a:rPr lang="en-US" smtClean="0"/>
              <a:pPr/>
              <a:t>4/22/2012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A221836-E0A3-41EF-8C16-8AA4860B7644}"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9" name="Snip and Round Single Corner Rectangle 8"/>
          <p:cNvSpPr/>
          <p:nvPr/>
        </p:nvSpPr>
        <p:spPr>
          <a:xfrm rot="420000" flipV="1">
            <a:off x="15195614" y="5318770"/>
            <a:ext cx="25237440" cy="19751040"/>
          </a:xfrm>
          <a:prstGeom prst="snipRoundRect">
            <a:avLst>
              <a:gd name="adj1" fmla="val 0"/>
              <a:gd name="adj2" fmla="val 3646"/>
            </a:avLst>
          </a:prstGeom>
          <a:solidFill>
            <a:srgbClr val="FFFFFF"/>
          </a:solidFill>
          <a:ln w="3175" cap="rnd" cmpd="sng" algn="ctr">
            <a:solidFill>
              <a:srgbClr val="C0C0C0"/>
            </a:solidFill>
            <a:prstDash val="solid"/>
          </a:ln>
          <a:effectLst>
            <a:outerShdw blurRad="63500" dist="38500" dir="7500000" sx="98500" sy="100080" kx="100000" algn="tl" rotWithShape="0">
              <a:srgbClr val="000000">
                <a:alpha val="25000"/>
              </a:srgbClr>
            </a:outerShdw>
          </a:effectLst>
        </p:spPr>
        <p:style>
          <a:lnRef idx="2">
            <a:schemeClr val="accent1"/>
          </a:lnRef>
          <a:fillRef idx="1">
            <a:schemeClr val="accent1"/>
          </a:fillRef>
          <a:effectRef idx="0">
            <a:schemeClr val="accent1"/>
          </a:effectRef>
          <a:fontRef idx="minor">
            <a:schemeClr val="lt1"/>
          </a:fontRef>
        </p:style>
        <p:txBody>
          <a:bodyPr lIns="438912" tIns="219456" rIns="438912" bIns="219456" rtlCol="0" anchor="ctr"/>
          <a:lstStyle/>
          <a:p>
            <a:pPr algn="ctr" eaLnBrk="1" latinLnBrk="0" hangingPunct="1"/>
            <a:endParaRPr kumimoji="0" lang="en-US"/>
          </a:p>
        </p:txBody>
      </p:sp>
      <p:sp>
        <p:nvSpPr>
          <p:cNvPr id="12" name="Right Triangle 11"/>
          <p:cNvSpPr/>
          <p:nvPr/>
        </p:nvSpPr>
        <p:spPr>
          <a:xfrm rot="420000" flipV="1">
            <a:off x="38419843" y="25726891"/>
            <a:ext cx="746150" cy="746150"/>
          </a:xfrm>
          <a:prstGeom prst="rtTriangle">
            <a:avLst/>
          </a:prstGeom>
          <a:solidFill>
            <a:srgbClr val="FFFFFF"/>
          </a:solidFill>
          <a:ln w="12700" cap="flat" cmpd="sng" algn="ctr">
            <a:solidFill>
              <a:srgbClr val="FFFFFF"/>
            </a:solidFill>
            <a:prstDash val="solid"/>
            <a:bevel/>
          </a:ln>
          <a:effectLst>
            <a:outerShdw blurRad="19685" dist="6350" dir="12900000" algn="tl" rotWithShape="0">
              <a:srgbClr val="000000">
                <a:alpha val="47000"/>
              </a:srgbClr>
            </a:outerShdw>
          </a:effectLst>
        </p:spPr>
        <p:style>
          <a:lnRef idx="2">
            <a:schemeClr val="accent1"/>
          </a:lnRef>
          <a:fillRef idx="1">
            <a:schemeClr val="accent1"/>
          </a:fillRef>
          <a:effectRef idx="0">
            <a:schemeClr val="accent1"/>
          </a:effectRef>
          <a:fontRef idx="minor">
            <a:schemeClr val="lt1"/>
          </a:fontRef>
        </p:style>
        <p:txBody>
          <a:bodyPr lIns="438912" tIns="219456" rIns="438912" bIns="219456" rtlCol="0" anchor="ctr"/>
          <a:lstStyle/>
          <a:p>
            <a:pPr algn="ctr" eaLnBrk="1" latinLnBrk="0" hangingPunct="1"/>
            <a:endParaRPr kumimoji="0" lang="en-US"/>
          </a:p>
        </p:txBody>
      </p:sp>
      <p:sp>
        <p:nvSpPr>
          <p:cNvPr id="2" name="Title 1"/>
          <p:cNvSpPr>
            <a:spLocks noGrp="1"/>
          </p:cNvSpPr>
          <p:nvPr>
            <p:ph type="title"/>
          </p:nvPr>
        </p:nvSpPr>
        <p:spPr>
          <a:xfrm>
            <a:off x="2926080" y="5649583"/>
            <a:ext cx="10621670" cy="7596581"/>
          </a:xfrm>
        </p:spPr>
        <p:txBody>
          <a:bodyPr vert="horz" lIns="219456" tIns="219456" rIns="219456" bIns="219456" anchor="b"/>
          <a:lstStyle>
            <a:lvl1pPr algn="l">
              <a:buNone/>
              <a:defRPr sz="9600" b="1">
                <a:solidFill>
                  <a:schemeClr val="tx2"/>
                </a:solidFill>
              </a:defRPr>
            </a:lvl1pPr>
          </a:lstStyle>
          <a:p>
            <a:r>
              <a:rPr kumimoji="0" lang="en-US" smtClean="0"/>
              <a:t>Click to edit Master title style</a:t>
            </a:r>
            <a:endParaRPr kumimoji="0" lang="en-US"/>
          </a:p>
        </p:txBody>
      </p:sp>
      <p:sp>
        <p:nvSpPr>
          <p:cNvPr id="4" name="Text Placeholder 3"/>
          <p:cNvSpPr>
            <a:spLocks noGrp="1"/>
          </p:cNvSpPr>
          <p:nvPr>
            <p:ph type="body" sz="half" idx="2"/>
          </p:nvPr>
        </p:nvSpPr>
        <p:spPr>
          <a:xfrm>
            <a:off x="2926080" y="13578168"/>
            <a:ext cx="10607040" cy="10460736"/>
          </a:xfrm>
        </p:spPr>
        <p:txBody>
          <a:bodyPr lIns="307238" rIns="219456" bIns="219456" anchor="t"/>
          <a:lstStyle>
            <a:lvl1pPr marL="0" indent="0" algn="l">
              <a:spcBef>
                <a:spcPts val="1200"/>
              </a:spcBef>
              <a:buFontTx/>
              <a:buNone/>
              <a:defRPr sz="6200"/>
            </a:lvl1pPr>
            <a:lvl2pPr>
              <a:defRPr sz="5800"/>
            </a:lvl2pPr>
            <a:lvl3pPr>
              <a:defRPr sz="4800"/>
            </a:lvl3pPr>
            <a:lvl4pPr>
              <a:defRPr sz="4300"/>
            </a:lvl4pPr>
            <a:lvl5pPr>
              <a:defRPr sz="4300"/>
            </a:lvl5pPr>
          </a:lstStyle>
          <a:p>
            <a:pPr lvl="0" eaLnBrk="1" latinLnBrk="0" hangingPunct="1"/>
            <a:r>
              <a:rPr kumimoji="0" lang="en-US" smtClean="0"/>
              <a:t>Click to edit Master text styles</a:t>
            </a:r>
          </a:p>
        </p:txBody>
      </p:sp>
      <p:sp>
        <p:nvSpPr>
          <p:cNvPr id="5" name="Date Placeholder 4"/>
          <p:cNvSpPr>
            <a:spLocks noGrp="1"/>
          </p:cNvSpPr>
          <p:nvPr>
            <p:ph type="dt" sz="half" idx="10"/>
          </p:nvPr>
        </p:nvSpPr>
        <p:spPr/>
        <p:txBody>
          <a:bodyPr/>
          <a:lstStyle/>
          <a:p>
            <a:fld id="{9B2C6248-205F-4D17-A4E9-A0D4DEF0A514}" type="datetimeFigureOut">
              <a:rPr lang="en-US" smtClean="0"/>
              <a:pPr/>
              <a:t>4/22/2012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a:xfrm>
            <a:off x="38770560" y="30510482"/>
            <a:ext cx="2926080" cy="1752600"/>
          </a:xfrm>
        </p:spPr>
        <p:txBody>
          <a:bodyPr/>
          <a:lstStyle/>
          <a:p>
            <a:fld id="{2A221836-E0A3-41EF-8C16-8AA4860B7644}" type="slidenum">
              <a:rPr lang="en-US" smtClean="0"/>
              <a:pPr/>
              <a:t>‹#›</a:t>
            </a:fld>
            <a:endParaRPr lang="en-US"/>
          </a:p>
        </p:txBody>
      </p:sp>
      <p:sp>
        <p:nvSpPr>
          <p:cNvPr id="3" name="Picture Placeholder 2"/>
          <p:cNvSpPr>
            <a:spLocks noGrp="1"/>
          </p:cNvSpPr>
          <p:nvPr>
            <p:ph type="pic" idx="1"/>
          </p:nvPr>
        </p:nvSpPr>
        <p:spPr>
          <a:xfrm rot="420000">
            <a:off x="16731806" y="5757682"/>
            <a:ext cx="22165056" cy="18873216"/>
          </a:xfrm>
          <a:prstGeom prst="rect">
            <a:avLst/>
          </a:prstGeom>
          <a:solidFill>
            <a:schemeClr val="bg2"/>
          </a:solidFill>
          <a:ln w="3000" cap="rnd">
            <a:solidFill>
              <a:srgbClr val="C0C0C0"/>
            </a:solidFill>
            <a:round/>
          </a:ln>
          <a:effectLst/>
        </p:spPr>
        <p:txBody>
          <a:bodyPr/>
          <a:lstStyle>
            <a:lvl1pPr marL="0" indent="0">
              <a:buNone/>
              <a:defRPr sz="15400"/>
            </a:lvl1pPr>
          </a:lstStyle>
          <a:p>
            <a:r>
              <a:rPr kumimoji="0" lang="en-US" smtClean="0"/>
              <a:t>Click icon to add picture</a:t>
            </a:r>
            <a:endParaRPr kumimoji="0" lang="en-US" dirty="0"/>
          </a:p>
        </p:txBody>
      </p:sp>
      <p:sp>
        <p:nvSpPr>
          <p:cNvPr id="10" name="Freeform 9"/>
          <p:cNvSpPr>
            <a:spLocks/>
          </p:cNvSpPr>
          <p:nvPr/>
        </p:nvSpPr>
        <p:spPr bwMode="auto">
          <a:xfrm flipV="1">
            <a:off x="-45720" y="27919680"/>
            <a:ext cx="43982640" cy="499872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438912" tIns="219456" rIns="438912" bIns="219456" anchor="t" compatLnSpc="1"/>
          <a:lstStyle/>
          <a:p>
            <a:pPr marL="0" algn="l" rtl="0" eaLnBrk="1" latinLnBrk="0" hangingPunct="1"/>
            <a:endParaRPr kumimoji="0" lang="en-US">
              <a:solidFill>
                <a:schemeClr val="tx1"/>
              </a:solidFill>
              <a:latin typeface="+mn-lt"/>
              <a:ea typeface="+mn-ea"/>
              <a:cs typeface="+mn-cs"/>
            </a:endParaRPr>
          </a:p>
        </p:txBody>
      </p:sp>
      <p:sp>
        <p:nvSpPr>
          <p:cNvPr id="11" name="Freeform 10"/>
          <p:cNvSpPr>
            <a:spLocks/>
          </p:cNvSpPr>
          <p:nvPr/>
        </p:nvSpPr>
        <p:spPr bwMode="auto">
          <a:xfrm flipV="1">
            <a:off x="21031200" y="29855162"/>
            <a:ext cx="22860000" cy="3063240"/>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438912" tIns="219456" rIns="438912" bIns="219456" anchor="t" compatLnSpc="1"/>
          <a:lstStyle/>
          <a:p>
            <a:pPr marL="0" algn="l" rtl="0" eaLnBrk="1" latinLnBrk="0" hangingPunct="1"/>
            <a:endParaRPr kumimoji="0" lang="en-US">
              <a:solidFill>
                <a:schemeClr val="tx1"/>
              </a:solidFill>
              <a:latin typeface="+mn-lt"/>
              <a:ea typeface="+mn-ea"/>
              <a:cs typeface="+mn-cs"/>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9B2C6248-205F-4D17-A4E9-A0D4DEF0A514}" type="datetimeFigureOut">
              <a:rPr lang="en-US" smtClean="0"/>
              <a:pPr/>
              <a:t>4/22/2012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A221836-E0A3-41EF-8C16-8AA4860B7644}"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31821120" y="4389127"/>
            <a:ext cx="9875520" cy="25016462"/>
          </a:xfrm>
        </p:spPr>
        <p:txBody>
          <a:bodyPr vert="eaVe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2194560" y="4389127"/>
            <a:ext cx="28895040" cy="25016462"/>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9B2C6248-205F-4D17-A4E9-A0D4DEF0A514}" type="datetimeFigureOut">
              <a:rPr lang="en-US" smtClean="0"/>
              <a:pPr/>
              <a:t>4/22/2012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A221836-E0A3-41EF-8C16-8AA4860B7644}"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7" name="Freeform 6"/>
          <p:cNvSpPr>
            <a:spLocks/>
          </p:cNvSpPr>
          <p:nvPr/>
        </p:nvSpPr>
        <p:spPr bwMode="auto">
          <a:xfrm>
            <a:off x="-45720" y="-34291"/>
            <a:ext cx="43982640" cy="499872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438912" tIns="219456" rIns="438912" bIns="219456" anchor="t" compatLnSpc="1"/>
          <a:lstStyle/>
          <a:p>
            <a:pPr marL="0" algn="l" rtl="0" eaLnBrk="1" latinLnBrk="0" hangingPunct="1"/>
            <a:endParaRPr kumimoji="0" lang="en-US">
              <a:solidFill>
                <a:schemeClr val="tx1"/>
              </a:solidFill>
              <a:latin typeface="+mn-lt"/>
              <a:ea typeface="+mn-ea"/>
              <a:cs typeface="+mn-cs"/>
            </a:endParaRPr>
          </a:p>
        </p:txBody>
      </p:sp>
      <p:sp>
        <p:nvSpPr>
          <p:cNvPr id="8" name="Freeform 7"/>
          <p:cNvSpPr>
            <a:spLocks/>
          </p:cNvSpPr>
          <p:nvPr/>
        </p:nvSpPr>
        <p:spPr bwMode="auto">
          <a:xfrm>
            <a:off x="21031200" y="-34289"/>
            <a:ext cx="22860000" cy="3063240"/>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438912" tIns="219456" rIns="438912" bIns="219456" anchor="t" compatLnSpc="1"/>
          <a:lstStyle/>
          <a:p>
            <a:pPr marL="0" algn="l" rtl="0" eaLnBrk="1" latinLnBrk="0" hangingPunct="1"/>
            <a:endParaRPr kumimoji="0" lang="en-US">
              <a:solidFill>
                <a:schemeClr val="tx1"/>
              </a:solidFill>
              <a:latin typeface="+mn-lt"/>
              <a:ea typeface="+mn-ea"/>
              <a:cs typeface="+mn-cs"/>
            </a:endParaRPr>
          </a:p>
        </p:txBody>
      </p:sp>
      <p:sp>
        <p:nvSpPr>
          <p:cNvPr id="9" name="Title Placeholder 8"/>
          <p:cNvSpPr>
            <a:spLocks noGrp="1"/>
          </p:cNvSpPr>
          <p:nvPr>
            <p:ph type="title"/>
          </p:nvPr>
        </p:nvSpPr>
        <p:spPr>
          <a:xfrm>
            <a:off x="2194560" y="3379622"/>
            <a:ext cx="39502080" cy="5486400"/>
          </a:xfrm>
          <a:prstGeom prst="rect">
            <a:avLst/>
          </a:prstGeom>
        </p:spPr>
        <p:txBody>
          <a:bodyPr vert="horz" lIns="0" tIns="219456" rIns="0" bIns="0" anchor="b">
            <a:normAutofit/>
          </a:bodyPr>
          <a:lstStyle/>
          <a:p>
            <a:r>
              <a:rPr kumimoji="0" lang="en-US" smtClean="0"/>
              <a:t>Click to edit Master title style</a:t>
            </a:r>
            <a:endParaRPr kumimoji="0" lang="en-US"/>
          </a:p>
        </p:txBody>
      </p:sp>
      <p:sp>
        <p:nvSpPr>
          <p:cNvPr id="30" name="Text Placeholder 29"/>
          <p:cNvSpPr>
            <a:spLocks noGrp="1"/>
          </p:cNvSpPr>
          <p:nvPr>
            <p:ph type="body" idx="1"/>
          </p:nvPr>
        </p:nvSpPr>
        <p:spPr>
          <a:xfrm>
            <a:off x="2194560" y="9290304"/>
            <a:ext cx="39502080" cy="21067776"/>
          </a:xfrm>
          <a:prstGeom prst="rect">
            <a:avLst/>
          </a:prstGeom>
        </p:spPr>
        <p:txBody>
          <a:bodyPr vert="horz" lIns="438912" tIns="219456" rIns="438912" bIns="219456">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0" name="Date Placeholder 9"/>
          <p:cNvSpPr>
            <a:spLocks noGrp="1"/>
          </p:cNvSpPr>
          <p:nvPr>
            <p:ph type="dt" sz="half" idx="2"/>
          </p:nvPr>
        </p:nvSpPr>
        <p:spPr>
          <a:xfrm>
            <a:off x="2194560" y="30510482"/>
            <a:ext cx="10241280" cy="1752600"/>
          </a:xfrm>
          <a:prstGeom prst="rect">
            <a:avLst/>
          </a:prstGeom>
        </p:spPr>
        <p:txBody>
          <a:bodyPr vert="horz" lIns="0" tIns="0" rIns="0" bIns="0" anchor="b"/>
          <a:lstStyle>
            <a:lvl1pPr algn="l" eaLnBrk="1" latinLnBrk="0" hangingPunct="1">
              <a:defRPr kumimoji="0" sz="5800">
                <a:solidFill>
                  <a:schemeClr val="tx2">
                    <a:shade val="90000"/>
                  </a:schemeClr>
                </a:solidFill>
              </a:defRPr>
            </a:lvl1pPr>
          </a:lstStyle>
          <a:p>
            <a:fld id="{9B2C6248-205F-4D17-A4E9-A0D4DEF0A514}" type="datetimeFigureOut">
              <a:rPr lang="en-US" smtClean="0"/>
              <a:pPr/>
              <a:t>4/22/2012</a:t>
            </a:fld>
            <a:endParaRPr lang="en-US"/>
          </a:p>
        </p:txBody>
      </p:sp>
      <p:sp>
        <p:nvSpPr>
          <p:cNvPr id="22" name="Footer Placeholder 21"/>
          <p:cNvSpPr>
            <a:spLocks noGrp="1"/>
          </p:cNvSpPr>
          <p:nvPr>
            <p:ph type="ftr" sz="quarter" idx="3"/>
          </p:nvPr>
        </p:nvSpPr>
        <p:spPr>
          <a:xfrm>
            <a:off x="12801600" y="30510482"/>
            <a:ext cx="16093440" cy="1752600"/>
          </a:xfrm>
          <a:prstGeom prst="rect">
            <a:avLst/>
          </a:prstGeom>
        </p:spPr>
        <p:txBody>
          <a:bodyPr vert="horz" lIns="0" tIns="0" rIns="0" bIns="0" anchor="b"/>
          <a:lstStyle>
            <a:lvl1pPr algn="l" eaLnBrk="1" latinLnBrk="0" hangingPunct="1">
              <a:defRPr kumimoji="0" sz="5800">
                <a:solidFill>
                  <a:schemeClr val="tx2">
                    <a:shade val="90000"/>
                  </a:schemeClr>
                </a:solidFill>
              </a:defRPr>
            </a:lvl1pPr>
          </a:lstStyle>
          <a:p>
            <a:endParaRPr lang="en-US"/>
          </a:p>
        </p:txBody>
      </p:sp>
      <p:sp>
        <p:nvSpPr>
          <p:cNvPr id="18" name="Slide Number Placeholder 17"/>
          <p:cNvSpPr>
            <a:spLocks noGrp="1"/>
          </p:cNvSpPr>
          <p:nvPr>
            <p:ph type="sldNum" sz="quarter" idx="4"/>
          </p:nvPr>
        </p:nvSpPr>
        <p:spPr>
          <a:xfrm>
            <a:off x="38039040" y="30510482"/>
            <a:ext cx="3657600" cy="1752600"/>
          </a:xfrm>
          <a:prstGeom prst="rect">
            <a:avLst/>
          </a:prstGeom>
        </p:spPr>
        <p:txBody>
          <a:bodyPr vert="horz" lIns="0" tIns="0" rIns="0" bIns="0" anchor="b"/>
          <a:lstStyle>
            <a:lvl1pPr algn="r" eaLnBrk="1" latinLnBrk="0" hangingPunct="1">
              <a:defRPr kumimoji="0" sz="5800">
                <a:solidFill>
                  <a:schemeClr val="tx2">
                    <a:shade val="90000"/>
                  </a:schemeClr>
                </a:solidFill>
              </a:defRPr>
            </a:lvl1pPr>
          </a:lstStyle>
          <a:p>
            <a:fld id="{2A221836-E0A3-41EF-8C16-8AA4860B7644}" type="slidenum">
              <a:rPr lang="en-US" smtClean="0"/>
              <a:pPr/>
              <a:t>‹#›</a:t>
            </a:fld>
            <a:endParaRPr lang="en-US"/>
          </a:p>
        </p:txBody>
      </p:sp>
      <p:grpSp>
        <p:nvGrpSpPr>
          <p:cNvPr id="2" name="Group 1"/>
          <p:cNvGrpSpPr/>
          <p:nvPr/>
        </p:nvGrpSpPr>
        <p:grpSpPr>
          <a:xfrm>
            <a:off x="-91281" y="971559"/>
            <a:ext cx="44066630" cy="3116275"/>
            <a:chOff x="-19045" y="216550"/>
            <a:chExt cx="9180548" cy="649224"/>
          </a:xfrm>
        </p:grpSpPr>
        <p:sp>
          <p:nvSpPr>
            <p:cNvPr id="12" name="Freeform 11"/>
            <p:cNvSpPr>
              <a:spLocks/>
            </p:cNvSpPr>
            <p:nvPr/>
          </p:nvSpPr>
          <p:spPr bwMode="auto">
            <a:xfrm rot="21435692">
              <a:off x="-19045" y="216550"/>
              <a:ext cx="9163050" cy="649224"/>
            </a:xfrm>
            <a:custGeom>
              <a:avLst>
                <a:gd name="A1" fmla="val 0"/>
                <a:gd name="A2" fmla="val 0"/>
                <a:gd name="A3" fmla="val 0"/>
                <a:gd name="A4" fmla="val 0"/>
                <a:gd name="A5" fmla="val 0"/>
                <a:gd name="A6" fmla="val 0"/>
                <a:gd name="A7" fmla="val 0"/>
                <a:gd name="A8" fmla="val 0"/>
              </a:avLst>
              <a:gdLst/>
              <a:ahLst/>
              <a:cxnLst>
                <a:cxn ang="0">
                  <a:pos x="0" y="966"/>
                </a:cxn>
                <a:cxn ang="0">
                  <a:pos x="1608" y="282"/>
                </a:cxn>
                <a:cxn ang="0">
                  <a:pos x="4110" y="1008"/>
                </a:cxn>
                <a:cxn ang="0">
                  <a:pos x="5772" y="0"/>
                </a:cxn>
              </a:cxnLst>
              <a:rect l="0" t="0" r="0" b="0"/>
              <a:pathLst>
                <a:path w="5772" h="1055">
                  <a:moveTo>
                    <a:pt x="0" y="966"/>
                  </a:moveTo>
                  <a:cubicBezTo>
                    <a:pt x="282" y="738"/>
                    <a:pt x="923" y="275"/>
                    <a:pt x="1608" y="282"/>
                  </a:cubicBezTo>
                  <a:cubicBezTo>
                    <a:pt x="2293" y="289"/>
                    <a:pt x="3416" y="1055"/>
                    <a:pt x="4110" y="1008"/>
                  </a:cubicBezTo>
                  <a:cubicBezTo>
                    <a:pt x="4804" y="961"/>
                    <a:pt x="5426" y="210"/>
                    <a:pt x="5772" y="0"/>
                  </a:cubicBezTo>
                </a:path>
              </a:pathLst>
            </a:custGeom>
            <a:noFill/>
            <a:ln w="10795" cap="flat" cmpd="sng" algn="ctr">
              <a:gradFill>
                <a:gsLst>
                  <a:gs pos="74000">
                    <a:schemeClr val="accent3">
                      <a:shade val="75000"/>
                    </a:schemeClr>
                  </a:gs>
                  <a:gs pos="86000">
                    <a:schemeClr val="tx1">
                      <a:alpha val="29000"/>
                    </a:schemeClr>
                  </a:gs>
                  <a:gs pos="16000">
                    <a:schemeClr val="accent2">
                      <a:shade val="75000"/>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3" name="Freeform 12"/>
            <p:cNvSpPr>
              <a:spLocks/>
            </p:cNvSpPr>
            <p:nvPr/>
          </p:nvSpPr>
          <p:spPr bwMode="auto">
            <a:xfrm rot="21435692">
              <a:off x="-14309" y="290003"/>
              <a:ext cx="9175812" cy="530352"/>
            </a:xfrm>
            <a:custGeom>
              <a:avLst>
                <a:gd name="A1" fmla="val 0"/>
                <a:gd name="A2" fmla="val 0"/>
                <a:gd name="A3" fmla="val 0"/>
                <a:gd name="A4" fmla="val 0"/>
                <a:gd name="A5" fmla="val 0"/>
                <a:gd name="A6" fmla="val 0"/>
                <a:gd name="A7" fmla="val 0"/>
                <a:gd name="A8" fmla="val 0"/>
              </a:avLst>
              <a:gdLst/>
              <a:ahLst/>
              <a:cxnLst>
                <a:cxn ang="0">
                  <a:pos x="0" y="732"/>
                </a:cxn>
                <a:cxn ang="0">
                  <a:pos x="1638" y="228"/>
                </a:cxn>
                <a:cxn ang="0">
                  <a:pos x="4122" y="816"/>
                </a:cxn>
                <a:cxn ang="0">
                  <a:pos x="5766" y="0"/>
                </a:cxn>
              </a:cxnLst>
              <a:rect l="0" t="0" r="0" b="0"/>
              <a:pathLst>
                <a:path w="5766" h="854">
                  <a:moveTo>
                    <a:pt x="0" y="732"/>
                  </a:moveTo>
                  <a:cubicBezTo>
                    <a:pt x="273" y="647"/>
                    <a:pt x="951" y="214"/>
                    <a:pt x="1638" y="228"/>
                  </a:cubicBezTo>
                  <a:cubicBezTo>
                    <a:pt x="2325" y="242"/>
                    <a:pt x="3434" y="854"/>
                    <a:pt x="4122" y="816"/>
                  </a:cubicBezTo>
                  <a:cubicBezTo>
                    <a:pt x="4810" y="778"/>
                    <a:pt x="5424" y="170"/>
                    <a:pt x="5766" y="0"/>
                  </a:cubicBezTo>
                </a:path>
              </a:pathLst>
            </a:custGeom>
            <a:noFill/>
            <a:ln w="9525" cap="flat" cmpd="sng" algn="ctr">
              <a:gradFill>
                <a:gsLst>
                  <a:gs pos="74000">
                    <a:schemeClr val="accent4"/>
                  </a:gs>
                  <a:gs pos="44000">
                    <a:schemeClr val="accent1"/>
                  </a:gs>
                  <a:gs pos="33000">
                    <a:schemeClr val="accent2">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grpSp>
    </p:spTree>
  </p:cSld>
  <p:clrMap bg1="lt1" tx1="dk1" bg2="lt2" tx2="dk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Lst>
  <p:txStyles>
    <p:titleStyle>
      <a:lvl1pPr algn="l" rtl="0" eaLnBrk="1" latinLnBrk="0" hangingPunct="1">
        <a:spcBef>
          <a:spcPct val="0"/>
        </a:spcBef>
        <a:buNone/>
        <a:defRPr kumimoji="0" sz="24000" b="0" kern="1200">
          <a:ln>
            <a:noFill/>
          </a:ln>
          <a:solidFill>
            <a:schemeClr val="tx2"/>
          </a:solidFill>
          <a:effectLst/>
          <a:latin typeface="+mj-lt"/>
          <a:ea typeface="+mj-ea"/>
          <a:cs typeface="+mj-cs"/>
        </a:defRPr>
      </a:lvl1pPr>
    </p:titleStyle>
    <p:bodyStyle>
      <a:lvl1pPr marL="1316736" indent="-1316736" algn="l" rtl="0" eaLnBrk="1" latinLnBrk="0" hangingPunct="1">
        <a:spcBef>
          <a:spcPct val="20000"/>
        </a:spcBef>
        <a:buClr>
          <a:schemeClr val="accent3"/>
        </a:buClr>
        <a:buSzPct val="95000"/>
        <a:buFont typeface="Wingdings 2"/>
        <a:buChar char=""/>
        <a:defRPr kumimoji="0" sz="12500" kern="1200">
          <a:solidFill>
            <a:schemeClr val="tx1"/>
          </a:solidFill>
          <a:latin typeface="+mn-lt"/>
          <a:ea typeface="+mn-ea"/>
          <a:cs typeface="+mn-cs"/>
        </a:defRPr>
      </a:lvl1pPr>
      <a:lvl2pPr marL="3072384" indent="-1185062" algn="l" rtl="0" eaLnBrk="1" latinLnBrk="0" hangingPunct="1">
        <a:spcBef>
          <a:spcPct val="20000"/>
        </a:spcBef>
        <a:buClr>
          <a:schemeClr val="accent1"/>
        </a:buClr>
        <a:buSzPct val="85000"/>
        <a:buFont typeface="Wingdings 2"/>
        <a:buChar char=""/>
        <a:defRPr kumimoji="0" sz="11500" kern="1200">
          <a:solidFill>
            <a:schemeClr val="tx1"/>
          </a:solidFill>
          <a:latin typeface="+mn-lt"/>
          <a:ea typeface="+mn-ea"/>
          <a:cs typeface="+mn-cs"/>
        </a:defRPr>
      </a:lvl2pPr>
      <a:lvl3pPr marL="4389120" indent="-1185062" algn="l" rtl="0" eaLnBrk="1" latinLnBrk="0" hangingPunct="1">
        <a:spcBef>
          <a:spcPct val="20000"/>
        </a:spcBef>
        <a:buClr>
          <a:schemeClr val="accent2"/>
        </a:buClr>
        <a:buSzPct val="70000"/>
        <a:buFont typeface="Wingdings 2"/>
        <a:buChar char=""/>
        <a:defRPr kumimoji="0" sz="10100" kern="1200">
          <a:solidFill>
            <a:schemeClr val="tx1"/>
          </a:solidFill>
          <a:latin typeface="+mn-lt"/>
          <a:ea typeface="+mn-ea"/>
          <a:cs typeface="+mn-cs"/>
        </a:defRPr>
      </a:lvl3pPr>
      <a:lvl4pPr marL="5705856" indent="-1009498" algn="l" rtl="0" eaLnBrk="1" latinLnBrk="0" hangingPunct="1">
        <a:spcBef>
          <a:spcPct val="20000"/>
        </a:spcBef>
        <a:buClr>
          <a:schemeClr val="accent3"/>
        </a:buClr>
        <a:buSzPct val="65000"/>
        <a:buFont typeface="Wingdings 2"/>
        <a:buChar char=""/>
        <a:defRPr kumimoji="0" sz="9600" kern="1200">
          <a:solidFill>
            <a:schemeClr val="tx1"/>
          </a:solidFill>
          <a:latin typeface="+mn-lt"/>
          <a:ea typeface="+mn-ea"/>
          <a:cs typeface="+mn-cs"/>
        </a:defRPr>
      </a:lvl4pPr>
      <a:lvl5pPr marL="7022592" indent="-1009498" algn="l" rtl="0" eaLnBrk="1" latinLnBrk="0" hangingPunct="1">
        <a:spcBef>
          <a:spcPct val="20000"/>
        </a:spcBef>
        <a:buClr>
          <a:schemeClr val="accent4"/>
        </a:buClr>
        <a:buSzPct val="65000"/>
        <a:buFont typeface="Wingdings 2"/>
        <a:buChar char=""/>
        <a:defRPr kumimoji="0" sz="9600" kern="1200">
          <a:solidFill>
            <a:schemeClr val="tx1"/>
          </a:solidFill>
          <a:latin typeface="+mn-lt"/>
          <a:ea typeface="+mn-ea"/>
          <a:cs typeface="+mn-cs"/>
        </a:defRPr>
      </a:lvl5pPr>
      <a:lvl6pPr marL="8339328" indent="-1009498" algn="l" rtl="0" eaLnBrk="1" latinLnBrk="0" hangingPunct="1">
        <a:spcBef>
          <a:spcPct val="20000"/>
        </a:spcBef>
        <a:buClr>
          <a:schemeClr val="accent5"/>
        </a:buClr>
        <a:buSzPct val="80000"/>
        <a:buFont typeface="Wingdings 2"/>
        <a:buChar char=""/>
        <a:defRPr kumimoji="0" sz="8600" kern="1200">
          <a:solidFill>
            <a:schemeClr val="tx1"/>
          </a:solidFill>
          <a:latin typeface="+mn-lt"/>
          <a:ea typeface="+mn-ea"/>
          <a:cs typeface="+mn-cs"/>
        </a:defRPr>
      </a:lvl6pPr>
      <a:lvl7pPr marL="9217152" indent="-877824" algn="l" rtl="0" eaLnBrk="1" latinLnBrk="0" hangingPunct="1">
        <a:spcBef>
          <a:spcPct val="20000"/>
        </a:spcBef>
        <a:buClr>
          <a:schemeClr val="accent6"/>
        </a:buClr>
        <a:buSzPct val="80000"/>
        <a:buFont typeface="Wingdings 2"/>
        <a:buChar char=""/>
        <a:defRPr kumimoji="0" sz="7700" kern="1200" baseline="0">
          <a:solidFill>
            <a:schemeClr val="tx1"/>
          </a:solidFill>
          <a:latin typeface="+mn-lt"/>
          <a:ea typeface="+mn-ea"/>
          <a:cs typeface="+mn-cs"/>
        </a:defRPr>
      </a:lvl7pPr>
      <a:lvl8pPr marL="10533888" indent="-877824" algn="l" rtl="0" eaLnBrk="1" latinLnBrk="0" hangingPunct="1">
        <a:spcBef>
          <a:spcPct val="20000"/>
        </a:spcBef>
        <a:buClr>
          <a:schemeClr val="tx2"/>
        </a:buClr>
        <a:buChar char="•"/>
        <a:defRPr kumimoji="0" sz="7700" kern="1200">
          <a:solidFill>
            <a:schemeClr val="tx1"/>
          </a:solidFill>
          <a:latin typeface="+mn-lt"/>
          <a:ea typeface="+mn-ea"/>
          <a:cs typeface="+mn-cs"/>
        </a:defRPr>
      </a:lvl8pPr>
      <a:lvl9pPr marL="11850624" indent="-877824" algn="l" rtl="0" eaLnBrk="1" latinLnBrk="0" hangingPunct="1">
        <a:spcBef>
          <a:spcPct val="20000"/>
        </a:spcBef>
        <a:buClr>
          <a:schemeClr val="tx2"/>
        </a:buClr>
        <a:buFontTx/>
        <a:buChar char="•"/>
        <a:defRPr kumimoji="0" sz="67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2194560" algn="l" rtl="0" eaLnBrk="1" latinLnBrk="0" hangingPunct="1">
        <a:defRPr kumimoji="0" kern="1200">
          <a:solidFill>
            <a:schemeClr val="tx1"/>
          </a:solidFill>
          <a:latin typeface="+mn-lt"/>
          <a:ea typeface="+mn-ea"/>
          <a:cs typeface="+mn-cs"/>
        </a:defRPr>
      </a:lvl2pPr>
      <a:lvl3pPr marL="4389120" algn="l" rtl="0" eaLnBrk="1" latinLnBrk="0" hangingPunct="1">
        <a:defRPr kumimoji="0" kern="1200">
          <a:solidFill>
            <a:schemeClr val="tx1"/>
          </a:solidFill>
          <a:latin typeface="+mn-lt"/>
          <a:ea typeface="+mn-ea"/>
          <a:cs typeface="+mn-cs"/>
        </a:defRPr>
      </a:lvl3pPr>
      <a:lvl4pPr marL="6583680" algn="l" rtl="0" eaLnBrk="1" latinLnBrk="0" hangingPunct="1">
        <a:defRPr kumimoji="0" kern="1200">
          <a:solidFill>
            <a:schemeClr val="tx1"/>
          </a:solidFill>
          <a:latin typeface="+mn-lt"/>
          <a:ea typeface="+mn-ea"/>
          <a:cs typeface="+mn-cs"/>
        </a:defRPr>
      </a:lvl4pPr>
      <a:lvl5pPr marL="8778240" algn="l" rtl="0" eaLnBrk="1" latinLnBrk="0" hangingPunct="1">
        <a:defRPr kumimoji="0" kern="1200">
          <a:solidFill>
            <a:schemeClr val="tx1"/>
          </a:solidFill>
          <a:latin typeface="+mn-lt"/>
          <a:ea typeface="+mn-ea"/>
          <a:cs typeface="+mn-cs"/>
        </a:defRPr>
      </a:lvl5pPr>
      <a:lvl6pPr marL="10972800" algn="l" rtl="0" eaLnBrk="1" latinLnBrk="0" hangingPunct="1">
        <a:defRPr kumimoji="0" kern="1200">
          <a:solidFill>
            <a:schemeClr val="tx1"/>
          </a:solidFill>
          <a:latin typeface="+mn-lt"/>
          <a:ea typeface="+mn-ea"/>
          <a:cs typeface="+mn-cs"/>
        </a:defRPr>
      </a:lvl6pPr>
      <a:lvl7pPr marL="13167360" algn="l" rtl="0" eaLnBrk="1" latinLnBrk="0" hangingPunct="1">
        <a:defRPr kumimoji="0" kern="1200">
          <a:solidFill>
            <a:schemeClr val="tx1"/>
          </a:solidFill>
          <a:latin typeface="+mn-lt"/>
          <a:ea typeface="+mn-ea"/>
          <a:cs typeface="+mn-cs"/>
        </a:defRPr>
      </a:lvl7pPr>
      <a:lvl8pPr marL="15361920" algn="l" rtl="0" eaLnBrk="1" latinLnBrk="0" hangingPunct="1">
        <a:defRPr kumimoji="0" kern="1200">
          <a:solidFill>
            <a:schemeClr val="tx1"/>
          </a:solidFill>
          <a:latin typeface="+mn-lt"/>
          <a:ea typeface="+mn-ea"/>
          <a:cs typeface="+mn-cs"/>
        </a:defRPr>
      </a:lvl8pPr>
      <a:lvl9pPr marL="1755648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7" Type="http://schemas.openxmlformats.org/officeDocument/2006/relationships/chart" Target="../charts/chart2.xml"/><Relationship Id="rId2" Type="http://schemas.openxmlformats.org/officeDocument/2006/relationships/chart" Target="../charts/chart1.xml"/><Relationship Id="rId1" Type="http://schemas.openxmlformats.org/officeDocument/2006/relationships/slideLayout" Target="../slideLayouts/slideLayout1.xml"/><Relationship Id="rId6" Type="http://schemas.openxmlformats.org/officeDocument/2006/relationships/image" Target="../media/image5.jpeg"/><Relationship Id="rId5" Type="http://schemas.openxmlformats.org/officeDocument/2006/relationships/image" Target="../media/image4.jpeg"/><Relationship Id="rId4" Type="http://schemas.openxmlformats.org/officeDocument/2006/relationships/image" Target="../media/image3.jpeg"/></Relationships>
</file>

<file path=ppt/slides/slide1.xml><?xml version="1.0" encoding="utf-8"?>
<p:sld xmlns:a="http://schemas.openxmlformats.org/drawingml/2006/main" xmlns:r="http://schemas.openxmlformats.org/officeDocument/2006/relationships" xmlns:p="http://schemas.openxmlformats.org/presentationml/2006/main">
  <p:cSld>
    <p:bg>
      <p:bgPr>
        <a:gradFill rotWithShape="1">
          <a:gsLst>
            <a:gs pos="20000">
              <a:schemeClr val="bg2">
                <a:tint val="80000"/>
                <a:satMod val="400000"/>
              </a:schemeClr>
            </a:gs>
            <a:gs pos="25000">
              <a:schemeClr val="bg2">
                <a:tint val="83000"/>
                <a:satMod val="320000"/>
              </a:schemeClr>
            </a:gs>
            <a:gs pos="100000">
              <a:schemeClr val="bg2">
                <a:shade val="15000"/>
                <a:satMod val="320000"/>
              </a:schemeClr>
            </a:gs>
          </a:gsLst>
          <a:path path="circle">
            <a:fillToRect l="10000" t="110000" r="10000" b="100000"/>
          </a:path>
        </a:gradFill>
        <a:effectLst/>
      </p:bgPr>
    </p:bg>
    <p:spTree>
      <p:nvGrpSpPr>
        <p:cNvPr id="1" name=""/>
        <p:cNvGrpSpPr/>
        <p:nvPr/>
      </p:nvGrpSpPr>
      <p:grpSpPr>
        <a:xfrm>
          <a:off x="0" y="0"/>
          <a:ext cx="0" cy="0"/>
          <a:chOff x="0" y="0"/>
          <a:chExt cx="0" cy="0"/>
        </a:xfrm>
      </p:grpSpPr>
      <p:grpSp>
        <p:nvGrpSpPr>
          <p:cNvPr id="91" name="Group 90"/>
          <p:cNvGrpSpPr/>
          <p:nvPr/>
        </p:nvGrpSpPr>
        <p:grpSpPr>
          <a:xfrm>
            <a:off x="685800" y="5334000"/>
            <a:ext cx="42519600" cy="26441400"/>
            <a:chOff x="685800" y="5334000"/>
            <a:chExt cx="42519600" cy="26441400"/>
          </a:xfrm>
        </p:grpSpPr>
        <p:sp>
          <p:nvSpPr>
            <p:cNvPr id="56" name="Rounded Rectangle 55"/>
            <p:cNvSpPr/>
            <p:nvPr/>
          </p:nvSpPr>
          <p:spPr>
            <a:xfrm>
              <a:off x="685800" y="5334000"/>
              <a:ext cx="13639800" cy="26365200"/>
            </a:xfrm>
            <a:prstGeom prst="roundRect">
              <a:avLst>
                <a:gd name="adj" fmla="val 5879"/>
              </a:avLst>
            </a:prstGeom>
            <a:solidFill>
              <a:schemeClr val="tx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9" name="Rounded Rectangle 88"/>
            <p:cNvSpPr/>
            <p:nvPr/>
          </p:nvSpPr>
          <p:spPr>
            <a:xfrm>
              <a:off x="15125700" y="5334000"/>
              <a:ext cx="13639800" cy="26441400"/>
            </a:xfrm>
            <a:prstGeom prst="roundRect">
              <a:avLst>
                <a:gd name="adj" fmla="val 5879"/>
              </a:avLst>
            </a:prstGeom>
            <a:solidFill>
              <a:schemeClr val="tx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0" name="Rounded Rectangle 89"/>
            <p:cNvSpPr/>
            <p:nvPr/>
          </p:nvSpPr>
          <p:spPr>
            <a:xfrm>
              <a:off x="29565600" y="5334000"/>
              <a:ext cx="13639800" cy="26441400"/>
            </a:xfrm>
            <a:prstGeom prst="roundRect">
              <a:avLst>
                <a:gd name="adj" fmla="val 5879"/>
              </a:avLst>
            </a:prstGeom>
            <a:solidFill>
              <a:schemeClr val="tx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4" name="Title 3"/>
          <p:cNvSpPr>
            <a:spLocks noGrp="1"/>
          </p:cNvSpPr>
          <p:nvPr>
            <p:ph type="ctrTitle"/>
          </p:nvPr>
        </p:nvSpPr>
        <p:spPr>
          <a:xfrm>
            <a:off x="152400" y="-1143000"/>
            <a:ext cx="43053000" cy="5029200"/>
          </a:xfrm>
        </p:spPr>
        <p:txBody>
          <a:bodyPr>
            <a:normAutofit/>
          </a:bodyPr>
          <a:lstStyle/>
          <a:p>
            <a:pPr algn="l"/>
            <a:r>
              <a:rPr lang="en-US" sz="11300" dirty="0" smtClean="0">
                <a:solidFill>
                  <a:srgbClr val="FBEBA7"/>
                </a:solidFill>
                <a:latin typeface="+mn-lt"/>
              </a:rPr>
              <a:t>Economic but Effective: </a:t>
            </a:r>
            <a:r>
              <a:rPr lang="en-US" sz="9800" dirty="0" smtClean="0">
                <a:solidFill>
                  <a:srgbClr val="FBEBA7"/>
                </a:solidFill>
                <a:latin typeface="+mn-lt"/>
              </a:rPr>
              <a:t>Camera Point Method Provides Robust Estimation of Leaf Area Index in Northern Forests </a:t>
            </a:r>
            <a:endParaRPr lang="en-US" sz="9800" dirty="0">
              <a:solidFill>
                <a:srgbClr val="FBEBA7"/>
              </a:solidFill>
              <a:latin typeface="+mn-lt"/>
            </a:endParaRPr>
          </a:p>
        </p:txBody>
      </p:sp>
      <p:sp>
        <p:nvSpPr>
          <p:cNvPr id="5" name="Subtitle 4"/>
          <p:cNvSpPr>
            <a:spLocks noGrp="1"/>
          </p:cNvSpPr>
          <p:nvPr>
            <p:ph type="subTitle" idx="1"/>
          </p:nvPr>
        </p:nvSpPr>
        <p:spPr>
          <a:xfrm>
            <a:off x="23622000" y="2667000"/>
            <a:ext cx="17602200" cy="2362200"/>
          </a:xfrm>
        </p:spPr>
        <p:txBody>
          <a:bodyPr>
            <a:noAutofit/>
          </a:bodyPr>
          <a:lstStyle/>
          <a:p>
            <a:endParaRPr lang="en-US" sz="6000" dirty="0" smtClean="0"/>
          </a:p>
          <a:p>
            <a:pPr algn="l"/>
            <a:r>
              <a:rPr lang="en-US" sz="6000" dirty="0" smtClean="0">
                <a:solidFill>
                  <a:srgbClr val="FBEBA7"/>
                </a:solidFill>
              </a:rPr>
              <a:t>By: Paul Pellissier, Andrew </a:t>
            </a:r>
            <a:r>
              <a:rPr lang="en-US" sz="6000" dirty="0" err="1" smtClean="0">
                <a:solidFill>
                  <a:srgbClr val="FBEBA7"/>
                </a:solidFill>
              </a:rPr>
              <a:t>Ouimette</a:t>
            </a:r>
            <a:r>
              <a:rPr lang="en-US" sz="6000" dirty="0" smtClean="0">
                <a:solidFill>
                  <a:srgbClr val="FBEBA7"/>
                </a:solidFill>
              </a:rPr>
              <a:t>, Lucie </a:t>
            </a:r>
            <a:r>
              <a:rPr lang="en-US" sz="6000" dirty="0" err="1" smtClean="0">
                <a:solidFill>
                  <a:srgbClr val="FBEBA7"/>
                </a:solidFill>
              </a:rPr>
              <a:t>Lepine</a:t>
            </a:r>
            <a:endParaRPr lang="en-US" sz="6000" dirty="0">
              <a:solidFill>
                <a:srgbClr val="FBEBA7"/>
              </a:solidFill>
            </a:endParaRPr>
          </a:p>
        </p:txBody>
      </p:sp>
      <p:graphicFrame>
        <p:nvGraphicFramePr>
          <p:cNvPr id="19" name="Chart 18"/>
          <p:cNvGraphicFramePr/>
          <p:nvPr/>
        </p:nvGraphicFramePr>
        <p:xfrm>
          <a:off x="29915318" y="10972800"/>
          <a:ext cx="12604282" cy="7391400"/>
        </p:xfrm>
        <a:graphic>
          <a:graphicData uri="http://schemas.openxmlformats.org/drawingml/2006/chart">
            <c:chart xmlns:c="http://schemas.openxmlformats.org/drawingml/2006/chart" xmlns:r="http://schemas.openxmlformats.org/officeDocument/2006/relationships" r:id="rId2"/>
          </a:graphicData>
        </a:graphic>
      </p:graphicFrame>
      <p:sp>
        <p:nvSpPr>
          <p:cNvPr id="58" name="TextBox 57"/>
          <p:cNvSpPr txBox="1"/>
          <p:nvPr/>
        </p:nvSpPr>
        <p:spPr>
          <a:xfrm>
            <a:off x="685800" y="9179004"/>
            <a:ext cx="13639800" cy="1107996"/>
          </a:xfrm>
          <a:prstGeom prst="rect">
            <a:avLst/>
          </a:prstGeom>
          <a:noFill/>
        </p:spPr>
        <p:txBody>
          <a:bodyPr wrap="square" rtlCol="0">
            <a:spAutoFit/>
          </a:bodyPr>
          <a:lstStyle/>
          <a:p>
            <a:pPr algn="ctr"/>
            <a:r>
              <a:rPr lang="en-US" sz="6600" b="1" u="sng" dirty="0" smtClean="0">
                <a:solidFill>
                  <a:srgbClr val="FBEBA7"/>
                </a:solidFill>
                <a:effectLst>
                  <a:outerShdw blurRad="38100" dist="38100" dir="2700000" algn="tl">
                    <a:srgbClr val="000000">
                      <a:alpha val="43137"/>
                    </a:srgbClr>
                  </a:outerShdw>
                </a:effectLst>
              </a:rPr>
              <a:t>--Introduction--</a:t>
            </a:r>
            <a:endParaRPr lang="en-US" sz="6600" b="1" u="sng" dirty="0">
              <a:solidFill>
                <a:srgbClr val="FBEBA7"/>
              </a:solidFill>
              <a:effectLst>
                <a:outerShdw blurRad="38100" dist="38100" dir="2700000" algn="tl">
                  <a:srgbClr val="000000">
                    <a:alpha val="43137"/>
                  </a:srgbClr>
                </a:outerShdw>
              </a:effectLst>
            </a:endParaRPr>
          </a:p>
        </p:txBody>
      </p:sp>
      <p:sp>
        <p:nvSpPr>
          <p:cNvPr id="59" name="TextBox 58"/>
          <p:cNvSpPr txBox="1"/>
          <p:nvPr/>
        </p:nvSpPr>
        <p:spPr>
          <a:xfrm>
            <a:off x="14782800" y="6629400"/>
            <a:ext cx="7620000" cy="1143000"/>
          </a:xfrm>
          <a:prstGeom prst="rect">
            <a:avLst/>
          </a:prstGeom>
          <a:noFill/>
        </p:spPr>
        <p:txBody>
          <a:bodyPr wrap="square" rtlCol="0">
            <a:spAutoFit/>
          </a:bodyPr>
          <a:lstStyle/>
          <a:p>
            <a:pPr algn="ctr"/>
            <a:r>
              <a:rPr lang="en-US" sz="6600" b="1" u="sng" dirty="0" smtClean="0">
                <a:solidFill>
                  <a:srgbClr val="FBEBA7"/>
                </a:solidFill>
                <a:effectLst>
                  <a:outerShdw blurRad="38100" dist="38100" dir="2700000" algn="tl">
                    <a:srgbClr val="000000">
                      <a:alpha val="43137"/>
                    </a:srgbClr>
                  </a:outerShdw>
                </a:effectLst>
              </a:rPr>
              <a:t>--Methods--</a:t>
            </a:r>
            <a:endParaRPr lang="en-US" sz="6600" b="1" u="sng" dirty="0">
              <a:solidFill>
                <a:srgbClr val="FBEBA7"/>
              </a:solidFill>
              <a:effectLst>
                <a:outerShdw blurRad="38100" dist="38100" dir="2700000" algn="tl">
                  <a:srgbClr val="000000">
                    <a:alpha val="43137"/>
                  </a:srgbClr>
                </a:outerShdw>
              </a:effectLst>
            </a:endParaRPr>
          </a:p>
        </p:txBody>
      </p:sp>
      <p:sp>
        <p:nvSpPr>
          <p:cNvPr id="60" name="TextBox 59"/>
          <p:cNvSpPr txBox="1"/>
          <p:nvPr/>
        </p:nvSpPr>
        <p:spPr>
          <a:xfrm>
            <a:off x="29718000" y="5562600"/>
            <a:ext cx="12725400" cy="1107996"/>
          </a:xfrm>
          <a:prstGeom prst="rect">
            <a:avLst/>
          </a:prstGeom>
          <a:noFill/>
        </p:spPr>
        <p:txBody>
          <a:bodyPr wrap="square" rtlCol="0">
            <a:spAutoFit/>
          </a:bodyPr>
          <a:lstStyle/>
          <a:p>
            <a:pPr algn="ctr"/>
            <a:r>
              <a:rPr lang="en-US" sz="6600" b="1" u="sng" dirty="0" smtClean="0">
                <a:solidFill>
                  <a:srgbClr val="FBEBA7"/>
                </a:solidFill>
                <a:effectLst>
                  <a:outerShdw blurRad="38100" dist="38100" dir="2700000" algn="tl">
                    <a:srgbClr val="000000">
                      <a:alpha val="43137"/>
                    </a:srgbClr>
                  </a:outerShdw>
                </a:effectLst>
              </a:rPr>
              <a:t>--Results--  </a:t>
            </a:r>
            <a:endParaRPr lang="en-US" sz="6600" b="1" u="sng" dirty="0">
              <a:solidFill>
                <a:srgbClr val="FBEBA7"/>
              </a:solidFill>
              <a:effectLst>
                <a:outerShdw blurRad="38100" dist="38100" dir="2700000" algn="tl">
                  <a:srgbClr val="000000">
                    <a:alpha val="43137"/>
                  </a:srgbClr>
                </a:outerShdw>
              </a:effectLst>
            </a:endParaRPr>
          </a:p>
        </p:txBody>
      </p:sp>
      <p:sp>
        <p:nvSpPr>
          <p:cNvPr id="61" name="TextBox 60"/>
          <p:cNvSpPr txBox="1"/>
          <p:nvPr/>
        </p:nvSpPr>
        <p:spPr>
          <a:xfrm>
            <a:off x="762000" y="10210800"/>
            <a:ext cx="13335000" cy="4401205"/>
          </a:xfrm>
          <a:prstGeom prst="rect">
            <a:avLst/>
          </a:prstGeom>
          <a:noFill/>
        </p:spPr>
        <p:txBody>
          <a:bodyPr wrap="square" rtlCol="0">
            <a:spAutoFit/>
          </a:bodyPr>
          <a:lstStyle/>
          <a:p>
            <a:r>
              <a:rPr lang="en-US" sz="4000" b="1" dirty="0" smtClean="0">
                <a:solidFill>
                  <a:srgbClr val="FBEBA7"/>
                </a:solidFill>
                <a:effectLst>
                  <a:outerShdw blurRad="38100" dist="38100" dir="2700000" algn="tl">
                    <a:srgbClr val="000000">
                      <a:alpha val="43137"/>
                    </a:srgbClr>
                  </a:outerShdw>
                </a:effectLst>
              </a:rPr>
              <a:t>What is Leaf Area Index?</a:t>
            </a:r>
          </a:p>
          <a:p>
            <a:pPr algn="just" defTabSz="685800"/>
            <a:r>
              <a:rPr lang="en-US" sz="4000" dirty="0" smtClean="0">
                <a:solidFill>
                  <a:schemeClr val="bg1"/>
                </a:solidFill>
              </a:rPr>
              <a:t>	</a:t>
            </a:r>
            <a:r>
              <a:rPr lang="en-US" sz="2500" dirty="0" smtClean="0">
                <a:solidFill>
                  <a:schemeClr val="bg1"/>
                </a:solidFill>
                <a:latin typeface="Cambria" pitchFamily="18" charset="0"/>
              </a:rPr>
              <a:t>Leaf Area Index (LAI) is the ratio of leaf area (m</a:t>
            </a:r>
            <a:r>
              <a:rPr lang="en-US" sz="2500" baseline="30000" dirty="0" smtClean="0">
                <a:solidFill>
                  <a:schemeClr val="bg1"/>
                </a:solidFill>
                <a:latin typeface="Cambria" pitchFamily="18" charset="0"/>
              </a:rPr>
              <a:t>2</a:t>
            </a:r>
            <a:r>
              <a:rPr lang="en-US" sz="2500" dirty="0" smtClean="0">
                <a:solidFill>
                  <a:schemeClr val="bg1"/>
                </a:solidFill>
                <a:latin typeface="Cambria" pitchFamily="18" charset="0"/>
              </a:rPr>
              <a:t>) per unit ground area (m</a:t>
            </a:r>
            <a:r>
              <a:rPr lang="en-US" sz="2500" baseline="30000" dirty="0" smtClean="0">
                <a:solidFill>
                  <a:schemeClr val="bg1"/>
                </a:solidFill>
                <a:latin typeface="Cambria" pitchFamily="18" charset="0"/>
              </a:rPr>
              <a:t>2</a:t>
            </a:r>
            <a:r>
              <a:rPr lang="en-US" sz="2500" dirty="0" smtClean="0">
                <a:solidFill>
                  <a:schemeClr val="bg1"/>
                </a:solidFill>
                <a:latin typeface="Cambria" pitchFamily="18" charset="0"/>
              </a:rPr>
              <a:t>). It can also be thought of the number of leaf layers above a horizontal ground surface, with zero representing bare ground.  Due to the pivotal role that leaves play in the Earth system, LAI is a </a:t>
            </a:r>
            <a:r>
              <a:rPr lang="en-US" sz="2500" dirty="0" smtClean="0">
                <a:solidFill>
                  <a:schemeClr val="bg1"/>
                </a:solidFill>
                <a:latin typeface="Cambria" pitchFamily="18" charset="0"/>
              </a:rPr>
              <a:t>central, </a:t>
            </a:r>
            <a:r>
              <a:rPr lang="en-US" sz="2500" dirty="0" smtClean="0">
                <a:solidFill>
                  <a:schemeClr val="bg1"/>
                </a:solidFill>
                <a:latin typeface="Cambria" pitchFamily="18" charset="0"/>
              </a:rPr>
              <a:t>but difficult to measure parameter crucial in the estimation of many ecosystem functions.  These functions include: gross primary production, </a:t>
            </a:r>
            <a:r>
              <a:rPr lang="en-US" sz="2500" dirty="0" err="1" smtClean="0">
                <a:solidFill>
                  <a:schemeClr val="bg1"/>
                </a:solidFill>
                <a:latin typeface="Cambria" pitchFamily="18" charset="0"/>
              </a:rPr>
              <a:t>evapotranspiration</a:t>
            </a:r>
            <a:r>
              <a:rPr lang="en-US" sz="2500" dirty="0" smtClean="0">
                <a:solidFill>
                  <a:schemeClr val="bg1"/>
                </a:solidFill>
                <a:latin typeface="Cambria" pitchFamily="18" charset="0"/>
              </a:rPr>
              <a:t>, microclimate, nutrient dynamics, </a:t>
            </a:r>
            <a:r>
              <a:rPr lang="en-US" sz="2500" dirty="0" err="1" smtClean="0">
                <a:solidFill>
                  <a:schemeClr val="bg1"/>
                </a:solidFill>
                <a:latin typeface="Cambria" pitchFamily="18" charset="0"/>
              </a:rPr>
              <a:t>herbivory</a:t>
            </a:r>
            <a:r>
              <a:rPr lang="en-US" sz="2500" dirty="0" smtClean="0">
                <a:solidFill>
                  <a:schemeClr val="bg1"/>
                </a:solidFill>
                <a:latin typeface="Cambria" pitchFamily="18" charset="0"/>
              </a:rPr>
              <a:t>/food webs, as well as many others (</a:t>
            </a:r>
            <a:r>
              <a:rPr lang="en-US" sz="2500" dirty="0" err="1" smtClean="0">
                <a:solidFill>
                  <a:schemeClr val="bg1"/>
                </a:solidFill>
                <a:latin typeface="Cambria" pitchFamily="18" charset="0"/>
              </a:rPr>
              <a:t>Asner</a:t>
            </a:r>
            <a:r>
              <a:rPr lang="en-US" sz="2500" dirty="0" smtClean="0">
                <a:solidFill>
                  <a:schemeClr val="bg1"/>
                </a:solidFill>
                <a:latin typeface="Cambria" pitchFamily="18" charset="0"/>
              </a:rPr>
              <a:t> et al., 2003) . The importance of obtaining accurate measurements of LAI is compounded when working at larger scales.  In this light, the relative inability to accurately estimate LAI represents a weakness for many ecosystem and climate models</a:t>
            </a:r>
            <a:r>
              <a:rPr lang="en-US" sz="2500" dirty="0" smtClean="0">
                <a:solidFill>
                  <a:schemeClr val="bg1"/>
                </a:solidFill>
                <a:latin typeface="Cambria" pitchFamily="18" charset="0"/>
              </a:rPr>
              <a:t>.</a:t>
            </a:r>
            <a:r>
              <a:rPr lang="en-US" sz="2500" dirty="0" smtClean="0">
                <a:solidFill>
                  <a:schemeClr val="bg1"/>
                </a:solidFill>
                <a:latin typeface="Cambria" pitchFamily="18" charset="0"/>
              </a:rPr>
              <a:t>	</a:t>
            </a:r>
            <a:r>
              <a:rPr lang="en-US" sz="2500" dirty="0" smtClean="0"/>
              <a:t>	</a:t>
            </a:r>
            <a:endParaRPr lang="en-US" sz="2500" dirty="0"/>
          </a:p>
        </p:txBody>
      </p:sp>
      <p:sp>
        <p:nvSpPr>
          <p:cNvPr id="64" name="TextBox 63"/>
          <p:cNvSpPr txBox="1"/>
          <p:nvPr/>
        </p:nvSpPr>
        <p:spPr>
          <a:xfrm>
            <a:off x="685800" y="14518719"/>
            <a:ext cx="13411200" cy="2092881"/>
          </a:xfrm>
          <a:custGeom>
            <a:avLst/>
            <a:gdLst>
              <a:gd name="connsiteX0" fmla="*/ 0 w 6858000"/>
              <a:gd name="connsiteY0" fmla="*/ 0 h 10587514"/>
              <a:gd name="connsiteX1" fmla="*/ 6858000 w 6858000"/>
              <a:gd name="connsiteY1" fmla="*/ 0 h 10587514"/>
              <a:gd name="connsiteX2" fmla="*/ 6858000 w 6858000"/>
              <a:gd name="connsiteY2" fmla="*/ 10587514 h 10587514"/>
              <a:gd name="connsiteX3" fmla="*/ 0 w 6858000"/>
              <a:gd name="connsiteY3" fmla="*/ 10587514 h 10587514"/>
              <a:gd name="connsiteX4" fmla="*/ 0 w 6858000"/>
              <a:gd name="connsiteY4" fmla="*/ 0 h 1058751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858000" h="10587514">
                <a:moveTo>
                  <a:pt x="0" y="0"/>
                </a:moveTo>
                <a:lnTo>
                  <a:pt x="6858000" y="0"/>
                </a:lnTo>
                <a:lnTo>
                  <a:pt x="6858000" y="10587514"/>
                </a:lnTo>
                <a:lnTo>
                  <a:pt x="0" y="10587514"/>
                </a:lnTo>
                <a:lnTo>
                  <a:pt x="0" y="0"/>
                </a:lnTo>
                <a:close/>
              </a:path>
            </a:pathLst>
          </a:custGeom>
          <a:noFill/>
        </p:spPr>
        <p:txBody>
          <a:bodyPr wrap="square" rtlCol="0">
            <a:spAutoFit/>
          </a:bodyPr>
          <a:lstStyle/>
          <a:p>
            <a:pPr defTabSz="1371600"/>
            <a:r>
              <a:rPr lang="en-US" sz="4000" b="1" dirty="0" smtClean="0">
                <a:solidFill>
                  <a:srgbClr val="FBEBA7"/>
                </a:solidFill>
                <a:effectLst>
                  <a:outerShdw blurRad="38100" dist="38100" dir="2700000" algn="tl">
                    <a:srgbClr val="000000">
                      <a:alpha val="43137"/>
                    </a:srgbClr>
                  </a:outerShdw>
                </a:effectLst>
              </a:rPr>
              <a:t>The Camera Point Method:</a:t>
            </a:r>
          </a:p>
          <a:p>
            <a:pPr algn="just" defTabSz="685800"/>
            <a:r>
              <a:rPr lang="en-US" sz="4000" dirty="0" smtClean="0">
                <a:solidFill>
                  <a:schemeClr val="bg1"/>
                </a:solidFill>
                <a:effectLst>
                  <a:outerShdw blurRad="38100" dist="38100" dir="2700000" algn="tl">
                    <a:srgbClr val="000000">
                      <a:alpha val="43137"/>
                    </a:srgbClr>
                  </a:outerShdw>
                </a:effectLst>
              </a:rPr>
              <a:t>	</a:t>
            </a:r>
            <a:r>
              <a:rPr lang="en-US" sz="2500" dirty="0" smtClean="0">
                <a:solidFill>
                  <a:schemeClr val="bg1"/>
                </a:solidFill>
                <a:latin typeface="Cambria" pitchFamily="18" charset="0"/>
              </a:rPr>
              <a:t>Camera point method has proven to be a simple and reliable way to assess forest canopy height profiles (</a:t>
            </a:r>
            <a:r>
              <a:rPr lang="en-US" sz="2500" dirty="0" err="1" smtClean="0">
                <a:solidFill>
                  <a:schemeClr val="bg1"/>
                </a:solidFill>
                <a:latin typeface="Cambria" pitchFamily="18" charset="0"/>
              </a:rPr>
              <a:t>Aber</a:t>
            </a:r>
            <a:r>
              <a:rPr lang="en-US" sz="2500" dirty="0" smtClean="0">
                <a:solidFill>
                  <a:schemeClr val="bg1"/>
                </a:solidFill>
                <a:latin typeface="Cambria" pitchFamily="18" charset="0"/>
              </a:rPr>
              <a:t> ,1979; Smith and Martin, 2000) (figure 2). The method involves a standard SLR camera equipped with a telephoto lens and a gridded eyepiece.  Mounting </a:t>
            </a:r>
            <a:r>
              <a:rPr lang="en-US" sz="2500" dirty="0" smtClean="0">
                <a:solidFill>
                  <a:schemeClr val="bg1"/>
                </a:solidFill>
                <a:latin typeface="Cambria" pitchFamily="18" charset="0"/>
              </a:rPr>
              <a:t>the camera on a </a:t>
            </a:r>
            <a:endParaRPr lang="en-US" sz="2500" dirty="0">
              <a:latin typeface="Cambria" pitchFamily="18" charset="0"/>
            </a:endParaRPr>
          </a:p>
        </p:txBody>
      </p:sp>
      <p:grpSp>
        <p:nvGrpSpPr>
          <p:cNvPr id="84" name="Group 83"/>
          <p:cNvGrpSpPr/>
          <p:nvPr/>
        </p:nvGrpSpPr>
        <p:grpSpPr>
          <a:xfrm>
            <a:off x="7092024" y="16589524"/>
            <a:ext cx="6928776" cy="7401207"/>
            <a:chOff x="8458200" y="18897601"/>
            <a:chExt cx="5562600" cy="5355257"/>
          </a:xfrm>
        </p:grpSpPr>
        <p:grpSp>
          <p:nvGrpSpPr>
            <p:cNvPr id="47" name="Group 46"/>
            <p:cNvGrpSpPr/>
            <p:nvPr/>
          </p:nvGrpSpPr>
          <p:grpSpPr>
            <a:xfrm>
              <a:off x="8458200" y="18897601"/>
              <a:ext cx="5562600" cy="4481971"/>
              <a:chOff x="4267199" y="2667001"/>
              <a:chExt cx="4593431" cy="3152305"/>
            </a:xfrm>
          </p:grpSpPr>
          <p:pic>
            <p:nvPicPr>
              <p:cNvPr id="48" name="Picture 2" descr="http://2.bp.blogspot.com/_I2O1YWtUskQ/TButJi9aNNI/AAAAAAAAAVg/2VsP9x4k5U0/s1600/Under+the+Forest+Canopy.jpg"/>
              <p:cNvPicPr>
                <a:picLocks noChangeAspect="1" noChangeArrowheads="1"/>
              </p:cNvPicPr>
              <p:nvPr/>
            </p:nvPicPr>
            <p:blipFill>
              <a:blip r:embed="rId3" cstate="print"/>
              <a:srcRect t="7059" b="40000"/>
              <a:stretch>
                <a:fillRect/>
              </a:stretch>
            </p:blipFill>
            <p:spPr bwMode="auto">
              <a:xfrm>
                <a:off x="4267199" y="2667001"/>
                <a:ext cx="4593431" cy="3152305"/>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grpSp>
            <p:nvGrpSpPr>
              <p:cNvPr id="49" name="Group 20"/>
              <p:cNvGrpSpPr/>
              <p:nvPr/>
            </p:nvGrpSpPr>
            <p:grpSpPr>
              <a:xfrm>
                <a:off x="4724400" y="3124200"/>
                <a:ext cx="3810000" cy="2362200"/>
                <a:chOff x="4724400" y="3124200"/>
                <a:chExt cx="3810000" cy="2362200"/>
              </a:xfrm>
            </p:grpSpPr>
            <p:grpSp>
              <p:nvGrpSpPr>
                <p:cNvPr id="50" name="Group 17"/>
                <p:cNvGrpSpPr/>
                <p:nvPr/>
              </p:nvGrpSpPr>
              <p:grpSpPr>
                <a:xfrm>
                  <a:off x="4724400" y="3124200"/>
                  <a:ext cx="3810000" cy="2362200"/>
                  <a:chOff x="4724400" y="3124200"/>
                  <a:chExt cx="3810000" cy="2362200"/>
                </a:xfrm>
              </p:grpSpPr>
              <p:cxnSp>
                <p:nvCxnSpPr>
                  <p:cNvPr id="53" name="Straight Connector 52"/>
                  <p:cNvCxnSpPr/>
                  <p:nvPr/>
                </p:nvCxnSpPr>
                <p:spPr>
                  <a:xfrm>
                    <a:off x="4724400" y="4249291"/>
                    <a:ext cx="3810000" cy="0"/>
                  </a:xfrm>
                  <a:prstGeom prst="line">
                    <a:avLst/>
                  </a:prstGeom>
                  <a:ln w="34925">
                    <a:solidFill>
                      <a:schemeClr val="bg1"/>
                    </a:solidFill>
                  </a:ln>
                </p:spPr>
                <p:style>
                  <a:lnRef idx="1">
                    <a:schemeClr val="accent1"/>
                  </a:lnRef>
                  <a:fillRef idx="0">
                    <a:schemeClr val="accent1"/>
                  </a:fillRef>
                  <a:effectRef idx="0">
                    <a:schemeClr val="accent1"/>
                  </a:effectRef>
                  <a:fontRef idx="minor">
                    <a:schemeClr val="tx1"/>
                  </a:fontRef>
                </p:style>
              </p:cxnSp>
              <p:cxnSp>
                <p:nvCxnSpPr>
                  <p:cNvPr id="54" name="Straight Connector 53"/>
                  <p:cNvCxnSpPr/>
                  <p:nvPr/>
                </p:nvCxnSpPr>
                <p:spPr>
                  <a:xfrm>
                    <a:off x="5638800" y="3124200"/>
                    <a:ext cx="0" cy="2362200"/>
                  </a:xfrm>
                  <a:prstGeom prst="line">
                    <a:avLst/>
                  </a:prstGeom>
                  <a:ln w="34925">
                    <a:solidFill>
                      <a:schemeClr val="bg1"/>
                    </a:solidFill>
                  </a:ln>
                </p:spPr>
                <p:style>
                  <a:lnRef idx="1">
                    <a:schemeClr val="accent1"/>
                  </a:lnRef>
                  <a:fillRef idx="0">
                    <a:schemeClr val="accent1"/>
                  </a:fillRef>
                  <a:effectRef idx="0">
                    <a:schemeClr val="accent1"/>
                  </a:effectRef>
                  <a:fontRef idx="minor">
                    <a:schemeClr val="tx1"/>
                  </a:fontRef>
                </p:style>
              </p:cxnSp>
              <p:cxnSp>
                <p:nvCxnSpPr>
                  <p:cNvPr id="62" name="Straight Connector 61"/>
                  <p:cNvCxnSpPr/>
                  <p:nvPr/>
                </p:nvCxnSpPr>
                <p:spPr>
                  <a:xfrm>
                    <a:off x="6553200" y="3124200"/>
                    <a:ext cx="0" cy="2362200"/>
                  </a:xfrm>
                  <a:prstGeom prst="line">
                    <a:avLst/>
                  </a:prstGeom>
                  <a:ln w="34925">
                    <a:solidFill>
                      <a:schemeClr val="bg1"/>
                    </a:solidFill>
                  </a:ln>
                </p:spPr>
                <p:style>
                  <a:lnRef idx="1">
                    <a:schemeClr val="accent1"/>
                  </a:lnRef>
                  <a:fillRef idx="0">
                    <a:schemeClr val="accent1"/>
                  </a:fillRef>
                  <a:effectRef idx="0">
                    <a:schemeClr val="accent1"/>
                  </a:effectRef>
                  <a:fontRef idx="minor">
                    <a:schemeClr val="tx1"/>
                  </a:fontRef>
                </p:style>
              </p:cxnSp>
              <p:cxnSp>
                <p:nvCxnSpPr>
                  <p:cNvPr id="63" name="Straight Connector 62"/>
                  <p:cNvCxnSpPr/>
                  <p:nvPr/>
                </p:nvCxnSpPr>
                <p:spPr>
                  <a:xfrm>
                    <a:off x="7543800" y="3124200"/>
                    <a:ext cx="0" cy="2362200"/>
                  </a:xfrm>
                  <a:prstGeom prst="line">
                    <a:avLst/>
                  </a:prstGeom>
                  <a:ln w="34925">
                    <a:solidFill>
                      <a:schemeClr val="bg1"/>
                    </a:solidFill>
                  </a:ln>
                </p:spPr>
                <p:style>
                  <a:lnRef idx="1">
                    <a:schemeClr val="accent1"/>
                  </a:lnRef>
                  <a:fillRef idx="0">
                    <a:schemeClr val="accent1"/>
                  </a:fillRef>
                  <a:effectRef idx="0">
                    <a:schemeClr val="accent1"/>
                  </a:effectRef>
                  <a:fontRef idx="minor">
                    <a:schemeClr val="tx1"/>
                  </a:fontRef>
                </p:style>
              </p:cxnSp>
            </p:grpSp>
            <p:sp>
              <p:nvSpPr>
                <p:cNvPr id="51" name="Rectangle 50"/>
                <p:cNvSpPr/>
                <p:nvPr/>
              </p:nvSpPr>
              <p:spPr>
                <a:xfrm>
                  <a:off x="4724400" y="3124200"/>
                  <a:ext cx="3810000" cy="2362200"/>
                </a:xfrm>
                <a:prstGeom prst="rect">
                  <a:avLst/>
                </a:prstGeom>
                <a:noFill/>
                <a:ln w="3492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endParaRPr>
                </a:p>
              </p:txBody>
            </p:sp>
          </p:grpSp>
        </p:grpSp>
        <p:sp>
          <p:nvSpPr>
            <p:cNvPr id="65" name="TextBox 64"/>
            <p:cNvSpPr txBox="1"/>
            <p:nvPr/>
          </p:nvSpPr>
          <p:spPr>
            <a:xfrm>
              <a:off x="8686800" y="23544972"/>
              <a:ext cx="5181600" cy="707886"/>
            </a:xfrm>
            <a:prstGeom prst="rect">
              <a:avLst/>
            </a:prstGeom>
            <a:noFill/>
          </p:spPr>
          <p:txBody>
            <a:bodyPr wrap="square" rtlCol="0">
              <a:spAutoFit/>
            </a:bodyPr>
            <a:lstStyle/>
            <a:p>
              <a:r>
                <a:rPr lang="en-US" sz="2000" b="1" dirty="0" smtClean="0">
                  <a:solidFill>
                    <a:schemeClr val="bg1"/>
                  </a:solidFill>
                  <a:latin typeface="+mj-lt"/>
                </a:rPr>
                <a:t>Figure 1: </a:t>
              </a:r>
              <a:r>
                <a:rPr lang="en-US" sz="2000" dirty="0" smtClean="0">
                  <a:solidFill>
                    <a:schemeClr val="bg1"/>
                  </a:solidFill>
                  <a:latin typeface="+mj-lt"/>
                </a:rPr>
                <a:t>A forest canopy as seen through the viewfinder.</a:t>
              </a:r>
              <a:endParaRPr lang="en-US" sz="2000" dirty="0">
                <a:solidFill>
                  <a:schemeClr val="bg1"/>
                </a:solidFill>
                <a:latin typeface="+mj-lt"/>
              </a:endParaRPr>
            </a:p>
          </p:txBody>
        </p:sp>
      </p:grpSp>
      <p:pic>
        <p:nvPicPr>
          <p:cNvPr id="66" name="Picture 65" descr="UNH seal.jpg"/>
          <p:cNvPicPr>
            <a:picLocks noChangeAspect="1"/>
          </p:cNvPicPr>
          <p:nvPr/>
        </p:nvPicPr>
        <p:blipFill>
          <a:blip r:embed="rId4" cstate="print">
            <a:clrChange>
              <a:clrFrom>
                <a:srgbClr val="FFFFFF"/>
              </a:clrFrom>
              <a:clrTo>
                <a:srgbClr val="FFFFFF">
                  <a:alpha val="0"/>
                </a:srgbClr>
              </a:clrTo>
            </a:clrChange>
            <a:duotone>
              <a:schemeClr val="accent1">
                <a:shade val="45000"/>
                <a:satMod val="135000"/>
              </a:schemeClr>
              <a:prstClr val="white"/>
            </a:duotone>
          </a:blip>
          <a:stretch>
            <a:fillRect/>
          </a:stretch>
        </p:blipFill>
        <p:spPr>
          <a:xfrm>
            <a:off x="39090600" y="152400"/>
            <a:ext cx="4519223" cy="4267200"/>
          </a:xfrm>
          <a:prstGeom prst="rect">
            <a:avLst/>
          </a:prstGeom>
        </p:spPr>
      </p:pic>
      <p:sp>
        <p:nvSpPr>
          <p:cNvPr id="68" name="TextBox 67"/>
          <p:cNvSpPr txBox="1"/>
          <p:nvPr/>
        </p:nvSpPr>
        <p:spPr>
          <a:xfrm>
            <a:off x="762000" y="16459201"/>
            <a:ext cx="6248400" cy="7894469"/>
          </a:xfrm>
          <a:prstGeom prst="rect">
            <a:avLst/>
          </a:prstGeom>
          <a:noFill/>
        </p:spPr>
        <p:txBody>
          <a:bodyPr wrap="square" rtlCol="0">
            <a:spAutoFit/>
          </a:bodyPr>
          <a:lstStyle/>
          <a:p>
            <a:pPr algn="just" defTabSz="1371600"/>
            <a:r>
              <a:rPr lang="en-US" sz="2500" dirty="0" smtClean="0">
                <a:solidFill>
                  <a:schemeClr val="bg1"/>
                </a:solidFill>
                <a:latin typeface="Cambria" pitchFamily="18" charset="0"/>
              </a:rPr>
              <a:t>tripod</a:t>
            </a:r>
            <a:r>
              <a:rPr lang="en-US" sz="2500" dirty="0" smtClean="0">
                <a:solidFill>
                  <a:schemeClr val="bg1"/>
                </a:solidFill>
                <a:latin typeface="Cambria" pitchFamily="18" charset="0"/>
              </a:rPr>
              <a:t>, the lens is pointed straight up  and acts as a rangefinder, while the grid on the viewfinder serves as an optical </a:t>
            </a:r>
            <a:r>
              <a:rPr lang="en-US" sz="2500" dirty="0" err="1" smtClean="0">
                <a:solidFill>
                  <a:schemeClr val="bg1"/>
                </a:solidFill>
                <a:latin typeface="Cambria" pitchFamily="18" charset="0"/>
              </a:rPr>
              <a:t>quadrat</a:t>
            </a:r>
            <a:r>
              <a:rPr lang="en-US" sz="2500" dirty="0" smtClean="0">
                <a:solidFill>
                  <a:schemeClr val="bg1"/>
                </a:solidFill>
                <a:latin typeface="Cambria" pitchFamily="18" charset="0"/>
              </a:rPr>
              <a:t>. Focusing the lens on the leaf which is covered by each </a:t>
            </a:r>
            <a:r>
              <a:rPr lang="en-US" sz="2500" dirty="0" err="1" smtClean="0">
                <a:solidFill>
                  <a:schemeClr val="bg1"/>
                </a:solidFill>
                <a:latin typeface="Cambria" pitchFamily="18" charset="0"/>
              </a:rPr>
              <a:t>quadrat</a:t>
            </a:r>
            <a:r>
              <a:rPr lang="en-US" sz="2500" dirty="0" smtClean="0">
                <a:solidFill>
                  <a:schemeClr val="bg1"/>
                </a:solidFill>
                <a:latin typeface="Cambria" pitchFamily="18" charset="0"/>
              </a:rPr>
              <a:t> intersection, the </a:t>
            </a:r>
            <a:r>
              <a:rPr lang="en-US" sz="2500" dirty="0" smtClean="0">
                <a:solidFill>
                  <a:schemeClr val="bg1"/>
                </a:solidFill>
                <a:latin typeface="Cambria" pitchFamily="18" charset="0"/>
              </a:rPr>
              <a:t>observer is able to identify the species of leaf and the height above the lens mount at which the leaf resides (figure 1).  Leaves that are sighted higher in the canopy are given more weight in analysis, due to the fact that they tend to be systematically obscured by lower leaves</a:t>
            </a:r>
            <a:r>
              <a:rPr lang="en-US" sz="2500" dirty="0" smtClean="0">
                <a:solidFill>
                  <a:schemeClr val="bg1"/>
                </a:solidFill>
                <a:latin typeface="Cambria" pitchFamily="18" charset="0"/>
              </a:rPr>
              <a:t>. The true value of this technique lies in the versatility of the data collected. While rather basic, the data produced from camera point surveys are useful in the estimation of a number of ecosystem parameters.  Many of these parameters are otherwise difficult or costly to determine and therefore underrepresented in the literature. </a:t>
            </a:r>
            <a:r>
              <a:rPr lang="en-US" sz="3200" dirty="0" smtClean="0">
                <a:solidFill>
                  <a:schemeClr val="bg1"/>
                </a:solidFill>
                <a:latin typeface="Cambria" pitchFamily="18" charset="0"/>
              </a:rPr>
              <a:t> </a:t>
            </a:r>
            <a:endParaRPr lang="en-US" sz="3200" dirty="0">
              <a:latin typeface="Cambria" pitchFamily="18" charset="0"/>
            </a:endParaRPr>
          </a:p>
        </p:txBody>
      </p:sp>
      <p:sp>
        <p:nvSpPr>
          <p:cNvPr id="70" name="TextBox 69"/>
          <p:cNvSpPr txBox="1"/>
          <p:nvPr/>
        </p:nvSpPr>
        <p:spPr>
          <a:xfrm>
            <a:off x="15392400" y="8153400"/>
            <a:ext cx="6934200" cy="6201698"/>
          </a:xfrm>
          <a:prstGeom prst="rect">
            <a:avLst/>
          </a:prstGeom>
          <a:noFill/>
        </p:spPr>
        <p:txBody>
          <a:bodyPr wrap="square" rtlCol="0">
            <a:spAutoFit/>
          </a:bodyPr>
          <a:lstStyle/>
          <a:p>
            <a:r>
              <a:rPr lang="en-US" sz="3600" b="1" dirty="0" smtClean="0">
                <a:solidFill>
                  <a:srgbClr val="FBEBA7"/>
                </a:solidFill>
                <a:effectLst>
                  <a:outerShdw blurRad="38100" dist="38100" dir="2700000" algn="tl">
                    <a:srgbClr val="000000">
                      <a:alpha val="43137"/>
                    </a:srgbClr>
                  </a:outerShdw>
                </a:effectLst>
              </a:rPr>
              <a:t>Site Description:</a:t>
            </a:r>
            <a:endParaRPr lang="en-US" sz="3600" dirty="0" smtClean="0">
              <a:solidFill>
                <a:srgbClr val="FBEBA7"/>
              </a:solidFill>
            </a:endParaRPr>
          </a:p>
          <a:p>
            <a:pPr algn="just" defTabSz="685800"/>
            <a:r>
              <a:rPr lang="en-US" sz="2500" dirty="0" smtClean="0">
                <a:solidFill>
                  <a:schemeClr val="bg1"/>
                </a:solidFill>
                <a:latin typeface="+mj-lt"/>
              </a:rPr>
              <a:t>	</a:t>
            </a:r>
            <a:r>
              <a:rPr lang="en-US" sz="2500" dirty="0" smtClean="0">
                <a:solidFill>
                  <a:schemeClr val="bg1"/>
                </a:solidFill>
                <a:latin typeface="Cambria" pitchFamily="18" charset="0"/>
              </a:rPr>
              <a:t>This study was conducted at the Bartlett Experimental Forest, located within the White Mountain National Forest near Bartlett, New Hampshire (44⁰03’ N, 71⁰17’ W)(figure 3).  The experimental forest was established in 1931 for the study of ecology and forest management practices. </a:t>
            </a:r>
          </a:p>
          <a:p>
            <a:pPr algn="just" defTabSz="685800"/>
            <a:r>
              <a:rPr lang="en-US" sz="2500" dirty="0" smtClean="0">
                <a:solidFill>
                  <a:schemeClr val="bg1"/>
                </a:solidFill>
                <a:latin typeface="Cambria" pitchFamily="18" charset="0"/>
              </a:rPr>
              <a:t>	Four, one hectare plots were established and selected to represent a gradient of species composition ranging from broad leafed deciduous to coniferous evergreen dominated stands. Stand age at all plots was between  75 and 100 years old.  </a:t>
            </a:r>
          </a:p>
          <a:p>
            <a:endParaRPr lang="en-US" sz="3600" dirty="0">
              <a:solidFill>
                <a:srgbClr val="FBEBA7"/>
              </a:solidFill>
              <a:latin typeface="+mj-lt"/>
            </a:endParaRPr>
          </a:p>
        </p:txBody>
      </p:sp>
      <p:sp>
        <p:nvSpPr>
          <p:cNvPr id="80" name="TextBox 79"/>
          <p:cNvSpPr txBox="1"/>
          <p:nvPr/>
        </p:nvSpPr>
        <p:spPr>
          <a:xfrm>
            <a:off x="15468600" y="15091827"/>
            <a:ext cx="12344400" cy="1138773"/>
          </a:xfrm>
          <a:prstGeom prst="rect">
            <a:avLst/>
          </a:prstGeom>
          <a:noFill/>
        </p:spPr>
        <p:txBody>
          <a:bodyPr wrap="square" rtlCol="0">
            <a:spAutoFit/>
          </a:bodyPr>
          <a:lstStyle/>
          <a:p>
            <a:r>
              <a:rPr lang="en-US" sz="3600" b="1" dirty="0" smtClean="0">
                <a:solidFill>
                  <a:srgbClr val="FBEBA7"/>
                </a:solidFill>
                <a:effectLst>
                  <a:outerShdw blurRad="38100" dist="38100" dir="2700000" algn="tl">
                    <a:srgbClr val="000000">
                      <a:alpha val="43137"/>
                    </a:srgbClr>
                  </a:outerShdw>
                </a:effectLst>
              </a:rPr>
              <a:t>Field Survey:</a:t>
            </a:r>
            <a:endParaRPr lang="en-US" sz="3600" dirty="0" smtClean="0">
              <a:solidFill>
                <a:srgbClr val="FBEBA7"/>
              </a:solidFill>
            </a:endParaRPr>
          </a:p>
          <a:p>
            <a:pPr algn="just" defTabSz="685800"/>
            <a:r>
              <a:rPr lang="en-US" sz="3200" dirty="0" smtClean="0">
                <a:solidFill>
                  <a:schemeClr val="bg1"/>
                </a:solidFill>
                <a:latin typeface="+mj-lt"/>
              </a:rPr>
              <a:t>	</a:t>
            </a:r>
            <a:endParaRPr lang="en-US" sz="2500" dirty="0">
              <a:solidFill>
                <a:srgbClr val="FBEBA7"/>
              </a:solidFill>
              <a:latin typeface="Cambria" pitchFamily="18" charset="0"/>
            </a:endParaRPr>
          </a:p>
        </p:txBody>
      </p:sp>
      <p:sp>
        <p:nvSpPr>
          <p:cNvPr id="82" name="TextBox 81"/>
          <p:cNvSpPr txBox="1"/>
          <p:nvPr/>
        </p:nvSpPr>
        <p:spPr>
          <a:xfrm>
            <a:off x="22326600" y="16166098"/>
            <a:ext cx="6172200" cy="6632585"/>
          </a:xfrm>
          <a:prstGeom prst="rect">
            <a:avLst/>
          </a:prstGeom>
          <a:noFill/>
        </p:spPr>
        <p:txBody>
          <a:bodyPr wrap="square" rtlCol="0">
            <a:spAutoFit/>
          </a:bodyPr>
          <a:lstStyle/>
          <a:p>
            <a:pPr algn="just"/>
            <a:r>
              <a:rPr lang="en-US" sz="2500" dirty="0" smtClean="0">
                <a:solidFill>
                  <a:schemeClr val="bg1"/>
                </a:solidFill>
                <a:latin typeface="Cambria" pitchFamily="18" charset="0"/>
              </a:rPr>
              <a:t> At each plot a survey grid was established on a sixteen meter grid interval.  One corner was further  divided at eight meter intervals (figure 4). The sixteen meter interval</a:t>
            </a:r>
            <a:endParaRPr lang="en-US" sz="2500" dirty="0" smtClean="0">
              <a:solidFill>
                <a:srgbClr val="FBEBA7"/>
              </a:solidFill>
              <a:latin typeface="Cambria" pitchFamily="18" charset="0"/>
            </a:endParaRPr>
          </a:p>
          <a:p>
            <a:pPr algn="just"/>
            <a:r>
              <a:rPr lang="en-US" sz="2500" dirty="0" smtClean="0">
                <a:solidFill>
                  <a:schemeClr val="bg1"/>
                </a:solidFill>
                <a:latin typeface="Cambria" pitchFamily="18" charset="0"/>
              </a:rPr>
              <a:t>was chosen for use in remote sensing analysis (not shown).  At each intersection within the survey grid a set of fifteen camera point observations were made, one for each intersection in the optical </a:t>
            </a:r>
            <a:r>
              <a:rPr lang="en-US" sz="2500" dirty="0" err="1" smtClean="0">
                <a:solidFill>
                  <a:schemeClr val="bg1"/>
                </a:solidFill>
                <a:latin typeface="Cambria" pitchFamily="18" charset="0"/>
              </a:rPr>
              <a:t>quadrat</a:t>
            </a:r>
            <a:r>
              <a:rPr lang="en-US" sz="2500" dirty="0" smtClean="0">
                <a:solidFill>
                  <a:schemeClr val="bg1"/>
                </a:solidFill>
                <a:latin typeface="Cambria" pitchFamily="18" charset="0"/>
              </a:rPr>
              <a:t> (figure 1).  For each observation, location, species, and height of the leaf were recorded.  Additionally, if the </a:t>
            </a:r>
            <a:r>
              <a:rPr lang="en-US" sz="2500" dirty="0" err="1" smtClean="0">
                <a:solidFill>
                  <a:schemeClr val="bg1"/>
                </a:solidFill>
                <a:latin typeface="Cambria" pitchFamily="18" charset="0"/>
              </a:rPr>
              <a:t>quadrat</a:t>
            </a:r>
            <a:r>
              <a:rPr lang="en-US" sz="2500" dirty="0" smtClean="0">
                <a:solidFill>
                  <a:schemeClr val="bg1"/>
                </a:solidFill>
                <a:latin typeface="Cambria" pitchFamily="18" charset="0"/>
              </a:rPr>
              <a:t> intersection (camera point) landed on a branch, trunk, or on open sky it was recorded as such.  Using this sampling method produced a total of 1230 camera points per plot.</a:t>
            </a:r>
            <a:endParaRPr lang="en-US" sz="2500" dirty="0">
              <a:latin typeface="Cambria" pitchFamily="18" charset="0"/>
            </a:endParaRPr>
          </a:p>
        </p:txBody>
      </p:sp>
      <p:grpSp>
        <p:nvGrpSpPr>
          <p:cNvPr id="86" name="Group 85"/>
          <p:cNvGrpSpPr/>
          <p:nvPr/>
        </p:nvGrpSpPr>
        <p:grpSpPr>
          <a:xfrm>
            <a:off x="15392400" y="16014491"/>
            <a:ext cx="6730054" cy="7531309"/>
            <a:chOff x="15936798" y="17061205"/>
            <a:chExt cx="4027602" cy="4507113"/>
          </a:xfrm>
        </p:grpSpPr>
        <p:pic>
          <p:nvPicPr>
            <p:cNvPr id="81" name="Picture 80" descr="Picture1.jpg"/>
            <p:cNvPicPr>
              <a:picLocks noChangeAspect="1"/>
            </p:cNvPicPr>
            <p:nvPr/>
          </p:nvPicPr>
          <p:blipFill>
            <a:blip r:embed="rId5" cstate="print"/>
            <a:srcRect t="2195" b="3171"/>
            <a:stretch>
              <a:fillRect/>
            </a:stretch>
          </p:blipFill>
          <p:spPr>
            <a:xfrm>
              <a:off x="15936798" y="17061205"/>
              <a:ext cx="4027602" cy="3893795"/>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85" name="TextBox 84"/>
            <p:cNvSpPr txBox="1"/>
            <p:nvPr/>
          </p:nvSpPr>
          <p:spPr>
            <a:xfrm>
              <a:off x="16002000" y="21107400"/>
              <a:ext cx="3946478" cy="460918"/>
            </a:xfrm>
            <a:prstGeom prst="rect">
              <a:avLst/>
            </a:prstGeom>
            <a:noFill/>
          </p:spPr>
          <p:txBody>
            <a:bodyPr wrap="square" rtlCol="0">
              <a:spAutoFit/>
            </a:bodyPr>
            <a:lstStyle/>
            <a:p>
              <a:r>
                <a:rPr lang="en-US" sz="2000" b="1" dirty="0" smtClean="0">
                  <a:solidFill>
                    <a:schemeClr val="bg1"/>
                  </a:solidFill>
                  <a:latin typeface="+mj-lt"/>
                </a:rPr>
                <a:t>Figure 4: </a:t>
              </a:r>
              <a:r>
                <a:rPr lang="en-US" sz="2000" dirty="0" smtClean="0">
                  <a:solidFill>
                    <a:schemeClr val="bg1"/>
                  </a:solidFill>
                  <a:latin typeface="+mj-lt"/>
                </a:rPr>
                <a:t>Plot layout with 8m grid superimposed on the larger 16m grid.</a:t>
              </a:r>
              <a:endParaRPr lang="en-US" sz="2000" dirty="0">
                <a:solidFill>
                  <a:schemeClr val="bg1"/>
                </a:solidFill>
                <a:latin typeface="+mj-lt"/>
              </a:endParaRPr>
            </a:p>
          </p:txBody>
        </p:sp>
      </p:grpSp>
      <p:grpSp>
        <p:nvGrpSpPr>
          <p:cNvPr id="88" name="Group 87"/>
          <p:cNvGrpSpPr/>
          <p:nvPr/>
        </p:nvGrpSpPr>
        <p:grpSpPr>
          <a:xfrm>
            <a:off x="18925938" y="6172200"/>
            <a:ext cx="9513029" cy="9753601"/>
            <a:chOff x="22296378" y="7180773"/>
            <a:chExt cx="5655103" cy="5715000"/>
          </a:xfrm>
          <a:effectLst/>
        </p:grpSpPr>
        <p:grpSp>
          <p:nvGrpSpPr>
            <p:cNvPr id="83" name="Group 82"/>
            <p:cNvGrpSpPr/>
            <p:nvPr/>
          </p:nvGrpSpPr>
          <p:grpSpPr>
            <a:xfrm>
              <a:off x="22296378" y="7180773"/>
              <a:ext cx="5655103" cy="5715000"/>
              <a:chOff x="22296378" y="7162799"/>
              <a:chExt cx="5655103" cy="5715000"/>
            </a:xfrm>
          </p:grpSpPr>
          <p:pic>
            <p:nvPicPr>
              <p:cNvPr id="67" name="Picture 66" descr="NewHampshireMapUsgs2010Feb_2446.jpg"/>
              <p:cNvPicPr>
                <a:picLocks noChangeAspect="1"/>
              </p:cNvPicPr>
              <p:nvPr/>
            </p:nvPicPr>
            <p:blipFill>
              <a:blip r:embed="rId6" cstate="print"/>
              <a:srcRect l="8333" t="8120" r="8333" b="4588"/>
              <a:stretch>
                <a:fillRect/>
              </a:stretch>
            </p:blipFill>
            <p:spPr>
              <a:xfrm>
                <a:off x="24453369" y="7162799"/>
                <a:ext cx="3498112" cy="5715000"/>
              </a:xfrm>
              <a:prstGeom prst="roundRect">
                <a:avLst>
                  <a:gd name="adj" fmla="val 9091"/>
                </a:avLst>
              </a:prstGeom>
              <a:ln>
                <a:noFill/>
              </a:ln>
              <a:effectLst>
                <a:outerShdw blurRad="292100" dist="139700" dir="2700000" algn="tl" rotWithShape="0">
                  <a:srgbClr val="333333">
                    <a:alpha val="65000"/>
                  </a:srgbClr>
                </a:outerShdw>
              </a:effectLst>
            </p:spPr>
          </p:pic>
          <p:sp>
            <p:nvSpPr>
              <p:cNvPr id="79" name="TextBox 78"/>
              <p:cNvSpPr txBox="1"/>
              <p:nvPr/>
            </p:nvSpPr>
            <p:spPr>
              <a:xfrm>
                <a:off x="22296378" y="11922811"/>
                <a:ext cx="2791615" cy="508503"/>
              </a:xfrm>
              <a:prstGeom prst="roundRect">
                <a:avLst/>
              </a:prstGeom>
              <a:noFill/>
            </p:spPr>
            <p:txBody>
              <a:bodyPr wrap="square" rtlCol="0">
                <a:spAutoFit/>
              </a:bodyPr>
              <a:lstStyle/>
              <a:p>
                <a:r>
                  <a:rPr lang="en-US" sz="2000" b="1" dirty="0" smtClean="0">
                    <a:solidFill>
                      <a:schemeClr val="bg1"/>
                    </a:solidFill>
                    <a:latin typeface="+mj-lt"/>
                  </a:rPr>
                  <a:t>Figure 3: </a:t>
                </a:r>
                <a:r>
                  <a:rPr lang="en-US" sz="2000" dirty="0" smtClean="0">
                    <a:solidFill>
                      <a:schemeClr val="bg1"/>
                    </a:solidFill>
                    <a:latin typeface="+mj-lt"/>
                  </a:rPr>
                  <a:t>Site location within New Hampshire.</a:t>
                </a:r>
                <a:endParaRPr lang="en-US" sz="2000" dirty="0">
                  <a:solidFill>
                    <a:schemeClr val="bg1"/>
                  </a:solidFill>
                </a:endParaRPr>
              </a:p>
            </p:txBody>
          </p:sp>
        </p:grpSp>
        <p:grpSp>
          <p:nvGrpSpPr>
            <p:cNvPr id="87" name="Group 86"/>
            <p:cNvGrpSpPr/>
            <p:nvPr/>
          </p:nvGrpSpPr>
          <p:grpSpPr>
            <a:xfrm>
              <a:off x="24541117" y="8905127"/>
              <a:ext cx="1903828" cy="693161"/>
              <a:chOff x="24541117" y="8905127"/>
              <a:chExt cx="1903828" cy="693161"/>
            </a:xfrm>
          </p:grpSpPr>
          <p:cxnSp>
            <p:nvCxnSpPr>
              <p:cNvPr id="72" name="Elbow Connector 71"/>
              <p:cNvCxnSpPr/>
              <p:nvPr/>
            </p:nvCxnSpPr>
            <p:spPr>
              <a:xfrm>
                <a:off x="24952100" y="9145304"/>
                <a:ext cx="1492845" cy="452984"/>
              </a:xfrm>
              <a:prstGeom prst="bentConnector3">
                <a:avLst>
                  <a:gd name="adj1" fmla="val 50000"/>
                </a:avLst>
              </a:prstGeom>
              <a:ln w="25400">
                <a:solidFill>
                  <a:schemeClr val="tx1"/>
                </a:solidFill>
                <a:tailEnd type="triangle" w="lg" len="lg"/>
              </a:ln>
            </p:spPr>
            <p:style>
              <a:lnRef idx="1">
                <a:schemeClr val="accent1"/>
              </a:lnRef>
              <a:fillRef idx="0">
                <a:schemeClr val="accent1"/>
              </a:fillRef>
              <a:effectRef idx="0">
                <a:schemeClr val="accent1"/>
              </a:effectRef>
              <a:fontRef idx="minor">
                <a:schemeClr val="tx1"/>
              </a:fontRef>
            </p:style>
          </p:cxnSp>
          <p:sp>
            <p:nvSpPr>
              <p:cNvPr id="76" name="TextBox 75"/>
              <p:cNvSpPr txBox="1"/>
              <p:nvPr/>
            </p:nvSpPr>
            <p:spPr>
              <a:xfrm>
                <a:off x="24541117" y="8905127"/>
                <a:ext cx="1832344" cy="220163"/>
              </a:xfrm>
              <a:prstGeom prst="roundRect">
                <a:avLst/>
              </a:prstGeom>
              <a:noFill/>
            </p:spPr>
            <p:txBody>
              <a:bodyPr wrap="square" rtlCol="0">
                <a:spAutoFit/>
              </a:bodyPr>
              <a:lstStyle/>
              <a:p>
                <a:r>
                  <a:rPr lang="en-US" sz="1400" dirty="0" smtClean="0"/>
                  <a:t>Bartlett Experimental Forest</a:t>
                </a:r>
                <a:endParaRPr lang="en-US" sz="1400" dirty="0"/>
              </a:p>
            </p:txBody>
          </p:sp>
        </p:grpSp>
      </p:grpSp>
      <p:sp>
        <p:nvSpPr>
          <p:cNvPr id="43" name="TextBox 42"/>
          <p:cNvSpPr txBox="1"/>
          <p:nvPr/>
        </p:nvSpPr>
        <p:spPr>
          <a:xfrm>
            <a:off x="9067800" y="25146000"/>
            <a:ext cx="5105400" cy="553998"/>
          </a:xfrm>
          <a:prstGeom prst="rect">
            <a:avLst/>
          </a:prstGeom>
          <a:noFill/>
        </p:spPr>
        <p:txBody>
          <a:bodyPr wrap="square" rtlCol="0">
            <a:spAutoFit/>
          </a:bodyPr>
          <a:lstStyle/>
          <a:p>
            <a:pPr algn="just" defTabSz="1371600"/>
            <a:r>
              <a:rPr lang="en-US" sz="3000" dirty="0" smtClean="0">
                <a:solidFill>
                  <a:schemeClr val="bg1"/>
                </a:solidFill>
                <a:latin typeface="Cambria" pitchFamily="18" charset="0"/>
              </a:rPr>
              <a:t>	</a:t>
            </a:r>
            <a:endParaRPr lang="en-US" sz="2500" dirty="0">
              <a:latin typeface="Cambria" pitchFamily="18" charset="0"/>
            </a:endParaRPr>
          </a:p>
        </p:txBody>
      </p:sp>
      <p:sp>
        <p:nvSpPr>
          <p:cNvPr id="44" name="TextBox 43"/>
          <p:cNvSpPr txBox="1"/>
          <p:nvPr/>
        </p:nvSpPr>
        <p:spPr>
          <a:xfrm>
            <a:off x="1600200" y="31146690"/>
            <a:ext cx="12420600" cy="400110"/>
          </a:xfrm>
          <a:prstGeom prst="rect">
            <a:avLst/>
          </a:prstGeom>
          <a:noFill/>
        </p:spPr>
        <p:txBody>
          <a:bodyPr wrap="square" rtlCol="0">
            <a:spAutoFit/>
          </a:bodyPr>
          <a:lstStyle/>
          <a:p>
            <a:r>
              <a:rPr lang="en-US" sz="2000" b="1" dirty="0" smtClean="0">
                <a:solidFill>
                  <a:schemeClr val="bg1"/>
                </a:solidFill>
                <a:latin typeface="+mj-lt"/>
              </a:rPr>
              <a:t>Figure 2:</a:t>
            </a:r>
            <a:r>
              <a:rPr lang="en-US" sz="2000" dirty="0" smtClean="0">
                <a:solidFill>
                  <a:schemeClr val="bg1"/>
                </a:solidFill>
                <a:latin typeface="+mj-lt"/>
              </a:rPr>
              <a:t> An example of a canopy height profile produced from camera point sampling </a:t>
            </a:r>
            <a:endParaRPr lang="en-US" sz="2000" b="1" dirty="0">
              <a:solidFill>
                <a:schemeClr val="bg1"/>
              </a:solidFill>
              <a:latin typeface="+mj-lt"/>
            </a:endParaRPr>
          </a:p>
        </p:txBody>
      </p:sp>
      <p:sp>
        <p:nvSpPr>
          <p:cNvPr id="45" name="TextBox 44"/>
          <p:cNvSpPr txBox="1"/>
          <p:nvPr/>
        </p:nvSpPr>
        <p:spPr>
          <a:xfrm>
            <a:off x="15316200" y="23483054"/>
            <a:ext cx="13182600" cy="8063746"/>
          </a:xfrm>
          <a:prstGeom prst="rect">
            <a:avLst/>
          </a:prstGeom>
          <a:noFill/>
        </p:spPr>
        <p:txBody>
          <a:bodyPr wrap="square" rtlCol="0">
            <a:spAutoFit/>
          </a:bodyPr>
          <a:lstStyle/>
          <a:p>
            <a:r>
              <a:rPr lang="en-US" sz="3600" b="1" dirty="0" smtClean="0">
                <a:solidFill>
                  <a:srgbClr val="FBEBA7"/>
                </a:solidFill>
                <a:effectLst>
                  <a:outerShdw blurRad="38100" dist="38100" dir="2700000" algn="tl">
                    <a:srgbClr val="000000">
                      <a:alpha val="43137"/>
                    </a:srgbClr>
                  </a:outerShdw>
                </a:effectLst>
              </a:rPr>
              <a:t>Data Analysis:</a:t>
            </a:r>
            <a:endParaRPr lang="en-US" sz="3600" dirty="0" smtClean="0">
              <a:solidFill>
                <a:srgbClr val="FBEBA7"/>
              </a:solidFill>
            </a:endParaRPr>
          </a:p>
          <a:p>
            <a:pPr algn="just" defTabSz="1371600"/>
            <a:r>
              <a:rPr lang="en-US" sz="3200" dirty="0" smtClean="0">
                <a:solidFill>
                  <a:schemeClr val="bg1"/>
                </a:solidFill>
                <a:latin typeface="+mj-lt"/>
              </a:rPr>
              <a:t>	</a:t>
            </a:r>
            <a:r>
              <a:rPr lang="en-US" sz="2500" dirty="0" smtClean="0">
                <a:solidFill>
                  <a:schemeClr val="bg1"/>
                </a:solidFill>
                <a:latin typeface="Cambria" pitchFamily="18" charset="0"/>
              </a:rPr>
              <a:t>Once collected the plot level data were binned by height, in two meter increments, and by species.  An estimate of LAI and vertical distribution of foliage was then calculated according to the equation,</a:t>
            </a:r>
          </a:p>
          <a:p>
            <a:pPr algn="ctr" defTabSz="1371600"/>
            <a:r>
              <a:rPr lang="en-US" sz="2500" i="1" dirty="0" smtClean="0">
                <a:solidFill>
                  <a:schemeClr val="bg1"/>
                </a:solidFill>
                <a:latin typeface="Cambria" pitchFamily="18" charset="0"/>
              </a:rPr>
              <a:t>y</a:t>
            </a:r>
            <a:r>
              <a:rPr lang="en-US" sz="2500" dirty="0" smtClean="0">
                <a:solidFill>
                  <a:schemeClr val="bg1"/>
                </a:solidFill>
                <a:latin typeface="Cambria" pitchFamily="18" charset="0"/>
              </a:rPr>
              <a:t>=</a:t>
            </a:r>
            <a:r>
              <a:rPr lang="en-US" sz="2500" dirty="0" err="1" smtClean="0">
                <a:solidFill>
                  <a:schemeClr val="bg1"/>
                </a:solidFill>
                <a:latin typeface="Cambria" pitchFamily="18" charset="0"/>
              </a:rPr>
              <a:t>ln</a:t>
            </a:r>
            <a:r>
              <a:rPr lang="en-US" sz="2500" dirty="0" smtClean="0">
                <a:solidFill>
                  <a:schemeClr val="bg1"/>
                </a:solidFill>
                <a:latin typeface="Cambria" pitchFamily="18" charset="0"/>
              </a:rPr>
              <a:t>(</a:t>
            </a:r>
            <a:r>
              <a:rPr lang="en-US" sz="2500" i="1" dirty="0" smtClean="0">
                <a:solidFill>
                  <a:schemeClr val="bg1"/>
                </a:solidFill>
                <a:latin typeface="Cambria" pitchFamily="18" charset="0"/>
              </a:rPr>
              <a:t>N</a:t>
            </a:r>
            <a:r>
              <a:rPr lang="en-US" sz="2500" i="1" baseline="-25000" dirty="0" smtClean="0">
                <a:solidFill>
                  <a:schemeClr val="bg1"/>
                </a:solidFill>
                <a:latin typeface="Cambria" pitchFamily="18" charset="0"/>
              </a:rPr>
              <a:t>h1</a:t>
            </a:r>
            <a:r>
              <a:rPr lang="en-US" sz="2500" i="1" dirty="0" smtClean="0">
                <a:solidFill>
                  <a:schemeClr val="bg1"/>
                </a:solidFill>
                <a:latin typeface="Cambria" pitchFamily="18" charset="0"/>
              </a:rPr>
              <a:t>/N</a:t>
            </a:r>
            <a:r>
              <a:rPr lang="en-US" sz="2500" i="1" baseline="-25000" dirty="0" smtClean="0">
                <a:solidFill>
                  <a:schemeClr val="bg1"/>
                </a:solidFill>
                <a:latin typeface="Cambria" pitchFamily="18" charset="0"/>
              </a:rPr>
              <a:t>h2</a:t>
            </a:r>
            <a:r>
              <a:rPr lang="en-US" sz="2500" dirty="0" smtClean="0">
                <a:solidFill>
                  <a:schemeClr val="bg1"/>
                </a:solidFill>
                <a:latin typeface="Cambria" pitchFamily="18" charset="0"/>
              </a:rPr>
              <a:t>) </a:t>
            </a:r>
          </a:p>
          <a:p>
            <a:pPr algn="just" defTabSz="1371600"/>
            <a:r>
              <a:rPr lang="en-US" sz="2500" dirty="0" smtClean="0">
                <a:solidFill>
                  <a:schemeClr val="bg1"/>
                </a:solidFill>
                <a:latin typeface="Cambria" pitchFamily="18" charset="0"/>
              </a:rPr>
              <a:t>where y is LAI, h is the region of the canopy involved (in this case between two heights h1 and h2) and N is the is number of camera points sighted above a respective height (</a:t>
            </a:r>
            <a:r>
              <a:rPr lang="en-US" sz="2500" dirty="0" err="1" smtClean="0">
                <a:solidFill>
                  <a:schemeClr val="bg1"/>
                </a:solidFill>
                <a:latin typeface="Cambria" pitchFamily="18" charset="0"/>
              </a:rPr>
              <a:t>Aber</a:t>
            </a:r>
            <a:r>
              <a:rPr lang="en-US" sz="2500" dirty="0" smtClean="0">
                <a:solidFill>
                  <a:schemeClr val="bg1"/>
                </a:solidFill>
                <a:latin typeface="Cambria" pitchFamily="18" charset="0"/>
              </a:rPr>
              <a:t> 1979).  For example, if we were to measure the whole canopy, H1 would be zero and H2 would be the top of the canopy.  N</a:t>
            </a:r>
            <a:r>
              <a:rPr lang="en-US" sz="2500" baseline="-25000" dirty="0" smtClean="0">
                <a:solidFill>
                  <a:schemeClr val="bg1"/>
                </a:solidFill>
                <a:latin typeface="Cambria" pitchFamily="18" charset="0"/>
              </a:rPr>
              <a:t>h1</a:t>
            </a:r>
            <a:r>
              <a:rPr lang="en-US" sz="2500" dirty="0" smtClean="0">
                <a:solidFill>
                  <a:schemeClr val="bg1"/>
                </a:solidFill>
                <a:latin typeface="Cambria" pitchFamily="18" charset="0"/>
              </a:rPr>
              <a:t> would then be the number of camera points that surveyed a leaf and N</a:t>
            </a:r>
            <a:r>
              <a:rPr lang="en-US" sz="2500" baseline="-25000" dirty="0" smtClean="0">
                <a:solidFill>
                  <a:schemeClr val="bg1"/>
                </a:solidFill>
                <a:latin typeface="Cambria" pitchFamily="18" charset="0"/>
              </a:rPr>
              <a:t>h2</a:t>
            </a:r>
            <a:r>
              <a:rPr lang="en-US" sz="2500" dirty="0" smtClean="0">
                <a:solidFill>
                  <a:schemeClr val="bg1"/>
                </a:solidFill>
                <a:latin typeface="Cambria" pitchFamily="18" charset="0"/>
              </a:rPr>
              <a:t> would be how many camera point hit open sky. Using the same logic, segmenting the canopy into intervals and calculating the LAI for each interval produces an estimate of the  vertical distribution of foliage throughout the canopy.   </a:t>
            </a:r>
          </a:p>
          <a:p>
            <a:pPr algn="just" defTabSz="1371600"/>
            <a:r>
              <a:rPr lang="en-US" sz="2500" dirty="0" smtClean="0">
                <a:solidFill>
                  <a:schemeClr val="bg1"/>
                </a:solidFill>
                <a:latin typeface="Cambria" pitchFamily="18" charset="0"/>
              </a:rPr>
              <a:t>	The camera point method was previously thought to be a poor estimate of LAI due limitations inherent in the equation above. These limits include (1) the relationship that the sample size has with the total possible LAI,  and (2) the assumption that leaves are randomly distributed in the horizontal direction. Limitation 1 can be dealt with by simply increasing the sample size to a number such that the maximum predictable LAI is greater than the actual LAI of the forest in question.  Additionally, increasing the intensity of sampling is also likely to better represent non random patterns in leaf distribution such as also canopy gap fraction and leaf clumping.  </a:t>
            </a:r>
            <a:endParaRPr lang="en-US" sz="2500" dirty="0">
              <a:solidFill>
                <a:srgbClr val="FBEBA7"/>
              </a:solidFill>
              <a:latin typeface="Cambria" pitchFamily="18" charset="0"/>
            </a:endParaRPr>
          </a:p>
        </p:txBody>
      </p:sp>
      <p:sp>
        <p:nvSpPr>
          <p:cNvPr id="46" name="TextBox 45"/>
          <p:cNvSpPr txBox="1"/>
          <p:nvPr/>
        </p:nvSpPr>
        <p:spPr>
          <a:xfrm>
            <a:off x="29794200" y="7086600"/>
            <a:ext cx="13106400" cy="4385816"/>
          </a:xfrm>
          <a:prstGeom prst="rect">
            <a:avLst/>
          </a:prstGeom>
          <a:noFill/>
        </p:spPr>
        <p:txBody>
          <a:bodyPr wrap="square" rtlCol="0">
            <a:spAutoFit/>
          </a:bodyPr>
          <a:lstStyle/>
          <a:p>
            <a:r>
              <a:rPr lang="en-US" sz="3600" b="1" dirty="0" smtClean="0">
                <a:solidFill>
                  <a:srgbClr val="FBEBA7"/>
                </a:solidFill>
                <a:effectLst>
                  <a:outerShdw blurRad="38100" dist="38100" dir="2700000" algn="tl">
                    <a:srgbClr val="000000">
                      <a:alpha val="43137"/>
                    </a:srgbClr>
                  </a:outerShdw>
                </a:effectLst>
              </a:rPr>
              <a:t>Striving Towards Accurate LAI:</a:t>
            </a:r>
            <a:endParaRPr lang="en-US" sz="3600" dirty="0" smtClean="0">
              <a:solidFill>
                <a:srgbClr val="FBEBA7"/>
              </a:solidFill>
            </a:endParaRPr>
          </a:p>
          <a:p>
            <a:pPr algn="just" defTabSz="685800"/>
            <a:r>
              <a:rPr lang="en-US" sz="3200" dirty="0" smtClean="0">
                <a:solidFill>
                  <a:schemeClr val="bg1"/>
                </a:solidFill>
                <a:latin typeface="+mj-lt"/>
              </a:rPr>
              <a:t>	</a:t>
            </a:r>
            <a:r>
              <a:rPr lang="en-US" sz="2500" dirty="0" smtClean="0">
                <a:solidFill>
                  <a:schemeClr val="bg1"/>
                </a:solidFill>
                <a:latin typeface="Cambria" pitchFamily="18" charset="0"/>
              </a:rPr>
              <a:t>For each plot, LAI was calculated over the entire hectare by varying the number of camera points used in the calculation from 135 to 1230.  The results are shown in figure 5.  Here we see that as the sample size increases the variance around the mean LAI value decreases.  Additionally, there seems to be an asymptotic relationship between the gained accuracy in LAI and the number of camera points necessary to produce this gain.  This relationship suggests a threshold near 500 camera points past which estimate accuracy increases only slightly relative to the effort needed to affect this change.  This threshold value may prove important in future applications of this technique.</a:t>
            </a:r>
          </a:p>
          <a:p>
            <a:endParaRPr lang="en-US" sz="3600" dirty="0">
              <a:solidFill>
                <a:srgbClr val="FBEBA7"/>
              </a:solidFill>
              <a:latin typeface="+mj-lt"/>
            </a:endParaRPr>
          </a:p>
        </p:txBody>
      </p:sp>
      <p:sp>
        <p:nvSpPr>
          <p:cNvPr id="71" name="TextBox 70"/>
          <p:cNvSpPr txBox="1"/>
          <p:nvPr/>
        </p:nvSpPr>
        <p:spPr>
          <a:xfrm>
            <a:off x="30937200" y="18440400"/>
            <a:ext cx="10820400" cy="707886"/>
          </a:xfrm>
          <a:prstGeom prst="rect">
            <a:avLst/>
          </a:prstGeom>
          <a:noFill/>
        </p:spPr>
        <p:txBody>
          <a:bodyPr wrap="square" rtlCol="0">
            <a:spAutoFit/>
          </a:bodyPr>
          <a:lstStyle/>
          <a:p>
            <a:r>
              <a:rPr lang="en-US" sz="2000" b="1" dirty="0" smtClean="0">
                <a:solidFill>
                  <a:schemeClr val="bg1"/>
                </a:solidFill>
                <a:latin typeface="+mj-lt"/>
              </a:rPr>
              <a:t>Figure 5: </a:t>
            </a:r>
            <a:r>
              <a:rPr lang="en-US" sz="2000" dirty="0" smtClean="0">
                <a:solidFill>
                  <a:schemeClr val="bg1"/>
                </a:solidFill>
                <a:latin typeface="+mj-lt"/>
              </a:rPr>
              <a:t>Normalized LAI values of four forested plots calculated with different numbers of camera points.  Note the accuracy gained through the inclusion of more camera points.  </a:t>
            </a:r>
            <a:endParaRPr lang="en-US" sz="2000" b="1" dirty="0">
              <a:solidFill>
                <a:schemeClr val="bg1"/>
              </a:solidFill>
              <a:latin typeface="+mj-lt"/>
            </a:endParaRPr>
          </a:p>
        </p:txBody>
      </p:sp>
      <p:sp>
        <p:nvSpPr>
          <p:cNvPr id="73" name="TextBox 72"/>
          <p:cNvSpPr txBox="1"/>
          <p:nvPr/>
        </p:nvSpPr>
        <p:spPr>
          <a:xfrm>
            <a:off x="29718000" y="19412902"/>
            <a:ext cx="13182600" cy="3062377"/>
          </a:xfrm>
          <a:prstGeom prst="rect">
            <a:avLst/>
          </a:prstGeom>
          <a:noFill/>
        </p:spPr>
        <p:txBody>
          <a:bodyPr wrap="square" rtlCol="0">
            <a:spAutoFit/>
          </a:bodyPr>
          <a:lstStyle/>
          <a:p>
            <a:pPr algn="just" defTabSz="685800"/>
            <a:r>
              <a:rPr lang="en-US" sz="3200" dirty="0" smtClean="0">
                <a:solidFill>
                  <a:schemeClr val="bg1"/>
                </a:solidFill>
                <a:latin typeface="+mj-lt"/>
              </a:rPr>
              <a:t>	</a:t>
            </a:r>
            <a:r>
              <a:rPr lang="en-US" sz="2500" dirty="0" smtClean="0">
                <a:solidFill>
                  <a:schemeClr val="bg1"/>
                </a:solidFill>
                <a:latin typeface="Cambria" pitchFamily="18" charset="0"/>
              </a:rPr>
              <a:t>In order to evaluate the effectiveness of this technique, LAI values produce by three additional methods (Li-COR’s LAI 2000,Hemispherical photography, and </a:t>
            </a:r>
            <a:r>
              <a:rPr lang="en-US" sz="2500" dirty="0" err="1" smtClean="0">
                <a:solidFill>
                  <a:schemeClr val="bg1"/>
                </a:solidFill>
                <a:latin typeface="Cambria" pitchFamily="18" charset="0"/>
              </a:rPr>
              <a:t>Litterfall</a:t>
            </a:r>
            <a:r>
              <a:rPr lang="en-US" sz="2500" dirty="0" smtClean="0">
                <a:solidFill>
                  <a:schemeClr val="bg1"/>
                </a:solidFill>
                <a:latin typeface="Cambria" pitchFamily="18" charset="0"/>
              </a:rPr>
              <a:t> estimation) were compared to those of camera point for each plot.  Furthermore, the mean LAI and variance within of the existing methods was also calculated (table 1).   For all plots studied, the camera point LAI was well within the variance of the excepted methods and more often then not, offered a better prediction the mean value than any of the existing methods.</a:t>
            </a:r>
          </a:p>
          <a:p>
            <a:endParaRPr lang="en-US" sz="3600" dirty="0">
              <a:solidFill>
                <a:srgbClr val="FBEBA7"/>
              </a:solidFill>
              <a:latin typeface="+mj-lt"/>
            </a:endParaRPr>
          </a:p>
        </p:txBody>
      </p:sp>
      <p:sp>
        <p:nvSpPr>
          <p:cNvPr id="74" name="TextBox 73"/>
          <p:cNvSpPr txBox="1"/>
          <p:nvPr/>
        </p:nvSpPr>
        <p:spPr>
          <a:xfrm>
            <a:off x="30022800" y="22908161"/>
            <a:ext cx="12877800" cy="1323439"/>
          </a:xfrm>
          <a:prstGeom prst="rect">
            <a:avLst/>
          </a:prstGeom>
          <a:noFill/>
        </p:spPr>
        <p:txBody>
          <a:bodyPr wrap="square" rtlCol="0">
            <a:spAutoFit/>
          </a:bodyPr>
          <a:lstStyle/>
          <a:p>
            <a:r>
              <a:rPr lang="en-US" sz="2000" b="1" dirty="0" smtClean="0">
                <a:solidFill>
                  <a:schemeClr val="bg1"/>
                </a:solidFill>
                <a:latin typeface="+mj-lt"/>
              </a:rPr>
              <a:t>Table 1: </a:t>
            </a:r>
            <a:r>
              <a:rPr lang="en-US" sz="2000" dirty="0" smtClean="0">
                <a:solidFill>
                  <a:schemeClr val="bg1"/>
                </a:solidFill>
                <a:latin typeface="+mj-lt"/>
              </a:rPr>
              <a:t>LAI method comparison between three professionally excepted methods and the camera point method.  Mean and variance of the existing methods are also shown.  Note that for all plots camera point LAI values are with the variance and in three of the four plots best predicts the excepted mean. * indicates values not included in mean and variance </a:t>
            </a:r>
            <a:r>
              <a:rPr lang="en-US" sz="2000" dirty="0" smtClean="0">
                <a:solidFill>
                  <a:schemeClr val="bg1"/>
                </a:solidFill>
                <a:latin typeface="+mj-lt"/>
              </a:rPr>
              <a:t>calculation.</a:t>
            </a:r>
            <a:endParaRPr lang="en-US" sz="2000" dirty="0">
              <a:solidFill>
                <a:schemeClr val="bg1"/>
              </a:solidFill>
              <a:latin typeface="+mj-lt"/>
            </a:endParaRPr>
          </a:p>
        </p:txBody>
      </p:sp>
      <p:sp>
        <p:nvSpPr>
          <p:cNvPr id="75" name="TextBox 74"/>
          <p:cNvSpPr txBox="1"/>
          <p:nvPr/>
        </p:nvSpPr>
        <p:spPr>
          <a:xfrm>
            <a:off x="29794200" y="28644265"/>
            <a:ext cx="13182600" cy="2292935"/>
          </a:xfrm>
          <a:prstGeom prst="rect">
            <a:avLst/>
          </a:prstGeom>
          <a:noFill/>
        </p:spPr>
        <p:txBody>
          <a:bodyPr wrap="square" rtlCol="0">
            <a:spAutoFit/>
          </a:bodyPr>
          <a:lstStyle/>
          <a:p>
            <a:r>
              <a:rPr lang="en-US" sz="3600" b="1" dirty="0" smtClean="0">
                <a:solidFill>
                  <a:srgbClr val="FBEBA7"/>
                </a:solidFill>
                <a:effectLst>
                  <a:outerShdw blurRad="38100" dist="38100" dir="2700000" algn="tl">
                    <a:srgbClr val="000000">
                      <a:alpha val="43137"/>
                    </a:srgbClr>
                  </a:outerShdw>
                </a:effectLst>
              </a:rPr>
              <a:t>Future Efforts:</a:t>
            </a:r>
            <a:endParaRPr lang="en-US" sz="3600" dirty="0" smtClean="0">
              <a:solidFill>
                <a:srgbClr val="FBEBA7"/>
              </a:solidFill>
            </a:endParaRPr>
          </a:p>
          <a:p>
            <a:pPr algn="just" defTabSz="685800"/>
            <a:r>
              <a:rPr lang="en-US" sz="3200" dirty="0" smtClean="0">
                <a:solidFill>
                  <a:schemeClr val="bg1"/>
                </a:solidFill>
                <a:latin typeface="+mj-lt"/>
              </a:rPr>
              <a:t>	</a:t>
            </a:r>
            <a:r>
              <a:rPr lang="en-US" sz="2500" dirty="0" smtClean="0">
                <a:solidFill>
                  <a:schemeClr val="bg1"/>
                </a:solidFill>
                <a:latin typeface="Cambria" pitchFamily="18" charset="0"/>
              </a:rPr>
              <a:t>As this was conducted as a pilot study, further efforts will concentrate on surveying more plots.  These plots should include near monocultures of both broad and needle leaved species as well as highly mixed stands.  Additional energy will also focus on the further development of the number of camera points to accuracy threshold value and overall method development.      </a:t>
            </a:r>
            <a:endParaRPr lang="en-US" sz="2500" dirty="0">
              <a:solidFill>
                <a:srgbClr val="FBEBA7"/>
              </a:solidFill>
              <a:latin typeface="+mj-lt"/>
            </a:endParaRPr>
          </a:p>
        </p:txBody>
      </p:sp>
      <p:sp>
        <p:nvSpPr>
          <p:cNvPr id="77" name="TextBox 76"/>
          <p:cNvSpPr txBox="1"/>
          <p:nvPr/>
        </p:nvSpPr>
        <p:spPr>
          <a:xfrm>
            <a:off x="1447800" y="31699200"/>
            <a:ext cx="14173200" cy="1061829"/>
          </a:xfrm>
          <a:prstGeom prst="rect">
            <a:avLst/>
          </a:prstGeom>
          <a:noFill/>
        </p:spPr>
        <p:txBody>
          <a:bodyPr wrap="square" rtlCol="0">
            <a:spAutoFit/>
          </a:bodyPr>
          <a:lstStyle/>
          <a:p>
            <a:r>
              <a:rPr lang="en-US" sz="1400" b="1" dirty="0" smtClean="0">
                <a:effectLst>
                  <a:outerShdw blurRad="38100" dist="38100" dir="2700000" algn="tl">
                    <a:srgbClr val="000000">
                      <a:alpha val="43137"/>
                    </a:srgbClr>
                  </a:outerShdw>
                </a:effectLst>
              </a:rPr>
              <a:t>References Cited:  </a:t>
            </a:r>
            <a:endParaRPr lang="en-US" sz="1400" dirty="0" smtClean="0">
              <a:solidFill>
                <a:schemeClr val="bg1"/>
              </a:solidFill>
            </a:endParaRPr>
          </a:p>
          <a:p>
            <a:r>
              <a:rPr lang="en-US" sz="1100" dirty="0" err="1" smtClean="0">
                <a:latin typeface="Cambria" pitchFamily="18" charset="0"/>
              </a:rPr>
              <a:t>Aber</a:t>
            </a:r>
            <a:r>
              <a:rPr lang="en-US" sz="1100" dirty="0" smtClean="0">
                <a:latin typeface="Cambria" pitchFamily="18" charset="0"/>
              </a:rPr>
              <a:t>, John D. 1979. "A Method for estimating foliage-height profiles in broad-leaved forests." Journal Of Ecology 67, no. 1: 35.</a:t>
            </a:r>
          </a:p>
          <a:p>
            <a:r>
              <a:rPr lang="en-US" sz="1100" dirty="0" err="1" smtClean="0">
                <a:latin typeface="Cambria" pitchFamily="18" charset="0"/>
              </a:rPr>
              <a:t>Asner</a:t>
            </a:r>
            <a:r>
              <a:rPr lang="en-US" sz="1100" dirty="0" smtClean="0">
                <a:latin typeface="Cambria" pitchFamily="18" charset="0"/>
              </a:rPr>
              <a:t>, Gregory P., Jonathan M. O. </a:t>
            </a:r>
            <a:r>
              <a:rPr lang="en-US" sz="1100" dirty="0" err="1" smtClean="0">
                <a:latin typeface="Cambria" pitchFamily="18" charset="0"/>
              </a:rPr>
              <a:t>Scurlock</a:t>
            </a:r>
            <a:r>
              <a:rPr lang="en-US" sz="1100" dirty="0" smtClean="0">
                <a:latin typeface="Cambria" pitchFamily="18" charset="0"/>
              </a:rPr>
              <a:t>, and Jeffrey A. </a:t>
            </a:r>
            <a:r>
              <a:rPr lang="en-US" sz="1100" dirty="0" err="1" smtClean="0">
                <a:latin typeface="Cambria" pitchFamily="18" charset="0"/>
              </a:rPr>
              <a:t>Hicke</a:t>
            </a:r>
            <a:r>
              <a:rPr lang="en-US" sz="1100" dirty="0" smtClean="0">
                <a:latin typeface="Cambria" pitchFamily="18" charset="0"/>
              </a:rPr>
              <a:t>. 2003. "Global synthesis of leaf area index observations: implications for ecological and remote sensing studies." Global Ecology &amp; Biogeography 12, no. 3: 191-205.</a:t>
            </a:r>
          </a:p>
          <a:p>
            <a:r>
              <a:rPr lang="en-US" sz="1100" dirty="0" smtClean="0">
                <a:latin typeface="Cambria" pitchFamily="18" charset="0"/>
              </a:rPr>
              <a:t>Smith, Marie-Louise, and Mary E. Martin. 2001. "A plot-based method for rapid estimation of forest canopy chemistry."Canadian Journal Of Forest Research 31, no. 3: 549 </a:t>
            </a:r>
          </a:p>
          <a:p>
            <a:endParaRPr lang="en-US" sz="1600" b="1" dirty="0">
              <a:effectLst>
                <a:outerShdw blurRad="38100" dist="38100" dir="2700000" algn="tl">
                  <a:srgbClr val="000000">
                    <a:alpha val="43137"/>
                  </a:srgbClr>
                </a:outerShdw>
              </a:effectLst>
            </a:endParaRPr>
          </a:p>
        </p:txBody>
      </p:sp>
      <p:sp>
        <p:nvSpPr>
          <p:cNvPr id="78" name="TextBox 77"/>
          <p:cNvSpPr txBox="1"/>
          <p:nvPr/>
        </p:nvSpPr>
        <p:spPr>
          <a:xfrm>
            <a:off x="34213800" y="31927800"/>
            <a:ext cx="8305800" cy="338554"/>
          </a:xfrm>
          <a:prstGeom prst="rect">
            <a:avLst/>
          </a:prstGeom>
          <a:noFill/>
        </p:spPr>
        <p:txBody>
          <a:bodyPr wrap="square" rtlCol="0">
            <a:spAutoFit/>
          </a:bodyPr>
          <a:lstStyle/>
          <a:p>
            <a:r>
              <a:rPr lang="en-US" sz="1600" dirty="0" smtClean="0">
                <a:latin typeface="Cambria" pitchFamily="18" charset="0"/>
              </a:rPr>
              <a:t>Prepared for the 2012 University of New Hampshire Undergraduate Research Conference </a:t>
            </a:r>
            <a:endParaRPr lang="en-US" sz="1600" dirty="0">
              <a:latin typeface="Cambria" pitchFamily="18" charset="0"/>
            </a:endParaRPr>
          </a:p>
        </p:txBody>
      </p:sp>
      <p:sp>
        <p:nvSpPr>
          <p:cNvPr id="92" name="TextBox 91"/>
          <p:cNvSpPr txBox="1"/>
          <p:nvPr/>
        </p:nvSpPr>
        <p:spPr>
          <a:xfrm>
            <a:off x="685800" y="5334000"/>
            <a:ext cx="13639800" cy="1107996"/>
          </a:xfrm>
          <a:prstGeom prst="rect">
            <a:avLst/>
          </a:prstGeom>
          <a:noFill/>
        </p:spPr>
        <p:txBody>
          <a:bodyPr wrap="square" rtlCol="0">
            <a:spAutoFit/>
          </a:bodyPr>
          <a:lstStyle/>
          <a:p>
            <a:pPr algn="ctr"/>
            <a:r>
              <a:rPr lang="en-US" sz="6600" b="1" u="sng" dirty="0" smtClean="0">
                <a:solidFill>
                  <a:srgbClr val="FBEBA7"/>
                </a:solidFill>
                <a:effectLst>
                  <a:outerShdw blurRad="38100" dist="38100" dir="2700000" algn="tl">
                    <a:srgbClr val="000000">
                      <a:alpha val="43137"/>
                    </a:srgbClr>
                  </a:outerShdw>
                </a:effectLst>
              </a:rPr>
              <a:t>--Abstract--</a:t>
            </a:r>
            <a:endParaRPr lang="en-US" sz="6600" b="1" u="sng" dirty="0">
              <a:solidFill>
                <a:srgbClr val="FBEBA7"/>
              </a:solidFill>
              <a:effectLst>
                <a:outerShdw blurRad="38100" dist="38100" dir="2700000" algn="tl">
                  <a:srgbClr val="000000">
                    <a:alpha val="43137"/>
                  </a:srgbClr>
                </a:outerShdw>
              </a:effectLst>
            </a:endParaRPr>
          </a:p>
        </p:txBody>
      </p:sp>
      <p:sp>
        <p:nvSpPr>
          <p:cNvPr id="93" name="TextBox 92"/>
          <p:cNvSpPr txBox="1"/>
          <p:nvPr/>
        </p:nvSpPr>
        <p:spPr>
          <a:xfrm>
            <a:off x="914400" y="6434078"/>
            <a:ext cx="13411200" cy="2862322"/>
          </a:xfrm>
          <a:prstGeom prst="rect">
            <a:avLst/>
          </a:prstGeom>
          <a:noFill/>
        </p:spPr>
        <p:txBody>
          <a:bodyPr wrap="square" rtlCol="0">
            <a:spAutoFit/>
          </a:bodyPr>
          <a:lstStyle/>
          <a:p>
            <a:pPr>
              <a:buFont typeface="Arial" pitchFamily="34" charset="0"/>
              <a:buChar char="•"/>
            </a:pPr>
            <a:r>
              <a:rPr lang="en-US" sz="3600" dirty="0" smtClean="0">
                <a:solidFill>
                  <a:schemeClr val="bg1"/>
                </a:solidFill>
              </a:rPr>
              <a:t>Leaf Area Index (LAI) i</a:t>
            </a:r>
            <a:r>
              <a:rPr lang="en-US" sz="3600" dirty="0" smtClean="0">
                <a:solidFill>
                  <a:schemeClr val="bg1"/>
                </a:solidFill>
                <a:latin typeface="Cambria" pitchFamily="18" charset="0"/>
              </a:rPr>
              <a:t>s </a:t>
            </a:r>
            <a:r>
              <a:rPr lang="en-US" sz="3600" dirty="0" smtClean="0">
                <a:solidFill>
                  <a:schemeClr val="bg1"/>
                </a:solidFill>
                <a:latin typeface="Cambria" pitchFamily="18" charset="0"/>
              </a:rPr>
              <a:t>a central, but difficult to measure parameter crucial in the estimation of many ecosystem functions</a:t>
            </a:r>
            <a:r>
              <a:rPr lang="en-US" sz="3600" dirty="0" smtClean="0">
                <a:solidFill>
                  <a:schemeClr val="bg1"/>
                </a:solidFill>
              </a:rPr>
              <a:t>.</a:t>
            </a:r>
          </a:p>
          <a:p>
            <a:endParaRPr lang="en-US" sz="3600" dirty="0" smtClean="0">
              <a:solidFill>
                <a:schemeClr val="bg1"/>
              </a:solidFill>
            </a:endParaRPr>
          </a:p>
          <a:p>
            <a:pPr>
              <a:buFont typeface="Arial" pitchFamily="34" charset="0"/>
              <a:buChar char="•"/>
            </a:pPr>
            <a:r>
              <a:rPr lang="en-US" sz="3600" dirty="0" smtClean="0">
                <a:solidFill>
                  <a:schemeClr val="bg1"/>
                </a:solidFill>
              </a:rPr>
              <a:t>This study  proposes a new method that has proven to be a better at estimating LAI in </a:t>
            </a:r>
            <a:r>
              <a:rPr lang="en-US" sz="3600" dirty="0" smtClean="0">
                <a:solidFill>
                  <a:schemeClr val="bg1"/>
                </a:solidFill>
              </a:rPr>
              <a:t>n</a:t>
            </a:r>
            <a:r>
              <a:rPr lang="en-US" sz="3600" dirty="0" smtClean="0">
                <a:solidFill>
                  <a:schemeClr val="bg1"/>
                </a:solidFill>
              </a:rPr>
              <a:t>orthern forests than existing methods.</a:t>
            </a:r>
          </a:p>
        </p:txBody>
      </p:sp>
      <p:graphicFrame>
        <p:nvGraphicFramePr>
          <p:cNvPr id="94" name="Chart 93"/>
          <p:cNvGraphicFramePr/>
          <p:nvPr/>
        </p:nvGraphicFramePr>
        <p:xfrm>
          <a:off x="914400" y="24384000"/>
          <a:ext cx="13106400" cy="6705600"/>
        </p:xfrm>
        <a:graphic>
          <a:graphicData uri="http://schemas.openxmlformats.org/drawingml/2006/chart">
            <c:chart xmlns:c="http://schemas.openxmlformats.org/drawingml/2006/chart" xmlns:r="http://schemas.openxmlformats.org/officeDocument/2006/relationships" r:id="rId7"/>
          </a:graphicData>
        </a:graphic>
      </p:graphicFrame>
      <p:sp>
        <p:nvSpPr>
          <p:cNvPr id="95" name="5-Point Star 94"/>
          <p:cNvSpPr/>
          <p:nvPr/>
        </p:nvSpPr>
        <p:spPr>
          <a:xfrm>
            <a:off x="25831800" y="9982200"/>
            <a:ext cx="533400" cy="533400"/>
          </a:xfrm>
          <a:prstGeom prst="star5">
            <a:avLst/>
          </a:prstGeom>
          <a:solidFill>
            <a:srgbClr val="FFC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97" name="Table 96"/>
          <p:cNvGraphicFramePr>
            <a:graphicFrameLocks noGrp="1"/>
          </p:cNvGraphicFramePr>
          <p:nvPr/>
        </p:nvGraphicFramePr>
        <p:xfrm>
          <a:off x="29870403" y="24155400"/>
          <a:ext cx="13030195" cy="4419600"/>
        </p:xfrm>
        <a:graphic>
          <a:graphicData uri="http://schemas.openxmlformats.org/drawingml/2006/table">
            <a:tbl>
              <a:tblPr firstRow="1" bandRow="1">
                <a:tableStyleId>{793D81CF-94F2-401A-BA57-92F5A7B2D0C5}</a:tableStyleId>
              </a:tblPr>
              <a:tblGrid>
                <a:gridCol w="1212109"/>
                <a:gridCol w="2045438"/>
                <a:gridCol w="2045438"/>
                <a:gridCol w="1818167"/>
                <a:gridCol w="1818167"/>
                <a:gridCol w="1893924"/>
                <a:gridCol w="2196952"/>
              </a:tblGrid>
              <a:tr h="736600">
                <a:tc gridSpan="5">
                  <a:txBody>
                    <a:bodyPr/>
                    <a:lstStyle/>
                    <a:p>
                      <a:pPr algn="ctr"/>
                      <a:r>
                        <a:rPr lang="en-US" sz="3600" dirty="0" smtClean="0">
                          <a:solidFill>
                            <a:schemeClr val="bg1"/>
                          </a:solidFill>
                          <a:latin typeface="+mj-lt"/>
                        </a:rPr>
                        <a:t>Existing LAI Method’s Predictions</a:t>
                      </a:r>
                      <a:endParaRPr lang="en-US" sz="3600" dirty="0">
                        <a:solidFill>
                          <a:schemeClr val="bg1"/>
                        </a:solidFill>
                        <a:latin typeface="+mj-lt"/>
                      </a:endParaRPr>
                    </a:p>
                  </a:txBody>
                  <a:tcPr>
                    <a:lnB w="28575" cap="flat" cmpd="sng" algn="ctr">
                      <a:solidFill>
                        <a:schemeClr val="bg1"/>
                      </a:solidFill>
                      <a:prstDash val="solid"/>
                      <a:round/>
                      <a:headEnd type="none" w="med" len="med"/>
                      <a:tailEnd type="none" w="med" len="med"/>
                    </a:lnB>
                    <a:solidFill>
                      <a:schemeClr val="tx1"/>
                    </a:solidFill>
                  </a:tcPr>
                </a:tc>
                <a:tc hMerge="1">
                  <a:txBody>
                    <a:bodyPr/>
                    <a:lstStyle/>
                    <a:p>
                      <a:endParaRPr lang="en-US" dirty="0"/>
                    </a:p>
                  </a:txBody>
                  <a:tcPr>
                    <a:lnL w="12700" cmpd="sng">
                      <a:noFill/>
                    </a:lnL>
                    <a:lnR w="12700" cmpd="sng">
                      <a:noFill/>
                    </a:lnR>
                    <a:lnT w="12700" cmpd="sng">
                      <a:noFill/>
                    </a:lnT>
                    <a:lnB w="38100" cmpd="sng">
                      <a:noFill/>
                    </a:lnB>
                    <a:lnTlToBr w="12700" cmpd="sng">
                      <a:noFill/>
                      <a:prstDash val="solid"/>
                    </a:lnTlToBr>
                    <a:lnBlToTr w="12700" cmpd="sng">
                      <a:noFill/>
                      <a:prstDash val="solid"/>
                    </a:lnBlToTr>
                  </a:tcPr>
                </a:tc>
                <a:tc hMerge="1">
                  <a:txBody>
                    <a:bodyPr/>
                    <a:lstStyle/>
                    <a:p>
                      <a:endParaRPr lang="en-US" dirty="0"/>
                    </a:p>
                  </a:txBody>
                  <a:tcPr>
                    <a:lnL w="12700" cmpd="sng">
                      <a:noFill/>
                    </a:lnL>
                    <a:lnR w="12700" cmpd="sng">
                      <a:noFill/>
                    </a:lnR>
                    <a:lnT w="12700" cmpd="sng">
                      <a:noFill/>
                    </a:lnT>
                    <a:lnB w="38100" cmpd="sng">
                      <a:noFill/>
                    </a:lnB>
                    <a:lnTlToBr w="12700" cmpd="sng">
                      <a:noFill/>
                      <a:prstDash val="solid"/>
                    </a:lnTlToBr>
                    <a:lnBlToTr w="12700" cmpd="sng">
                      <a:noFill/>
                      <a:prstDash val="solid"/>
                    </a:lnBlToTr>
                  </a:tcPr>
                </a:tc>
                <a:tc hMerge="1">
                  <a:txBody>
                    <a:bodyPr/>
                    <a:lstStyle/>
                    <a:p>
                      <a:endParaRPr lang="en-US"/>
                    </a:p>
                  </a:txBody>
                  <a:tcPr>
                    <a:lnL w="12700" cmpd="sng">
                      <a:noFill/>
                    </a:lnL>
                    <a:lnR w="12700" cmpd="sng">
                      <a:noFill/>
                    </a:lnR>
                    <a:lnT w="12700" cmpd="sng">
                      <a:noFill/>
                    </a:lnT>
                    <a:lnB w="38100" cmpd="sng">
                      <a:noFill/>
                    </a:lnB>
                    <a:lnTlToBr w="12700" cmpd="sng">
                      <a:noFill/>
                      <a:prstDash val="solid"/>
                    </a:lnTlToBr>
                    <a:lnBlToTr w="12700" cmpd="sng">
                      <a:noFill/>
                      <a:prstDash val="solid"/>
                    </a:lnBlToTr>
                  </a:tcPr>
                </a:tc>
                <a:tc hMerge="1">
                  <a:txBody>
                    <a:bodyPr/>
                    <a:lstStyle/>
                    <a:p>
                      <a:endParaRPr lang="en-US" dirty="0">
                        <a:latin typeface="+mj-lt"/>
                      </a:endParaRPr>
                    </a:p>
                  </a:txBody>
                  <a:tcPr>
                    <a:solidFill>
                      <a:schemeClr val="tx1"/>
                    </a:solidFill>
                  </a:tcPr>
                </a:tc>
                <a:tc>
                  <a:txBody>
                    <a:bodyPr/>
                    <a:lstStyle/>
                    <a:p>
                      <a:endParaRPr lang="en-US" dirty="0">
                        <a:latin typeface="+mj-lt"/>
                      </a:endParaRPr>
                    </a:p>
                  </a:txBody>
                  <a:tcPr>
                    <a:lnB w="28575" cap="flat" cmpd="sng" algn="ctr">
                      <a:solidFill>
                        <a:schemeClr val="bg1"/>
                      </a:solidFill>
                      <a:prstDash val="solid"/>
                      <a:round/>
                      <a:headEnd type="none" w="med" len="med"/>
                      <a:tailEnd type="none" w="med" len="med"/>
                    </a:lnB>
                    <a:solidFill>
                      <a:schemeClr val="tx1"/>
                    </a:solidFill>
                  </a:tcPr>
                </a:tc>
                <a:tc>
                  <a:txBody>
                    <a:bodyPr/>
                    <a:lstStyle/>
                    <a:p>
                      <a:endParaRPr lang="en-US" dirty="0">
                        <a:latin typeface="+mj-lt"/>
                      </a:endParaRPr>
                    </a:p>
                  </a:txBody>
                  <a:tcPr>
                    <a:lnB w="28575" cap="flat" cmpd="sng" algn="ctr">
                      <a:solidFill>
                        <a:schemeClr val="bg1"/>
                      </a:solidFill>
                      <a:prstDash val="solid"/>
                      <a:round/>
                      <a:headEnd type="none" w="med" len="med"/>
                      <a:tailEnd type="none" w="med" len="med"/>
                    </a:lnB>
                    <a:solidFill>
                      <a:schemeClr val="tx1"/>
                    </a:solidFill>
                  </a:tcPr>
                </a:tc>
              </a:tr>
              <a:tr h="736600">
                <a:tc>
                  <a:txBody>
                    <a:bodyPr/>
                    <a:lstStyle/>
                    <a:p>
                      <a:pPr algn="l"/>
                      <a:r>
                        <a:rPr lang="en-US" sz="2800" b="1" dirty="0" smtClean="0">
                          <a:latin typeface="+mj-lt"/>
                        </a:rPr>
                        <a:t>Plot</a:t>
                      </a:r>
                      <a:endParaRPr lang="en-US" sz="2800" b="1" dirty="0">
                        <a:latin typeface="+mj-lt"/>
                      </a:endParaRPr>
                    </a:p>
                  </a:txBody>
                  <a:tcPr>
                    <a:lnT w="28575"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solidFill>
                      <a:schemeClr val="tx1"/>
                    </a:solidFill>
                  </a:tcPr>
                </a:tc>
                <a:tc>
                  <a:txBody>
                    <a:bodyPr/>
                    <a:lstStyle/>
                    <a:p>
                      <a:pPr algn="ctr"/>
                      <a:r>
                        <a:rPr lang="en-US" sz="2800" b="1" dirty="0" smtClean="0">
                          <a:latin typeface="+mj-lt"/>
                        </a:rPr>
                        <a:t>LAI-2000</a:t>
                      </a:r>
                      <a:endParaRPr lang="en-US" sz="2800" b="1" dirty="0">
                        <a:latin typeface="+mj-lt"/>
                      </a:endParaRPr>
                    </a:p>
                  </a:txBody>
                  <a:tcPr>
                    <a:lnT w="28575"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solidFill>
                      <a:schemeClr val="tx1"/>
                    </a:solidFill>
                  </a:tcPr>
                </a:tc>
                <a:tc>
                  <a:txBody>
                    <a:bodyPr/>
                    <a:lstStyle/>
                    <a:p>
                      <a:pPr algn="ctr"/>
                      <a:r>
                        <a:rPr lang="en-US" sz="2800" b="1" dirty="0" err="1" smtClean="0">
                          <a:latin typeface="+mj-lt"/>
                        </a:rPr>
                        <a:t>Hemiview</a:t>
                      </a:r>
                      <a:endParaRPr lang="en-US" sz="2800" b="1" dirty="0">
                        <a:latin typeface="+mj-lt"/>
                      </a:endParaRPr>
                    </a:p>
                  </a:txBody>
                  <a:tcPr>
                    <a:lnT w="28575"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solidFill>
                      <a:schemeClr val="tx1"/>
                    </a:solidFill>
                  </a:tcPr>
                </a:tc>
                <a:tc>
                  <a:txBody>
                    <a:bodyPr/>
                    <a:lstStyle/>
                    <a:p>
                      <a:pPr algn="ctr"/>
                      <a:r>
                        <a:rPr lang="en-US" sz="2800" b="1" dirty="0" err="1" smtClean="0">
                          <a:latin typeface="+mj-lt"/>
                        </a:rPr>
                        <a:t>Litterfall</a:t>
                      </a:r>
                      <a:endParaRPr lang="en-US" sz="2800" b="1" dirty="0">
                        <a:latin typeface="+mj-lt"/>
                      </a:endParaRPr>
                    </a:p>
                  </a:txBody>
                  <a:tcPr>
                    <a:lnT w="28575"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solidFill>
                      <a:schemeClr val="tx1"/>
                    </a:solidFill>
                  </a:tcPr>
                </a:tc>
                <a:tc>
                  <a:txBody>
                    <a:bodyPr/>
                    <a:lstStyle/>
                    <a:p>
                      <a:pPr algn="ctr"/>
                      <a:r>
                        <a:rPr lang="en-US" sz="2800" b="1" dirty="0" smtClean="0">
                          <a:latin typeface="+mj-lt"/>
                        </a:rPr>
                        <a:t>Mean</a:t>
                      </a:r>
                      <a:endParaRPr lang="en-US" sz="2800" b="1" dirty="0">
                        <a:latin typeface="+mj-lt"/>
                      </a:endParaRPr>
                    </a:p>
                  </a:txBody>
                  <a:tcPr>
                    <a:lnT w="28575"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solidFill>
                      <a:schemeClr val="tx1"/>
                    </a:solidFill>
                  </a:tcPr>
                </a:tc>
                <a:tc>
                  <a:txBody>
                    <a:bodyPr/>
                    <a:lstStyle/>
                    <a:p>
                      <a:pPr algn="ctr"/>
                      <a:r>
                        <a:rPr lang="en-US" sz="2800" b="1" dirty="0" smtClean="0">
                          <a:latin typeface="+mj-lt"/>
                        </a:rPr>
                        <a:t>Variance</a:t>
                      </a:r>
                      <a:endParaRPr lang="en-US" sz="2800" b="1" dirty="0">
                        <a:latin typeface="+mj-lt"/>
                      </a:endParaRPr>
                    </a:p>
                  </a:txBody>
                  <a:tcPr>
                    <a:lnR w="28575" cap="flat" cmpd="sng" algn="ctr">
                      <a:solidFill>
                        <a:schemeClr val="bg1"/>
                      </a:solidFill>
                      <a:prstDash val="solid"/>
                      <a:round/>
                      <a:headEnd type="none" w="med" len="med"/>
                      <a:tailEnd type="none" w="med" len="med"/>
                    </a:lnR>
                    <a:lnT w="28575"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solidFill>
                      <a:schemeClr val="tx1"/>
                    </a:solidFill>
                  </a:tcPr>
                </a:tc>
                <a:tc>
                  <a:txBody>
                    <a:bodyPr/>
                    <a:lstStyle/>
                    <a:p>
                      <a:pPr algn="ctr"/>
                      <a:r>
                        <a:rPr lang="en-US" sz="2800" b="1" dirty="0" smtClean="0">
                          <a:latin typeface="+mj-lt"/>
                        </a:rPr>
                        <a:t>Camera Point</a:t>
                      </a:r>
                      <a:endParaRPr lang="en-US" sz="2800" b="1" dirty="0">
                        <a:latin typeface="+mj-lt"/>
                      </a:endParaRPr>
                    </a:p>
                  </a:txBody>
                  <a:tcPr>
                    <a:lnL w="28575" cap="flat" cmpd="sng" algn="ctr">
                      <a:solidFill>
                        <a:schemeClr val="bg1"/>
                      </a:solidFill>
                      <a:prstDash val="solid"/>
                      <a:round/>
                      <a:headEnd type="none" w="med" len="med"/>
                      <a:tailEnd type="none" w="med" len="med"/>
                    </a:lnL>
                    <a:lnT w="28575"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solidFill>
                      <a:schemeClr val="tx1"/>
                    </a:solidFill>
                  </a:tcPr>
                </a:tc>
              </a:tr>
              <a:tr h="736600">
                <a:tc>
                  <a:txBody>
                    <a:bodyPr/>
                    <a:lstStyle/>
                    <a:p>
                      <a:pPr algn="l"/>
                      <a:r>
                        <a:rPr lang="en-US" sz="2800" b="1" dirty="0" smtClean="0">
                          <a:latin typeface="+mj-lt"/>
                        </a:rPr>
                        <a:t>14Z</a:t>
                      </a:r>
                      <a:endParaRPr lang="en-US" sz="2800" b="1" dirty="0">
                        <a:latin typeface="+mj-lt"/>
                      </a:endParaRPr>
                    </a:p>
                  </a:txBody>
                  <a:tcPr>
                    <a:lnT w="28575" cap="flat" cmpd="sng" algn="ctr">
                      <a:solidFill>
                        <a:schemeClr val="bg1"/>
                      </a:solidFill>
                      <a:prstDash val="solid"/>
                      <a:round/>
                      <a:headEnd type="none" w="med" len="med"/>
                      <a:tailEnd type="none" w="med" len="med"/>
                    </a:lnT>
                    <a:solidFill>
                      <a:schemeClr val="tx1">
                        <a:lumMod val="75000"/>
                      </a:schemeClr>
                    </a:solidFill>
                  </a:tcPr>
                </a:tc>
                <a:tc>
                  <a:txBody>
                    <a:bodyPr/>
                    <a:lstStyle/>
                    <a:p>
                      <a:pPr algn="ctr"/>
                      <a:r>
                        <a:rPr lang="en-US" sz="2800" dirty="0" smtClean="0">
                          <a:latin typeface="+mj-lt"/>
                        </a:rPr>
                        <a:t>4.90</a:t>
                      </a:r>
                      <a:endParaRPr lang="en-US" sz="2800" dirty="0">
                        <a:latin typeface="+mj-lt"/>
                      </a:endParaRPr>
                    </a:p>
                  </a:txBody>
                  <a:tcPr>
                    <a:lnT w="28575" cap="flat" cmpd="sng" algn="ctr">
                      <a:solidFill>
                        <a:schemeClr val="bg1"/>
                      </a:solidFill>
                      <a:prstDash val="solid"/>
                      <a:round/>
                      <a:headEnd type="none" w="med" len="med"/>
                      <a:tailEnd type="none" w="med" len="med"/>
                    </a:lnT>
                    <a:solidFill>
                      <a:schemeClr val="tx1">
                        <a:lumMod val="75000"/>
                      </a:schemeClr>
                    </a:solidFill>
                  </a:tcPr>
                </a:tc>
                <a:tc>
                  <a:txBody>
                    <a:bodyPr/>
                    <a:lstStyle/>
                    <a:p>
                      <a:pPr algn="ctr"/>
                      <a:r>
                        <a:rPr lang="en-US" sz="2800" dirty="0" smtClean="0">
                          <a:latin typeface="+mj-lt"/>
                        </a:rPr>
                        <a:t>2.63</a:t>
                      </a:r>
                      <a:endParaRPr lang="en-US" sz="2800" dirty="0">
                        <a:latin typeface="+mj-lt"/>
                      </a:endParaRPr>
                    </a:p>
                  </a:txBody>
                  <a:tcPr>
                    <a:lnT w="28575" cap="flat" cmpd="sng" algn="ctr">
                      <a:solidFill>
                        <a:schemeClr val="bg1"/>
                      </a:solidFill>
                      <a:prstDash val="solid"/>
                      <a:round/>
                      <a:headEnd type="none" w="med" len="med"/>
                      <a:tailEnd type="none" w="med" len="med"/>
                    </a:lnT>
                    <a:solidFill>
                      <a:schemeClr val="tx1">
                        <a:lumMod val="75000"/>
                      </a:schemeClr>
                    </a:solidFill>
                  </a:tcPr>
                </a:tc>
                <a:tc>
                  <a:txBody>
                    <a:bodyPr/>
                    <a:lstStyle/>
                    <a:p>
                      <a:pPr algn="ctr"/>
                      <a:r>
                        <a:rPr lang="en-US" sz="2800" dirty="0" smtClean="0">
                          <a:latin typeface="+mj-lt"/>
                        </a:rPr>
                        <a:t>1.62</a:t>
                      </a:r>
                      <a:endParaRPr lang="en-US" sz="2800" dirty="0">
                        <a:latin typeface="+mj-lt"/>
                      </a:endParaRPr>
                    </a:p>
                  </a:txBody>
                  <a:tcPr>
                    <a:lnT w="28575" cap="flat" cmpd="sng" algn="ctr">
                      <a:solidFill>
                        <a:schemeClr val="bg1"/>
                      </a:solidFill>
                      <a:prstDash val="solid"/>
                      <a:round/>
                      <a:headEnd type="none" w="med" len="med"/>
                      <a:tailEnd type="none" w="med" len="med"/>
                    </a:lnT>
                    <a:solidFill>
                      <a:schemeClr val="tx1">
                        <a:lumMod val="75000"/>
                      </a:schemeClr>
                    </a:solidFill>
                  </a:tcPr>
                </a:tc>
                <a:tc>
                  <a:txBody>
                    <a:bodyPr/>
                    <a:lstStyle/>
                    <a:p>
                      <a:pPr algn="ctr"/>
                      <a:r>
                        <a:rPr lang="en-US" sz="2800" dirty="0" smtClean="0">
                          <a:latin typeface="+mj-lt"/>
                        </a:rPr>
                        <a:t>3.05</a:t>
                      </a:r>
                      <a:endParaRPr lang="en-US" sz="2800" dirty="0">
                        <a:latin typeface="+mj-lt"/>
                      </a:endParaRPr>
                    </a:p>
                  </a:txBody>
                  <a:tcPr>
                    <a:lnT w="28575" cap="flat" cmpd="sng" algn="ctr">
                      <a:solidFill>
                        <a:schemeClr val="bg1"/>
                      </a:solidFill>
                      <a:prstDash val="solid"/>
                      <a:round/>
                      <a:headEnd type="none" w="med" len="med"/>
                      <a:tailEnd type="none" w="med" len="med"/>
                    </a:lnT>
                    <a:solidFill>
                      <a:schemeClr val="tx1">
                        <a:lumMod val="75000"/>
                      </a:schemeClr>
                    </a:solidFill>
                  </a:tcPr>
                </a:tc>
                <a:tc>
                  <a:txBody>
                    <a:bodyPr/>
                    <a:lstStyle/>
                    <a:p>
                      <a:pPr algn="ctr"/>
                      <a:r>
                        <a:rPr lang="en-US" sz="2800" dirty="0" smtClean="0">
                          <a:latin typeface="+mj-lt"/>
                        </a:rPr>
                        <a:t>2.82</a:t>
                      </a:r>
                      <a:endParaRPr lang="en-US" sz="2800" dirty="0">
                        <a:latin typeface="+mj-lt"/>
                      </a:endParaRPr>
                    </a:p>
                  </a:txBody>
                  <a:tcPr>
                    <a:lnR w="28575" cap="flat" cmpd="sng" algn="ctr">
                      <a:solidFill>
                        <a:schemeClr val="bg1"/>
                      </a:solidFill>
                      <a:prstDash val="solid"/>
                      <a:round/>
                      <a:headEnd type="none" w="med" len="med"/>
                      <a:tailEnd type="none" w="med" len="med"/>
                    </a:lnR>
                    <a:lnT w="28575" cap="flat" cmpd="sng" algn="ctr">
                      <a:solidFill>
                        <a:schemeClr val="bg1"/>
                      </a:solidFill>
                      <a:prstDash val="solid"/>
                      <a:round/>
                      <a:headEnd type="none" w="med" len="med"/>
                      <a:tailEnd type="none" w="med" len="med"/>
                    </a:lnT>
                    <a:solidFill>
                      <a:schemeClr val="tx1">
                        <a:lumMod val="75000"/>
                      </a:schemeClr>
                    </a:solidFill>
                  </a:tcPr>
                </a:tc>
                <a:tc>
                  <a:txBody>
                    <a:bodyPr/>
                    <a:lstStyle/>
                    <a:p>
                      <a:pPr algn="ctr"/>
                      <a:r>
                        <a:rPr lang="en-US" sz="2800" dirty="0" smtClean="0">
                          <a:latin typeface="+mj-lt"/>
                        </a:rPr>
                        <a:t>3.09</a:t>
                      </a:r>
                      <a:endParaRPr lang="en-US" sz="2800" dirty="0">
                        <a:latin typeface="+mj-lt"/>
                      </a:endParaRPr>
                    </a:p>
                  </a:txBody>
                  <a:tcPr>
                    <a:lnL w="28575" cap="flat" cmpd="sng" algn="ctr">
                      <a:solidFill>
                        <a:schemeClr val="bg1"/>
                      </a:solidFill>
                      <a:prstDash val="solid"/>
                      <a:round/>
                      <a:headEnd type="none" w="med" len="med"/>
                      <a:tailEnd type="none" w="med" len="med"/>
                    </a:lnL>
                    <a:lnT w="28575" cap="flat" cmpd="sng" algn="ctr">
                      <a:solidFill>
                        <a:schemeClr val="bg1"/>
                      </a:solidFill>
                      <a:prstDash val="solid"/>
                      <a:round/>
                      <a:headEnd type="none" w="med" len="med"/>
                      <a:tailEnd type="none" w="med" len="med"/>
                    </a:lnT>
                    <a:solidFill>
                      <a:schemeClr val="tx1">
                        <a:lumMod val="75000"/>
                      </a:schemeClr>
                    </a:solidFill>
                  </a:tcPr>
                </a:tc>
              </a:tr>
              <a:tr h="736600">
                <a:tc>
                  <a:txBody>
                    <a:bodyPr/>
                    <a:lstStyle/>
                    <a:p>
                      <a:pPr algn="l"/>
                      <a:r>
                        <a:rPr lang="en-US" sz="2800" b="1" dirty="0" smtClean="0">
                          <a:latin typeface="+mj-lt"/>
                        </a:rPr>
                        <a:t>B2</a:t>
                      </a:r>
                      <a:endParaRPr lang="en-US" sz="2800" b="1" dirty="0">
                        <a:latin typeface="+mj-lt"/>
                      </a:endParaRPr>
                    </a:p>
                  </a:txBody>
                  <a:tcPr>
                    <a:solidFill>
                      <a:schemeClr val="tx1"/>
                    </a:solidFill>
                  </a:tcPr>
                </a:tc>
                <a:tc>
                  <a:txBody>
                    <a:bodyPr/>
                    <a:lstStyle/>
                    <a:p>
                      <a:pPr algn="ctr"/>
                      <a:r>
                        <a:rPr lang="en-US" sz="2800" dirty="0" smtClean="0">
                          <a:latin typeface="+mj-lt"/>
                        </a:rPr>
                        <a:t>4.87</a:t>
                      </a:r>
                      <a:endParaRPr lang="en-US" sz="2800" dirty="0">
                        <a:latin typeface="+mj-lt"/>
                      </a:endParaRPr>
                    </a:p>
                  </a:txBody>
                  <a:tcPr>
                    <a:solidFill>
                      <a:schemeClr val="tx1"/>
                    </a:solidFill>
                  </a:tcPr>
                </a:tc>
                <a:tc>
                  <a:txBody>
                    <a:bodyPr/>
                    <a:lstStyle/>
                    <a:p>
                      <a:pPr algn="ctr"/>
                      <a:r>
                        <a:rPr lang="en-US" sz="2800" dirty="0" smtClean="0">
                          <a:latin typeface="+mj-lt"/>
                        </a:rPr>
                        <a:t>2.56</a:t>
                      </a:r>
                      <a:endParaRPr lang="en-US" sz="2800" dirty="0">
                        <a:latin typeface="+mj-lt"/>
                      </a:endParaRPr>
                    </a:p>
                  </a:txBody>
                  <a:tcPr>
                    <a:solidFill>
                      <a:schemeClr val="tx1"/>
                    </a:solidFill>
                  </a:tcPr>
                </a:tc>
                <a:tc>
                  <a:txBody>
                    <a:bodyPr/>
                    <a:lstStyle/>
                    <a:p>
                      <a:pPr algn="ctr"/>
                      <a:r>
                        <a:rPr lang="en-US" sz="2800" dirty="0" smtClean="0">
                          <a:latin typeface="+mj-lt"/>
                        </a:rPr>
                        <a:t>3.29</a:t>
                      </a:r>
                      <a:endParaRPr lang="en-US" sz="2800" dirty="0">
                        <a:latin typeface="+mj-lt"/>
                      </a:endParaRPr>
                    </a:p>
                  </a:txBody>
                  <a:tcPr>
                    <a:solidFill>
                      <a:schemeClr val="tx1"/>
                    </a:solidFill>
                  </a:tcPr>
                </a:tc>
                <a:tc>
                  <a:txBody>
                    <a:bodyPr/>
                    <a:lstStyle/>
                    <a:p>
                      <a:pPr algn="ctr"/>
                      <a:r>
                        <a:rPr lang="en-US" sz="2800" dirty="0" smtClean="0">
                          <a:latin typeface="+mj-lt"/>
                        </a:rPr>
                        <a:t>3.57</a:t>
                      </a:r>
                      <a:endParaRPr lang="en-US" sz="2800" dirty="0">
                        <a:latin typeface="+mj-lt"/>
                      </a:endParaRPr>
                    </a:p>
                  </a:txBody>
                  <a:tcPr>
                    <a:solidFill>
                      <a:schemeClr val="tx1"/>
                    </a:solidFill>
                  </a:tcPr>
                </a:tc>
                <a:tc>
                  <a:txBody>
                    <a:bodyPr/>
                    <a:lstStyle/>
                    <a:p>
                      <a:pPr algn="ctr"/>
                      <a:r>
                        <a:rPr lang="en-US" sz="2800" dirty="0" smtClean="0">
                          <a:latin typeface="+mj-lt"/>
                        </a:rPr>
                        <a:t>1.40</a:t>
                      </a:r>
                      <a:endParaRPr lang="en-US" sz="2800" dirty="0">
                        <a:latin typeface="+mj-lt"/>
                      </a:endParaRPr>
                    </a:p>
                  </a:txBody>
                  <a:tcPr>
                    <a:lnR w="28575" cap="flat" cmpd="sng" algn="ctr">
                      <a:solidFill>
                        <a:schemeClr val="bg1"/>
                      </a:solidFill>
                      <a:prstDash val="solid"/>
                      <a:round/>
                      <a:headEnd type="none" w="med" len="med"/>
                      <a:tailEnd type="none" w="med" len="med"/>
                    </a:lnR>
                    <a:solidFill>
                      <a:schemeClr val="tx1"/>
                    </a:solidFill>
                  </a:tcPr>
                </a:tc>
                <a:tc>
                  <a:txBody>
                    <a:bodyPr/>
                    <a:lstStyle/>
                    <a:p>
                      <a:pPr algn="ctr"/>
                      <a:r>
                        <a:rPr lang="en-US" sz="2800" dirty="0" smtClean="0">
                          <a:latin typeface="+mj-lt"/>
                        </a:rPr>
                        <a:t>2.95</a:t>
                      </a:r>
                      <a:endParaRPr lang="en-US" sz="2800" dirty="0">
                        <a:latin typeface="+mj-lt"/>
                      </a:endParaRPr>
                    </a:p>
                  </a:txBody>
                  <a:tcPr>
                    <a:lnL w="28575" cap="flat" cmpd="sng" algn="ctr">
                      <a:solidFill>
                        <a:schemeClr val="bg1"/>
                      </a:solidFill>
                      <a:prstDash val="solid"/>
                      <a:round/>
                      <a:headEnd type="none" w="med" len="med"/>
                      <a:tailEnd type="none" w="med" len="med"/>
                    </a:lnL>
                    <a:solidFill>
                      <a:schemeClr val="tx1"/>
                    </a:solidFill>
                  </a:tcPr>
                </a:tc>
              </a:tr>
              <a:tr h="736600">
                <a:tc>
                  <a:txBody>
                    <a:bodyPr/>
                    <a:lstStyle/>
                    <a:p>
                      <a:pPr algn="l"/>
                      <a:r>
                        <a:rPr lang="en-US" sz="2800" b="1" dirty="0" smtClean="0">
                          <a:latin typeface="+mj-lt"/>
                        </a:rPr>
                        <a:t>32AF</a:t>
                      </a:r>
                      <a:endParaRPr lang="en-US" sz="2800" b="1" dirty="0">
                        <a:latin typeface="+mj-lt"/>
                      </a:endParaRPr>
                    </a:p>
                  </a:txBody>
                  <a:tcPr>
                    <a:solidFill>
                      <a:schemeClr val="tx1">
                        <a:lumMod val="75000"/>
                      </a:schemeClr>
                    </a:solidFill>
                  </a:tcPr>
                </a:tc>
                <a:tc>
                  <a:txBody>
                    <a:bodyPr/>
                    <a:lstStyle/>
                    <a:p>
                      <a:pPr algn="ctr"/>
                      <a:r>
                        <a:rPr lang="en-US" sz="2800" dirty="0" smtClean="0">
                          <a:latin typeface="+mj-lt"/>
                        </a:rPr>
                        <a:t>4.07</a:t>
                      </a:r>
                      <a:endParaRPr lang="en-US" sz="2800" dirty="0">
                        <a:latin typeface="+mj-lt"/>
                      </a:endParaRPr>
                    </a:p>
                  </a:txBody>
                  <a:tcPr>
                    <a:solidFill>
                      <a:schemeClr val="tx1">
                        <a:lumMod val="75000"/>
                      </a:schemeClr>
                    </a:solidFill>
                  </a:tcPr>
                </a:tc>
                <a:tc>
                  <a:txBody>
                    <a:bodyPr/>
                    <a:lstStyle/>
                    <a:p>
                      <a:pPr algn="ctr"/>
                      <a:r>
                        <a:rPr lang="en-US" sz="2800" dirty="0" smtClean="0">
                          <a:latin typeface="+mj-lt"/>
                        </a:rPr>
                        <a:t>1.79</a:t>
                      </a:r>
                      <a:endParaRPr lang="en-US" sz="2800" dirty="0">
                        <a:latin typeface="+mj-lt"/>
                      </a:endParaRPr>
                    </a:p>
                  </a:txBody>
                  <a:tcPr>
                    <a:solidFill>
                      <a:schemeClr val="tx1">
                        <a:lumMod val="75000"/>
                      </a:schemeClr>
                    </a:solidFill>
                  </a:tcPr>
                </a:tc>
                <a:tc>
                  <a:txBody>
                    <a:bodyPr/>
                    <a:lstStyle/>
                    <a:p>
                      <a:pPr algn="ctr"/>
                      <a:r>
                        <a:rPr lang="en-US" sz="2800" dirty="0" smtClean="0">
                          <a:latin typeface="+mj-lt"/>
                        </a:rPr>
                        <a:t>3.46</a:t>
                      </a:r>
                      <a:endParaRPr lang="en-US" sz="2800" dirty="0">
                        <a:latin typeface="+mj-lt"/>
                      </a:endParaRPr>
                    </a:p>
                  </a:txBody>
                  <a:tcPr>
                    <a:solidFill>
                      <a:schemeClr val="tx1">
                        <a:lumMod val="75000"/>
                      </a:schemeClr>
                    </a:solidFill>
                  </a:tcPr>
                </a:tc>
                <a:tc>
                  <a:txBody>
                    <a:bodyPr/>
                    <a:lstStyle/>
                    <a:p>
                      <a:pPr algn="ctr"/>
                      <a:r>
                        <a:rPr lang="en-US" sz="2800" dirty="0" smtClean="0">
                          <a:latin typeface="+mj-lt"/>
                        </a:rPr>
                        <a:t>3.11</a:t>
                      </a:r>
                      <a:endParaRPr lang="en-US" sz="2800" dirty="0">
                        <a:latin typeface="+mj-lt"/>
                      </a:endParaRPr>
                    </a:p>
                  </a:txBody>
                  <a:tcPr>
                    <a:solidFill>
                      <a:schemeClr val="tx1">
                        <a:lumMod val="75000"/>
                      </a:schemeClr>
                    </a:solidFill>
                  </a:tcPr>
                </a:tc>
                <a:tc>
                  <a:txBody>
                    <a:bodyPr/>
                    <a:lstStyle/>
                    <a:p>
                      <a:pPr algn="ctr"/>
                      <a:r>
                        <a:rPr lang="en-US" sz="2800" dirty="0" smtClean="0">
                          <a:latin typeface="+mj-lt"/>
                        </a:rPr>
                        <a:t>1.39</a:t>
                      </a:r>
                      <a:endParaRPr lang="en-US" sz="2800" dirty="0">
                        <a:latin typeface="+mj-lt"/>
                      </a:endParaRPr>
                    </a:p>
                  </a:txBody>
                  <a:tcPr>
                    <a:lnR w="28575" cap="flat" cmpd="sng" algn="ctr">
                      <a:solidFill>
                        <a:schemeClr val="bg1"/>
                      </a:solidFill>
                      <a:prstDash val="solid"/>
                      <a:round/>
                      <a:headEnd type="none" w="med" len="med"/>
                      <a:tailEnd type="none" w="med" len="med"/>
                    </a:lnR>
                    <a:solidFill>
                      <a:schemeClr val="tx1">
                        <a:lumMod val="75000"/>
                      </a:schemeClr>
                    </a:solidFill>
                  </a:tcPr>
                </a:tc>
                <a:tc>
                  <a:txBody>
                    <a:bodyPr/>
                    <a:lstStyle/>
                    <a:p>
                      <a:pPr algn="ctr"/>
                      <a:r>
                        <a:rPr lang="en-US" sz="2800" dirty="0" smtClean="0">
                          <a:latin typeface="+mj-lt"/>
                        </a:rPr>
                        <a:t>2.99</a:t>
                      </a:r>
                      <a:endParaRPr lang="en-US" sz="2800" dirty="0">
                        <a:latin typeface="+mj-lt"/>
                      </a:endParaRPr>
                    </a:p>
                  </a:txBody>
                  <a:tcPr>
                    <a:lnL w="28575" cap="flat" cmpd="sng" algn="ctr">
                      <a:solidFill>
                        <a:schemeClr val="bg1"/>
                      </a:solidFill>
                      <a:prstDash val="solid"/>
                      <a:round/>
                      <a:headEnd type="none" w="med" len="med"/>
                      <a:tailEnd type="none" w="med" len="med"/>
                    </a:lnL>
                    <a:solidFill>
                      <a:schemeClr val="tx1">
                        <a:lumMod val="75000"/>
                      </a:schemeClr>
                    </a:solidFill>
                  </a:tcPr>
                </a:tc>
              </a:tr>
              <a:tr h="736600">
                <a:tc>
                  <a:txBody>
                    <a:bodyPr/>
                    <a:lstStyle/>
                    <a:p>
                      <a:pPr algn="l"/>
                      <a:r>
                        <a:rPr lang="en-US" sz="2800" b="1" dirty="0" smtClean="0">
                          <a:latin typeface="+mj-lt"/>
                        </a:rPr>
                        <a:t>32P</a:t>
                      </a:r>
                      <a:endParaRPr lang="en-US" sz="2800" b="1" dirty="0">
                        <a:latin typeface="+mj-lt"/>
                      </a:endParaRPr>
                    </a:p>
                  </a:txBody>
                  <a:tcPr>
                    <a:solidFill>
                      <a:schemeClr val="tx1"/>
                    </a:solidFill>
                  </a:tcPr>
                </a:tc>
                <a:tc>
                  <a:txBody>
                    <a:bodyPr/>
                    <a:lstStyle/>
                    <a:p>
                      <a:pPr algn="ctr"/>
                      <a:r>
                        <a:rPr lang="en-US" sz="2800" dirty="0" smtClean="0">
                          <a:latin typeface="+mj-lt"/>
                        </a:rPr>
                        <a:t>10.9*</a:t>
                      </a:r>
                      <a:endParaRPr lang="en-US" sz="2800" dirty="0">
                        <a:latin typeface="+mj-lt"/>
                      </a:endParaRPr>
                    </a:p>
                  </a:txBody>
                  <a:tcPr>
                    <a:solidFill>
                      <a:schemeClr val="tx1"/>
                    </a:solidFill>
                  </a:tcPr>
                </a:tc>
                <a:tc>
                  <a:txBody>
                    <a:bodyPr/>
                    <a:lstStyle/>
                    <a:p>
                      <a:pPr algn="ctr"/>
                      <a:r>
                        <a:rPr lang="en-US" sz="2800" dirty="0" smtClean="0">
                          <a:latin typeface="+mj-lt"/>
                        </a:rPr>
                        <a:t>2.48</a:t>
                      </a:r>
                      <a:endParaRPr lang="en-US" sz="2800" dirty="0">
                        <a:latin typeface="+mj-lt"/>
                      </a:endParaRPr>
                    </a:p>
                  </a:txBody>
                  <a:tcPr>
                    <a:solidFill>
                      <a:schemeClr val="tx1"/>
                    </a:solidFill>
                  </a:tcPr>
                </a:tc>
                <a:tc>
                  <a:txBody>
                    <a:bodyPr/>
                    <a:lstStyle/>
                    <a:p>
                      <a:pPr algn="ctr"/>
                      <a:r>
                        <a:rPr lang="en-US" sz="2800" dirty="0" smtClean="0">
                          <a:latin typeface="+mj-lt"/>
                        </a:rPr>
                        <a:t>3.41</a:t>
                      </a:r>
                      <a:endParaRPr lang="en-US" sz="2800" dirty="0">
                        <a:latin typeface="+mj-lt"/>
                      </a:endParaRPr>
                    </a:p>
                  </a:txBody>
                  <a:tcPr>
                    <a:solidFill>
                      <a:schemeClr val="tx1"/>
                    </a:solidFill>
                  </a:tcPr>
                </a:tc>
                <a:tc>
                  <a:txBody>
                    <a:bodyPr/>
                    <a:lstStyle/>
                    <a:p>
                      <a:pPr algn="ctr"/>
                      <a:r>
                        <a:rPr lang="en-US" sz="2800" dirty="0" smtClean="0">
                          <a:latin typeface="+mj-lt"/>
                        </a:rPr>
                        <a:t>2.95</a:t>
                      </a:r>
                      <a:endParaRPr lang="en-US" sz="2800" dirty="0">
                        <a:latin typeface="+mj-lt"/>
                      </a:endParaRPr>
                    </a:p>
                  </a:txBody>
                  <a:tcPr>
                    <a:solidFill>
                      <a:schemeClr val="tx1"/>
                    </a:solidFill>
                  </a:tcPr>
                </a:tc>
                <a:tc>
                  <a:txBody>
                    <a:bodyPr/>
                    <a:lstStyle/>
                    <a:p>
                      <a:pPr algn="ctr"/>
                      <a:r>
                        <a:rPr lang="en-US" sz="2800" dirty="0" smtClean="0">
                          <a:latin typeface="+mj-lt"/>
                        </a:rPr>
                        <a:t>0.43</a:t>
                      </a:r>
                      <a:endParaRPr lang="en-US" sz="2800" dirty="0">
                        <a:latin typeface="+mj-lt"/>
                      </a:endParaRPr>
                    </a:p>
                  </a:txBody>
                  <a:tcPr>
                    <a:lnR w="28575" cap="flat" cmpd="sng" algn="ctr">
                      <a:solidFill>
                        <a:schemeClr val="bg1"/>
                      </a:solidFill>
                      <a:prstDash val="solid"/>
                      <a:round/>
                      <a:headEnd type="none" w="med" len="med"/>
                      <a:tailEnd type="none" w="med" len="med"/>
                    </a:lnR>
                    <a:solidFill>
                      <a:schemeClr val="tx1"/>
                    </a:solidFill>
                  </a:tcPr>
                </a:tc>
                <a:tc>
                  <a:txBody>
                    <a:bodyPr/>
                    <a:lstStyle/>
                    <a:p>
                      <a:pPr algn="ctr"/>
                      <a:r>
                        <a:rPr lang="en-US" sz="2800" dirty="0" smtClean="0">
                          <a:latin typeface="+mj-lt"/>
                        </a:rPr>
                        <a:t>2.66</a:t>
                      </a:r>
                      <a:endParaRPr lang="en-US" sz="2800" dirty="0">
                        <a:latin typeface="+mj-lt"/>
                      </a:endParaRPr>
                    </a:p>
                  </a:txBody>
                  <a:tcPr>
                    <a:lnL w="28575" cap="flat" cmpd="sng" algn="ctr">
                      <a:solidFill>
                        <a:schemeClr val="bg1"/>
                      </a:solidFill>
                      <a:prstDash val="solid"/>
                      <a:round/>
                      <a:headEnd type="none" w="med" len="med"/>
                      <a:tailEnd type="none" w="med" len="med"/>
                    </a:lnL>
                    <a:solidFill>
                      <a:schemeClr val="tx1"/>
                    </a:solidFill>
                  </a:tcPr>
                </a:tc>
              </a:tr>
            </a:tbl>
          </a:graphicData>
        </a:graphic>
      </p:graphicFrame>
    </p:spTree>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Flow">
  <a:themeElements>
    <a:clrScheme name="Median">
      <a:dk1>
        <a:sysClr val="windowText" lastClr="000000"/>
      </a:dk1>
      <a:lt1>
        <a:sysClr val="window" lastClr="FFFFFF"/>
      </a:lt1>
      <a:dk2>
        <a:srgbClr val="775F55"/>
      </a:dk2>
      <a:lt2>
        <a:srgbClr val="EBDDC3"/>
      </a:lt2>
      <a:accent1>
        <a:srgbClr val="94B6D2"/>
      </a:accent1>
      <a:accent2>
        <a:srgbClr val="DD8047"/>
      </a:accent2>
      <a:accent3>
        <a:srgbClr val="A5AB81"/>
      </a:accent3>
      <a:accent4>
        <a:srgbClr val="D8B25C"/>
      </a:accent4>
      <a:accent5>
        <a:srgbClr val="7BA79D"/>
      </a:accent5>
      <a:accent6>
        <a:srgbClr val="968C8C"/>
      </a:accent6>
      <a:hlink>
        <a:srgbClr val="F7B615"/>
      </a:hlink>
      <a:folHlink>
        <a:srgbClr val="704404"/>
      </a:folHlink>
    </a:clrScheme>
    <a:fontScheme name="Flow">
      <a:majorFont>
        <a:latin typeface="Calibri"/>
        <a:ea typeface=""/>
        <a:cs typeface=""/>
        <a:font script="Jpan" typeface="ＭＳ Ｐゴシック"/>
        <a:font script="Hang" typeface="HY중고딕"/>
        <a:font script="Hans" typeface="隶书"/>
        <a:font script="Hant" typeface="微軟正黑體"/>
        <a:font script="Arab" typeface="Traditional Arabic"/>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Constantia"/>
        <a:ea typeface=""/>
        <a:cs typeface=""/>
        <a:font script="Jpan" typeface="HGP明朝E"/>
        <a:font script="Hang" typeface="HY신명조"/>
        <a:font script="Hans" typeface="宋体"/>
        <a:font script="Hant" typeface="新細明體"/>
        <a:font script="Arab" typeface="Majalla UI"/>
        <a:font script="Hebr" typeface="David"/>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Flow">
      <a:fillStyleLst>
        <a:solidFill>
          <a:schemeClr val="phClr"/>
        </a:solidFill>
        <a:gradFill rotWithShape="1">
          <a:gsLst>
            <a:gs pos="0">
              <a:schemeClr val="phClr">
                <a:tint val="70000"/>
                <a:satMod val="130000"/>
              </a:schemeClr>
            </a:gs>
            <a:gs pos="43000">
              <a:schemeClr val="phClr">
                <a:tint val="44000"/>
                <a:satMod val="165000"/>
              </a:schemeClr>
            </a:gs>
            <a:gs pos="93000">
              <a:schemeClr val="phClr">
                <a:tint val="15000"/>
                <a:satMod val="165000"/>
              </a:schemeClr>
            </a:gs>
            <a:gs pos="100000">
              <a:schemeClr val="phClr">
                <a:tint val="5000"/>
                <a:satMod val="250000"/>
              </a:schemeClr>
            </a:gs>
          </a:gsLst>
          <a:path path="circle">
            <a:fillToRect l="50000" t="130000" r="50000" b="-30000"/>
          </a:path>
        </a:gradFill>
        <a:gradFill rotWithShape="1">
          <a:gsLst>
            <a:gs pos="0">
              <a:schemeClr val="phClr">
                <a:tint val="98000"/>
                <a:shade val="25000"/>
                <a:satMod val="250000"/>
              </a:schemeClr>
            </a:gs>
            <a:gs pos="68000">
              <a:schemeClr val="phClr">
                <a:tint val="86000"/>
                <a:satMod val="115000"/>
              </a:schemeClr>
            </a:gs>
            <a:gs pos="100000">
              <a:schemeClr val="phClr">
                <a:tint val="50000"/>
                <a:satMod val="150000"/>
              </a:schemeClr>
            </a:gs>
          </a:gsLst>
          <a:path path="circle">
            <a:fillToRect l="50000" t="130000" r="50000" b="-30000"/>
          </a:path>
        </a:gradFill>
      </a:fillStyleLst>
      <a:lnStyleLst>
        <a:ln w="9525" cap="flat" cmpd="sng" algn="ctr">
          <a:solidFill>
            <a:schemeClr val="phClr">
              <a:shade val="50000"/>
              <a:satMod val="103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scene3d>
            <a:camera prst="orthographicFront" fov="0">
              <a:rot lat="0" lon="0" rev="0"/>
            </a:camera>
            <a:lightRig rig="glow" dir="tl">
              <a:rot lat="0" lon="0" rev="900000"/>
            </a:lightRig>
          </a:scene3d>
          <a:sp3d prstMaterial="powder">
            <a:bevelT w="25400" h="38100"/>
          </a:sp3d>
        </a:effectStyle>
      </a:effectStyleLst>
      <a:bgFillStyleLst>
        <a:solidFill>
          <a:schemeClr val="phClr"/>
        </a:solidFill>
        <a:gradFill rotWithShape="1">
          <a:gsLst>
            <a:gs pos="0">
              <a:schemeClr val="phClr">
                <a:tint val="80000"/>
                <a:satMod val="400000"/>
              </a:schemeClr>
            </a:gs>
            <a:gs pos="25000">
              <a:schemeClr val="phClr">
                <a:tint val="83000"/>
                <a:satMod val="320000"/>
              </a:schemeClr>
            </a:gs>
            <a:gs pos="100000">
              <a:schemeClr val="phClr">
                <a:shade val="15000"/>
                <a:satMod val="320000"/>
              </a:schemeClr>
            </a:gs>
          </a:gsLst>
          <a:path path="circle">
            <a:fillToRect l="10000" t="110000" r="10000" b="100000"/>
          </a:path>
        </a:gradFill>
        <a:blipFill>
          <a:blip xmlns:r="http://schemas.openxmlformats.org/officeDocument/2006/relationships" r:embed="rId1">
            <a:duotone>
              <a:schemeClr val="phClr">
                <a:shade val="90000"/>
                <a:satMod val="150000"/>
              </a:schemeClr>
              <a:schemeClr val="phClr">
                <a:tint val="88000"/>
                <a:satMod val="150000"/>
              </a:schemeClr>
            </a:duotone>
          </a:blip>
          <a:tile tx="0" ty="0" sx="65000" sy="65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Flow</Template>
  <TotalTime>1185</TotalTime>
  <Words>735</Words>
  <Application>Microsoft Office PowerPoint</Application>
  <PresentationFormat>Custom</PresentationFormat>
  <Paragraphs>87</Paragraphs>
  <Slides>1</Slides>
  <Notes>0</Notes>
  <HiddenSlides>0</HiddenSlides>
  <MMClips>0</MMClips>
  <ScaleCrop>false</ScaleCrop>
  <HeadingPairs>
    <vt:vector size="4" baseType="variant">
      <vt:variant>
        <vt:lpstr>Theme</vt:lpstr>
      </vt:variant>
      <vt:variant>
        <vt:i4>1</vt:i4>
      </vt:variant>
      <vt:variant>
        <vt:lpstr>Slide Titles</vt:lpstr>
      </vt:variant>
      <vt:variant>
        <vt:i4>1</vt:i4>
      </vt:variant>
    </vt:vector>
  </HeadingPairs>
  <TitlesOfParts>
    <vt:vector size="2" baseType="lpstr">
      <vt:lpstr>Flow</vt:lpstr>
      <vt:lpstr>Economic but Effective: Camera Point Method Provides Robust Estimation of Leaf Area Index in Northern Forests </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The Application of Camera Point </dc:title>
  <dc:creator>Paul Pellissier</dc:creator>
  <cp:lastModifiedBy>Paul Pellissier</cp:lastModifiedBy>
  <cp:revision>23</cp:revision>
  <dcterms:created xsi:type="dcterms:W3CDTF">2012-04-04T00:06:56Z</dcterms:created>
  <dcterms:modified xsi:type="dcterms:W3CDTF">2012-04-22T21:27:07Z</dcterms:modified>
</cp:coreProperties>
</file>