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3"/>
  </p:sldMasterIdLst>
  <p:notesMasterIdLst>
    <p:notesMasterId r:id="rId5"/>
  </p:notesMasterIdLst>
  <p:sldIdLst>
    <p:sldId id="256" r:id="rId4"/>
  </p:sldIdLst>
  <p:sldSz cx="43891200" cy="32918400"/>
  <p:notesSz cx="9144000" cy="6858000"/>
  <p:defaultTextStyle>
    <a:defPPr>
      <a:defRPr lang="en-US"/>
    </a:defPPr>
    <a:lvl1pPr marL="0" algn="l" defTabSz="4301092" rtl="0" eaLnBrk="1" latinLnBrk="0" hangingPunct="1">
      <a:defRPr sz="8500" kern="1200">
        <a:solidFill>
          <a:schemeClr val="tx1"/>
        </a:solidFill>
        <a:latin typeface="+mn-lt"/>
        <a:ea typeface="+mn-ea"/>
        <a:cs typeface="+mn-cs"/>
      </a:defRPr>
    </a:lvl1pPr>
    <a:lvl2pPr marL="2150545" algn="l" defTabSz="4301092" rtl="0" eaLnBrk="1" latinLnBrk="0" hangingPunct="1">
      <a:defRPr sz="8500" kern="1200">
        <a:solidFill>
          <a:schemeClr val="tx1"/>
        </a:solidFill>
        <a:latin typeface="+mn-lt"/>
        <a:ea typeface="+mn-ea"/>
        <a:cs typeface="+mn-cs"/>
      </a:defRPr>
    </a:lvl2pPr>
    <a:lvl3pPr marL="4301092" algn="l" defTabSz="4301092" rtl="0" eaLnBrk="1" latinLnBrk="0" hangingPunct="1">
      <a:defRPr sz="8500" kern="1200">
        <a:solidFill>
          <a:schemeClr val="tx1"/>
        </a:solidFill>
        <a:latin typeface="+mn-lt"/>
        <a:ea typeface="+mn-ea"/>
        <a:cs typeface="+mn-cs"/>
      </a:defRPr>
    </a:lvl3pPr>
    <a:lvl4pPr marL="6451637" algn="l" defTabSz="4301092" rtl="0" eaLnBrk="1" latinLnBrk="0" hangingPunct="1">
      <a:defRPr sz="8500" kern="1200">
        <a:solidFill>
          <a:schemeClr val="tx1"/>
        </a:solidFill>
        <a:latin typeface="+mn-lt"/>
        <a:ea typeface="+mn-ea"/>
        <a:cs typeface="+mn-cs"/>
      </a:defRPr>
    </a:lvl4pPr>
    <a:lvl5pPr marL="8602184" algn="l" defTabSz="4301092" rtl="0" eaLnBrk="1" latinLnBrk="0" hangingPunct="1">
      <a:defRPr sz="8500" kern="1200">
        <a:solidFill>
          <a:schemeClr val="tx1"/>
        </a:solidFill>
        <a:latin typeface="+mn-lt"/>
        <a:ea typeface="+mn-ea"/>
        <a:cs typeface="+mn-cs"/>
      </a:defRPr>
    </a:lvl5pPr>
    <a:lvl6pPr marL="10752730" algn="l" defTabSz="4301092" rtl="0" eaLnBrk="1" latinLnBrk="0" hangingPunct="1">
      <a:defRPr sz="8500" kern="1200">
        <a:solidFill>
          <a:schemeClr val="tx1"/>
        </a:solidFill>
        <a:latin typeface="+mn-lt"/>
        <a:ea typeface="+mn-ea"/>
        <a:cs typeface="+mn-cs"/>
      </a:defRPr>
    </a:lvl6pPr>
    <a:lvl7pPr marL="12903275" algn="l" defTabSz="4301092" rtl="0" eaLnBrk="1" latinLnBrk="0" hangingPunct="1">
      <a:defRPr sz="8500" kern="1200">
        <a:solidFill>
          <a:schemeClr val="tx1"/>
        </a:solidFill>
        <a:latin typeface="+mn-lt"/>
        <a:ea typeface="+mn-ea"/>
        <a:cs typeface="+mn-cs"/>
      </a:defRPr>
    </a:lvl7pPr>
    <a:lvl8pPr marL="15053822" algn="l" defTabSz="4301092" rtl="0" eaLnBrk="1" latinLnBrk="0" hangingPunct="1">
      <a:defRPr sz="8500" kern="1200">
        <a:solidFill>
          <a:schemeClr val="tx1"/>
        </a:solidFill>
        <a:latin typeface="+mn-lt"/>
        <a:ea typeface="+mn-ea"/>
        <a:cs typeface="+mn-cs"/>
      </a:defRPr>
    </a:lvl8pPr>
    <a:lvl9pPr marL="17204367" algn="l" defTabSz="4301092" rtl="0" eaLnBrk="1" latinLnBrk="0" hangingPunct="1">
      <a:defRPr sz="85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ED181"/>
    <a:srgbClr val="D6D6D6"/>
    <a:srgbClr val="9BD2ED"/>
    <a:srgbClr val="49ADDF"/>
    <a:srgbClr val="1A6B92"/>
    <a:srgbClr val="299FD9"/>
    <a:srgbClr val="2E0957"/>
    <a:srgbClr val="FFC9C9"/>
    <a:srgbClr val="DEC8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7279" autoAdjust="0"/>
    <p:restoredTop sz="95920" autoAdjust="0"/>
  </p:normalViewPr>
  <p:slideViewPr>
    <p:cSldViewPr snapToGrid="0">
      <p:cViewPr>
        <p:scale>
          <a:sx n="33" d="100"/>
          <a:sy n="33" d="100"/>
        </p:scale>
        <p:origin x="738" y="-4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Master" Target="slideMasters/slideMaster1.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image" Target="../media/image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150D7D44-8531-3D43-B6DA-1C2DAA327CA5}" type="datetimeFigureOut">
              <a:rPr lang="en-US" smtClean="0"/>
              <a:t>4/19/2022</a:t>
            </a:fld>
            <a:endParaRPr lang="en-US"/>
          </a:p>
        </p:txBody>
      </p:sp>
      <p:sp>
        <p:nvSpPr>
          <p:cNvPr id="4" name="Slide Image Placeholder 3"/>
          <p:cNvSpPr>
            <a:spLocks noGrp="1" noRot="1" noChangeAspect="1"/>
          </p:cNvSpPr>
          <p:nvPr>
            <p:ph type="sldImg" idx="2"/>
          </p:nvPr>
        </p:nvSpPr>
        <p:spPr>
          <a:xfrm>
            <a:off x="3028950" y="857250"/>
            <a:ext cx="3086100"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78A733CC-E2AC-524C-B36D-A09EC222DC35}" type="slidenum">
              <a:rPr lang="en-US" smtClean="0"/>
              <a:t>‹#›</a:t>
            </a:fld>
            <a:endParaRPr lang="en-US"/>
          </a:p>
        </p:txBody>
      </p:sp>
    </p:spTree>
    <p:extLst>
      <p:ext uri="{BB962C8B-B14F-4D97-AF65-F5344CB8AC3E}">
        <p14:creationId xmlns:p14="http://schemas.microsoft.com/office/powerpoint/2010/main" val="39373247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8A733CC-E2AC-524C-B36D-A09EC222DC35}" type="slidenum">
              <a:rPr lang="en-US" smtClean="0"/>
              <a:t>1</a:t>
            </a:fld>
            <a:endParaRPr lang="en-US"/>
          </a:p>
        </p:txBody>
      </p:sp>
    </p:spTree>
    <p:extLst>
      <p:ext uri="{BB962C8B-B14F-4D97-AF65-F5344CB8AC3E}">
        <p14:creationId xmlns:p14="http://schemas.microsoft.com/office/powerpoint/2010/main" val="16007492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3"/>
            <a:ext cx="37307520" cy="11460480"/>
          </a:xfrm>
        </p:spPr>
        <p:txBody>
          <a:bodyPr anchor="b"/>
          <a:lstStyle>
            <a:lvl1pPr algn="ctr">
              <a:defRPr sz="29400"/>
            </a:lvl1pPr>
          </a:lstStyle>
          <a:p>
            <a:r>
              <a:rPr lang="en-US"/>
              <a:t>Click to edit Master title style</a:t>
            </a:r>
            <a:endParaRPr lang="en-US" dirty="0"/>
          </a:p>
        </p:txBody>
      </p:sp>
      <p:sp>
        <p:nvSpPr>
          <p:cNvPr id="3" name="Subtitle 2"/>
          <p:cNvSpPr>
            <a:spLocks noGrp="1"/>
          </p:cNvSpPr>
          <p:nvPr>
            <p:ph type="subTitle" idx="1"/>
          </p:nvPr>
        </p:nvSpPr>
        <p:spPr>
          <a:xfrm>
            <a:off x="5486400" y="17289783"/>
            <a:ext cx="32918400" cy="7947657"/>
          </a:xfrm>
        </p:spPr>
        <p:txBody>
          <a:bodyPr/>
          <a:lstStyle>
            <a:lvl1pPr marL="0" indent="0" algn="ctr">
              <a:buNone/>
              <a:defRPr sz="11800"/>
            </a:lvl1pPr>
            <a:lvl2pPr marL="2240152" indent="0" algn="ctr">
              <a:buNone/>
              <a:defRPr sz="9800"/>
            </a:lvl2pPr>
            <a:lvl3pPr marL="4480304" indent="0" algn="ctr">
              <a:buNone/>
              <a:defRPr sz="8800"/>
            </a:lvl3pPr>
            <a:lvl4pPr marL="6720456" indent="0" algn="ctr">
              <a:buNone/>
              <a:defRPr sz="7800"/>
            </a:lvl4pPr>
            <a:lvl5pPr marL="8960608" indent="0" algn="ctr">
              <a:buNone/>
              <a:defRPr sz="7800"/>
            </a:lvl5pPr>
            <a:lvl6pPr marL="11200760" indent="0" algn="ctr">
              <a:buNone/>
              <a:defRPr sz="7800"/>
            </a:lvl6pPr>
            <a:lvl7pPr marL="13440912" indent="0" algn="ctr">
              <a:buNone/>
              <a:defRPr sz="7800"/>
            </a:lvl7pPr>
            <a:lvl8pPr marL="15681064" indent="0" algn="ctr">
              <a:buNone/>
              <a:defRPr sz="7800"/>
            </a:lvl8pPr>
            <a:lvl9pPr marL="17921216" indent="0" algn="ctr">
              <a:buNone/>
              <a:defRPr sz="7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3955231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1377049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51"/>
            <a:ext cx="37856160" cy="13693137"/>
          </a:xfrm>
        </p:spPr>
        <p:txBody>
          <a:bodyPr anchor="b"/>
          <a:lstStyle>
            <a:lvl1pPr>
              <a:defRPr sz="29400"/>
            </a:lvl1pPr>
          </a:lstStyle>
          <a:p>
            <a:r>
              <a:rPr lang="en-US"/>
              <a:t>Click to edit Master title style</a:t>
            </a:r>
            <a:endParaRPr lang="en-US" dirty="0"/>
          </a:p>
        </p:txBody>
      </p:sp>
      <p:sp>
        <p:nvSpPr>
          <p:cNvPr id="3" name="Text Placeholder 2"/>
          <p:cNvSpPr>
            <a:spLocks noGrp="1"/>
          </p:cNvSpPr>
          <p:nvPr>
            <p:ph type="body" idx="1"/>
          </p:nvPr>
        </p:nvSpPr>
        <p:spPr>
          <a:xfrm>
            <a:off x="2994662" y="22029431"/>
            <a:ext cx="37856160" cy="7200897"/>
          </a:xfrm>
        </p:spPr>
        <p:txBody>
          <a:bodyPr/>
          <a:lstStyle>
            <a:lvl1pPr marL="0" indent="0">
              <a:buNone/>
              <a:defRPr sz="11800">
                <a:solidFill>
                  <a:schemeClr val="tx1"/>
                </a:solidFill>
              </a:defRPr>
            </a:lvl1pPr>
            <a:lvl2pPr marL="2240152" indent="0">
              <a:buNone/>
              <a:defRPr sz="9800">
                <a:solidFill>
                  <a:schemeClr val="tx1">
                    <a:tint val="75000"/>
                  </a:schemeClr>
                </a:solidFill>
              </a:defRPr>
            </a:lvl2pPr>
            <a:lvl3pPr marL="4480304" indent="0">
              <a:buNone/>
              <a:defRPr sz="8800">
                <a:solidFill>
                  <a:schemeClr val="tx1">
                    <a:tint val="75000"/>
                  </a:schemeClr>
                </a:solidFill>
              </a:defRPr>
            </a:lvl3pPr>
            <a:lvl4pPr marL="6720456" indent="0">
              <a:buNone/>
              <a:defRPr sz="7800">
                <a:solidFill>
                  <a:schemeClr val="tx1">
                    <a:tint val="75000"/>
                  </a:schemeClr>
                </a:solidFill>
              </a:defRPr>
            </a:lvl4pPr>
            <a:lvl5pPr marL="8960608" indent="0">
              <a:buNone/>
              <a:defRPr sz="7800">
                <a:solidFill>
                  <a:schemeClr val="tx1">
                    <a:tint val="75000"/>
                  </a:schemeClr>
                </a:solidFill>
              </a:defRPr>
            </a:lvl5pPr>
            <a:lvl6pPr marL="11200760" indent="0">
              <a:buNone/>
              <a:defRPr sz="7800">
                <a:solidFill>
                  <a:schemeClr val="tx1">
                    <a:tint val="75000"/>
                  </a:schemeClr>
                </a:solidFill>
              </a:defRPr>
            </a:lvl6pPr>
            <a:lvl7pPr marL="13440912" indent="0">
              <a:buNone/>
              <a:defRPr sz="7800">
                <a:solidFill>
                  <a:schemeClr val="tx1">
                    <a:tint val="75000"/>
                  </a:schemeClr>
                </a:solidFill>
              </a:defRPr>
            </a:lvl7pPr>
            <a:lvl8pPr marL="15681064" indent="0">
              <a:buNone/>
              <a:defRPr sz="7800">
                <a:solidFill>
                  <a:schemeClr val="tx1">
                    <a:tint val="75000"/>
                  </a:schemeClr>
                </a:solidFill>
              </a:defRPr>
            </a:lvl8pPr>
            <a:lvl9pPr marL="17921216" indent="0">
              <a:buNone/>
              <a:defRPr sz="78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8E81BC7-D5A5-445F-BF4D-797F02B50EB4}" type="datetimeFigureOut">
              <a:rPr lang="en-US" smtClean="0"/>
              <a:t>4/19/2022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12641230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8E81BC7-D5A5-445F-BF4D-797F02B50EB4}" type="datetimeFigureOut">
              <a:rPr lang="en-US" smtClean="0"/>
              <a:t>4/19/2022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3998905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3"/>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4"/>
            <a:ext cx="18568032" cy="3954777"/>
          </a:xfrm>
        </p:spPr>
        <p:txBody>
          <a:bodyPr anchor="b"/>
          <a:lstStyle>
            <a:lvl1pPr marL="0" indent="0">
              <a:buNone/>
              <a:defRPr sz="11800" b="1"/>
            </a:lvl1pPr>
            <a:lvl2pPr marL="2240152" indent="0">
              <a:buNone/>
              <a:defRPr sz="9800" b="1"/>
            </a:lvl2pPr>
            <a:lvl3pPr marL="4480304" indent="0">
              <a:buNone/>
              <a:defRPr sz="8800" b="1"/>
            </a:lvl3pPr>
            <a:lvl4pPr marL="6720456" indent="0">
              <a:buNone/>
              <a:defRPr sz="7800" b="1"/>
            </a:lvl4pPr>
            <a:lvl5pPr marL="8960608" indent="0">
              <a:buNone/>
              <a:defRPr sz="7800" b="1"/>
            </a:lvl5pPr>
            <a:lvl6pPr marL="11200760" indent="0">
              <a:buNone/>
              <a:defRPr sz="7800" b="1"/>
            </a:lvl6pPr>
            <a:lvl7pPr marL="13440912" indent="0">
              <a:buNone/>
              <a:defRPr sz="7800" b="1"/>
            </a:lvl7pPr>
            <a:lvl8pPr marL="15681064" indent="0">
              <a:buNone/>
              <a:defRPr sz="7800" b="1"/>
            </a:lvl8pPr>
            <a:lvl9pPr marL="17921216" indent="0">
              <a:buNone/>
              <a:defRPr sz="780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4"/>
            <a:ext cx="18659477" cy="3954777"/>
          </a:xfrm>
        </p:spPr>
        <p:txBody>
          <a:bodyPr anchor="b"/>
          <a:lstStyle>
            <a:lvl1pPr marL="0" indent="0">
              <a:buNone/>
              <a:defRPr sz="11800" b="1"/>
            </a:lvl1pPr>
            <a:lvl2pPr marL="2240152" indent="0">
              <a:buNone/>
              <a:defRPr sz="9800" b="1"/>
            </a:lvl2pPr>
            <a:lvl3pPr marL="4480304" indent="0">
              <a:buNone/>
              <a:defRPr sz="8800" b="1"/>
            </a:lvl3pPr>
            <a:lvl4pPr marL="6720456" indent="0">
              <a:buNone/>
              <a:defRPr sz="7800" b="1"/>
            </a:lvl4pPr>
            <a:lvl5pPr marL="8960608" indent="0">
              <a:buNone/>
              <a:defRPr sz="7800" b="1"/>
            </a:lvl5pPr>
            <a:lvl6pPr marL="11200760" indent="0">
              <a:buNone/>
              <a:defRPr sz="7800" b="1"/>
            </a:lvl6pPr>
            <a:lvl7pPr marL="13440912" indent="0">
              <a:buNone/>
              <a:defRPr sz="7800" b="1"/>
            </a:lvl7pPr>
            <a:lvl8pPr marL="15681064" indent="0">
              <a:buNone/>
              <a:defRPr sz="7800" b="1"/>
            </a:lvl8pPr>
            <a:lvl9pPr marL="17921216" indent="0">
              <a:buNone/>
              <a:defRPr sz="780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8E81BC7-D5A5-445F-BF4D-797F02B50EB4}" type="datetimeFigureOut">
              <a:rPr lang="en-US" smtClean="0"/>
              <a:t>4/19/2022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3874506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8E81BC7-D5A5-445F-BF4D-797F02B50EB4}" type="datetimeFigureOut">
              <a:rPr lang="en-US" smtClean="0"/>
              <a:t>4/19/2022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3703485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81BC7-D5A5-445F-BF4D-797F02B50EB4}" type="datetimeFigureOut">
              <a:rPr lang="en-US" smtClean="0"/>
              <a:t>4/19/2022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739455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700"/>
            </a:lvl1pPr>
          </a:lstStyle>
          <a:p>
            <a:r>
              <a:rPr lang="en-US"/>
              <a:t>Click to edit Master title style</a:t>
            </a:r>
            <a:endParaRPr lang="en-US" dirty="0"/>
          </a:p>
        </p:txBody>
      </p:sp>
      <p:sp>
        <p:nvSpPr>
          <p:cNvPr id="3" name="Content Placeholder 2"/>
          <p:cNvSpPr>
            <a:spLocks noGrp="1"/>
          </p:cNvSpPr>
          <p:nvPr>
            <p:ph idx="1"/>
          </p:nvPr>
        </p:nvSpPr>
        <p:spPr>
          <a:xfrm>
            <a:off x="18659477" y="4739648"/>
            <a:ext cx="22219920" cy="23393400"/>
          </a:xfrm>
        </p:spPr>
        <p:txBody>
          <a:bodyPr/>
          <a:lstStyle>
            <a:lvl1pPr>
              <a:defRPr sz="15700"/>
            </a:lvl1pPr>
            <a:lvl2pPr>
              <a:defRPr sz="13700"/>
            </a:lvl2pPr>
            <a:lvl3pPr>
              <a:defRPr sz="11800"/>
            </a:lvl3pPr>
            <a:lvl4pPr>
              <a:defRPr sz="9800"/>
            </a:lvl4pPr>
            <a:lvl5pPr>
              <a:defRPr sz="9800"/>
            </a:lvl5pPr>
            <a:lvl6pPr>
              <a:defRPr sz="9800"/>
            </a:lvl6pPr>
            <a:lvl7pPr>
              <a:defRPr sz="9800"/>
            </a:lvl7pPr>
            <a:lvl8pPr>
              <a:defRPr sz="9800"/>
            </a:lvl8pPr>
            <a:lvl9pPr>
              <a:defRPr sz="9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3"/>
          </a:xfrm>
        </p:spPr>
        <p:txBody>
          <a:bodyPr/>
          <a:lstStyle>
            <a:lvl1pPr marL="0" indent="0">
              <a:buNone/>
              <a:defRPr sz="7800"/>
            </a:lvl1pPr>
            <a:lvl2pPr marL="2240152" indent="0">
              <a:buNone/>
              <a:defRPr sz="6900"/>
            </a:lvl2pPr>
            <a:lvl3pPr marL="4480304" indent="0">
              <a:buNone/>
              <a:defRPr sz="5900"/>
            </a:lvl3pPr>
            <a:lvl4pPr marL="6720456" indent="0">
              <a:buNone/>
              <a:defRPr sz="4900"/>
            </a:lvl4pPr>
            <a:lvl5pPr marL="8960608" indent="0">
              <a:buNone/>
              <a:defRPr sz="4900"/>
            </a:lvl5pPr>
            <a:lvl6pPr marL="11200760" indent="0">
              <a:buNone/>
              <a:defRPr sz="4900"/>
            </a:lvl6pPr>
            <a:lvl7pPr marL="13440912" indent="0">
              <a:buNone/>
              <a:defRPr sz="4900"/>
            </a:lvl7pPr>
            <a:lvl8pPr marL="15681064" indent="0">
              <a:buNone/>
              <a:defRPr sz="4900"/>
            </a:lvl8pPr>
            <a:lvl9pPr marL="17921216" indent="0">
              <a:buNone/>
              <a:defRPr sz="49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4/19/2022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613618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7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8"/>
            <a:ext cx="22219920" cy="23393400"/>
          </a:xfrm>
        </p:spPr>
        <p:txBody>
          <a:bodyPr anchor="t"/>
          <a:lstStyle>
            <a:lvl1pPr marL="0" indent="0">
              <a:buNone/>
              <a:defRPr sz="15700"/>
            </a:lvl1pPr>
            <a:lvl2pPr marL="2240152" indent="0">
              <a:buNone/>
              <a:defRPr sz="13700"/>
            </a:lvl2pPr>
            <a:lvl3pPr marL="4480304" indent="0">
              <a:buNone/>
              <a:defRPr sz="11800"/>
            </a:lvl3pPr>
            <a:lvl4pPr marL="6720456" indent="0">
              <a:buNone/>
              <a:defRPr sz="9800"/>
            </a:lvl4pPr>
            <a:lvl5pPr marL="8960608" indent="0">
              <a:buNone/>
              <a:defRPr sz="9800"/>
            </a:lvl5pPr>
            <a:lvl6pPr marL="11200760" indent="0">
              <a:buNone/>
              <a:defRPr sz="9800"/>
            </a:lvl6pPr>
            <a:lvl7pPr marL="13440912" indent="0">
              <a:buNone/>
              <a:defRPr sz="9800"/>
            </a:lvl7pPr>
            <a:lvl8pPr marL="15681064" indent="0">
              <a:buNone/>
              <a:defRPr sz="9800"/>
            </a:lvl8pPr>
            <a:lvl9pPr marL="17921216" indent="0">
              <a:buNone/>
              <a:defRPr sz="9800"/>
            </a:lvl9pPr>
          </a:lstStyle>
          <a:p>
            <a:r>
              <a:rPr lang="en-US" dirty="0"/>
              <a:t>Click icon to add picture</a:t>
            </a:r>
          </a:p>
        </p:txBody>
      </p:sp>
      <p:sp>
        <p:nvSpPr>
          <p:cNvPr id="4" name="Text Placeholder 3"/>
          <p:cNvSpPr>
            <a:spLocks noGrp="1"/>
          </p:cNvSpPr>
          <p:nvPr>
            <p:ph type="body" sz="half" idx="2"/>
          </p:nvPr>
        </p:nvSpPr>
        <p:spPr>
          <a:xfrm>
            <a:off x="3023237" y="9875520"/>
            <a:ext cx="14156054" cy="18295623"/>
          </a:xfrm>
        </p:spPr>
        <p:txBody>
          <a:bodyPr/>
          <a:lstStyle>
            <a:lvl1pPr marL="0" indent="0">
              <a:buNone/>
              <a:defRPr sz="7800"/>
            </a:lvl1pPr>
            <a:lvl2pPr marL="2240152" indent="0">
              <a:buNone/>
              <a:defRPr sz="6900"/>
            </a:lvl2pPr>
            <a:lvl3pPr marL="4480304" indent="0">
              <a:buNone/>
              <a:defRPr sz="5900"/>
            </a:lvl3pPr>
            <a:lvl4pPr marL="6720456" indent="0">
              <a:buNone/>
              <a:defRPr sz="4900"/>
            </a:lvl4pPr>
            <a:lvl5pPr marL="8960608" indent="0">
              <a:buNone/>
              <a:defRPr sz="4900"/>
            </a:lvl5pPr>
            <a:lvl6pPr marL="11200760" indent="0">
              <a:buNone/>
              <a:defRPr sz="4900"/>
            </a:lvl6pPr>
            <a:lvl7pPr marL="13440912" indent="0">
              <a:buNone/>
              <a:defRPr sz="4900"/>
            </a:lvl7pPr>
            <a:lvl8pPr marL="15681064" indent="0">
              <a:buNone/>
              <a:defRPr sz="4900"/>
            </a:lvl8pPr>
            <a:lvl9pPr marL="17921216" indent="0">
              <a:buNone/>
              <a:defRPr sz="49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4/19/2022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4144683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1547499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76796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3"/>
          </a:xfrm>
          <a:prstGeom prst="rect">
            <a:avLst/>
          </a:prstGeom>
        </p:spPr>
        <p:txBody>
          <a:bodyPr vert="horz" lIns="106674" tIns="53337" rIns="106674" bIns="53337"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3"/>
          </a:xfrm>
          <a:prstGeom prst="rect">
            <a:avLst/>
          </a:prstGeom>
        </p:spPr>
        <p:txBody>
          <a:bodyPr vert="horz" lIns="106674" tIns="53337" rIns="106674" bIns="53337"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8"/>
            <a:ext cx="9875520" cy="1752600"/>
          </a:xfrm>
          <a:prstGeom prst="rect">
            <a:avLst/>
          </a:prstGeom>
        </p:spPr>
        <p:txBody>
          <a:bodyPr vert="horz" lIns="106674" tIns="53337" rIns="106674" bIns="53337" rtlCol="0" anchor="ctr"/>
          <a:lstStyle>
            <a:lvl1pPr algn="l">
              <a:defRPr sz="5900">
                <a:solidFill>
                  <a:schemeClr val="tx1">
                    <a:tint val="75000"/>
                  </a:schemeClr>
                </a:solidFill>
              </a:defRPr>
            </a:lvl1pPr>
          </a:lstStyle>
          <a:p>
            <a:fld id="{08E81BC7-D5A5-445F-BF4D-797F02B50EB4}" type="datetimeFigureOut">
              <a:rPr lang="en-US" smtClean="0"/>
              <a:t>4/19/2022</a:t>
            </a:fld>
            <a:endParaRPr lang="en-US" dirty="0"/>
          </a:p>
        </p:txBody>
      </p:sp>
      <p:sp>
        <p:nvSpPr>
          <p:cNvPr id="5" name="Footer Placeholder 4"/>
          <p:cNvSpPr>
            <a:spLocks noGrp="1"/>
          </p:cNvSpPr>
          <p:nvPr>
            <p:ph type="ftr" sz="quarter" idx="3"/>
          </p:nvPr>
        </p:nvSpPr>
        <p:spPr>
          <a:xfrm>
            <a:off x="14538960" y="30510488"/>
            <a:ext cx="14813280" cy="1752600"/>
          </a:xfrm>
          <a:prstGeom prst="rect">
            <a:avLst/>
          </a:prstGeom>
        </p:spPr>
        <p:txBody>
          <a:bodyPr vert="horz" lIns="106674" tIns="53337" rIns="106674" bIns="53337" rtlCol="0" anchor="ctr"/>
          <a:lstStyle>
            <a:lvl1pPr algn="ctr">
              <a:defRPr sz="5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0998160" y="30510488"/>
            <a:ext cx="9875520" cy="1752600"/>
          </a:xfrm>
          <a:prstGeom prst="rect">
            <a:avLst/>
          </a:prstGeom>
        </p:spPr>
        <p:txBody>
          <a:bodyPr vert="horz" lIns="106674" tIns="53337" rIns="106674" bIns="53337" rtlCol="0" anchor="ctr"/>
          <a:lstStyle>
            <a:lvl1pPr algn="r">
              <a:defRPr sz="5900">
                <a:solidFill>
                  <a:schemeClr val="tx1">
                    <a:tint val="75000"/>
                  </a:schemeClr>
                </a:solidFill>
              </a:defRPr>
            </a:lvl1pPr>
          </a:lstStyle>
          <a:p>
            <a:fld id="{59152990-41B8-4C7F-B873-1D5366E1EAB8}" type="slidenum">
              <a:rPr lang="en-US" smtClean="0"/>
              <a:t>‹#›</a:t>
            </a:fld>
            <a:endParaRPr lang="en-US" dirty="0"/>
          </a:p>
        </p:txBody>
      </p:sp>
    </p:spTree>
    <p:extLst>
      <p:ext uri="{BB962C8B-B14F-4D97-AF65-F5344CB8AC3E}">
        <p14:creationId xmlns:p14="http://schemas.microsoft.com/office/powerpoint/2010/main" val="411317299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4480304" rtl="0" eaLnBrk="1" latinLnBrk="0" hangingPunct="1">
        <a:lnSpc>
          <a:spcPct val="90000"/>
        </a:lnSpc>
        <a:spcBef>
          <a:spcPct val="0"/>
        </a:spcBef>
        <a:buNone/>
        <a:defRPr sz="21600" kern="1200">
          <a:solidFill>
            <a:schemeClr val="tx1"/>
          </a:solidFill>
          <a:latin typeface="+mj-lt"/>
          <a:ea typeface="+mj-ea"/>
          <a:cs typeface="+mj-cs"/>
        </a:defRPr>
      </a:lvl1pPr>
    </p:titleStyle>
    <p:bodyStyle>
      <a:lvl1pPr marL="1120076" indent="-1120076" algn="l" defTabSz="4480304" rtl="0" eaLnBrk="1" latinLnBrk="0" hangingPunct="1">
        <a:lnSpc>
          <a:spcPct val="90000"/>
        </a:lnSpc>
        <a:spcBef>
          <a:spcPts val="4900"/>
        </a:spcBef>
        <a:buFont typeface="Arial" panose="020B0604020202020204" pitchFamily="34" charset="0"/>
        <a:buChar char="•"/>
        <a:defRPr sz="13700" kern="1200">
          <a:solidFill>
            <a:schemeClr val="tx1"/>
          </a:solidFill>
          <a:latin typeface="+mn-lt"/>
          <a:ea typeface="+mn-ea"/>
          <a:cs typeface="+mn-cs"/>
        </a:defRPr>
      </a:lvl1pPr>
      <a:lvl2pPr marL="3360228" indent="-1120076" algn="l" defTabSz="4480304" rtl="0" eaLnBrk="1" latinLnBrk="0" hangingPunct="1">
        <a:lnSpc>
          <a:spcPct val="90000"/>
        </a:lnSpc>
        <a:spcBef>
          <a:spcPts val="2450"/>
        </a:spcBef>
        <a:buFont typeface="Arial" panose="020B0604020202020204" pitchFamily="34" charset="0"/>
        <a:buChar char="•"/>
        <a:defRPr sz="11800" kern="1200">
          <a:solidFill>
            <a:schemeClr val="tx1"/>
          </a:solidFill>
          <a:latin typeface="+mn-lt"/>
          <a:ea typeface="+mn-ea"/>
          <a:cs typeface="+mn-cs"/>
        </a:defRPr>
      </a:lvl2pPr>
      <a:lvl3pPr marL="5600380" indent="-1120076" algn="l" defTabSz="4480304" rtl="0" eaLnBrk="1" latinLnBrk="0" hangingPunct="1">
        <a:lnSpc>
          <a:spcPct val="90000"/>
        </a:lnSpc>
        <a:spcBef>
          <a:spcPts val="2450"/>
        </a:spcBef>
        <a:buFont typeface="Arial" panose="020B0604020202020204" pitchFamily="34" charset="0"/>
        <a:buChar char="•"/>
        <a:defRPr sz="9800" kern="1200">
          <a:solidFill>
            <a:schemeClr val="tx1"/>
          </a:solidFill>
          <a:latin typeface="+mn-lt"/>
          <a:ea typeface="+mn-ea"/>
          <a:cs typeface="+mn-cs"/>
        </a:defRPr>
      </a:lvl3pPr>
      <a:lvl4pPr marL="784053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4pPr>
      <a:lvl5pPr marL="10080684"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5pPr>
      <a:lvl6pPr marL="12320836"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6pPr>
      <a:lvl7pPr marL="14560988"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7pPr>
      <a:lvl8pPr marL="16801140"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8pPr>
      <a:lvl9pPr marL="1904129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9pPr>
    </p:bodyStyle>
    <p:otherStyle>
      <a:defPPr>
        <a:defRPr lang="en-US"/>
      </a:defPPr>
      <a:lvl1pPr marL="0" algn="l" defTabSz="4480304" rtl="0" eaLnBrk="1" latinLnBrk="0" hangingPunct="1">
        <a:defRPr sz="8800" kern="1200">
          <a:solidFill>
            <a:schemeClr val="tx1"/>
          </a:solidFill>
          <a:latin typeface="+mn-lt"/>
          <a:ea typeface="+mn-ea"/>
          <a:cs typeface="+mn-cs"/>
        </a:defRPr>
      </a:lvl1pPr>
      <a:lvl2pPr marL="2240152" algn="l" defTabSz="4480304" rtl="0" eaLnBrk="1" latinLnBrk="0" hangingPunct="1">
        <a:defRPr sz="8800" kern="1200">
          <a:solidFill>
            <a:schemeClr val="tx1"/>
          </a:solidFill>
          <a:latin typeface="+mn-lt"/>
          <a:ea typeface="+mn-ea"/>
          <a:cs typeface="+mn-cs"/>
        </a:defRPr>
      </a:lvl2pPr>
      <a:lvl3pPr marL="4480304" algn="l" defTabSz="4480304" rtl="0" eaLnBrk="1" latinLnBrk="0" hangingPunct="1">
        <a:defRPr sz="8800" kern="1200">
          <a:solidFill>
            <a:schemeClr val="tx1"/>
          </a:solidFill>
          <a:latin typeface="+mn-lt"/>
          <a:ea typeface="+mn-ea"/>
          <a:cs typeface="+mn-cs"/>
        </a:defRPr>
      </a:lvl3pPr>
      <a:lvl4pPr marL="6720456" algn="l" defTabSz="4480304" rtl="0" eaLnBrk="1" latinLnBrk="0" hangingPunct="1">
        <a:defRPr sz="8800" kern="1200">
          <a:solidFill>
            <a:schemeClr val="tx1"/>
          </a:solidFill>
          <a:latin typeface="+mn-lt"/>
          <a:ea typeface="+mn-ea"/>
          <a:cs typeface="+mn-cs"/>
        </a:defRPr>
      </a:lvl4pPr>
      <a:lvl5pPr marL="8960608" algn="l" defTabSz="4480304" rtl="0" eaLnBrk="1" latinLnBrk="0" hangingPunct="1">
        <a:defRPr sz="8800" kern="1200">
          <a:solidFill>
            <a:schemeClr val="tx1"/>
          </a:solidFill>
          <a:latin typeface="+mn-lt"/>
          <a:ea typeface="+mn-ea"/>
          <a:cs typeface="+mn-cs"/>
        </a:defRPr>
      </a:lvl5pPr>
      <a:lvl6pPr marL="11200760" algn="l" defTabSz="4480304" rtl="0" eaLnBrk="1" latinLnBrk="0" hangingPunct="1">
        <a:defRPr sz="8800" kern="1200">
          <a:solidFill>
            <a:schemeClr val="tx1"/>
          </a:solidFill>
          <a:latin typeface="+mn-lt"/>
          <a:ea typeface="+mn-ea"/>
          <a:cs typeface="+mn-cs"/>
        </a:defRPr>
      </a:lvl6pPr>
      <a:lvl7pPr marL="13440912" algn="l" defTabSz="4480304" rtl="0" eaLnBrk="1" latinLnBrk="0" hangingPunct="1">
        <a:defRPr sz="8800" kern="1200">
          <a:solidFill>
            <a:schemeClr val="tx1"/>
          </a:solidFill>
          <a:latin typeface="+mn-lt"/>
          <a:ea typeface="+mn-ea"/>
          <a:cs typeface="+mn-cs"/>
        </a:defRPr>
      </a:lvl7pPr>
      <a:lvl8pPr marL="15681064" algn="l" defTabSz="4480304" rtl="0" eaLnBrk="1" latinLnBrk="0" hangingPunct="1">
        <a:defRPr sz="8800" kern="1200">
          <a:solidFill>
            <a:schemeClr val="tx1"/>
          </a:solidFill>
          <a:latin typeface="+mn-lt"/>
          <a:ea typeface="+mn-ea"/>
          <a:cs typeface="+mn-cs"/>
        </a:defRPr>
      </a:lvl8pPr>
      <a:lvl9pPr marL="17921216" algn="l" defTabSz="4480304" rtl="0" eaLnBrk="1" latinLnBrk="0" hangingPunct="1">
        <a:defRPr sz="8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ype="http://schemas.openxmlformats.org/officeDocument/2006/relationships/image" Target="../media/image12.png"/><Relationship Id="rId18" Type="http://schemas.openxmlformats.org/officeDocument/2006/relationships/image" Target="../media/image2.emf"/><Relationship Id="rId26" Type="http://schemas.openxmlformats.org/officeDocument/2006/relationships/image" Target="../media/image19.jpeg"/><Relationship Id="rId21" Type="http://schemas.openxmlformats.org/officeDocument/2006/relationships/oleObject" Target="../embeddings/oleObject4.bin"/><Relationship Id="rId34" Type="http://schemas.openxmlformats.org/officeDocument/2006/relationships/image" Target="../media/image27.emf"/><Relationship Id="rId7" Type="http://schemas.openxmlformats.org/officeDocument/2006/relationships/image" Target="../media/image6.png"/><Relationship Id="rId12" Type="http://schemas.openxmlformats.org/officeDocument/2006/relationships/image" Target="../media/image11.png"/><Relationship Id="rId17" Type="http://schemas.openxmlformats.org/officeDocument/2006/relationships/oleObject" Target="../embeddings/oleObject2.bin"/><Relationship Id="rId25" Type="http://schemas.openxmlformats.org/officeDocument/2006/relationships/image" Target="../media/image18.png"/><Relationship Id="rId33" Type="http://schemas.openxmlformats.org/officeDocument/2006/relationships/image" Target="../media/image26.emf"/><Relationship Id="rId2" Type="http://schemas.openxmlformats.org/officeDocument/2006/relationships/slideLayout" Target="../slideLayouts/slideLayout1.xml"/><Relationship Id="rId16" Type="http://schemas.openxmlformats.org/officeDocument/2006/relationships/image" Target="../media/image1.emf"/><Relationship Id="rId20" Type="http://schemas.openxmlformats.org/officeDocument/2006/relationships/oleObject" Target="../embeddings/oleObject3.bin"/><Relationship Id="rId29" Type="http://schemas.openxmlformats.org/officeDocument/2006/relationships/image" Target="../media/image22.png"/><Relationship Id="rId1" Type="http://schemas.openxmlformats.org/officeDocument/2006/relationships/vmlDrawing" Target="../drawings/vmlDrawing1.vml"/><Relationship Id="rId6" Type="http://schemas.openxmlformats.org/officeDocument/2006/relationships/image" Target="../media/image5.png"/><Relationship Id="rId11" Type="http://schemas.openxmlformats.org/officeDocument/2006/relationships/image" Target="../media/image10.png"/><Relationship Id="rId24" Type="http://schemas.openxmlformats.org/officeDocument/2006/relationships/image" Target="../media/image17.png"/><Relationship Id="rId32" Type="http://schemas.openxmlformats.org/officeDocument/2006/relationships/image" Target="../media/image25.jpeg"/><Relationship Id="rId37" Type="http://schemas.openxmlformats.org/officeDocument/2006/relationships/image" Target="../media/image30.png"/><Relationship Id="rId5" Type="http://schemas.openxmlformats.org/officeDocument/2006/relationships/image" Target="../media/image4.png"/><Relationship Id="rId15" Type="http://schemas.openxmlformats.org/officeDocument/2006/relationships/oleObject" Target="../embeddings/oleObject1.bin"/><Relationship Id="rId23" Type="http://schemas.openxmlformats.org/officeDocument/2006/relationships/image" Target="../media/image16.png"/><Relationship Id="rId28" Type="http://schemas.openxmlformats.org/officeDocument/2006/relationships/image" Target="../media/image21.png"/><Relationship Id="rId36" Type="http://schemas.openxmlformats.org/officeDocument/2006/relationships/image" Target="../media/image29.jpeg"/><Relationship Id="rId10" Type="http://schemas.openxmlformats.org/officeDocument/2006/relationships/image" Target="../media/image9.gif"/><Relationship Id="rId19" Type="http://schemas.openxmlformats.org/officeDocument/2006/relationships/image" Target="../media/image14.png"/><Relationship Id="rId31" Type="http://schemas.openxmlformats.org/officeDocument/2006/relationships/image" Target="../media/image24.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 Id="rId22" Type="http://schemas.openxmlformats.org/officeDocument/2006/relationships/image" Target="../media/image15.jpeg"/><Relationship Id="rId27" Type="http://schemas.openxmlformats.org/officeDocument/2006/relationships/image" Target="../media/image20.png"/><Relationship Id="rId30" Type="http://schemas.openxmlformats.org/officeDocument/2006/relationships/image" Target="../media/image23.png"/><Relationship Id="rId35" Type="http://schemas.openxmlformats.org/officeDocument/2006/relationships/image" Target="../media/image28.jpeg"/><Relationship Id="rId8" Type="http://schemas.openxmlformats.org/officeDocument/2006/relationships/image" Target="../media/image7.png"/><Relationship Id="rId3"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405B468-9912-4B7C-9D82-66D2198846CD}"/>
              </a:ext>
            </a:extLst>
          </p:cNvPr>
          <p:cNvPicPr>
            <a:picLocks noChangeAspect="1"/>
          </p:cNvPicPr>
          <p:nvPr/>
        </p:nvPicPr>
        <p:blipFill>
          <a:blip r:embed="rId4"/>
          <a:stretch>
            <a:fillRect/>
          </a:stretch>
        </p:blipFill>
        <p:spPr>
          <a:xfrm>
            <a:off x="29508450" y="11728325"/>
            <a:ext cx="6607122" cy="6494089"/>
          </a:xfrm>
          <a:prstGeom prst="rect">
            <a:avLst/>
          </a:prstGeom>
        </p:spPr>
      </p:pic>
      <p:pic>
        <p:nvPicPr>
          <p:cNvPr id="15" name="Picture 14">
            <a:extLst>
              <a:ext uri="{FF2B5EF4-FFF2-40B4-BE49-F238E27FC236}">
                <a16:creationId xmlns:a16="http://schemas.microsoft.com/office/drawing/2014/main" id="{E0FC3C63-A646-465B-BDA4-13A47EDB389A}"/>
              </a:ext>
            </a:extLst>
          </p:cNvPr>
          <p:cNvPicPr>
            <a:picLocks noChangeAspect="1"/>
          </p:cNvPicPr>
          <p:nvPr/>
        </p:nvPicPr>
        <p:blipFill>
          <a:blip r:embed="rId5"/>
          <a:stretch>
            <a:fillRect/>
          </a:stretch>
        </p:blipFill>
        <p:spPr>
          <a:xfrm>
            <a:off x="22861602" y="14924710"/>
            <a:ext cx="5686534" cy="5155924"/>
          </a:xfrm>
          <a:prstGeom prst="rect">
            <a:avLst/>
          </a:prstGeom>
        </p:spPr>
      </p:pic>
      <p:pic>
        <p:nvPicPr>
          <p:cNvPr id="6" name="Picture 5">
            <a:extLst>
              <a:ext uri="{FF2B5EF4-FFF2-40B4-BE49-F238E27FC236}">
                <a16:creationId xmlns:a16="http://schemas.microsoft.com/office/drawing/2014/main" id="{E6D3533F-42FE-4FCD-AD66-163594F4A5DD}"/>
              </a:ext>
            </a:extLst>
          </p:cNvPr>
          <p:cNvPicPr>
            <a:picLocks noChangeAspect="1"/>
          </p:cNvPicPr>
          <p:nvPr/>
        </p:nvPicPr>
        <p:blipFill>
          <a:blip r:embed="rId6"/>
          <a:stretch>
            <a:fillRect/>
          </a:stretch>
        </p:blipFill>
        <p:spPr>
          <a:xfrm>
            <a:off x="36224548" y="11577805"/>
            <a:ext cx="6645359" cy="6931182"/>
          </a:xfrm>
          <a:prstGeom prst="rect">
            <a:avLst/>
          </a:prstGeom>
        </p:spPr>
      </p:pic>
      <p:sp>
        <p:nvSpPr>
          <p:cNvPr id="77" name="Subtitle 2">
            <a:extLst>
              <a:ext uri="{FF2B5EF4-FFF2-40B4-BE49-F238E27FC236}">
                <a16:creationId xmlns:a16="http://schemas.microsoft.com/office/drawing/2014/main" id="{BE366D1B-B0C2-FE4D-A0E5-1BC5C1AD1C7F}"/>
              </a:ext>
            </a:extLst>
          </p:cNvPr>
          <p:cNvSpPr txBox="1">
            <a:spLocks/>
          </p:cNvSpPr>
          <p:nvPr/>
        </p:nvSpPr>
        <p:spPr>
          <a:xfrm>
            <a:off x="593343" y="22134830"/>
            <a:ext cx="14001507" cy="10739148"/>
          </a:xfrm>
          <a:prstGeom prst="rect">
            <a:avLst/>
          </a:prstGeom>
          <a:noFill/>
          <a:ln>
            <a:solidFill>
              <a:srgbClr val="D6D6D6"/>
            </a:solidFill>
            <a:prstDash val="solid"/>
          </a:ln>
        </p:spPr>
        <p:txBody>
          <a:bodyPr vert="horz" lIns="365760" tIns="274320" rIns="365760" bIns="274320"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571500" indent="-571500" algn="just">
              <a:lnSpc>
                <a:spcPct val="103000"/>
              </a:lnSpc>
              <a:spcBef>
                <a:spcPts val="0"/>
              </a:spcBef>
              <a:buFont typeface="Arial" panose="020B0604020202020204" pitchFamily="34" charset="0"/>
              <a:buChar char="•"/>
            </a:pPr>
            <a:endParaRPr lang="en-US" sz="3600" dirty="0"/>
          </a:p>
        </p:txBody>
      </p:sp>
      <p:sp>
        <p:nvSpPr>
          <p:cNvPr id="12" name="Subtitle 2"/>
          <p:cNvSpPr txBox="1">
            <a:spLocks/>
          </p:cNvSpPr>
          <p:nvPr/>
        </p:nvSpPr>
        <p:spPr>
          <a:xfrm>
            <a:off x="29266972" y="21983887"/>
            <a:ext cx="13718896" cy="2665361"/>
          </a:xfrm>
          <a:prstGeom prst="rect">
            <a:avLst/>
          </a:prstGeom>
          <a:noFill/>
          <a:ln>
            <a:solidFill>
              <a:srgbClr val="D6D6D6"/>
            </a:solidFill>
          </a:ln>
        </p:spPr>
        <p:txBody>
          <a:bodyPr vert="horz" lIns="365760" tIns="274320" rIns="365760" bIns="274320"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571500" indent="-571500" algn="just">
              <a:spcBef>
                <a:spcPts val="0"/>
              </a:spcBef>
              <a:spcAft>
                <a:spcPts val="1200"/>
              </a:spcAft>
              <a:buFont typeface="Arial" panose="020B0604020202020204" pitchFamily="34" charset="0"/>
              <a:buChar char="•"/>
            </a:pPr>
            <a:r>
              <a:rPr lang="en-US" sz="2800" dirty="0">
                <a:ea typeface="Verdana" panose="020B0604030504040204" pitchFamily="34" charset="0"/>
                <a:cs typeface="Verdana" panose="020B0604030504040204" pitchFamily="34" charset="0"/>
              </a:rPr>
              <a:t>Studying common small molecules as cryoprotective agents and its impact on IRI activity of antifreeze polymer.</a:t>
            </a:r>
          </a:p>
          <a:p>
            <a:pPr marL="571500" indent="-571500" algn="just">
              <a:spcBef>
                <a:spcPts val="0"/>
              </a:spcBef>
              <a:spcAft>
                <a:spcPts val="1200"/>
              </a:spcAft>
              <a:buFont typeface="Arial" panose="020B0604020202020204" pitchFamily="34" charset="0"/>
              <a:buChar char="•"/>
            </a:pPr>
            <a:r>
              <a:rPr lang="en-US" sz="2800" dirty="0">
                <a:ea typeface="Verdana" panose="020B0604030504040204" pitchFamily="34" charset="0"/>
                <a:cs typeface="Verdana" panose="020B0604030504040204" pitchFamily="34" charset="0"/>
              </a:rPr>
              <a:t>RBC cryopreservation assisted by antifreeze polymer with optimized protocol.</a:t>
            </a:r>
          </a:p>
          <a:p>
            <a:pPr marL="571500" indent="-571500" algn="just">
              <a:spcBef>
                <a:spcPts val="0"/>
              </a:spcBef>
              <a:spcAft>
                <a:spcPts val="1200"/>
              </a:spcAft>
              <a:buFont typeface="Arial" panose="020B0604020202020204" pitchFamily="34" charset="0"/>
              <a:buChar char="•"/>
            </a:pPr>
            <a:r>
              <a:rPr lang="en-US" sz="2800" dirty="0">
                <a:ea typeface="Verdana" panose="020B0604030504040204" pitchFamily="34" charset="0"/>
                <a:cs typeface="Verdana" panose="020B0604030504040204" pitchFamily="34" charset="0"/>
              </a:rPr>
              <a:t>Solvent free cryopreservation of Cells using PVA ,Gg-PVA and nanoparticles modified with antifreeze polymers.</a:t>
            </a:r>
          </a:p>
        </p:txBody>
      </p:sp>
      <p:sp>
        <p:nvSpPr>
          <p:cNvPr id="13" name="Subtitle 2"/>
          <p:cNvSpPr txBox="1">
            <a:spLocks/>
          </p:cNvSpPr>
          <p:nvPr/>
        </p:nvSpPr>
        <p:spPr>
          <a:xfrm>
            <a:off x="597129" y="5079560"/>
            <a:ext cx="14006950" cy="825129"/>
          </a:xfrm>
          <a:prstGeom prst="rect">
            <a:avLst/>
          </a:prstGeom>
          <a:solidFill>
            <a:srgbClr val="1A6B92"/>
          </a:solidFill>
          <a:ln>
            <a:noFill/>
          </a:ln>
        </p:spPr>
        <p:txBody>
          <a:bodyPr vert="horz" lIns="106674" tIns="53337" rIns="106674" bIns="53337"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entury Gothic" panose="020B0502020202020204" pitchFamily="34" charset="0"/>
              </a:rPr>
              <a:t>Introduction</a:t>
            </a:r>
          </a:p>
        </p:txBody>
      </p:sp>
      <p:sp>
        <p:nvSpPr>
          <p:cNvPr id="17" name="Subtitle 2"/>
          <p:cNvSpPr txBox="1">
            <a:spLocks/>
          </p:cNvSpPr>
          <p:nvPr/>
        </p:nvSpPr>
        <p:spPr>
          <a:xfrm>
            <a:off x="29287121" y="20536618"/>
            <a:ext cx="13716000" cy="1004474"/>
          </a:xfrm>
          <a:prstGeom prst="rect">
            <a:avLst/>
          </a:prstGeom>
          <a:solidFill>
            <a:srgbClr val="1A6B92"/>
          </a:solidFill>
          <a:ln>
            <a:noFill/>
          </a:ln>
        </p:spPr>
        <p:txBody>
          <a:bodyPr vert="horz" lIns="106674" tIns="53337" rIns="106674" bIns="53337"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entury Gothic" panose="020B0502020202020204" pitchFamily="34" charset="0"/>
              </a:rPr>
              <a:t>Next Steps</a:t>
            </a:r>
          </a:p>
        </p:txBody>
      </p:sp>
      <p:sp>
        <p:nvSpPr>
          <p:cNvPr id="18" name="Subtitle 2"/>
          <p:cNvSpPr txBox="1">
            <a:spLocks/>
          </p:cNvSpPr>
          <p:nvPr/>
        </p:nvSpPr>
        <p:spPr>
          <a:xfrm>
            <a:off x="29269868" y="25067130"/>
            <a:ext cx="13716000" cy="1005840"/>
          </a:xfrm>
          <a:prstGeom prst="rect">
            <a:avLst/>
          </a:prstGeom>
          <a:solidFill>
            <a:srgbClr val="9BD2ED"/>
          </a:solidFill>
          <a:ln>
            <a:noFill/>
          </a:ln>
        </p:spPr>
        <p:txBody>
          <a:bodyPr vert="horz" lIns="106674" tIns="53337" rIns="106674" bIns="53337"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entury Gothic" panose="020B0502020202020204" pitchFamily="34" charset="0"/>
              </a:rPr>
              <a:t>References</a:t>
            </a:r>
          </a:p>
        </p:txBody>
      </p:sp>
      <p:sp>
        <p:nvSpPr>
          <p:cNvPr id="33" name="Subtitle 2"/>
          <p:cNvSpPr txBox="1">
            <a:spLocks/>
          </p:cNvSpPr>
          <p:nvPr/>
        </p:nvSpPr>
        <p:spPr>
          <a:xfrm>
            <a:off x="15096668" y="22190897"/>
            <a:ext cx="13716000" cy="10353683"/>
          </a:xfrm>
          <a:prstGeom prst="rect">
            <a:avLst/>
          </a:prstGeom>
          <a:ln>
            <a:solidFill>
              <a:srgbClr val="D6D6D6"/>
            </a:solidFill>
          </a:ln>
        </p:spPr>
        <p:txBody>
          <a:bodyPr vert="horz" lIns="365760" tIns="274320" rIns="365760" bIns="274320" rtlCol="0" anchor="t" anchorCtr="0">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spcBef>
                <a:spcPts val="0"/>
              </a:spcBef>
            </a:pPr>
            <a:endParaRPr lang="en-US" sz="3600" dirty="0">
              <a:latin typeface="+mj-lt"/>
              <a:ea typeface="Verdana" panose="020B0604030504040204" pitchFamily="34" charset="0"/>
              <a:cs typeface="Verdana" panose="020B0604030504040204" pitchFamily="34" charset="0"/>
            </a:endParaRPr>
          </a:p>
          <a:p>
            <a:pPr algn="just">
              <a:spcBef>
                <a:spcPts val="0"/>
              </a:spcBef>
            </a:pPr>
            <a:endParaRPr lang="en-US" sz="3600" dirty="0">
              <a:latin typeface="+mj-lt"/>
              <a:ea typeface="Verdana" panose="020B0604030504040204" pitchFamily="34" charset="0"/>
              <a:cs typeface="Verdana" panose="020B0604030504040204" pitchFamily="34" charset="0"/>
            </a:endParaRPr>
          </a:p>
          <a:p>
            <a:pPr algn="just">
              <a:spcBef>
                <a:spcPts val="0"/>
              </a:spcBef>
            </a:pPr>
            <a:endParaRPr lang="en-US" sz="3600" dirty="0">
              <a:latin typeface="+mj-lt"/>
              <a:ea typeface="Verdana" panose="020B0604030504040204" pitchFamily="34" charset="0"/>
              <a:cs typeface="Verdana" panose="020B0604030504040204" pitchFamily="34" charset="0"/>
            </a:endParaRPr>
          </a:p>
          <a:p>
            <a:pPr algn="just">
              <a:spcBef>
                <a:spcPts val="0"/>
              </a:spcBef>
            </a:pPr>
            <a:endParaRPr lang="en-US" sz="3600" dirty="0">
              <a:latin typeface="+mj-lt"/>
              <a:ea typeface="Verdana" panose="020B0604030504040204" pitchFamily="34" charset="0"/>
              <a:cs typeface="Verdana" panose="020B0604030504040204" pitchFamily="34" charset="0"/>
            </a:endParaRPr>
          </a:p>
          <a:p>
            <a:pPr algn="just">
              <a:spcBef>
                <a:spcPts val="0"/>
              </a:spcBef>
            </a:pPr>
            <a:endParaRPr lang="en-US" sz="3600" dirty="0">
              <a:latin typeface="+mj-lt"/>
              <a:ea typeface="Verdana" panose="020B0604030504040204" pitchFamily="34" charset="0"/>
              <a:cs typeface="Verdana" panose="020B0604030504040204" pitchFamily="34" charset="0"/>
            </a:endParaRPr>
          </a:p>
          <a:p>
            <a:pPr algn="just">
              <a:spcBef>
                <a:spcPts val="0"/>
              </a:spcBef>
            </a:pPr>
            <a:endParaRPr lang="en-US" sz="3600" dirty="0">
              <a:latin typeface="+mj-lt"/>
              <a:ea typeface="Verdana" panose="020B0604030504040204" pitchFamily="34" charset="0"/>
              <a:cs typeface="Verdana" panose="020B0604030504040204" pitchFamily="34" charset="0"/>
            </a:endParaRPr>
          </a:p>
          <a:p>
            <a:pPr algn="just">
              <a:spcBef>
                <a:spcPts val="0"/>
              </a:spcBef>
            </a:pPr>
            <a:endParaRPr lang="en-US" sz="3600" dirty="0">
              <a:latin typeface="+mj-lt"/>
              <a:ea typeface="Verdana" panose="020B0604030504040204" pitchFamily="34" charset="0"/>
              <a:cs typeface="Verdana" panose="020B0604030504040204" pitchFamily="34" charset="0"/>
            </a:endParaRPr>
          </a:p>
        </p:txBody>
      </p:sp>
      <p:sp>
        <p:nvSpPr>
          <p:cNvPr id="31" name="Subtitle 2"/>
          <p:cNvSpPr txBox="1">
            <a:spLocks/>
          </p:cNvSpPr>
          <p:nvPr/>
        </p:nvSpPr>
        <p:spPr>
          <a:xfrm>
            <a:off x="15008177" y="6149093"/>
            <a:ext cx="13675026" cy="14118008"/>
          </a:xfrm>
          <a:prstGeom prst="rect">
            <a:avLst/>
          </a:prstGeom>
          <a:ln>
            <a:solidFill>
              <a:srgbClr val="D6D6D6"/>
            </a:solidFill>
          </a:ln>
        </p:spPr>
        <p:txBody>
          <a:bodyPr vert="horz" lIns="365760" tIns="274320" rIns="365760" bIns="274320" rtlCol="0" anchor="t" anchorCtr="0">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endParaRPr lang="en-US" sz="3600" dirty="0">
              <a:latin typeface="+mj-lt"/>
              <a:ea typeface="Verdana" panose="020B0604030504040204" pitchFamily="34" charset="0"/>
              <a:cs typeface="Verdana" panose="020B0604030504040204" pitchFamily="34" charset="0"/>
            </a:endParaRPr>
          </a:p>
          <a:p>
            <a:pPr algn="l">
              <a:spcBef>
                <a:spcPts val="0"/>
              </a:spcBef>
            </a:pPr>
            <a:endParaRPr lang="en-US" sz="3600" dirty="0">
              <a:latin typeface="+mj-lt"/>
              <a:ea typeface="Verdana" panose="020B0604030504040204" pitchFamily="34" charset="0"/>
              <a:cs typeface="Verdana" panose="020B0604030504040204" pitchFamily="34" charset="0"/>
            </a:endParaRPr>
          </a:p>
          <a:p>
            <a:pPr algn="l">
              <a:spcBef>
                <a:spcPts val="0"/>
              </a:spcBef>
            </a:pPr>
            <a:endParaRPr lang="en-US" sz="3600" dirty="0">
              <a:latin typeface="+mj-lt"/>
              <a:ea typeface="Verdana" panose="020B0604030504040204" pitchFamily="34" charset="0"/>
              <a:cs typeface="Verdana" panose="020B0604030504040204" pitchFamily="34" charset="0"/>
            </a:endParaRPr>
          </a:p>
          <a:p>
            <a:pPr algn="l">
              <a:spcBef>
                <a:spcPts val="0"/>
              </a:spcBef>
            </a:pPr>
            <a:endParaRPr lang="en-US" sz="3600" dirty="0">
              <a:latin typeface="+mj-lt"/>
              <a:ea typeface="Verdana" panose="020B0604030504040204" pitchFamily="34" charset="0"/>
              <a:cs typeface="Verdana" panose="020B0604030504040204" pitchFamily="34" charset="0"/>
            </a:endParaRPr>
          </a:p>
          <a:p>
            <a:pPr algn="l">
              <a:spcBef>
                <a:spcPts val="0"/>
              </a:spcBef>
            </a:pPr>
            <a:endParaRPr lang="en-US" sz="3600" dirty="0">
              <a:latin typeface="+mj-lt"/>
              <a:ea typeface="Verdana" panose="020B0604030504040204" pitchFamily="34" charset="0"/>
              <a:cs typeface="Verdana" panose="020B0604030504040204" pitchFamily="34" charset="0"/>
            </a:endParaRPr>
          </a:p>
          <a:p>
            <a:pPr algn="l">
              <a:spcBef>
                <a:spcPts val="0"/>
              </a:spcBef>
            </a:pPr>
            <a:endParaRPr lang="en-US" sz="3600" dirty="0">
              <a:latin typeface="+mj-lt"/>
              <a:ea typeface="Verdana" panose="020B0604030504040204" pitchFamily="34" charset="0"/>
              <a:cs typeface="Verdana" panose="020B0604030504040204" pitchFamily="34" charset="0"/>
            </a:endParaRPr>
          </a:p>
          <a:p>
            <a:pPr algn="l">
              <a:spcBef>
                <a:spcPts val="0"/>
              </a:spcBef>
            </a:pPr>
            <a:endParaRPr lang="en-US" sz="3600" dirty="0">
              <a:latin typeface="+mj-lt"/>
              <a:ea typeface="Verdana" panose="020B0604030504040204" pitchFamily="34" charset="0"/>
              <a:cs typeface="Verdana" panose="020B0604030504040204" pitchFamily="34" charset="0"/>
            </a:endParaRPr>
          </a:p>
          <a:p>
            <a:pPr algn="l">
              <a:spcBef>
                <a:spcPts val="0"/>
              </a:spcBef>
            </a:pPr>
            <a:endParaRPr lang="en-US" sz="3600" dirty="0">
              <a:latin typeface="+mj-lt"/>
              <a:ea typeface="Verdana" panose="020B0604030504040204" pitchFamily="34" charset="0"/>
              <a:cs typeface="Verdana" panose="020B0604030504040204" pitchFamily="34" charset="0"/>
            </a:endParaRPr>
          </a:p>
          <a:p>
            <a:pPr algn="l">
              <a:spcBef>
                <a:spcPts val="0"/>
              </a:spcBef>
            </a:pPr>
            <a:endParaRPr lang="en-US" sz="3600" dirty="0">
              <a:latin typeface="+mj-lt"/>
              <a:ea typeface="Verdana" panose="020B0604030504040204" pitchFamily="34" charset="0"/>
              <a:cs typeface="Verdana" panose="020B0604030504040204" pitchFamily="34" charset="0"/>
            </a:endParaRPr>
          </a:p>
          <a:p>
            <a:pPr algn="l">
              <a:spcBef>
                <a:spcPts val="0"/>
              </a:spcBef>
            </a:pPr>
            <a:endParaRPr lang="en-US" sz="3600" u="sng" dirty="0">
              <a:latin typeface="+mj-lt"/>
              <a:ea typeface="Verdana" panose="020B0604030504040204" pitchFamily="34" charset="0"/>
              <a:cs typeface="Verdana" panose="020B0604030504040204" pitchFamily="34" charset="0"/>
            </a:endParaRPr>
          </a:p>
          <a:p>
            <a:pPr algn="l">
              <a:spcBef>
                <a:spcPts val="0"/>
              </a:spcBef>
            </a:pPr>
            <a:endParaRPr lang="en-US" sz="3600" u="sng" dirty="0">
              <a:latin typeface="+mj-lt"/>
              <a:ea typeface="Verdana" panose="020B0604030504040204" pitchFamily="34" charset="0"/>
              <a:cs typeface="Verdana" panose="020B0604030504040204" pitchFamily="34" charset="0"/>
            </a:endParaRPr>
          </a:p>
        </p:txBody>
      </p:sp>
      <p:sp>
        <p:nvSpPr>
          <p:cNvPr id="85" name="Subtitle 2"/>
          <p:cNvSpPr txBox="1">
            <a:spLocks/>
          </p:cNvSpPr>
          <p:nvPr/>
        </p:nvSpPr>
        <p:spPr>
          <a:xfrm>
            <a:off x="29325029" y="30174603"/>
            <a:ext cx="13718895" cy="2431255"/>
          </a:xfrm>
          <a:prstGeom prst="rect">
            <a:avLst/>
          </a:prstGeom>
          <a:noFill/>
          <a:ln>
            <a:solidFill>
              <a:srgbClr val="D6D6D6"/>
            </a:solidFill>
          </a:ln>
        </p:spPr>
        <p:txBody>
          <a:bodyPr vert="horz" lIns="365760" tIns="274320" rIns="365760" bIns="274320"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457200" indent="-457200" algn="just">
              <a:spcBef>
                <a:spcPts val="0"/>
              </a:spcBef>
              <a:buFont typeface="Wingdings" panose="05000000000000000000" pitchFamily="2" charset="2"/>
              <a:buChar char="§"/>
            </a:pPr>
            <a:r>
              <a:rPr lang="en-US" sz="2400" dirty="0">
                <a:ea typeface="Verdana" panose="020B0604030504040204" pitchFamily="34" charset="0"/>
                <a:cs typeface="Verdana" panose="020B0604030504040204" pitchFamily="34" charset="0"/>
              </a:rPr>
              <a:t>This research is supported by CIBBR through a grant from NIGMS (P20GM113131) at NIH.</a:t>
            </a:r>
          </a:p>
          <a:p>
            <a:pPr marL="457200" indent="-457200" algn="just">
              <a:spcBef>
                <a:spcPts val="0"/>
              </a:spcBef>
              <a:buFont typeface="Wingdings" panose="05000000000000000000" pitchFamily="2" charset="2"/>
              <a:buChar char="§"/>
            </a:pPr>
            <a:r>
              <a:rPr lang="en-US" sz="2400" dirty="0">
                <a:ea typeface="Verdana" panose="020B0604030504040204" pitchFamily="34" charset="0"/>
                <a:cs typeface="Verdana" panose="020B0604030504040204" pitchFamily="34" charset="0"/>
              </a:rPr>
              <a:t>Massachusetts General Hospital (MGH).</a:t>
            </a:r>
          </a:p>
          <a:p>
            <a:pPr marL="457200" indent="-457200" algn="just">
              <a:spcBef>
                <a:spcPts val="0"/>
              </a:spcBef>
              <a:buFont typeface="Wingdings" panose="05000000000000000000" pitchFamily="2" charset="2"/>
              <a:buChar char="§"/>
            </a:pPr>
            <a:r>
              <a:rPr lang="en-US" sz="2400" dirty="0">
                <a:ea typeface="Verdana" panose="020B0604030504040204" pitchFamily="34" charset="0"/>
                <a:cs typeface="Verdana" panose="020B0604030504040204" pitchFamily="34" charset="0"/>
              </a:rPr>
              <a:t>University of New Hampshire, Chemistry department.</a:t>
            </a:r>
          </a:p>
          <a:p>
            <a:pPr marL="457200" indent="-457200" algn="just">
              <a:spcBef>
                <a:spcPts val="0"/>
              </a:spcBef>
              <a:buFont typeface="Wingdings" panose="05000000000000000000" pitchFamily="2" charset="2"/>
              <a:buChar char="§"/>
            </a:pPr>
            <a:endParaRPr lang="en-US" sz="2400" dirty="0">
              <a:ea typeface="Verdana" panose="020B0604030504040204" pitchFamily="34" charset="0"/>
              <a:cs typeface="Verdana" panose="020B0604030504040204" pitchFamily="34" charset="0"/>
            </a:endParaRPr>
          </a:p>
          <a:p>
            <a:pPr algn="just">
              <a:spcBef>
                <a:spcPts val="0"/>
              </a:spcBef>
            </a:pPr>
            <a:endParaRPr lang="en-US" sz="2800" dirty="0">
              <a:ea typeface="Verdana" panose="020B0604030504040204" pitchFamily="34" charset="0"/>
              <a:cs typeface="Verdana" panose="020B0604030504040204" pitchFamily="34" charset="0"/>
            </a:endParaRPr>
          </a:p>
          <a:p>
            <a:pPr marL="457200" indent="-457200" algn="just">
              <a:spcBef>
                <a:spcPts val="0"/>
              </a:spcBef>
              <a:buFont typeface="Arial" panose="020B0604020202020204" pitchFamily="34" charset="0"/>
              <a:buChar char="•"/>
            </a:pPr>
            <a:endParaRPr lang="en-US" sz="2800" dirty="0">
              <a:ea typeface="Verdana" panose="020B0604030504040204" pitchFamily="34" charset="0"/>
              <a:cs typeface="Verdana" panose="020B0604030504040204" pitchFamily="34" charset="0"/>
            </a:endParaRPr>
          </a:p>
        </p:txBody>
      </p:sp>
      <p:sp>
        <p:nvSpPr>
          <p:cNvPr id="93" name="Subtitle 2"/>
          <p:cNvSpPr txBox="1">
            <a:spLocks/>
          </p:cNvSpPr>
          <p:nvPr/>
        </p:nvSpPr>
        <p:spPr>
          <a:xfrm>
            <a:off x="29266972" y="29198217"/>
            <a:ext cx="13716000" cy="914400"/>
          </a:xfrm>
          <a:prstGeom prst="rect">
            <a:avLst/>
          </a:prstGeom>
          <a:solidFill>
            <a:srgbClr val="9BD2ED"/>
          </a:solidFill>
          <a:ln>
            <a:noFill/>
          </a:ln>
        </p:spPr>
        <p:txBody>
          <a:bodyPr vert="horz" lIns="106674" tIns="53337" rIns="106674" bIns="53337"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entury Gothic" panose="020B0502020202020204" pitchFamily="34" charset="0"/>
              </a:rPr>
              <a:t>Acknowledgements</a:t>
            </a:r>
          </a:p>
        </p:txBody>
      </p:sp>
      <p:pic>
        <p:nvPicPr>
          <p:cNvPr id="54" name="Picture 5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1345" y="1276851"/>
            <a:ext cx="2870944" cy="2792747"/>
          </a:xfrm>
          <a:prstGeom prst="rect">
            <a:avLst/>
          </a:prstGeom>
        </p:spPr>
      </p:pic>
      <p:sp>
        <p:nvSpPr>
          <p:cNvPr id="64" name="Subtitle 2"/>
          <p:cNvSpPr txBox="1">
            <a:spLocks/>
          </p:cNvSpPr>
          <p:nvPr/>
        </p:nvSpPr>
        <p:spPr>
          <a:xfrm>
            <a:off x="29261179" y="6042945"/>
            <a:ext cx="13716000" cy="14224155"/>
          </a:xfrm>
          <a:prstGeom prst="rect">
            <a:avLst/>
          </a:prstGeom>
          <a:ln>
            <a:solidFill>
              <a:srgbClr val="D6D6D6"/>
            </a:solidFill>
          </a:ln>
        </p:spPr>
        <p:txBody>
          <a:bodyPr vert="horz" lIns="365760" tIns="274320" rIns="365760" bIns="274320" rtlCol="0" anchor="t" anchorCtr="0">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endParaRPr lang="en-US" sz="3600" dirty="0">
              <a:ea typeface="Verdana" panose="020B0604030504040204" pitchFamily="34" charset="0"/>
              <a:cs typeface="Verdana" panose="020B0604030504040204" pitchFamily="34" charset="0"/>
            </a:endParaRPr>
          </a:p>
          <a:p>
            <a:pPr algn="l">
              <a:spcBef>
                <a:spcPts val="0"/>
              </a:spcBef>
            </a:pPr>
            <a:endParaRPr lang="en-US" sz="3600" dirty="0">
              <a:ea typeface="Verdana" panose="020B0604030504040204" pitchFamily="34" charset="0"/>
              <a:cs typeface="Verdana" panose="020B0604030504040204" pitchFamily="34" charset="0"/>
            </a:endParaRPr>
          </a:p>
        </p:txBody>
      </p:sp>
      <p:sp>
        <p:nvSpPr>
          <p:cNvPr id="29" name="Text Box 51">
            <a:extLst>
              <a:ext uri="{FF2B5EF4-FFF2-40B4-BE49-F238E27FC236}">
                <a16:creationId xmlns:a16="http://schemas.microsoft.com/office/drawing/2014/main" id="{D2115CB4-DF8E-A24B-9DFB-9A48541EB34B}"/>
              </a:ext>
            </a:extLst>
          </p:cNvPr>
          <p:cNvSpPr txBox="1">
            <a:spLocks noChangeArrowheads="1"/>
          </p:cNvSpPr>
          <p:nvPr/>
        </p:nvSpPr>
        <p:spPr bwMode="auto">
          <a:xfrm>
            <a:off x="819150" y="46453425"/>
            <a:ext cx="48009175" cy="7208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1" i="1" u="none" strike="noStrike" cap="none" normalizeH="0" baseline="0" dirty="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Figure 12</a:t>
            </a:r>
            <a:r>
              <a:rPr kumimoji="0" lang="en-US" altLang="en-US" sz="900" b="0" i="1" u="none" strike="noStrike" cap="none" normalizeH="0" baseline="0" dirty="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 General schematic representation of a 3D porous network manufactured from the directed assembly of pre-structured microparticles.</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9" name="Rectangle 108">
            <a:extLst>
              <a:ext uri="{FF2B5EF4-FFF2-40B4-BE49-F238E27FC236}">
                <a16:creationId xmlns:a16="http://schemas.microsoft.com/office/drawing/2014/main" id="{2286E38B-17C3-5849-9B41-59F54D607858}"/>
              </a:ext>
            </a:extLst>
          </p:cNvPr>
          <p:cNvSpPr/>
          <p:nvPr/>
        </p:nvSpPr>
        <p:spPr>
          <a:xfrm>
            <a:off x="15352385" y="12017842"/>
            <a:ext cx="922040" cy="77728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Rounded Corners 44">
            <a:extLst>
              <a:ext uri="{FF2B5EF4-FFF2-40B4-BE49-F238E27FC236}">
                <a16:creationId xmlns:a16="http://schemas.microsoft.com/office/drawing/2014/main" id="{77F649C4-9860-4A2E-B5DF-788D912B4D14}"/>
              </a:ext>
            </a:extLst>
          </p:cNvPr>
          <p:cNvSpPr/>
          <p:nvPr/>
        </p:nvSpPr>
        <p:spPr>
          <a:xfrm>
            <a:off x="597128" y="431246"/>
            <a:ext cx="42380051" cy="4407156"/>
          </a:xfrm>
          <a:prstGeom prst="roundRect">
            <a:avLst/>
          </a:prstGeom>
          <a:noFill/>
          <a:ln w="793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B0922687-C22A-4AC7-AE56-A641A16823F0}"/>
              </a:ext>
            </a:extLst>
          </p:cNvPr>
          <p:cNvSpPr txBox="1"/>
          <p:nvPr/>
        </p:nvSpPr>
        <p:spPr>
          <a:xfrm>
            <a:off x="9502145" y="1195702"/>
            <a:ext cx="26208771" cy="938712"/>
          </a:xfrm>
          <a:prstGeom prst="rect">
            <a:avLst/>
          </a:prstGeom>
          <a:noFill/>
        </p:spPr>
        <p:txBody>
          <a:bodyPr wrap="square" lIns="106674" tIns="53337" rIns="106674" bIns="53337" rtlCol="0">
            <a:spAutoFit/>
          </a:bodyPr>
          <a:lstStyle/>
          <a:p>
            <a:r>
              <a:rPr lang="en-US" sz="5400" b="1" dirty="0">
                <a:solidFill>
                  <a:schemeClr val="accent1">
                    <a:lumMod val="50000"/>
                  </a:schemeClr>
                </a:solidFill>
                <a:latin typeface="+mj-lt"/>
              </a:rPr>
              <a:t>Cryopreservation of Red Blood Cells Assisted by Ice- Recrystallization-Inhibiting Polymers</a:t>
            </a:r>
          </a:p>
        </p:txBody>
      </p:sp>
      <p:sp>
        <p:nvSpPr>
          <p:cNvPr id="47" name="TextBox 46">
            <a:extLst>
              <a:ext uri="{FF2B5EF4-FFF2-40B4-BE49-F238E27FC236}">
                <a16:creationId xmlns:a16="http://schemas.microsoft.com/office/drawing/2014/main" id="{67FF1702-6800-43A2-92B5-31129F78B707}"/>
              </a:ext>
            </a:extLst>
          </p:cNvPr>
          <p:cNvSpPr txBox="1"/>
          <p:nvPr/>
        </p:nvSpPr>
        <p:spPr>
          <a:xfrm>
            <a:off x="8398461" y="2605834"/>
            <a:ext cx="26245864" cy="1938992"/>
          </a:xfrm>
          <a:prstGeom prst="rect">
            <a:avLst/>
          </a:prstGeom>
          <a:noFill/>
        </p:spPr>
        <p:txBody>
          <a:bodyPr wrap="square" rtlCol="0">
            <a:spAutoFit/>
          </a:bodyPr>
          <a:lstStyle/>
          <a:p>
            <a:pPr algn="ctr"/>
            <a:r>
              <a:rPr lang="en-US" sz="4400" b="1" dirty="0"/>
              <a:t>Mohammad </a:t>
            </a:r>
            <a:r>
              <a:rPr lang="en-US" sz="4400" b="1" dirty="0" err="1"/>
              <a:t>Mousazadehkasin</a:t>
            </a:r>
            <a:r>
              <a:rPr lang="en-US" sz="4400" baseline="30000" dirty="0" err="1"/>
              <a:t>a</a:t>
            </a:r>
            <a:r>
              <a:rPr lang="en-US" sz="4400" dirty="0"/>
              <a:t>, Shannon </a:t>
            </a:r>
            <a:r>
              <a:rPr lang="en-US" sz="4400" dirty="0" err="1"/>
              <a:t>Tessier</a:t>
            </a:r>
            <a:r>
              <a:rPr lang="en-US" sz="4400" baseline="30000" dirty="0" err="1"/>
              <a:t>b</a:t>
            </a:r>
            <a:r>
              <a:rPr lang="en-US" sz="4400" dirty="0"/>
              <a:t>, John </a:t>
            </a:r>
            <a:r>
              <a:rPr lang="en-US" sz="4400" dirty="0" err="1"/>
              <a:t>Tsavalas</a:t>
            </a:r>
            <a:r>
              <a:rPr lang="en-US" sz="4400" baseline="30000" dirty="0" err="1"/>
              <a:t>a</a:t>
            </a:r>
            <a:endParaRPr lang="en-US" sz="4400" baseline="30000" dirty="0"/>
          </a:p>
          <a:p>
            <a:pPr algn="ctr"/>
            <a:endParaRPr lang="en-US" sz="4400" dirty="0"/>
          </a:p>
          <a:p>
            <a:pPr algn="ctr"/>
            <a:r>
              <a:rPr lang="en-US" sz="3200" i="1" dirty="0"/>
              <a:t>Department of Chemistry, University of New Hampshire, Durham, NH 03824 - Center for Engineering in Medicine &amp; Surgery at Massachusetts General Hospital </a:t>
            </a:r>
          </a:p>
        </p:txBody>
      </p:sp>
      <p:sp>
        <p:nvSpPr>
          <p:cNvPr id="51" name="TextBox 50">
            <a:extLst>
              <a:ext uri="{FF2B5EF4-FFF2-40B4-BE49-F238E27FC236}">
                <a16:creationId xmlns:a16="http://schemas.microsoft.com/office/drawing/2014/main" id="{87FEC271-AA18-4338-ABDD-F44620FEB581}"/>
              </a:ext>
            </a:extLst>
          </p:cNvPr>
          <p:cNvSpPr txBox="1"/>
          <p:nvPr/>
        </p:nvSpPr>
        <p:spPr>
          <a:xfrm>
            <a:off x="29261179" y="4942827"/>
            <a:ext cx="13741943" cy="938712"/>
          </a:xfrm>
          <a:prstGeom prst="rect">
            <a:avLst/>
          </a:prstGeom>
          <a:solidFill>
            <a:schemeClr val="accent5">
              <a:lumMod val="75000"/>
            </a:schemeClr>
          </a:solidFill>
        </p:spPr>
        <p:txBody>
          <a:bodyPr wrap="square" lIns="106674" tIns="53337" rIns="106674" bIns="53337" rtlCol="0">
            <a:spAutoFit/>
          </a:bodyPr>
          <a:lstStyle/>
          <a:p>
            <a:pPr algn="ctr"/>
            <a:r>
              <a:rPr lang="en-US" sz="5400" b="1" dirty="0">
                <a:solidFill>
                  <a:schemeClr val="bg1"/>
                </a:solidFill>
              </a:rPr>
              <a:t>BRC cryopreservation assisted by polymers</a:t>
            </a:r>
            <a:endParaRPr lang="en-US" sz="4800" b="1" dirty="0">
              <a:solidFill>
                <a:schemeClr val="bg1"/>
              </a:solidFill>
            </a:endParaRPr>
          </a:p>
        </p:txBody>
      </p:sp>
      <p:sp>
        <p:nvSpPr>
          <p:cNvPr id="52" name="TextBox 51">
            <a:extLst>
              <a:ext uri="{FF2B5EF4-FFF2-40B4-BE49-F238E27FC236}">
                <a16:creationId xmlns:a16="http://schemas.microsoft.com/office/drawing/2014/main" id="{4FAF8F6F-090A-4193-882E-1FDE371BC667}"/>
              </a:ext>
            </a:extLst>
          </p:cNvPr>
          <p:cNvSpPr txBox="1"/>
          <p:nvPr/>
        </p:nvSpPr>
        <p:spPr>
          <a:xfrm>
            <a:off x="15008178" y="4974297"/>
            <a:ext cx="13727658" cy="1769709"/>
          </a:xfrm>
          <a:prstGeom prst="rect">
            <a:avLst/>
          </a:prstGeom>
          <a:solidFill>
            <a:schemeClr val="accent5">
              <a:lumMod val="75000"/>
            </a:schemeClr>
          </a:solidFill>
        </p:spPr>
        <p:txBody>
          <a:bodyPr wrap="square" lIns="106674" tIns="53337" rIns="106674" bIns="53337" rtlCol="0">
            <a:spAutoFit/>
          </a:bodyPr>
          <a:lstStyle/>
          <a:p>
            <a:pPr algn="ctr"/>
            <a:r>
              <a:rPr lang="en-US" sz="5400" b="1" dirty="0">
                <a:solidFill>
                  <a:schemeClr val="bg1"/>
                </a:solidFill>
              </a:rPr>
              <a:t>Ice Recrystallization Inhibition (IRI), Thermal hysteresis (TH) &amp; Cytocompatibility  </a:t>
            </a:r>
            <a:endParaRPr lang="en-US" sz="4800" b="1" dirty="0">
              <a:solidFill>
                <a:schemeClr val="bg1"/>
              </a:solidFill>
            </a:endParaRPr>
          </a:p>
        </p:txBody>
      </p:sp>
      <p:sp>
        <p:nvSpPr>
          <p:cNvPr id="58" name="Subtitle 2">
            <a:extLst>
              <a:ext uri="{FF2B5EF4-FFF2-40B4-BE49-F238E27FC236}">
                <a16:creationId xmlns:a16="http://schemas.microsoft.com/office/drawing/2014/main" id="{98EDE329-85A4-49A9-9998-AA949258B5A7}"/>
              </a:ext>
            </a:extLst>
          </p:cNvPr>
          <p:cNvSpPr txBox="1">
            <a:spLocks/>
          </p:cNvSpPr>
          <p:nvPr/>
        </p:nvSpPr>
        <p:spPr>
          <a:xfrm>
            <a:off x="597130" y="20627644"/>
            <a:ext cx="14109470" cy="1013155"/>
          </a:xfrm>
          <a:prstGeom prst="rect">
            <a:avLst/>
          </a:prstGeom>
          <a:solidFill>
            <a:srgbClr val="1A6B92"/>
          </a:solidFill>
          <a:ln>
            <a:noFill/>
          </a:ln>
        </p:spPr>
        <p:txBody>
          <a:bodyPr vert="horz" lIns="106674" tIns="53337" rIns="106674" bIns="53337"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400" b="1" dirty="0">
                <a:solidFill>
                  <a:schemeClr val="bg1"/>
                </a:solidFill>
                <a:latin typeface="Century Gothic" panose="020B0502020202020204" pitchFamily="34" charset="0"/>
              </a:rPr>
              <a:t>Polymer Synthesis and Characterization</a:t>
            </a:r>
          </a:p>
        </p:txBody>
      </p:sp>
      <p:sp>
        <p:nvSpPr>
          <p:cNvPr id="27" name="Rectangle 26">
            <a:extLst>
              <a:ext uri="{FF2B5EF4-FFF2-40B4-BE49-F238E27FC236}">
                <a16:creationId xmlns:a16="http://schemas.microsoft.com/office/drawing/2014/main" id="{011742CC-0E78-4FC8-9C26-AAE4787CABD6}"/>
              </a:ext>
            </a:extLst>
          </p:cNvPr>
          <p:cNvSpPr/>
          <p:nvPr/>
        </p:nvSpPr>
        <p:spPr>
          <a:xfrm>
            <a:off x="16004471" y="7333680"/>
            <a:ext cx="11493369" cy="3416320"/>
          </a:xfrm>
          <a:prstGeom prst="rect">
            <a:avLst/>
          </a:prstGeom>
        </p:spPr>
        <p:txBody>
          <a:bodyPr wrap="square">
            <a:spAutoFit/>
          </a:bodyPr>
          <a:lstStyle/>
          <a:p>
            <a:r>
              <a:rPr lang="en-US" sz="3600" dirty="0">
                <a:ea typeface="Verdana" panose="020B0604030504040204" pitchFamily="34" charset="0"/>
              </a:rPr>
              <a:t>Splat assay instrument applied to determine IRI activity of the polymers. TH measured by DSC and Biocompatibility </a:t>
            </a:r>
            <a:r>
              <a:rPr lang="en-US" sz="3600" b="0" i="0" dirty="0">
                <a:solidFill>
                  <a:srgbClr val="000000"/>
                </a:solidFill>
                <a:effectLst/>
                <a:latin typeface="AdvOTea1a7398"/>
              </a:rPr>
              <a:t>of the </a:t>
            </a:r>
            <a:r>
              <a:rPr lang="en-CA" sz="3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polymers on RBC (with and without glycerol) has been tested over 5 days incubation at 4 </a:t>
            </a:r>
            <a:r>
              <a:rPr lang="en-CA" sz="3600" dirty="0">
                <a:solidFill>
                  <a:srgbClr val="000000"/>
                </a:solidFill>
                <a:effectLst/>
                <a:latin typeface="Calibri" panose="020F0502020204030204" pitchFamily="34" charset="0"/>
                <a:ea typeface="Calibri" panose="020F0502020204030204" pitchFamily="34" charset="0"/>
              </a:rPr>
              <a:t>°</a:t>
            </a:r>
            <a:r>
              <a:rPr lang="en-CA" sz="3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a:t>
            </a:r>
            <a:endParaRPr lang="en-US" sz="3600" dirty="0"/>
          </a:p>
          <a:p>
            <a:endParaRPr lang="en-US" sz="3600" dirty="0">
              <a:ea typeface="Verdana" panose="020B0604030504040204" pitchFamily="34" charset="0"/>
            </a:endParaRPr>
          </a:p>
          <a:p>
            <a:endParaRPr lang="en-US" sz="3600" dirty="0">
              <a:ea typeface="Verdana" panose="020B0604030504040204" pitchFamily="34" charset="0"/>
            </a:endParaRPr>
          </a:p>
        </p:txBody>
      </p:sp>
      <p:sp>
        <p:nvSpPr>
          <p:cNvPr id="28" name="TextBox 27">
            <a:extLst>
              <a:ext uri="{FF2B5EF4-FFF2-40B4-BE49-F238E27FC236}">
                <a16:creationId xmlns:a16="http://schemas.microsoft.com/office/drawing/2014/main" id="{58C1C9DC-548C-42DB-8ADC-C7A7D66DB74C}"/>
              </a:ext>
            </a:extLst>
          </p:cNvPr>
          <p:cNvSpPr txBox="1"/>
          <p:nvPr/>
        </p:nvSpPr>
        <p:spPr>
          <a:xfrm>
            <a:off x="29815350" y="18726387"/>
            <a:ext cx="12795762" cy="1200329"/>
          </a:xfrm>
          <a:prstGeom prst="rect">
            <a:avLst/>
          </a:prstGeom>
          <a:noFill/>
        </p:spPr>
        <p:txBody>
          <a:bodyPr wrap="square" rtlCol="0">
            <a:spAutoFit/>
          </a:bodyPr>
          <a:lstStyle/>
          <a:p>
            <a:r>
              <a:rPr lang="en-US" sz="3600" dirty="0">
                <a:ea typeface="Verdana" panose="020B0604030504040204" pitchFamily="34" charset="0"/>
              </a:rPr>
              <a:t>RBC recovery percent with PVA and PVA/Glycerol (right) with Gg-PVA and Gg-PVA/glycerol in PBS buffer.</a:t>
            </a:r>
          </a:p>
        </p:txBody>
      </p:sp>
      <p:sp>
        <p:nvSpPr>
          <p:cNvPr id="43" name="Rectangle 42">
            <a:extLst>
              <a:ext uri="{FF2B5EF4-FFF2-40B4-BE49-F238E27FC236}">
                <a16:creationId xmlns:a16="http://schemas.microsoft.com/office/drawing/2014/main" id="{39A0D93F-0F7A-4CDC-BF69-83F302482393}"/>
              </a:ext>
            </a:extLst>
          </p:cNvPr>
          <p:cNvSpPr/>
          <p:nvPr/>
        </p:nvSpPr>
        <p:spPr>
          <a:xfrm>
            <a:off x="29508450" y="6102340"/>
            <a:ext cx="13158788" cy="1754326"/>
          </a:xfrm>
          <a:prstGeom prst="rect">
            <a:avLst/>
          </a:prstGeom>
        </p:spPr>
        <p:txBody>
          <a:bodyPr wrap="square">
            <a:spAutoFit/>
          </a:bodyPr>
          <a:lstStyle/>
          <a:p>
            <a:r>
              <a:rPr lang="en-US" sz="3600" dirty="0">
                <a:ea typeface="Verdana" panose="020B0604030504040204" pitchFamily="34" charset="0"/>
              </a:rPr>
              <a:t>Mechanical damage caused by ice crystal growth considered as one the most important reasons for RBC hemolysis. Cryopreservation of RBCs (1/20 DF) with 1 </a:t>
            </a:r>
            <a:r>
              <a:rPr lang="en-US" sz="3600" baseline="30000" dirty="0">
                <a:ea typeface="Verdana" panose="020B0604030504040204" pitchFamily="34" charset="0"/>
              </a:rPr>
              <a:t>o</a:t>
            </a:r>
            <a:r>
              <a:rPr lang="en-US" sz="3600" dirty="0">
                <a:ea typeface="Verdana" panose="020B0604030504040204" pitchFamily="34" charset="0"/>
              </a:rPr>
              <a:t>C/min cooling rate to -80 </a:t>
            </a:r>
            <a:r>
              <a:rPr lang="en-US" sz="3600" baseline="30000" dirty="0">
                <a:ea typeface="Verdana" panose="020B0604030504040204" pitchFamily="34" charset="0"/>
              </a:rPr>
              <a:t>o</a:t>
            </a:r>
            <a:r>
              <a:rPr lang="en-US" sz="3600" dirty="0">
                <a:ea typeface="Verdana" panose="020B0604030504040204" pitchFamily="34" charset="0"/>
              </a:rPr>
              <a:t>C</a:t>
            </a:r>
          </a:p>
        </p:txBody>
      </p:sp>
      <p:sp>
        <p:nvSpPr>
          <p:cNvPr id="44" name="Rectangle 238">
            <a:extLst>
              <a:ext uri="{FF2B5EF4-FFF2-40B4-BE49-F238E27FC236}">
                <a16:creationId xmlns:a16="http://schemas.microsoft.com/office/drawing/2014/main" id="{5BDB13DC-9086-4BC2-AD99-2BDB685D96FE}"/>
              </a:ext>
            </a:extLst>
          </p:cNvPr>
          <p:cNvSpPr>
            <a:spLocks noChangeArrowheads="1"/>
          </p:cNvSpPr>
          <p:nvPr/>
        </p:nvSpPr>
        <p:spPr bwMode="auto">
          <a:xfrm>
            <a:off x="1828804" y="23694882"/>
            <a:ext cx="438912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9" name="Rectangle 240">
            <a:extLst>
              <a:ext uri="{FF2B5EF4-FFF2-40B4-BE49-F238E27FC236}">
                <a16:creationId xmlns:a16="http://schemas.microsoft.com/office/drawing/2014/main" id="{7662397F-7943-41DE-A88F-EA58F05D38EE}"/>
              </a:ext>
            </a:extLst>
          </p:cNvPr>
          <p:cNvSpPr>
            <a:spLocks noChangeArrowheads="1"/>
          </p:cNvSpPr>
          <p:nvPr/>
        </p:nvSpPr>
        <p:spPr bwMode="auto">
          <a:xfrm>
            <a:off x="-516839" y="0"/>
            <a:ext cx="438912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33" name="Rectangle 232">
            <a:extLst>
              <a:ext uri="{FF2B5EF4-FFF2-40B4-BE49-F238E27FC236}">
                <a16:creationId xmlns:a16="http://schemas.microsoft.com/office/drawing/2014/main" id="{7FB8CF81-223C-4B4F-AD4C-FFBAB678AD45}"/>
              </a:ext>
            </a:extLst>
          </p:cNvPr>
          <p:cNvSpPr/>
          <p:nvPr/>
        </p:nvSpPr>
        <p:spPr>
          <a:xfrm>
            <a:off x="1047750" y="22074575"/>
            <a:ext cx="12797007" cy="1754326"/>
          </a:xfrm>
          <a:prstGeom prst="rect">
            <a:avLst/>
          </a:prstGeom>
        </p:spPr>
        <p:txBody>
          <a:bodyPr wrap="square">
            <a:spAutoFit/>
          </a:bodyPr>
          <a:lstStyle/>
          <a:p>
            <a:r>
              <a:rPr lang="en-US" sz="3600" dirty="0">
                <a:ea typeface="Verdana" panose="020B0604030504040204" pitchFamily="34" charset="0"/>
              </a:rPr>
              <a:t>Poly(vinyl acetate) synthesized using RAFT polymerization followed by hydrolysis to obtain Poly(vinyl alcohol) (PVA). Gg-PVA was synthesized through post polymerization of PVA with Glycidol.</a:t>
            </a:r>
          </a:p>
        </p:txBody>
      </p:sp>
      <p:sp>
        <p:nvSpPr>
          <p:cNvPr id="246" name="Rectangle 315">
            <a:extLst>
              <a:ext uri="{FF2B5EF4-FFF2-40B4-BE49-F238E27FC236}">
                <a16:creationId xmlns:a16="http://schemas.microsoft.com/office/drawing/2014/main" id="{76B70656-F024-4BC6-B4D6-E4CCFCC4C3E3}"/>
              </a:ext>
            </a:extLst>
          </p:cNvPr>
          <p:cNvSpPr>
            <a:spLocks noChangeArrowheads="1"/>
          </p:cNvSpPr>
          <p:nvPr/>
        </p:nvSpPr>
        <p:spPr bwMode="auto">
          <a:xfrm>
            <a:off x="15367834" y="22339306"/>
            <a:ext cx="12612806"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sz="3600" dirty="0">
                <a:ea typeface="Verdana" panose="020B0604030504040204" pitchFamily="34" charset="0"/>
              </a:rPr>
              <a:t>Colloidal nanoparticles surface functionalized with PVA and Gg-PVA structures to study dimensional variation impact on antifreeze activity. </a:t>
            </a:r>
            <a:endParaRPr lang="en-US" altLang="en-US" sz="3600" dirty="0">
              <a:ea typeface="Verdana" panose="020B0604030504040204" pitchFamily="34" charset="0"/>
            </a:endParaRPr>
          </a:p>
        </p:txBody>
      </p:sp>
      <p:sp>
        <p:nvSpPr>
          <p:cNvPr id="248" name="TextBox 247">
            <a:extLst>
              <a:ext uri="{FF2B5EF4-FFF2-40B4-BE49-F238E27FC236}">
                <a16:creationId xmlns:a16="http://schemas.microsoft.com/office/drawing/2014/main" id="{54AAFCAC-2EC1-45FF-AC3B-BEFD8F2B76F0}"/>
              </a:ext>
            </a:extLst>
          </p:cNvPr>
          <p:cNvSpPr txBox="1"/>
          <p:nvPr/>
        </p:nvSpPr>
        <p:spPr>
          <a:xfrm>
            <a:off x="29414915" y="26154481"/>
            <a:ext cx="13216962" cy="3008837"/>
          </a:xfrm>
          <a:prstGeom prst="rect">
            <a:avLst/>
          </a:prstGeom>
          <a:noFill/>
        </p:spPr>
        <p:txBody>
          <a:bodyPr wrap="square" rtlCol="0">
            <a:spAutoFit/>
          </a:bodyPr>
          <a:lstStyle/>
          <a:p>
            <a:pPr marL="342900" indent="-342900">
              <a:lnSpc>
                <a:spcPct val="150000"/>
              </a:lnSpc>
              <a:buFont typeface="+mj-lt"/>
              <a:buAutoNum type="arabicPeriod"/>
            </a:pPr>
            <a:r>
              <a:rPr lang="en-US" sz="1600" dirty="0"/>
              <a:t>Stubbs, Christopher, et al. "Combinatorial biomaterials discovery strategy to identify new macromolecular cryoprotectants." </a:t>
            </a:r>
            <a:r>
              <a:rPr lang="en-US" sz="1600" i="1" dirty="0"/>
              <a:t>ACS Macro Letters</a:t>
            </a:r>
            <a:r>
              <a:rPr lang="en-US" sz="1600" dirty="0"/>
              <a:t> 9.2 (</a:t>
            </a:r>
            <a:r>
              <a:rPr lang="en-US" sz="1600" b="1" dirty="0"/>
              <a:t>2020</a:t>
            </a:r>
            <a:r>
              <a:rPr lang="en-US" sz="1600" dirty="0"/>
              <a:t>): 290-294.</a:t>
            </a:r>
          </a:p>
          <a:p>
            <a:pPr marL="342900" indent="-342900">
              <a:lnSpc>
                <a:spcPct val="150000"/>
              </a:lnSpc>
              <a:buFont typeface="+mj-lt"/>
              <a:buAutoNum type="arabicPeriod"/>
            </a:pPr>
            <a:r>
              <a:rPr lang="en-US" sz="1600" dirty="0"/>
              <a:t>Hakim, Aaron, et al. "Crystal structure of an insect antifreeze protein and its implications for ice binding." </a:t>
            </a:r>
            <a:r>
              <a:rPr lang="en-US" sz="1600" i="1" dirty="0"/>
              <a:t>Journal of Biological Chemistry </a:t>
            </a:r>
            <a:r>
              <a:rPr lang="en-US" sz="1600" dirty="0"/>
              <a:t>288.17 (</a:t>
            </a:r>
            <a:r>
              <a:rPr lang="en-US" sz="1600" b="1" dirty="0"/>
              <a:t>2013</a:t>
            </a:r>
            <a:r>
              <a:rPr lang="en-US" sz="1600" dirty="0"/>
              <a:t>): 12295-12304.</a:t>
            </a:r>
          </a:p>
          <a:p>
            <a:pPr marL="342900" indent="-342900">
              <a:lnSpc>
                <a:spcPct val="150000"/>
              </a:lnSpc>
              <a:buFont typeface="+mj-lt"/>
              <a:buAutoNum type="arabicPeriod"/>
            </a:pPr>
            <a:r>
              <a:rPr lang="en-US" sz="1600" dirty="0" err="1"/>
              <a:t>Mousazadehkasin</a:t>
            </a:r>
            <a:r>
              <a:rPr lang="en-US" sz="1600" dirty="0"/>
              <a:t>, Mohammad, and John G. Tsavalas. "Insights into Design of Biomimetic Glycerol-Grafted Polyol-Based Polymers for Ice Nucleation/Recrystallization Inhibition and Thermal Hysteresis Activity." </a:t>
            </a:r>
            <a:r>
              <a:rPr lang="en-US" sz="1600" i="1" dirty="0"/>
              <a:t>Biomacromolecules</a:t>
            </a:r>
            <a:r>
              <a:rPr lang="en-US" sz="1600" dirty="0"/>
              <a:t> 21.11 (</a:t>
            </a:r>
            <a:r>
              <a:rPr lang="en-US" sz="1600" b="1" dirty="0"/>
              <a:t>2020</a:t>
            </a:r>
            <a:r>
              <a:rPr lang="en-US" sz="1600" dirty="0"/>
              <a:t>): 4626-4637.</a:t>
            </a:r>
          </a:p>
          <a:p>
            <a:pPr marL="342900" indent="-342900">
              <a:lnSpc>
                <a:spcPct val="150000"/>
              </a:lnSpc>
              <a:buFont typeface="+mj-lt"/>
              <a:buAutoNum type="arabicPeriod"/>
            </a:pPr>
            <a:r>
              <a:rPr lang="en-US" sz="1600" dirty="0"/>
              <a:t>Deller, Robert C., et al. "Glycerol-free cryopreservation of red blood cells enabled by ice-recrystallization-inhibiting polymers." </a:t>
            </a:r>
            <a:r>
              <a:rPr lang="en-US" sz="1600" i="1" dirty="0"/>
              <a:t>ACS Biomaterials Science &amp; Engineering </a:t>
            </a:r>
            <a:r>
              <a:rPr lang="en-US" sz="1600" dirty="0"/>
              <a:t>1.9 (</a:t>
            </a:r>
            <a:r>
              <a:rPr lang="en-US" sz="1600" b="1" dirty="0"/>
              <a:t>2015</a:t>
            </a:r>
            <a:r>
              <a:rPr lang="en-US" sz="1600" dirty="0"/>
              <a:t>): 789-794.</a:t>
            </a:r>
            <a:endParaRPr lang="en-US" sz="1100" dirty="0"/>
          </a:p>
        </p:txBody>
      </p:sp>
      <p:sp>
        <p:nvSpPr>
          <p:cNvPr id="262" name="TextBox 261">
            <a:extLst>
              <a:ext uri="{FF2B5EF4-FFF2-40B4-BE49-F238E27FC236}">
                <a16:creationId xmlns:a16="http://schemas.microsoft.com/office/drawing/2014/main" id="{23B8E964-61F4-4A74-8792-E8BBEACABEC8}"/>
              </a:ext>
            </a:extLst>
          </p:cNvPr>
          <p:cNvSpPr txBox="1"/>
          <p:nvPr/>
        </p:nvSpPr>
        <p:spPr>
          <a:xfrm>
            <a:off x="11545778" y="19457716"/>
            <a:ext cx="656590" cy="307777"/>
          </a:xfrm>
          <a:prstGeom prst="rect">
            <a:avLst/>
          </a:prstGeom>
          <a:noFill/>
        </p:spPr>
        <p:txBody>
          <a:bodyPr wrap="none" rtlCol="0">
            <a:spAutoFit/>
          </a:bodyPr>
          <a:lstStyle/>
          <a:p>
            <a:r>
              <a:rPr lang="en-US" sz="1400" b="1" dirty="0"/>
              <a:t>(CPAs)</a:t>
            </a:r>
            <a:endParaRPr lang="en-US" sz="1400" b="1" baseline="30000" dirty="0"/>
          </a:p>
        </p:txBody>
      </p:sp>
      <p:sp>
        <p:nvSpPr>
          <p:cNvPr id="263" name="TextBox 262">
            <a:extLst>
              <a:ext uri="{FF2B5EF4-FFF2-40B4-BE49-F238E27FC236}">
                <a16:creationId xmlns:a16="http://schemas.microsoft.com/office/drawing/2014/main" id="{4E5658D2-6FE0-4823-A7F3-C84296CA3362}"/>
              </a:ext>
            </a:extLst>
          </p:cNvPr>
          <p:cNvSpPr txBox="1"/>
          <p:nvPr/>
        </p:nvSpPr>
        <p:spPr>
          <a:xfrm>
            <a:off x="3702620" y="19470416"/>
            <a:ext cx="3867662" cy="307777"/>
          </a:xfrm>
          <a:prstGeom prst="rect">
            <a:avLst/>
          </a:prstGeom>
          <a:noFill/>
        </p:spPr>
        <p:txBody>
          <a:bodyPr wrap="none" rtlCol="0">
            <a:spAutoFit/>
          </a:bodyPr>
          <a:lstStyle/>
          <a:p>
            <a:r>
              <a:rPr lang="en-US" sz="1400" b="1" dirty="0"/>
              <a:t>(RBC Cryopreservation using antifreeze polymers)</a:t>
            </a:r>
          </a:p>
        </p:txBody>
      </p:sp>
      <p:pic>
        <p:nvPicPr>
          <p:cNvPr id="14" name="Picture 13">
            <a:extLst>
              <a:ext uri="{FF2B5EF4-FFF2-40B4-BE49-F238E27FC236}">
                <a16:creationId xmlns:a16="http://schemas.microsoft.com/office/drawing/2014/main" id="{2D04127F-A630-41CA-8330-9E84BD30FF42}"/>
              </a:ext>
            </a:extLst>
          </p:cNvPr>
          <p:cNvPicPr>
            <a:picLocks noChangeAspect="1"/>
          </p:cNvPicPr>
          <p:nvPr/>
        </p:nvPicPr>
        <p:blipFill>
          <a:blip r:embed="rId8"/>
          <a:stretch>
            <a:fillRect/>
          </a:stretch>
        </p:blipFill>
        <p:spPr>
          <a:xfrm>
            <a:off x="7788396" y="15244286"/>
            <a:ext cx="2387820" cy="1635139"/>
          </a:xfrm>
          <a:prstGeom prst="rect">
            <a:avLst/>
          </a:prstGeom>
        </p:spPr>
      </p:pic>
      <p:sp>
        <p:nvSpPr>
          <p:cNvPr id="136" name="TextBox 135">
            <a:extLst>
              <a:ext uri="{FF2B5EF4-FFF2-40B4-BE49-F238E27FC236}">
                <a16:creationId xmlns:a16="http://schemas.microsoft.com/office/drawing/2014/main" id="{669E54A9-8E8E-4A7D-870A-CF04CA6EF686}"/>
              </a:ext>
            </a:extLst>
          </p:cNvPr>
          <p:cNvSpPr txBox="1"/>
          <p:nvPr/>
        </p:nvSpPr>
        <p:spPr>
          <a:xfrm>
            <a:off x="9540240" y="9061461"/>
            <a:ext cx="184731" cy="307777"/>
          </a:xfrm>
          <a:prstGeom prst="rect">
            <a:avLst/>
          </a:prstGeom>
          <a:noFill/>
        </p:spPr>
        <p:txBody>
          <a:bodyPr wrap="none" rtlCol="0">
            <a:spAutoFit/>
          </a:bodyPr>
          <a:lstStyle/>
          <a:p>
            <a:endParaRPr lang="en-US" sz="1400" dirty="0"/>
          </a:p>
        </p:txBody>
      </p:sp>
      <p:sp>
        <p:nvSpPr>
          <p:cNvPr id="144" name="TextBox 143">
            <a:extLst>
              <a:ext uri="{FF2B5EF4-FFF2-40B4-BE49-F238E27FC236}">
                <a16:creationId xmlns:a16="http://schemas.microsoft.com/office/drawing/2014/main" id="{04FEFF1D-8DBB-43B5-A1D9-90DB545A00F4}"/>
              </a:ext>
            </a:extLst>
          </p:cNvPr>
          <p:cNvSpPr txBox="1"/>
          <p:nvPr/>
        </p:nvSpPr>
        <p:spPr>
          <a:xfrm>
            <a:off x="6172200" y="14800222"/>
            <a:ext cx="1970155" cy="307777"/>
          </a:xfrm>
          <a:prstGeom prst="rect">
            <a:avLst/>
          </a:prstGeom>
          <a:noFill/>
        </p:spPr>
        <p:txBody>
          <a:bodyPr wrap="none" rtlCol="0">
            <a:spAutoFit/>
          </a:bodyPr>
          <a:lstStyle/>
          <a:p>
            <a:r>
              <a:rPr lang="en-US" sz="1400" b="1" dirty="0"/>
              <a:t>Cell/Organ preservation</a:t>
            </a:r>
          </a:p>
        </p:txBody>
      </p:sp>
      <p:pic>
        <p:nvPicPr>
          <p:cNvPr id="152" name="Picture 151">
            <a:extLst>
              <a:ext uri="{FF2B5EF4-FFF2-40B4-BE49-F238E27FC236}">
                <a16:creationId xmlns:a16="http://schemas.microsoft.com/office/drawing/2014/main" id="{1B7B9AF3-31FF-430B-8A9A-655F59C939FD}"/>
              </a:ext>
            </a:extLst>
          </p:cNvPr>
          <p:cNvPicPr>
            <a:picLocks noChangeAspect="1"/>
          </p:cNvPicPr>
          <p:nvPr/>
        </p:nvPicPr>
        <p:blipFill>
          <a:blip r:embed="rId9"/>
          <a:stretch>
            <a:fillRect/>
          </a:stretch>
        </p:blipFill>
        <p:spPr>
          <a:xfrm>
            <a:off x="1863366" y="12809741"/>
            <a:ext cx="10305276" cy="1692020"/>
          </a:xfrm>
          <a:prstGeom prst="rect">
            <a:avLst/>
          </a:prstGeom>
        </p:spPr>
      </p:pic>
      <p:pic>
        <p:nvPicPr>
          <p:cNvPr id="1868" name="Picture 844" descr="Abstract Image">
            <a:extLst>
              <a:ext uri="{FF2B5EF4-FFF2-40B4-BE49-F238E27FC236}">
                <a16:creationId xmlns:a16="http://schemas.microsoft.com/office/drawing/2014/main" id="{57C7D4E9-4BD4-4D56-B19B-75A6F38B161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280088" y="16675592"/>
            <a:ext cx="6773435" cy="196429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91AB421E-A77A-4BB7-A081-0C07F2C82A90}"/>
              </a:ext>
            </a:extLst>
          </p:cNvPr>
          <p:cNvPicPr>
            <a:picLocks noChangeAspect="1"/>
          </p:cNvPicPr>
          <p:nvPr/>
        </p:nvPicPr>
        <p:blipFill>
          <a:blip r:embed="rId11"/>
          <a:stretch>
            <a:fillRect/>
          </a:stretch>
        </p:blipFill>
        <p:spPr>
          <a:xfrm>
            <a:off x="1077998" y="23920514"/>
            <a:ext cx="6922368" cy="4261561"/>
          </a:xfrm>
          <a:prstGeom prst="rect">
            <a:avLst/>
          </a:prstGeom>
        </p:spPr>
      </p:pic>
      <p:pic>
        <p:nvPicPr>
          <p:cNvPr id="21" name="Picture 20">
            <a:extLst>
              <a:ext uri="{FF2B5EF4-FFF2-40B4-BE49-F238E27FC236}">
                <a16:creationId xmlns:a16="http://schemas.microsoft.com/office/drawing/2014/main" id="{69BAD967-4B4D-481C-A710-57145B38F7E9}"/>
              </a:ext>
            </a:extLst>
          </p:cNvPr>
          <p:cNvPicPr>
            <a:picLocks noChangeAspect="1"/>
          </p:cNvPicPr>
          <p:nvPr/>
        </p:nvPicPr>
        <p:blipFill>
          <a:blip r:embed="rId12"/>
          <a:stretch>
            <a:fillRect/>
          </a:stretch>
        </p:blipFill>
        <p:spPr>
          <a:xfrm>
            <a:off x="7847522" y="26660111"/>
            <a:ext cx="4591691" cy="2438740"/>
          </a:xfrm>
          <a:prstGeom prst="rect">
            <a:avLst/>
          </a:prstGeom>
        </p:spPr>
      </p:pic>
      <p:sp>
        <p:nvSpPr>
          <p:cNvPr id="129" name="TextBox 128">
            <a:extLst>
              <a:ext uri="{FF2B5EF4-FFF2-40B4-BE49-F238E27FC236}">
                <a16:creationId xmlns:a16="http://schemas.microsoft.com/office/drawing/2014/main" id="{86F14217-55BF-45B7-B6DB-CEA843CAFC69}"/>
              </a:ext>
            </a:extLst>
          </p:cNvPr>
          <p:cNvSpPr txBox="1"/>
          <p:nvPr/>
        </p:nvSpPr>
        <p:spPr>
          <a:xfrm>
            <a:off x="6138096" y="28372944"/>
            <a:ext cx="530210" cy="307777"/>
          </a:xfrm>
          <a:prstGeom prst="rect">
            <a:avLst/>
          </a:prstGeom>
          <a:noFill/>
        </p:spPr>
        <p:txBody>
          <a:bodyPr wrap="none" rtlCol="0">
            <a:spAutoFit/>
          </a:bodyPr>
          <a:lstStyle/>
          <a:p>
            <a:r>
              <a:rPr lang="en-US" sz="1400" b="1" dirty="0">
                <a:latin typeface="Times New Roman" panose="02020603050405020304" pitchFamily="18" charset="0"/>
                <a:cs typeface="Times New Roman" panose="02020603050405020304" pitchFamily="18" charset="0"/>
              </a:rPr>
              <a:t>PVA</a:t>
            </a:r>
          </a:p>
        </p:txBody>
      </p:sp>
      <p:sp>
        <p:nvSpPr>
          <p:cNvPr id="137" name="TextBox 136">
            <a:extLst>
              <a:ext uri="{FF2B5EF4-FFF2-40B4-BE49-F238E27FC236}">
                <a16:creationId xmlns:a16="http://schemas.microsoft.com/office/drawing/2014/main" id="{1E715E54-1F79-4A72-AEC8-9ABA175240E3}"/>
              </a:ext>
            </a:extLst>
          </p:cNvPr>
          <p:cNvSpPr txBox="1"/>
          <p:nvPr/>
        </p:nvSpPr>
        <p:spPr>
          <a:xfrm>
            <a:off x="22388036" y="16879254"/>
            <a:ext cx="373820" cy="261610"/>
          </a:xfrm>
          <a:prstGeom prst="rect">
            <a:avLst/>
          </a:prstGeom>
          <a:noFill/>
        </p:spPr>
        <p:txBody>
          <a:bodyPr wrap="none" rtlCol="0">
            <a:spAutoFit/>
          </a:bodyPr>
          <a:lstStyle/>
          <a:p>
            <a:r>
              <a:rPr lang="en-US" sz="1050" dirty="0">
                <a:solidFill>
                  <a:schemeClr val="bg1"/>
                </a:solidFill>
                <a:highlight>
                  <a:srgbClr val="000000"/>
                </a:highlight>
                <a:latin typeface="Times New Roman" panose="02020603050405020304" pitchFamily="18" charset="0"/>
                <a:cs typeface="Times New Roman" panose="02020603050405020304" pitchFamily="18" charset="0"/>
              </a:rPr>
              <a:t>t=0</a:t>
            </a:r>
          </a:p>
        </p:txBody>
      </p:sp>
      <p:sp>
        <p:nvSpPr>
          <p:cNvPr id="161" name="Rectangle: Rounded Corners 160">
            <a:extLst>
              <a:ext uri="{FF2B5EF4-FFF2-40B4-BE49-F238E27FC236}">
                <a16:creationId xmlns:a16="http://schemas.microsoft.com/office/drawing/2014/main" id="{66FB4C9C-D9E4-40DE-B1AD-9755ED3D52EF}"/>
              </a:ext>
            </a:extLst>
          </p:cNvPr>
          <p:cNvSpPr/>
          <p:nvPr/>
        </p:nvSpPr>
        <p:spPr>
          <a:xfrm>
            <a:off x="23904071" y="13083371"/>
            <a:ext cx="1531339" cy="394969"/>
          </a:xfrm>
          <a:prstGeom prst="roundRect">
            <a:avLst/>
          </a:prstGeom>
          <a:solidFill>
            <a:srgbClr val="FFC000">
              <a:alpha val="4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2" name="Picture 161" descr="Chart, diagram&#10;&#10;Description automatically generated">
            <a:extLst>
              <a:ext uri="{FF2B5EF4-FFF2-40B4-BE49-F238E27FC236}">
                <a16:creationId xmlns:a16="http://schemas.microsoft.com/office/drawing/2014/main" id="{1A1EF9C8-F8E2-4983-B94D-660B10E7866B}"/>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2782015" y="10204325"/>
            <a:ext cx="4942735" cy="4007365"/>
          </a:xfrm>
          <a:prstGeom prst="rect">
            <a:avLst/>
          </a:prstGeom>
        </p:spPr>
      </p:pic>
      <p:pic>
        <p:nvPicPr>
          <p:cNvPr id="163" name="Picture 162" descr="Chart, diagram&#10;&#10;Description automatically generated">
            <a:extLst>
              <a:ext uri="{FF2B5EF4-FFF2-40B4-BE49-F238E27FC236}">
                <a16:creationId xmlns:a16="http://schemas.microsoft.com/office/drawing/2014/main" id="{DE200424-522A-4F1F-81E9-517BA576711B}"/>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5825079" y="10227527"/>
            <a:ext cx="5272233" cy="4018118"/>
          </a:xfrm>
          <a:prstGeom prst="rect">
            <a:avLst/>
          </a:prstGeom>
        </p:spPr>
      </p:pic>
      <p:sp>
        <p:nvSpPr>
          <p:cNvPr id="164" name="Rectangle 163">
            <a:extLst>
              <a:ext uri="{FF2B5EF4-FFF2-40B4-BE49-F238E27FC236}">
                <a16:creationId xmlns:a16="http://schemas.microsoft.com/office/drawing/2014/main" id="{B206C818-AA44-4295-9713-4161DF8C3330}"/>
              </a:ext>
            </a:extLst>
          </p:cNvPr>
          <p:cNvSpPr/>
          <p:nvPr/>
        </p:nvSpPr>
        <p:spPr>
          <a:xfrm>
            <a:off x="16407556" y="10227527"/>
            <a:ext cx="4552950" cy="335859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6" name="TextBox 165">
            <a:extLst>
              <a:ext uri="{FF2B5EF4-FFF2-40B4-BE49-F238E27FC236}">
                <a16:creationId xmlns:a16="http://schemas.microsoft.com/office/drawing/2014/main" id="{19A5E3EF-9456-430A-AC5F-0F6BA3C86897}"/>
              </a:ext>
            </a:extLst>
          </p:cNvPr>
          <p:cNvSpPr txBox="1"/>
          <p:nvPr/>
        </p:nvSpPr>
        <p:spPr>
          <a:xfrm>
            <a:off x="23952568" y="13138813"/>
            <a:ext cx="1482842" cy="307777"/>
          </a:xfrm>
          <a:prstGeom prst="rect">
            <a:avLst/>
          </a:prstGeom>
          <a:noFill/>
        </p:spPr>
        <p:txBody>
          <a:bodyPr wrap="none" rtlCol="0">
            <a:spAutoFit/>
          </a:bodyPr>
          <a:lstStyle/>
          <a:p>
            <a:r>
              <a:rPr lang="en-US" sz="1400" b="1" dirty="0">
                <a:latin typeface="Times New Roman" panose="02020603050405020304" pitchFamily="18" charset="0"/>
                <a:cs typeface="Times New Roman" panose="02020603050405020304" pitchFamily="18" charset="0"/>
              </a:rPr>
              <a:t>THA = 1.17 ± 0.1</a:t>
            </a:r>
          </a:p>
        </p:txBody>
      </p:sp>
      <p:sp>
        <p:nvSpPr>
          <p:cNvPr id="167" name="TextBox 166">
            <a:extLst>
              <a:ext uri="{FF2B5EF4-FFF2-40B4-BE49-F238E27FC236}">
                <a16:creationId xmlns:a16="http://schemas.microsoft.com/office/drawing/2014/main" id="{62C7FB54-1B52-454D-9DF4-09163EE1BC7C}"/>
              </a:ext>
            </a:extLst>
          </p:cNvPr>
          <p:cNvSpPr txBox="1"/>
          <p:nvPr/>
        </p:nvSpPr>
        <p:spPr>
          <a:xfrm>
            <a:off x="26627239" y="11873635"/>
            <a:ext cx="886781" cy="276999"/>
          </a:xfrm>
          <a:prstGeom prst="rect">
            <a:avLst/>
          </a:prstGeom>
          <a:noFill/>
        </p:spPr>
        <p:txBody>
          <a:bodyPr wrap="none" rtlCol="0">
            <a:spAutoFit/>
          </a:bodyPr>
          <a:lstStyle/>
          <a:p>
            <a:r>
              <a:rPr lang="en-US" sz="1200" b="1" dirty="0"/>
              <a:t> (32.1KDa) </a:t>
            </a:r>
          </a:p>
        </p:txBody>
      </p:sp>
      <p:sp>
        <p:nvSpPr>
          <p:cNvPr id="168" name="TextBox 167">
            <a:extLst>
              <a:ext uri="{FF2B5EF4-FFF2-40B4-BE49-F238E27FC236}">
                <a16:creationId xmlns:a16="http://schemas.microsoft.com/office/drawing/2014/main" id="{0A70C20F-F3BC-4F26-8100-1A2AE2389FDD}"/>
              </a:ext>
            </a:extLst>
          </p:cNvPr>
          <p:cNvSpPr txBox="1"/>
          <p:nvPr/>
        </p:nvSpPr>
        <p:spPr>
          <a:xfrm>
            <a:off x="20036106" y="11665078"/>
            <a:ext cx="922047" cy="276999"/>
          </a:xfrm>
          <a:prstGeom prst="rect">
            <a:avLst/>
          </a:prstGeom>
          <a:noFill/>
        </p:spPr>
        <p:txBody>
          <a:bodyPr wrap="none" rtlCol="0">
            <a:spAutoFit/>
          </a:bodyPr>
          <a:lstStyle/>
          <a:p>
            <a:r>
              <a:rPr lang="en-US" sz="1200" b="1" dirty="0"/>
              <a:t> (21.2 </a:t>
            </a:r>
            <a:r>
              <a:rPr lang="en-US" sz="1200" b="1" dirty="0" err="1"/>
              <a:t>KDa</a:t>
            </a:r>
            <a:r>
              <a:rPr lang="en-US" sz="1200" b="1" dirty="0"/>
              <a:t>) </a:t>
            </a:r>
          </a:p>
        </p:txBody>
      </p:sp>
      <p:graphicFrame>
        <p:nvGraphicFramePr>
          <p:cNvPr id="169" name="Object 168">
            <a:extLst>
              <a:ext uri="{FF2B5EF4-FFF2-40B4-BE49-F238E27FC236}">
                <a16:creationId xmlns:a16="http://schemas.microsoft.com/office/drawing/2014/main" id="{C3E7FB89-EB9A-4551-B6AF-6F3278C491E5}"/>
              </a:ext>
            </a:extLst>
          </p:cNvPr>
          <p:cNvGraphicFramePr>
            <a:graphicFrameLocks noChangeAspect="1"/>
          </p:cNvGraphicFramePr>
          <p:nvPr>
            <p:extLst>
              <p:ext uri="{D42A27DB-BD31-4B8C-83A1-F6EECF244321}">
                <p14:modId xmlns:p14="http://schemas.microsoft.com/office/powerpoint/2010/main" val="983557797"/>
              </p:ext>
            </p:extLst>
          </p:nvPr>
        </p:nvGraphicFramePr>
        <p:xfrm>
          <a:off x="25737687" y="10214158"/>
          <a:ext cx="1809033" cy="1524827"/>
        </p:xfrm>
        <a:graphic>
          <a:graphicData uri="http://schemas.openxmlformats.org/presentationml/2006/ole">
            <mc:AlternateContent xmlns:mc="http://schemas.openxmlformats.org/markup-compatibility/2006">
              <mc:Choice xmlns:v="urn:schemas-microsoft-com:vml" Requires="v">
                <p:oleObj spid="_x0000_s2003" name="CS ChemDraw Drawing" r:id="rId15" imgW="2323628" imgH="1958204" progId="ChemDraw.Document.6.0">
                  <p:embed/>
                </p:oleObj>
              </mc:Choice>
              <mc:Fallback>
                <p:oleObj name="CS ChemDraw Drawing" r:id="rId15" imgW="2323628" imgH="1958204" progId="ChemDraw.Document.6.0">
                  <p:embed/>
                  <p:pic>
                    <p:nvPicPr>
                      <p:cNvPr id="17" name="Object 16">
                        <a:extLst>
                          <a:ext uri="{FF2B5EF4-FFF2-40B4-BE49-F238E27FC236}">
                            <a16:creationId xmlns:a16="http://schemas.microsoft.com/office/drawing/2014/main" id="{1CAFD739-73B2-4717-97D1-4230C80DBA66}"/>
                          </a:ext>
                        </a:extLst>
                      </p:cNvPr>
                      <p:cNvPicPr/>
                      <p:nvPr/>
                    </p:nvPicPr>
                    <p:blipFill>
                      <a:blip r:embed="rId16"/>
                      <a:stretch>
                        <a:fillRect/>
                      </a:stretch>
                    </p:blipFill>
                    <p:spPr>
                      <a:xfrm>
                        <a:off x="25737687" y="10214158"/>
                        <a:ext cx="1809033" cy="1524827"/>
                      </a:xfrm>
                      <a:prstGeom prst="rect">
                        <a:avLst/>
                      </a:prstGeom>
                    </p:spPr>
                  </p:pic>
                </p:oleObj>
              </mc:Fallback>
            </mc:AlternateContent>
          </a:graphicData>
        </a:graphic>
      </p:graphicFrame>
      <p:graphicFrame>
        <p:nvGraphicFramePr>
          <p:cNvPr id="170" name="Object 169">
            <a:extLst>
              <a:ext uri="{FF2B5EF4-FFF2-40B4-BE49-F238E27FC236}">
                <a16:creationId xmlns:a16="http://schemas.microsoft.com/office/drawing/2014/main" id="{624A8B50-C3E7-4D24-BF16-D2BB531D5B55}"/>
              </a:ext>
            </a:extLst>
          </p:cNvPr>
          <p:cNvGraphicFramePr>
            <a:graphicFrameLocks noChangeAspect="1"/>
          </p:cNvGraphicFramePr>
          <p:nvPr>
            <p:extLst>
              <p:ext uri="{D42A27DB-BD31-4B8C-83A1-F6EECF244321}">
                <p14:modId xmlns:p14="http://schemas.microsoft.com/office/powerpoint/2010/main" val="3057890089"/>
              </p:ext>
            </p:extLst>
          </p:nvPr>
        </p:nvGraphicFramePr>
        <p:xfrm>
          <a:off x="19223705" y="10360728"/>
          <a:ext cx="1624802" cy="875445"/>
        </p:xfrm>
        <a:graphic>
          <a:graphicData uri="http://schemas.openxmlformats.org/presentationml/2006/ole">
            <mc:AlternateContent xmlns:mc="http://schemas.openxmlformats.org/markup-compatibility/2006">
              <mc:Choice xmlns:v="urn:schemas-microsoft-com:vml" Requires="v">
                <p:oleObj spid="_x0000_s2004" name="CS ChemDraw Drawing" r:id="rId17" imgW="1800822" imgH="970734" progId="ChemDraw.Document.6.0">
                  <p:embed/>
                </p:oleObj>
              </mc:Choice>
              <mc:Fallback>
                <p:oleObj name="CS ChemDraw Drawing" r:id="rId17" imgW="1800822" imgH="970734" progId="ChemDraw.Document.6.0">
                  <p:embed/>
                  <p:pic>
                    <p:nvPicPr>
                      <p:cNvPr id="19" name="Object 18">
                        <a:extLst>
                          <a:ext uri="{FF2B5EF4-FFF2-40B4-BE49-F238E27FC236}">
                            <a16:creationId xmlns:a16="http://schemas.microsoft.com/office/drawing/2014/main" id="{664D1351-EC4E-4C8C-81D3-EAF1C7F220E7}"/>
                          </a:ext>
                        </a:extLst>
                      </p:cNvPr>
                      <p:cNvPicPr/>
                      <p:nvPr/>
                    </p:nvPicPr>
                    <p:blipFill>
                      <a:blip r:embed="rId18"/>
                      <a:stretch>
                        <a:fillRect/>
                      </a:stretch>
                    </p:blipFill>
                    <p:spPr>
                      <a:xfrm>
                        <a:off x="19223705" y="10360728"/>
                        <a:ext cx="1624802" cy="875445"/>
                      </a:xfrm>
                      <a:prstGeom prst="rect">
                        <a:avLst/>
                      </a:prstGeom>
                    </p:spPr>
                  </p:pic>
                </p:oleObj>
              </mc:Fallback>
            </mc:AlternateContent>
          </a:graphicData>
        </a:graphic>
      </p:graphicFrame>
      <p:pic>
        <p:nvPicPr>
          <p:cNvPr id="174" name="Picture 2" descr="Glycerol">
            <a:extLst>
              <a:ext uri="{FF2B5EF4-FFF2-40B4-BE49-F238E27FC236}">
                <a16:creationId xmlns:a16="http://schemas.microsoft.com/office/drawing/2014/main" id="{FF6040C7-D6B8-4D75-93A0-959FDBC8C7EE}"/>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37569827" y="12280108"/>
            <a:ext cx="1387679" cy="51091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75" name="Object 174">
            <a:extLst>
              <a:ext uri="{FF2B5EF4-FFF2-40B4-BE49-F238E27FC236}">
                <a16:creationId xmlns:a16="http://schemas.microsoft.com/office/drawing/2014/main" id="{CDE81186-CCF4-4461-8DD4-439C28FD1C49}"/>
              </a:ext>
            </a:extLst>
          </p:cNvPr>
          <p:cNvGraphicFramePr>
            <a:graphicFrameLocks noChangeAspect="1"/>
          </p:cNvGraphicFramePr>
          <p:nvPr>
            <p:extLst>
              <p:ext uri="{D42A27DB-BD31-4B8C-83A1-F6EECF244321}">
                <p14:modId xmlns:p14="http://schemas.microsoft.com/office/powerpoint/2010/main" val="1888324527"/>
              </p:ext>
            </p:extLst>
          </p:nvPr>
        </p:nvGraphicFramePr>
        <p:xfrm>
          <a:off x="39042013" y="12141695"/>
          <a:ext cx="1862057" cy="1569521"/>
        </p:xfrm>
        <a:graphic>
          <a:graphicData uri="http://schemas.openxmlformats.org/presentationml/2006/ole">
            <mc:AlternateContent xmlns:mc="http://schemas.openxmlformats.org/markup-compatibility/2006">
              <mc:Choice xmlns:v="urn:schemas-microsoft-com:vml" Requires="v">
                <p:oleObj spid="_x0000_s2005" name="CS ChemDraw Drawing" r:id="rId20" imgW="2323628" imgH="1958204" progId="ChemDraw.Document.6.0">
                  <p:embed/>
                </p:oleObj>
              </mc:Choice>
              <mc:Fallback>
                <p:oleObj name="CS ChemDraw Drawing" r:id="rId20" imgW="2323628" imgH="1958204" progId="ChemDraw.Document.6.0">
                  <p:embed/>
                  <p:pic>
                    <p:nvPicPr>
                      <p:cNvPr id="16" name="Object 15">
                        <a:extLst>
                          <a:ext uri="{FF2B5EF4-FFF2-40B4-BE49-F238E27FC236}">
                            <a16:creationId xmlns:a16="http://schemas.microsoft.com/office/drawing/2014/main" id="{C2052771-95EB-47D5-866B-21CCE8A6C65F}"/>
                          </a:ext>
                        </a:extLst>
                      </p:cNvPr>
                      <p:cNvPicPr/>
                      <p:nvPr/>
                    </p:nvPicPr>
                    <p:blipFill>
                      <a:blip r:embed="rId16"/>
                      <a:stretch>
                        <a:fillRect/>
                      </a:stretch>
                    </p:blipFill>
                    <p:spPr>
                      <a:xfrm>
                        <a:off x="39042013" y="12141695"/>
                        <a:ext cx="1862057" cy="1569521"/>
                      </a:xfrm>
                      <a:prstGeom prst="rect">
                        <a:avLst/>
                      </a:prstGeom>
                    </p:spPr>
                  </p:pic>
                </p:oleObj>
              </mc:Fallback>
            </mc:AlternateContent>
          </a:graphicData>
        </a:graphic>
      </p:graphicFrame>
      <p:pic>
        <p:nvPicPr>
          <p:cNvPr id="176" name="Picture 2" descr="Glycerol">
            <a:extLst>
              <a:ext uri="{FF2B5EF4-FFF2-40B4-BE49-F238E27FC236}">
                <a16:creationId xmlns:a16="http://schemas.microsoft.com/office/drawing/2014/main" id="{FF80B1B5-E92F-41A9-B5A0-B523B45228EF}"/>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31074557" y="12563650"/>
            <a:ext cx="1588283" cy="58477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77" name="Object 176">
            <a:extLst>
              <a:ext uri="{FF2B5EF4-FFF2-40B4-BE49-F238E27FC236}">
                <a16:creationId xmlns:a16="http://schemas.microsoft.com/office/drawing/2014/main" id="{706C1114-8999-4B0C-8772-C1B2103FED07}"/>
              </a:ext>
            </a:extLst>
          </p:cNvPr>
          <p:cNvGraphicFramePr>
            <a:graphicFrameLocks noChangeAspect="1"/>
          </p:cNvGraphicFramePr>
          <p:nvPr>
            <p:extLst>
              <p:ext uri="{D42A27DB-BD31-4B8C-83A1-F6EECF244321}">
                <p14:modId xmlns:p14="http://schemas.microsoft.com/office/powerpoint/2010/main" val="549167730"/>
              </p:ext>
            </p:extLst>
          </p:nvPr>
        </p:nvGraphicFramePr>
        <p:xfrm>
          <a:off x="32844100" y="12452147"/>
          <a:ext cx="1800225" cy="969963"/>
        </p:xfrm>
        <a:graphic>
          <a:graphicData uri="http://schemas.openxmlformats.org/presentationml/2006/ole">
            <mc:AlternateContent xmlns:mc="http://schemas.openxmlformats.org/markup-compatibility/2006">
              <mc:Choice xmlns:v="urn:schemas-microsoft-com:vml" Requires="v">
                <p:oleObj spid="_x0000_s2006" name="CS ChemDraw Drawing" r:id="rId21" imgW="1800822" imgH="970734" progId="ChemDraw.Document.6.0">
                  <p:embed/>
                </p:oleObj>
              </mc:Choice>
              <mc:Fallback>
                <p:oleObj name="CS ChemDraw Drawing" r:id="rId21" imgW="1800822" imgH="970734" progId="ChemDraw.Document.6.0">
                  <p:embed/>
                  <p:pic>
                    <p:nvPicPr>
                      <p:cNvPr id="15" name="Object 14">
                        <a:extLst>
                          <a:ext uri="{FF2B5EF4-FFF2-40B4-BE49-F238E27FC236}">
                            <a16:creationId xmlns:a16="http://schemas.microsoft.com/office/drawing/2014/main" id="{70E367C0-720E-47F8-876B-1E17FA0B57A5}"/>
                          </a:ext>
                        </a:extLst>
                      </p:cNvPr>
                      <p:cNvPicPr/>
                      <p:nvPr/>
                    </p:nvPicPr>
                    <p:blipFill>
                      <a:blip r:embed="rId18"/>
                      <a:stretch>
                        <a:fillRect/>
                      </a:stretch>
                    </p:blipFill>
                    <p:spPr>
                      <a:xfrm>
                        <a:off x="32844100" y="12452147"/>
                        <a:ext cx="1800225" cy="969963"/>
                      </a:xfrm>
                      <a:prstGeom prst="rect">
                        <a:avLst/>
                      </a:prstGeom>
                    </p:spPr>
                  </p:pic>
                </p:oleObj>
              </mc:Fallback>
            </mc:AlternateContent>
          </a:graphicData>
        </a:graphic>
      </p:graphicFrame>
      <p:pic>
        <p:nvPicPr>
          <p:cNvPr id="7" name="Picture 6" descr="Shape&#10;&#10;Description automatically generated">
            <a:extLst>
              <a:ext uri="{FF2B5EF4-FFF2-40B4-BE49-F238E27FC236}">
                <a16:creationId xmlns:a16="http://schemas.microsoft.com/office/drawing/2014/main" id="{3504B5A0-571C-4176-B887-8F726E58BD67}"/>
              </a:ext>
            </a:extLst>
          </p:cNvPr>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33098168" y="8327097"/>
            <a:ext cx="3608525" cy="3608525"/>
          </a:xfrm>
          <a:prstGeom prst="rect">
            <a:avLst/>
          </a:prstGeom>
        </p:spPr>
      </p:pic>
      <p:grpSp>
        <p:nvGrpSpPr>
          <p:cNvPr id="188" name="Group 187">
            <a:extLst>
              <a:ext uri="{FF2B5EF4-FFF2-40B4-BE49-F238E27FC236}">
                <a16:creationId xmlns:a16="http://schemas.microsoft.com/office/drawing/2014/main" id="{792328BC-55CA-4357-BA77-2DC5F3FA134B}"/>
              </a:ext>
            </a:extLst>
          </p:cNvPr>
          <p:cNvGrpSpPr/>
          <p:nvPr/>
        </p:nvGrpSpPr>
        <p:grpSpPr>
          <a:xfrm>
            <a:off x="962275" y="29098851"/>
            <a:ext cx="4197471" cy="3484072"/>
            <a:chOff x="8946825" y="682624"/>
            <a:chExt cx="2470314" cy="2323942"/>
          </a:xfrm>
        </p:grpSpPr>
        <p:pic>
          <p:nvPicPr>
            <p:cNvPr id="189" name="Picture 188" descr="A close up of a logo&#10;&#10;Description automatically generated">
              <a:extLst>
                <a:ext uri="{FF2B5EF4-FFF2-40B4-BE49-F238E27FC236}">
                  <a16:creationId xmlns:a16="http://schemas.microsoft.com/office/drawing/2014/main" id="{1D7646B9-7931-4169-8882-5FF4AF3743C5}"/>
                </a:ext>
              </a:extLst>
            </p:cNvPr>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8946825" y="790830"/>
              <a:ext cx="2470314" cy="2215736"/>
            </a:xfrm>
            <a:prstGeom prst="rect">
              <a:avLst/>
            </a:prstGeom>
          </p:spPr>
        </p:pic>
        <p:sp>
          <p:nvSpPr>
            <p:cNvPr id="190" name="Rectangle 189">
              <a:extLst>
                <a:ext uri="{FF2B5EF4-FFF2-40B4-BE49-F238E27FC236}">
                  <a16:creationId xmlns:a16="http://schemas.microsoft.com/office/drawing/2014/main" id="{5FB4B2AE-034A-4584-AD7A-5AAFFFC442D3}"/>
                </a:ext>
              </a:extLst>
            </p:cNvPr>
            <p:cNvSpPr/>
            <p:nvPr/>
          </p:nvSpPr>
          <p:spPr>
            <a:xfrm>
              <a:off x="8946825" y="682624"/>
              <a:ext cx="2419675" cy="1987550"/>
            </a:xfrm>
            <a:prstGeom prst="rect">
              <a:avLst/>
            </a:prstGeom>
            <a:no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91" name="Picture 190">
            <a:extLst>
              <a:ext uri="{FF2B5EF4-FFF2-40B4-BE49-F238E27FC236}">
                <a16:creationId xmlns:a16="http://schemas.microsoft.com/office/drawing/2014/main" id="{7BAD9444-D5C7-455F-8C1B-47D0A22382D7}"/>
              </a:ext>
            </a:extLst>
          </p:cNvPr>
          <p:cNvPicPr>
            <a:picLocks noChangeAspect="1"/>
          </p:cNvPicPr>
          <p:nvPr/>
        </p:nvPicPr>
        <p:blipFill>
          <a:blip r:embed="rId24" cstate="print">
            <a:extLst>
              <a:ext uri="{28A0092B-C50C-407E-A947-70E740481C1C}">
                <a14:useLocalDpi xmlns:a14="http://schemas.microsoft.com/office/drawing/2010/main" val="0"/>
              </a:ext>
            </a:extLst>
          </a:blip>
          <a:srcRect/>
          <a:stretch>
            <a:fillRect/>
          </a:stretch>
        </p:blipFill>
        <p:spPr bwMode="auto">
          <a:xfrm>
            <a:off x="5570132" y="29076265"/>
            <a:ext cx="3743002" cy="3209048"/>
          </a:xfrm>
          <a:prstGeom prst="rect">
            <a:avLst/>
          </a:prstGeom>
          <a:noFill/>
        </p:spPr>
      </p:pic>
      <p:pic>
        <p:nvPicPr>
          <p:cNvPr id="192" name="Picture 191">
            <a:extLst>
              <a:ext uri="{FF2B5EF4-FFF2-40B4-BE49-F238E27FC236}">
                <a16:creationId xmlns:a16="http://schemas.microsoft.com/office/drawing/2014/main" id="{15077E76-E688-497C-9E90-3084DEFE4AEE}"/>
              </a:ext>
            </a:extLst>
          </p:cNvPr>
          <p:cNvPicPr>
            <a:picLocks noChangeAspect="1"/>
          </p:cNvPicPr>
          <p:nvPr/>
        </p:nvPicPr>
        <p:blipFill>
          <a:blip r:embed="rId25"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9442350" y="29622085"/>
            <a:ext cx="4994915" cy="2834004"/>
          </a:xfrm>
          <a:prstGeom prst="rect">
            <a:avLst/>
          </a:prstGeom>
          <a:noFill/>
        </p:spPr>
      </p:pic>
      <p:sp>
        <p:nvSpPr>
          <p:cNvPr id="8" name="Rectangle 7">
            <a:extLst>
              <a:ext uri="{FF2B5EF4-FFF2-40B4-BE49-F238E27FC236}">
                <a16:creationId xmlns:a16="http://schemas.microsoft.com/office/drawing/2014/main" id="{88CBED14-8298-46D7-B868-A11829DD8B7C}"/>
              </a:ext>
            </a:extLst>
          </p:cNvPr>
          <p:cNvSpPr/>
          <p:nvPr/>
        </p:nvSpPr>
        <p:spPr>
          <a:xfrm>
            <a:off x="5559735" y="29076265"/>
            <a:ext cx="3743002" cy="2965835"/>
          </a:xfrm>
          <a:prstGeom prst="rect">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3" name="Rectangle 192">
            <a:extLst>
              <a:ext uri="{FF2B5EF4-FFF2-40B4-BE49-F238E27FC236}">
                <a16:creationId xmlns:a16="http://schemas.microsoft.com/office/drawing/2014/main" id="{78ACDCC4-4F3A-45A7-A3E3-7839DA94E0C8}"/>
              </a:ext>
            </a:extLst>
          </p:cNvPr>
          <p:cNvSpPr/>
          <p:nvPr/>
        </p:nvSpPr>
        <p:spPr>
          <a:xfrm>
            <a:off x="9424333" y="29622085"/>
            <a:ext cx="4994914" cy="2458115"/>
          </a:xfrm>
          <a:prstGeom prst="rect">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4" name="Rectangle 193">
            <a:extLst>
              <a:ext uri="{FF2B5EF4-FFF2-40B4-BE49-F238E27FC236}">
                <a16:creationId xmlns:a16="http://schemas.microsoft.com/office/drawing/2014/main" id="{614E446E-8FC6-40F9-A732-830126DD26E9}"/>
              </a:ext>
            </a:extLst>
          </p:cNvPr>
          <p:cNvSpPr/>
          <p:nvPr/>
        </p:nvSpPr>
        <p:spPr>
          <a:xfrm>
            <a:off x="16407556" y="10225467"/>
            <a:ext cx="4552950" cy="3358597"/>
          </a:xfrm>
          <a:prstGeom prst="rect">
            <a:avLst/>
          </a:prstGeom>
          <a:noFill/>
          <a:ln w="254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5" name="Rectangle 194">
            <a:extLst>
              <a:ext uri="{FF2B5EF4-FFF2-40B4-BE49-F238E27FC236}">
                <a16:creationId xmlns:a16="http://schemas.microsoft.com/office/drawing/2014/main" id="{38BE1A28-B153-41C3-B09B-006259079A75}"/>
              </a:ext>
            </a:extLst>
          </p:cNvPr>
          <p:cNvSpPr/>
          <p:nvPr/>
        </p:nvSpPr>
        <p:spPr>
          <a:xfrm>
            <a:off x="23298083" y="10197084"/>
            <a:ext cx="4357728" cy="3496484"/>
          </a:xfrm>
          <a:prstGeom prst="rect">
            <a:avLst/>
          </a:prstGeom>
          <a:noFill/>
          <a:ln w="254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6" name="Rectangle 195">
            <a:extLst>
              <a:ext uri="{FF2B5EF4-FFF2-40B4-BE49-F238E27FC236}">
                <a16:creationId xmlns:a16="http://schemas.microsoft.com/office/drawing/2014/main" id="{8B2C7163-2115-461E-850F-2F7E2C0C0EE0}"/>
              </a:ext>
            </a:extLst>
          </p:cNvPr>
          <p:cNvSpPr/>
          <p:nvPr/>
        </p:nvSpPr>
        <p:spPr>
          <a:xfrm>
            <a:off x="1564571" y="6730224"/>
            <a:ext cx="11493369" cy="5632311"/>
          </a:xfrm>
          <a:prstGeom prst="rect">
            <a:avLst/>
          </a:prstGeom>
        </p:spPr>
        <p:txBody>
          <a:bodyPr wrap="square">
            <a:spAutoFit/>
          </a:bodyPr>
          <a:lstStyle/>
          <a:p>
            <a:r>
              <a:rPr lang="en-US" sz="3600" dirty="0">
                <a:ea typeface="Verdana" panose="020B0604030504040204" pitchFamily="34" charset="0"/>
              </a:rPr>
              <a:t>Current cryopreservation protocols for cells mostly rely on the addition of a high concentration of small molecules such as DMSO as cryoprotective agents (CPAs). Small cryoprotective agents at higher concentration are cytotoxic, do not protect against all mechanisms of cell death and they can bring higher cost to completely remove after thawing.</a:t>
            </a:r>
          </a:p>
          <a:p>
            <a:r>
              <a:rPr lang="en-US" sz="3600" dirty="0">
                <a:ea typeface="Verdana" panose="020B0604030504040204" pitchFamily="34" charset="0"/>
              </a:rPr>
              <a:t>Polymers with ice recrystallization inhibition activity (IRI) have been found as a promising candidate to reduce the concentration needed of small cryoprotective agents</a:t>
            </a:r>
            <a:r>
              <a:rPr lang="en-US" sz="3600" baseline="30000" dirty="0">
                <a:ea typeface="Verdana" panose="020B0604030504040204" pitchFamily="34" charset="0"/>
              </a:rPr>
              <a:t>1</a:t>
            </a:r>
            <a:r>
              <a:rPr lang="en-US" sz="3600" dirty="0">
                <a:ea typeface="Verdana" panose="020B0604030504040204" pitchFamily="34" charset="0"/>
              </a:rPr>
              <a:t>.</a:t>
            </a:r>
          </a:p>
          <a:p>
            <a:endParaRPr lang="en-US" sz="3600" dirty="0">
              <a:ea typeface="Verdana" panose="020B0604030504040204" pitchFamily="34" charset="0"/>
            </a:endParaRPr>
          </a:p>
        </p:txBody>
      </p:sp>
      <p:pic>
        <p:nvPicPr>
          <p:cNvPr id="197" name="Picture 2" descr="Glycerol">
            <a:extLst>
              <a:ext uri="{FF2B5EF4-FFF2-40B4-BE49-F238E27FC236}">
                <a16:creationId xmlns:a16="http://schemas.microsoft.com/office/drawing/2014/main" id="{7EB38771-1D0C-45E0-99E1-B6CA132B249A}"/>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9971527" y="17101842"/>
            <a:ext cx="1412638" cy="520108"/>
          </a:xfrm>
          <a:prstGeom prst="rect">
            <a:avLst/>
          </a:prstGeom>
          <a:noFill/>
          <a:extLst>
            <a:ext uri="{909E8E84-426E-40DD-AFC4-6F175D3DCCD1}">
              <a14:hiddenFill xmlns:a14="http://schemas.microsoft.com/office/drawing/2010/main">
                <a:solidFill>
                  <a:srgbClr val="FFFFFF"/>
                </a:solidFill>
              </a14:hiddenFill>
            </a:ext>
          </a:extLst>
        </p:spPr>
      </p:pic>
      <p:pic>
        <p:nvPicPr>
          <p:cNvPr id="198" name="Picture 4" descr="DMSO, Dimethyl Sulfoxide, GC Headspace Grade, Thermo Scientific">
            <a:extLst>
              <a:ext uri="{FF2B5EF4-FFF2-40B4-BE49-F238E27FC236}">
                <a16:creationId xmlns:a16="http://schemas.microsoft.com/office/drawing/2014/main" id="{DC64A276-D436-4F60-878E-AA990E796416}"/>
              </a:ext>
            </a:extLst>
          </p:cNvPr>
          <p:cNvPicPr>
            <a:picLocks noChangeAspect="1" noChangeArrowheads="1"/>
          </p:cNvPicPr>
          <p:nvPr/>
        </p:nvPicPr>
        <p:blipFill>
          <a:blip r:embed="rId26" cstate="print">
            <a:extLst>
              <a:ext uri="{28A0092B-C50C-407E-A947-70E740481C1C}">
                <a14:useLocalDpi xmlns:a14="http://schemas.microsoft.com/office/drawing/2010/main" val="0"/>
              </a:ext>
            </a:extLst>
          </a:blip>
          <a:srcRect/>
          <a:stretch>
            <a:fillRect/>
          </a:stretch>
        </p:blipFill>
        <p:spPr bwMode="auto">
          <a:xfrm>
            <a:off x="10141427" y="17989574"/>
            <a:ext cx="1222465" cy="1222465"/>
          </a:xfrm>
          <a:prstGeom prst="rect">
            <a:avLst/>
          </a:prstGeom>
          <a:noFill/>
          <a:extLst>
            <a:ext uri="{909E8E84-426E-40DD-AFC4-6F175D3DCCD1}">
              <a14:hiddenFill xmlns:a14="http://schemas.microsoft.com/office/drawing/2010/main">
                <a:solidFill>
                  <a:srgbClr val="FFFFFF"/>
                </a:solidFill>
              </a14:hiddenFill>
            </a:ext>
          </a:extLst>
        </p:spPr>
      </p:pic>
      <p:pic>
        <p:nvPicPr>
          <p:cNvPr id="199" name="Picture 198">
            <a:extLst>
              <a:ext uri="{FF2B5EF4-FFF2-40B4-BE49-F238E27FC236}">
                <a16:creationId xmlns:a16="http://schemas.microsoft.com/office/drawing/2014/main" id="{220B8E01-33DB-4463-B698-9E595328EB92}"/>
              </a:ext>
            </a:extLst>
          </p:cNvPr>
          <p:cNvPicPr>
            <a:picLocks noChangeAspect="1"/>
          </p:cNvPicPr>
          <p:nvPr/>
        </p:nvPicPr>
        <p:blipFill>
          <a:blip r:embed="rId27"/>
          <a:stretch>
            <a:fillRect/>
          </a:stretch>
        </p:blipFill>
        <p:spPr>
          <a:xfrm>
            <a:off x="11804347" y="16759164"/>
            <a:ext cx="2440172" cy="1396555"/>
          </a:xfrm>
          <a:prstGeom prst="rect">
            <a:avLst/>
          </a:prstGeom>
        </p:spPr>
      </p:pic>
      <p:pic>
        <p:nvPicPr>
          <p:cNvPr id="200" name="Picture 8" descr="Propylene glycol - Wikipedia">
            <a:extLst>
              <a:ext uri="{FF2B5EF4-FFF2-40B4-BE49-F238E27FC236}">
                <a16:creationId xmlns:a16="http://schemas.microsoft.com/office/drawing/2014/main" id="{B7EC5472-C61C-45B5-8EB8-30E962DB51E0}"/>
              </a:ext>
            </a:extLst>
          </p:cNvPr>
          <p:cNvPicPr>
            <a:picLocks noChangeAspect="1" noChangeArrowheads="1"/>
          </p:cNvPicPr>
          <p:nvPr/>
        </p:nvPicPr>
        <p:blipFill>
          <a:blip r:embed="rId28" cstate="print">
            <a:extLst>
              <a:ext uri="{28A0092B-C50C-407E-A947-70E740481C1C}">
                <a14:useLocalDpi xmlns:a14="http://schemas.microsoft.com/office/drawing/2010/main" val="0"/>
              </a:ext>
            </a:extLst>
          </a:blip>
          <a:srcRect/>
          <a:stretch>
            <a:fillRect/>
          </a:stretch>
        </p:blipFill>
        <p:spPr bwMode="auto">
          <a:xfrm>
            <a:off x="12264112" y="18275366"/>
            <a:ext cx="1520642" cy="922036"/>
          </a:xfrm>
          <a:prstGeom prst="rect">
            <a:avLst/>
          </a:prstGeom>
          <a:noFill/>
          <a:extLst>
            <a:ext uri="{909E8E84-426E-40DD-AFC4-6F175D3DCCD1}">
              <a14:hiddenFill xmlns:a14="http://schemas.microsoft.com/office/drawing/2010/main">
                <a:solidFill>
                  <a:srgbClr val="FFFFFF"/>
                </a:solidFill>
              </a14:hiddenFill>
            </a:ext>
          </a:extLst>
        </p:spPr>
      </p:pic>
      <p:pic>
        <p:nvPicPr>
          <p:cNvPr id="201" name="Picture 200">
            <a:extLst>
              <a:ext uri="{FF2B5EF4-FFF2-40B4-BE49-F238E27FC236}">
                <a16:creationId xmlns:a16="http://schemas.microsoft.com/office/drawing/2014/main" id="{F1CC3425-C6BA-460D-89FE-E38F68B55C4B}"/>
              </a:ext>
            </a:extLst>
          </p:cNvPr>
          <p:cNvPicPr>
            <a:picLocks noChangeAspect="1"/>
          </p:cNvPicPr>
          <p:nvPr/>
        </p:nvPicPr>
        <p:blipFill rotWithShape="1">
          <a:blip r:embed="rId29"/>
          <a:srcRect r="75379"/>
          <a:stretch/>
        </p:blipFill>
        <p:spPr>
          <a:xfrm>
            <a:off x="4497309" y="1371256"/>
            <a:ext cx="3813817" cy="2376964"/>
          </a:xfrm>
          <a:prstGeom prst="rect">
            <a:avLst/>
          </a:prstGeom>
        </p:spPr>
      </p:pic>
      <p:pic>
        <p:nvPicPr>
          <p:cNvPr id="1926" name="Picture 902" descr="Cooperation with Harvard Medical School (MGH) - Immune System Key Ltd.">
            <a:extLst>
              <a:ext uri="{FF2B5EF4-FFF2-40B4-BE49-F238E27FC236}">
                <a16:creationId xmlns:a16="http://schemas.microsoft.com/office/drawing/2014/main" id="{09050066-CEF3-4142-9F3A-5AC75DE05358}"/>
              </a:ext>
            </a:extLst>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34902430" y="1073869"/>
            <a:ext cx="7111233" cy="3318575"/>
          </a:xfrm>
          <a:prstGeom prst="rect">
            <a:avLst/>
          </a:prstGeom>
          <a:noFill/>
          <a:extLst>
            <a:ext uri="{909E8E84-426E-40DD-AFC4-6F175D3DCCD1}">
              <a14:hiddenFill xmlns:a14="http://schemas.microsoft.com/office/drawing/2010/main">
                <a:solidFill>
                  <a:srgbClr val="FFFFFF"/>
                </a:solidFill>
              </a14:hiddenFill>
            </a:ext>
          </a:extLst>
        </p:spPr>
      </p:pic>
      <p:pic>
        <p:nvPicPr>
          <p:cNvPr id="131" name="Picture 130">
            <a:extLst>
              <a:ext uri="{FF2B5EF4-FFF2-40B4-BE49-F238E27FC236}">
                <a16:creationId xmlns:a16="http://schemas.microsoft.com/office/drawing/2014/main" id="{06940AE2-5F91-42CF-A4DE-F4E5D76EE665}"/>
              </a:ext>
            </a:extLst>
          </p:cNvPr>
          <p:cNvPicPr>
            <a:picLocks noChangeAspect="1"/>
          </p:cNvPicPr>
          <p:nvPr/>
        </p:nvPicPr>
        <p:blipFill>
          <a:blip r:embed="rId31"/>
          <a:stretch>
            <a:fillRect/>
          </a:stretch>
        </p:blipFill>
        <p:spPr>
          <a:xfrm>
            <a:off x="15140880" y="14748403"/>
            <a:ext cx="5850819" cy="4841982"/>
          </a:xfrm>
          <a:prstGeom prst="rect">
            <a:avLst/>
          </a:prstGeom>
        </p:spPr>
      </p:pic>
      <p:pic>
        <p:nvPicPr>
          <p:cNvPr id="157" name="Picture 156" descr="A picture containing grass, outdoor, green, lush&#10;&#10;Description automatically generated">
            <a:extLst>
              <a:ext uri="{FF2B5EF4-FFF2-40B4-BE49-F238E27FC236}">
                <a16:creationId xmlns:a16="http://schemas.microsoft.com/office/drawing/2014/main" id="{7B75A211-0919-4883-B1B0-4A986762F2E6}"/>
              </a:ext>
            </a:extLst>
          </p:cNvPr>
          <p:cNvPicPr>
            <a:picLocks noChangeAspect="1"/>
          </p:cNvPicPr>
          <p:nvPr/>
        </p:nvPicPr>
        <p:blipFill>
          <a:blip r:embed="rId32" cstate="print">
            <a:extLst>
              <a:ext uri="{28A0092B-C50C-407E-A947-70E740481C1C}">
                <a14:useLocalDpi xmlns:a14="http://schemas.microsoft.com/office/drawing/2010/main" val="0"/>
              </a:ext>
            </a:extLst>
          </a:blip>
          <a:stretch>
            <a:fillRect/>
          </a:stretch>
        </p:blipFill>
        <p:spPr>
          <a:xfrm>
            <a:off x="21303605" y="16007278"/>
            <a:ext cx="1436531" cy="1082457"/>
          </a:xfrm>
          <a:prstGeom prst="rect">
            <a:avLst/>
          </a:prstGeom>
        </p:spPr>
      </p:pic>
      <p:pic>
        <p:nvPicPr>
          <p:cNvPr id="86" name="Picture 85">
            <a:extLst>
              <a:ext uri="{FF2B5EF4-FFF2-40B4-BE49-F238E27FC236}">
                <a16:creationId xmlns:a16="http://schemas.microsoft.com/office/drawing/2014/main" id="{CD65A5F5-B845-AB4F-A798-30C4D0E1D83D}"/>
              </a:ext>
            </a:extLst>
          </p:cNvPr>
          <p:cNvPicPr>
            <a:picLocks noChangeAspect="1"/>
          </p:cNvPicPr>
          <p:nvPr/>
        </p:nvPicPr>
        <p:blipFill rotWithShape="1">
          <a:blip r:embed="rId12">
            <a:duotone>
              <a:schemeClr val="accent6">
                <a:shade val="45000"/>
                <a:satMod val="135000"/>
              </a:schemeClr>
              <a:prstClr val="white"/>
            </a:duotone>
          </a:blip>
          <a:srcRect l="37354"/>
          <a:stretch/>
        </p:blipFill>
        <p:spPr>
          <a:xfrm>
            <a:off x="9676960" y="26586994"/>
            <a:ext cx="2876509" cy="2438740"/>
          </a:xfrm>
          <a:prstGeom prst="rect">
            <a:avLst/>
          </a:prstGeom>
        </p:spPr>
      </p:pic>
      <p:sp>
        <p:nvSpPr>
          <p:cNvPr id="130" name="TextBox 129">
            <a:extLst>
              <a:ext uri="{FF2B5EF4-FFF2-40B4-BE49-F238E27FC236}">
                <a16:creationId xmlns:a16="http://schemas.microsoft.com/office/drawing/2014/main" id="{89818431-5A0B-4A64-9B8E-0C4168189E34}"/>
              </a:ext>
            </a:extLst>
          </p:cNvPr>
          <p:cNvSpPr txBox="1"/>
          <p:nvPr/>
        </p:nvSpPr>
        <p:spPr>
          <a:xfrm>
            <a:off x="10228987" y="28704134"/>
            <a:ext cx="818750" cy="307777"/>
          </a:xfrm>
          <a:prstGeom prst="rect">
            <a:avLst/>
          </a:prstGeom>
          <a:noFill/>
        </p:spPr>
        <p:txBody>
          <a:bodyPr wrap="none" rtlCol="0">
            <a:spAutoFit/>
          </a:bodyPr>
          <a:lstStyle/>
          <a:p>
            <a:r>
              <a:rPr lang="en-US" sz="1400" b="1" dirty="0">
                <a:latin typeface="Times New Roman" panose="02020603050405020304" pitchFamily="18" charset="0"/>
                <a:cs typeface="Times New Roman" panose="02020603050405020304" pitchFamily="18" charset="0"/>
              </a:rPr>
              <a:t>Gg-PVA</a:t>
            </a:r>
          </a:p>
        </p:txBody>
      </p:sp>
      <p:sp>
        <p:nvSpPr>
          <p:cNvPr id="19" name="Rectangle 18">
            <a:extLst>
              <a:ext uri="{FF2B5EF4-FFF2-40B4-BE49-F238E27FC236}">
                <a16:creationId xmlns:a16="http://schemas.microsoft.com/office/drawing/2014/main" id="{67618BB8-7FB0-40AA-92EE-DC522D6C87CD}"/>
              </a:ext>
            </a:extLst>
          </p:cNvPr>
          <p:cNvSpPr/>
          <p:nvPr/>
        </p:nvSpPr>
        <p:spPr>
          <a:xfrm>
            <a:off x="4666805" y="23889156"/>
            <a:ext cx="3604727" cy="17398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4" name="Picture 93">
            <a:extLst>
              <a:ext uri="{FF2B5EF4-FFF2-40B4-BE49-F238E27FC236}">
                <a16:creationId xmlns:a16="http://schemas.microsoft.com/office/drawing/2014/main" id="{3E59A98F-D048-41D6-9D34-86594C5626E3}"/>
              </a:ext>
            </a:extLst>
          </p:cNvPr>
          <p:cNvPicPr>
            <a:picLocks noChangeAspect="1"/>
          </p:cNvPicPr>
          <p:nvPr/>
        </p:nvPicPr>
        <p:blipFill>
          <a:blip r:embed="rId33"/>
          <a:stretch>
            <a:fillRect/>
          </a:stretch>
        </p:blipFill>
        <p:spPr>
          <a:xfrm>
            <a:off x="4791338" y="23941422"/>
            <a:ext cx="3225757" cy="1739877"/>
          </a:xfrm>
          <a:prstGeom prst="rect">
            <a:avLst/>
          </a:prstGeom>
        </p:spPr>
      </p:pic>
      <p:sp>
        <p:nvSpPr>
          <p:cNvPr id="22" name="Rectangle 21">
            <a:extLst>
              <a:ext uri="{FF2B5EF4-FFF2-40B4-BE49-F238E27FC236}">
                <a16:creationId xmlns:a16="http://schemas.microsoft.com/office/drawing/2014/main" id="{19157468-E083-439F-82E4-BD0C35BDB6AE}"/>
              </a:ext>
            </a:extLst>
          </p:cNvPr>
          <p:cNvSpPr/>
          <p:nvPr/>
        </p:nvSpPr>
        <p:spPr>
          <a:xfrm>
            <a:off x="4943475" y="26973231"/>
            <a:ext cx="2402229" cy="12297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a:extLst>
              <a:ext uri="{FF2B5EF4-FFF2-40B4-BE49-F238E27FC236}">
                <a16:creationId xmlns:a16="http://schemas.microsoft.com/office/drawing/2014/main" id="{FE0FCAA5-80CB-42F3-94BB-243B80069995}"/>
              </a:ext>
            </a:extLst>
          </p:cNvPr>
          <p:cNvPicPr>
            <a:picLocks noChangeAspect="1"/>
          </p:cNvPicPr>
          <p:nvPr/>
        </p:nvPicPr>
        <p:blipFill>
          <a:blip r:embed="rId34"/>
          <a:stretch>
            <a:fillRect/>
          </a:stretch>
        </p:blipFill>
        <p:spPr>
          <a:xfrm>
            <a:off x="5241040" y="26969464"/>
            <a:ext cx="2183416" cy="1253636"/>
          </a:xfrm>
          <a:prstGeom prst="rect">
            <a:avLst/>
          </a:prstGeom>
        </p:spPr>
      </p:pic>
      <p:pic>
        <p:nvPicPr>
          <p:cNvPr id="155" name="Picture 154" descr="A picture containing grass, outdoor, field, green&#10;&#10;Description automatically generated">
            <a:extLst>
              <a:ext uri="{FF2B5EF4-FFF2-40B4-BE49-F238E27FC236}">
                <a16:creationId xmlns:a16="http://schemas.microsoft.com/office/drawing/2014/main" id="{D7D194F3-49B3-4A01-9A19-20290B1F95CD}"/>
              </a:ext>
            </a:extLst>
          </p:cNvPr>
          <p:cNvPicPr>
            <a:picLocks noChangeAspect="1"/>
          </p:cNvPicPr>
          <p:nvPr/>
        </p:nvPicPr>
        <p:blipFill>
          <a:blip r:embed="rId35" cstate="print">
            <a:extLst>
              <a:ext uri="{28A0092B-C50C-407E-A947-70E740481C1C}">
                <a14:useLocalDpi xmlns:a14="http://schemas.microsoft.com/office/drawing/2010/main" val="0"/>
              </a:ext>
            </a:extLst>
          </a:blip>
          <a:stretch>
            <a:fillRect/>
          </a:stretch>
        </p:blipFill>
        <p:spPr>
          <a:xfrm>
            <a:off x="21300162" y="17119795"/>
            <a:ext cx="1443276" cy="1082457"/>
          </a:xfrm>
          <a:prstGeom prst="rect">
            <a:avLst/>
          </a:prstGeom>
        </p:spPr>
      </p:pic>
      <p:sp>
        <p:nvSpPr>
          <p:cNvPr id="95" name="TextBox 94">
            <a:extLst>
              <a:ext uri="{FF2B5EF4-FFF2-40B4-BE49-F238E27FC236}">
                <a16:creationId xmlns:a16="http://schemas.microsoft.com/office/drawing/2014/main" id="{F6D44B79-5015-4486-923A-D601EDC064B4}"/>
              </a:ext>
            </a:extLst>
          </p:cNvPr>
          <p:cNvSpPr txBox="1"/>
          <p:nvPr/>
        </p:nvSpPr>
        <p:spPr>
          <a:xfrm>
            <a:off x="22097205" y="17990821"/>
            <a:ext cx="768159" cy="261610"/>
          </a:xfrm>
          <a:prstGeom prst="rect">
            <a:avLst/>
          </a:prstGeom>
          <a:noFill/>
        </p:spPr>
        <p:txBody>
          <a:bodyPr wrap="none" rtlCol="0">
            <a:spAutoFit/>
          </a:bodyPr>
          <a:lstStyle/>
          <a:p>
            <a:r>
              <a:rPr lang="en-US" sz="1050" dirty="0">
                <a:solidFill>
                  <a:schemeClr val="bg1"/>
                </a:solidFill>
                <a:highlight>
                  <a:srgbClr val="000000"/>
                </a:highlight>
                <a:latin typeface="Times New Roman" panose="02020603050405020304" pitchFamily="18" charset="0"/>
                <a:cs typeface="Times New Roman" panose="02020603050405020304" pitchFamily="18" charset="0"/>
              </a:rPr>
              <a:t>t = 60 min</a:t>
            </a:r>
          </a:p>
        </p:txBody>
      </p:sp>
      <p:pic>
        <p:nvPicPr>
          <p:cNvPr id="133" name="Picture 132" descr="A close up of a persons face&#10;&#10;Description automatically generated">
            <a:extLst>
              <a:ext uri="{FF2B5EF4-FFF2-40B4-BE49-F238E27FC236}">
                <a16:creationId xmlns:a16="http://schemas.microsoft.com/office/drawing/2014/main" id="{14FBE55C-657B-4A99-A3B6-64F536C9611B}"/>
              </a:ext>
            </a:extLst>
          </p:cNvPr>
          <p:cNvPicPr>
            <a:picLocks noChangeAspect="1"/>
          </p:cNvPicPr>
          <p:nvPr/>
        </p:nvPicPr>
        <p:blipFill>
          <a:blip r:embed="rId36" cstate="print">
            <a:extLst>
              <a:ext uri="{28A0092B-C50C-407E-A947-70E740481C1C}">
                <a14:useLocalDpi xmlns:a14="http://schemas.microsoft.com/office/drawing/2010/main" val="0"/>
              </a:ext>
            </a:extLst>
          </a:blip>
          <a:stretch>
            <a:fillRect/>
          </a:stretch>
        </p:blipFill>
        <p:spPr>
          <a:xfrm>
            <a:off x="21303605" y="14898129"/>
            <a:ext cx="1436390" cy="1077292"/>
          </a:xfrm>
          <a:prstGeom prst="rect">
            <a:avLst/>
          </a:prstGeom>
        </p:spPr>
      </p:pic>
      <p:sp>
        <p:nvSpPr>
          <p:cNvPr id="97" name="TextBox 96">
            <a:extLst>
              <a:ext uri="{FF2B5EF4-FFF2-40B4-BE49-F238E27FC236}">
                <a16:creationId xmlns:a16="http://schemas.microsoft.com/office/drawing/2014/main" id="{E36E139F-8E03-4F12-B411-B726A217E641}"/>
              </a:ext>
            </a:extLst>
          </p:cNvPr>
          <p:cNvSpPr txBox="1"/>
          <p:nvPr/>
        </p:nvSpPr>
        <p:spPr>
          <a:xfrm>
            <a:off x="22331183" y="15726312"/>
            <a:ext cx="425116" cy="253916"/>
          </a:xfrm>
          <a:prstGeom prst="rect">
            <a:avLst/>
          </a:prstGeom>
          <a:noFill/>
        </p:spPr>
        <p:txBody>
          <a:bodyPr wrap="none" rtlCol="0">
            <a:spAutoFit/>
          </a:bodyPr>
          <a:lstStyle/>
          <a:p>
            <a:r>
              <a:rPr lang="en-US" sz="1050" dirty="0">
                <a:solidFill>
                  <a:schemeClr val="bg1"/>
                </a:solidFill>
                <a:highlight>
                  <a:srgbClr val="000000"/>
                </a:highlight>
                <a:latin typeface="Times New Roman" panose="02020603050405020304" pitchFamily="18" charset="0"/>
                <a:cs typeface="Times New Roman" panose="02020603050405020304" pitchFamily="18" charset="0"/>
              </a:rPr>
              <a:t>PBS</a:t>
            </a:r>
            <a:endParaRPr lang="en-US" sz="1200" dirty="0">
              <a:solidFill>
                <a:schemeClr val="bg1"/>
              </a:solidFill>
              <a:highlight>
                <a:srgbClr val="000000"/>
              </a:highlight>
              <a:latin typeface="Times New Roman" panose="02020603050405020304" pitchFamily="18" charset="0"/>
              <a:cs typeface="Times New Roman" panose="02020603050405020304" pitchFamily="18" charset="0"/>
            </a:endParaRPr>
          </a:p>
        </p:txBody>
      </p:sp>
      <p:sp>
        <p:nvSpPr>
          <p:cNvPr id="98" name="TextBox 97">
            <a:extLst>
              <a:ext uri="{FF2B5EF4-FFF2-40B4-BE49-F238E27FC236}">
                <a16:creationId xmlns:a16="http://schemas.microsoft.com/office/drawing/2014/main" id="{A36B3553-1720-46F8-96EB-54D258133B19}"/>
              </a:ext>
            </a:extLst>
          </p:cNvPr>
          <p:cNvSpPr txBox="1"/>
          <p:nvPr/>
        </p:nvSpPr>
        <p:spPr>
          <a:xfrm>
            <a:off x="21149089" y="18369847"/>
            <a:ext cx="1762021" cy="253916"/>
          </a:xfrm>
          <a:prstGeom prst="rect">
            <a:avLst/>
          </a:prstGeom>
          <a:noFill/>
        </p:spPr>
        <p:txBody>
          <a:bodyPr wrap="none" rtlCol="0">
            <a:spAutoFit/>
          </a:bodyPr>
          <a:lstStyle/>
          <a:p>
            <a:r>
              <a:rPr lang="en-US" sz="1050" b="1" dirty="0">
                <a:latin typeface="Times New Roman" panose="02020603050405020304" pitchFamily="18" charset="0"/>
                <a:cs typeface="Times New Roman" panose="02020603050405020304" pitchFamily="18" charset="0"/>
              </a:rPr>
              <a:t>G-g-PVA </a:t>
            </a:r>
            <a:r>
              <a:rPr lang="en-US" sz="900" b="1" dirty="0">
                <a:latin typeface="Times New Roman" panose="02020603050405020304" pitchFamily="18" charset="0"/>
                <a:cs typeface="Times New Roman" panose="02020603050405020304" pitchFamily="18" charset="0"/>
              </a:rPr>
              <a:t>(0.01 mg/ml) @-7 </a:t>
            </a:r>
            <a:r>
              <a:rPr lang="en-US" sz="900" b="1" baseline="30000" dirty="0">
                <a:latin typeface="Times New Roman" panose="02020603050405020304" pitchFamily="18" charset="0"/>
                <a:cs typeface="Times New Roman" panose="02020603050405020304" pitchFamily="18" charset="0"/>
              </a:rPr>
              <a:t>o</a:t>
            </a:r>
            <a:r>
              <a:rPr lang="en-US" sz="900" b="1" dirty="0">
                <a:latin typeface="Times New Roman" panose="02020603050405020304" pitchFamily="18" charset="0"/>
                <a:cs typeface="Times New Roman" panose="02020603050405020304" pitchFamily="18" charset="0"/>
              </a:rPr>
              <a:t>C</a:t>
            </a:r>
            <a:endParaRPr lang="en-US" sz="1050" b="1" dirty="0">
              <a:latin typeface="Times New Roman" panose="02020603050405020304" pitchFamily="18" charset="0"/>
              <a:cs typeface="Times New Roman" panose="02020603050405020304" pitchFamily="18" charset="0"/>
            </a:endParaRPr>
          </a:p>
        </p:txBody>
      </p:sp>
      <p:sp>
        <p:nvSpPr>
          <p:cNvPr id="150" name="Rectangle 149">
            <a:extLst>
              <a:ext uri="{FF2B5EF4-FFF2-40B4-BE49-F238E27FC236}">
                <a16:creationId xmlns:a16="http://schemas.microsoft.com/office/drawing/2014/main" id="{DE3CCB39-006F-4278-B357-EE1E60DFB5BE}"/>
              </a:ext>
            </a:extLst>
          </p:cNvPr>
          <p:cNvSpPr/>
          <p:nvPr/>
        </p:nvSpPr>
        <p:spPr>
          <a:xfrm>
            <a:off x="17822648" y="13112634"/>
            <a:ext cx="1352462" cy="307777"/>
          </a:xfrm>
          <a:prstGeom prst="rect">
            <a:avLst/>
          </a:prstGeom>
          <a:ln>
            <a:solidFill>
              <a:schemeClr val="accent1"/>
            </a:solidFill>
          </a:ln>
        </p:spPr>
        <p:txBody>
          <a:bodyPr wrap="square">
            <a:spAutoFit/>
          </a:bodyPr>
          <a:lstStyle/>
          <a:p>
            <a:r>
              <a:rPr lang="en-US" sz="1400" b="1" dirty="0">
                <a:latin typeface="Times New Roman" panose="02020603050405020304" pitchFamily="18" charset="0"/>
                <a:cs typeface="Times New Roman" panose="02020603050405020304" pitchFamily="18" charset="0"/>
              </a:rPr>
              <a:t>THA = Th – To </a:t>
            </a:r>
          </a:p>
        </p:txBody>
      </p:sp>
      <p:sp>
        <p:nvSpPr>
          <p:cNvPr id="99" name="Rectangle 98">
            <a:extLst>
              <a:ext uri="{FF2B5EF4-FFF2-40B4-BE49-F238E27FC236}">
                <a16:creationId xmlns:a16="http://schemas.microsoft.com/office/drawing/2014/main" id="{60261063-8EB6-4B25-A240-EF864E333C22}"/>
              </a:ext>
            </a:extLst>
          </p:cNvPr>
          <p:cNvSpPr/>
          <p:nvPr/>
        </p:nvSpPr>
        <p:spPr>
          <a:xfrm>
            <a:off x="24019735" y="13159806"/>
            <a:ext cx="1352462" cy="307777"/>
          </a:xfrm>
          <a:prstGeom prst="rect">
            <a:avLst/>
          </a:prstGeom>
          <a:ln>
            <a:solidFill>
              <a:schemeClr val="accent1"/>
            </a:solidFill>
          </a:ln>
        </p:spPr>
        <p:txBody>
          <a:bodyPr wrap="square">
            <a:spAutoFit/>
          </a:bodyPr>
          <a:lstStyle/>
          <a:p>
            <a:r>
              <a:rPr lang="en-US" sz="1400" b="1" dirty="0">
                <a:latin typeface="Times New Roman" panose="02020603050405020304" pitchFamily="18" charset="0"/>
                <a:cs typeface="Times New Roman" panose="02020603050405020304" pitchFamily="18" charset="0"/>
              </a:rPr>
              <a:t> </a:t>
            </a:r>
          </a:p>
        </p:txBody>
      </p:sp>
      <p:pic>
        <p:nvPicPr>
          <p:cNvPr id="9" name="Picture 8">
            <a:extLst>
              <a:ext uri="{FF2B5EF4-FFF2-40B4-BE49-F238E27FC236}">
                <a16:creationId xmlns:a16="http://schemas.microsoft.com/office/drawing/2014/main" id="{39CFA23D-92C4-4E7D-B80E-B5CFFB39FBAD}"/>
              </a:ext>
            </a:extLst>
          </p:cNvPr>
          <p:cNvPicPr>
            <a:picLocks noChangeAspect="1"/>
          </p:cNvPicPr>
          <p:nvPr/>
        </p:nvPicPr>
        <p:blipFill>
          <a:blip r:embed="rId37"/>
          <a:stretch>
            <a:fillRect/>
          </a:stretch>
        </p:blipFill>
        <p:spPr>
          <a:xfrm>
            <a:off x="15651642" y="24999282"/>
            <a:ext cx="12587916" cy="6928389"/>
          </a:xfrm>
          <a:prstGeom prst="rect">
            <a:avLst/>
          </a:prstGeom>
        </p:spPr>
      </p:pic>
      <p:sp>
        <p:nvSpPr>
          <p:cNvPr id="96" name="Subtitle 2">
            <a:extLst>
              <a:ext uri="{FF2B5EF4-FFF2-40B4-BE49-F238E27FC236}">
                <a16:creationId xmlns:a16="http://schemas.microsoft.com/office/drawing/2014/main" id="{7858B682-787E-A445-892F-C5890572EDB5}"/>
              </a:ext>
            </a:extLst>
          </p:cNvPr>
          <p:cNvSpPr txBox="1">
            <a:spLocks/>
          </p:cNvSpPr>
          <p:nvPr/>
        </p:nvSpPr>
        <p:spPr>
          <a:xfrm>
            <a:off x="15096668" y="20577309"/>
            <a:ext cx="13727658" cy="1438888"/>
          </a:xfrm>
          <a:prstGeom prst="rect">
            <a:avLst/>
          </a:prstGeom>
          <a:solidFill>
            <a:schemeClr val="accent5">
              <a:lumMod val="75000"/>
            </a:schemeClr>
          </a:solidFill>
          <a:ln>
            <a:noFill/>
          </a:ln>
        </p:spPr>
        <p:txBody>
          <a:bodyPr vert="horz" lIns="106674" tIns="53337" rIns="106674" bIns="53337"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r>
              <a:rPr lang="en-US" sz="4400" b="1" dirty="0">
                <a:solidFill>
                  <a:schemeClr val="bg1"/>
                </a:solidFill>
                <a:latin typeface="Century Gothic" panose="020B0502020202020204" pitchFamily="34" charset="0"/>
              </a:rPr>
              <a:t>Nanoparticles functionalized with antifreeze polymers</a:t>
            </a:r>
          </a:p>
        </p:txBody>
      </p:sp>
      <p:sp>
        <p:nvSpPr>
          <p:cNvPr id="11" name="Rectangle: Rounded Corners 10">
            <a:extLst>
              <a:ext uri="{FF2B5EF4-FFF2-40B4-BE49-F238E27FC236}">
                <a16:creationId xmlns:a16="http://schemas.microsoft.com/office/drawing/2014/main" id="{FC1A408A-8109-4ADE-8F5A-815C533410E1}"/>
              </a:ext>
            </a:extLst>
          </p:cNvPr>
          <p:cNvSpPr/>
          <p:nvPr/>
        </p:nvSpPr>
        <p:spPr>
          <a:xfrm>
            <a:off x="15758360" y="9918899"/>
            <a:ext cx="12278843" cy="4372402"/>
          </a:xfrm>
          <a:prstGeom prst="roundRect">
            <a:avLst/>
          </a:prstGeom>
          <a:solidFill>
            <a:schemeClr val="accent4">
              <a:lumMod val="60000"/>
              <a:lumOff val="40000"/>
              <a:alpha val="9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6030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E8B49EBC-8012-49EB-A634-9AC004CF8E85}">
  <ds:schemaRefs>
    <ds:schemaRef ds:uri="ESRI.ArcGIS.Mapping.OfficeIntegration.PowerPointInfo"/>
  </ds:schemaRefs>
</ds:datastoreItem>
</file>

<file path=customXml/itemProps2.xml><?xml version="1.0" encoding="utf-8"?>
<ds:datastoreItem xmlns:ds="http://schemas.openxmlformats.org/officeDocument/2006/customXml" ds:itemID="{1966D790-D06C-4361-94B8-8BED25FA40AD}">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Office Theme</Template>
  <TotalTime>12943</TotalTime>
  <Words>583</Words>
  <Application>Microsoft Office PowerPoint</Application>
  <PresentationFormat>Custom</PresentationFormat>
  <Paragraphs>60</Paragraphs>
  <Slides>1</Slides>
  <Notes>1</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10" baseType="lpstr">
      <vt:lpstr>AdvOTea1a7398</vt:lpstr>
      <vt:lpstr>Arial</vt:lpstr>
      <vt:lpstr>Calibri</vt:lpstr>
      <vt:lpstr>Calibri Light</vt:lpstr>
      <vt:lpstr>Century Gothic</vt:lpstr>
      <vt:lpstr>Times New Roman</vt:lpstr>
      <vt:lpstr>Wingdings</vt:lpstr>
      <vt:lpstr>Office Theme</vt:lpstr>
      <vt:lpstr>CS ChemDraw Drawing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Mohammad Mousazadehkasin</cp:lastModifiedBy>
  <cp:revision>399</cp:revision>
  <dcterms:created xsi:type="dcterms:W3CDTF">2016-03-05T16:55:12Z</dcterms:created>
  <dcterms:modified xsi:type="dcterms:W3CDTF">2022-04-19T21:46:06Z</dcterms:modified>
</cp:coreProperties>
</file>