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sldIdLst>
    <p:sldId id="256" r:id="rId5"/>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51A21"/>
    <a:srgbClr val="92D05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CDAA416-DCFA-1714-2616-5872DCC01782}" v="1904" dt="2022-04-19T23:03:15.124"/>
    <p1510:client id="{2F56EBA1-ED73-D92E-34A3-C48F004198D0}" v="990" dt="2022-04-18T18:53:08.261"/>
    <p1510:client id="{88B53BEA-FA49-43F3-B046-A143C8910FCB}" v="6" dt="2022-04-18T14:52:43.1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72" autoAdjust="0"/>
  </p:normalViewPr>
  <p:slideViewPr>
    <p:cSldViewPr snapToGrid="0">
      <p:cViewPr>
        <p:scale>
          <a:sx n="21" d="100"/>
          <a:sy n="21" d="100"/>
        </p:scale>
        <p:origin x="552" y="63"/>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AF48F44-6914-4508-944D-C0C63CA4818D}" type="datetimeFigureOut">
              <a:rPr lang="en-US" smtClean="0"/>
              <a:t>4/19/2022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8B82D0-C08F-4804-A63B-7FE26C61600A}" type="slidenum">
              <a:rPr lang="en-US" smtClean="0"/>
              <a:t>‹#›</a:t>
            </a:fld>
            <a:endParaRPr lang="en-US"/>
          </a:p>
        </p:txBody>
      </p:sp>
    </p:spTree>
    <p:extLst>
      <p:ext uri="{BB962C8B-B14F-4D97-AF65-F5344CB8AC3E}">
        <p14:creationId xmlns:p14="http://schemas.microsoft.com/office/powerpoint/2010/main" val="17500622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AF48F44-6914-4508-944D-C0C63CA4818D}" type="datetimeFigureOut">
              <a:rPr lang="en-US" smtClean="0"/>
              <a:t>4/19/2022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8B82D0-C08F-4804-A63B-7FE26C61600A}" type="slidenum">
              <a:rPr lang="en-US" smtClean="0"/>
              <a:t>‹#›</a:t>
            </a:fld>
            <a:endParaRPr lang="en-US"/>
          </a:p>
        </p:txBody>
      </p:sp>
    </p:spTree>
    <p:extLst>
      <p:ext uri="{BB962C8B-B14F-4D97-AF65-F5344CB8AC3E}">
        <p14:creationId xmlns:p14="http://schemas.microsoft.com/office/powerpoint/2010/main" val="33383951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AF48F44-6914-4508-944D-C0C63CA4818D}" type="datetimeFigureOut">
              <a:rPr lang="en-US" smtClean="0"/>
              <a:t>4/19/2022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8B82D0-C08F-4804-A63B-7FE26C61600A}" type="slidenum">
              <a:rPr lang="en-US" smtClean="0"/>
              <a:t>‹#›</a:t>
            </a:fld>
            <a:endParaRPr lang="en-US"/>
          </a:p>
        </p:txBody>
      </p:sp>
    </p:spTree>
    <p:extLst>
      <p:ext uri="{BB962C8B-B14F-4D97-AF65-F5344CB8AC3E}">
        <p14:creationId xmlns:p14="http://schemas.microsoft.com/office/powerpoint/2010/main" val="21906475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AF48F44-6914-4508-944D-C0C63CA4818D}" type="datetimeFigureOut">
              <a:rPr lang="en-US" smtClean="0"/>
              <a:t>4/19/2022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48B82D0-C08F-4804-A63B-7FE26C61600A}" type="slidenum">
              <a:rPr lang="en-US" smtClean="0"/>
              <a:t>‹#›</a:t>
            </a:fld>
            <a:endParaRPr lang="en-US"/>
          </a:p>
        </p:txBody>
      </p:sp>
    </p:spTree>
    <p:extLst>
      <p:ext uri="{BB962C8B-B14F-4D97-AF65-F5344CB8AC3E}">
        <p14:creationId xmlns:p14="http://schemas.microsoft.com/office/powerpoint/2010/main" val="397315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AF48F44-6914-4508-944D-C0C63CA4818D}" type="datetimeFigureOut">
              <a:rPr lang="en-US" smtClean="0"/>
              <a:t>4/19/2022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48B82D0-C08F-4804-A63B-7FE26C61600A}" type="slidenum">
              <a:rPr lang="en-US" smtClean="0"/>
              <a:t>‹#›</a:t>
            </a:fld>
            <a:endParaRPr lang="en-US"/>
          </a:p>
        </p:txBody>
      </p:sp>
    </p:spTree>
    <p:extLst>
      <p:ext uri="{BB962C8B-B14F-4D97-AF65-F5344CB8AC3E}">
        <p14:creationId xmlns:p14="http://schemas.microsoft.com/office/powerpoint/2010/main" val="14695540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AF48F44-6914-4508-944D-C0C63CA4818D}" type="datetimeFigureOut">
              <a:rPr lang="en-US" smtClean="0"/>
              <a:t>4/19/2022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48B82D0-C08F-4804-A63B-7FE26C61600A}" type="slidenum">
              <a:rPr lang="en-US" smtClean="0"/>
              <a:t>‹#›</a:t>
            </a:fld>
            <a:endParaRPr lang="en-US"/>
          </a:p>
        </p:txBody>
      </p:sp>
    </p:spTree>
    <p:extLst>
      <p:ext uri="{BB962C8B-B14F-4D97-AF65-F5344CB8AC3E}">
        <p14:creationId xmlns:p14="http://schemas.microsoft.com/office/powerpoint/2010/main" val="6254039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F48F44-6914-4508-944D-C0C63CA4818D}" type="datetimeFigureOut">
              <a:rPr lang="en-US" smtClean="0"/>
              <a:t>4/19/2022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48B82D0-C08F-4804-A63B-7FE26C61600A}" type="slidenum">
              <a:rPr lang="en-US" smtClean="0"/>
              <a:t>‹#›</a:t>
            </a:fld>
            <a:endParaRPr lang="en-US"/>
          </a:p>
        </p:txBody>
      </p:sp>
    </p:spTree>
    <p:extLst>
      <p:ext uri="{BB962C8B-B14F-4D97-AF65-F5344CB8AC3E}">
        <p14:creationId xmlns:p14="http://schemas.microsoft.com/office/powerpoint/2010/main" val="1540179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1AF48F44-6914-4508-944D-C0C63CA4818D}" type="datetimeFigureOut">
              <a:rPr lang="en-US" smtClean="0"/>
              <a:t>4/19/2022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48B82D0-C08F-4804-A63B-7FE26C61600A}" type="slidenum">
              <a:rPr lang="en-US" smtClean="0"/>
              <a:t>‹#›</a:t>
            </a:fld>
            <a:endParaRPr lang="en-US"/>
          </a:p>
        </p:txBody>
      </p:sp>
    </p:spTree>
    <p:extLst>
      <p:ext uri="{BB962C8B-B14F-4D97-AF65-F5344CB8AC3E}">
        <p14:creationId xmlns:p14="http://schemas.microsoft.com/office/powerpoint/2010/main" val="27335484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1AF48F44-6914-4508-944D-C0C63CA4818D}" type="datetimeFigureOut">
              <a:rPr lang="en-US" smtClean="0"/>
              <a:t>4/19/2022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48B82D0-C08F-4804-A63B-7FE26C61600A}" type="slidenum">
              <a:rPr lang="en-US" smtClean="0"/>
              <a:t>‹#›</a:t>
            </a:fld>
            <a:endParaRPr lang="en-US"/>
          </a:p>
        </p:txBody>
      </p:sp>
    </p:spTree>
    <p:extLst>
      <p:ext uri="{BB962C8B-B14F-4D97-AF65-F5344CB8AC3E}">
        <p14:creationId xmlns:p14="http://schemas.microsoft.com/office/powerpoint/2010/main" val="4778209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AF48F44-6914-4508-944D-C0C63CA4818D}" type="datetimeFigureOut">
              <a:rPr lang="en-US" smtClean="0"/>
              <a:t>4/19/2022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8B82D0-C08F-4804-A63B-7FE26C61600A}" type="slidenum">
              <a:rPr lang="en-US" smtClean="0"/>
              <a:t>‹#›</a:t>
            </a:fld>
            <a:endParaRPr lang="en-US"/>
          </a:p>
        </p:txBody>
      </p:sp>
    </p:spTree>
    <p:extLst>
      <p:ext uri="{BB962C8B-B14F-4D97-AF65-F5344CB8AC3E}">
        <p14:creationId xmlns:p14="http://schemas.microsoft.com/office/powerpoint/2010/main" val="33901060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AF48F44-6914-4508-944D-C0C63CA4818D}" type="datetimeFigureOut">
              <a:rPr lang="en-US" smtClean="0"/>
              <a:t>4/19/2022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8B82D0-C08F-4804-A63B-7FE26C61600A}" type="slidenum">
              <a:rPr lang="en-US" smtClean="0"/>
              <a:t>‹#›</a:t>
            </a:fld>
            <a:endParaRPr lang="en-US"/>
          </a:p>
        </p:txBody>
      </p:sp>
    </p:spTree>
    <p:extLst>
      <p:ext uri="{BB962C8B-B14F-4D97-AF65-F5344CB8AC3E}">
        <p14:creationId xmlns:p14="http://schemas.microsoft.com/office/powerpoint/2010/main" val="33220491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1AF48F44-6914-4508-944D-C0C63CA4818D}" type="datetimeFigureOut">
              <a:rPr lang="en-US" smtClean="0"/>
              <a:t>4/19/2022</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748B82D0-C08F-4804-A63B-7FE26C61600A}" type="slidenum">
              <a:rPr lang="en-US" smtClean="0"/>
              <a:t>‹#›</a:t>
            </a:fld>
            <a:endParaRPr lang="en-US"/>
          </a:p>
        </p:txBody>
      </p:sp>
    </p:spTree>
    <p:extLst>
      <p:ext uri="{BB962C8B-B14F-4D97-AF65-F5344CB8AC3E}">
        <p14:creationId xmlns:p14="http://schemas.microsoft.com/office/powerpoint/2010/main" val="233015891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image" Target="../media/image8.png"/><Relationship Id="rId3" Type="http://schemas.openxmlformats.org/officeDocument/2006/relationships/hyperlink" Target="https://doi.org/10.1023/B:PUCH.0000024161.44798.ef" TargetMode="External"/><Relationship Id="rId7" Type="http://schemas.openxmlformats.org/officeDocument/2006/relationships/image" Target="../media/image2.png"/><Relationship Id="rId12"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s://doi.org/10.4324/9781315588841" TargetMode="External"/><Relationship Id="rId11" Type="http://schemas.openxmlformats.org/officeDocument/2006/relationships/image" Target="../media/image6.png"/><Relationship Id="rId5" Type="http://schemas.openxmlformats.org/officeDocument/2006/relationships/hyperlink" Target="https://doi.org/10.1111/1475-6765.12136" TargetMode="External"/><Relationship Id="rId10" Type="http://schemas.openxmlformats.org/officeDocument/2006/relationships/image" Target="../media/image5.png"/><Relationship Id="rId4" Type="http://schemas.openxmlformats.org/officeDocument/2006/relationships/hyperlink" Target="http://www.jstor.org/stable/resrep29928" TargetMode="External"/><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4" name="TextBox 3"/>
          <p:cNvSpPr txBox="1"/>
          <p:nvPr/>
        </p:nvSpPr>
        <p:spPr>
          <a:xfrm>
            <a:off x="332508" y="406832"/>
            <a:ext cx="43101491" cy="3185487"/>
          </a:xfrm>
          <a:prstGeom prst="rect">
            <a:avLst/>
          </a:prstGeom>
          <a:solidFill>
            <a:schemeClr val="bg1"/>
          </a:solidFill>
          <a:ln w="12700" cap="rnd">
            <a:solidFill>
              <a:schemeClr val="tx1"/>
            </a:solidFill>
          </a:ln>
        </p:spPr>
        <p:txBody>
          <a:bodyPr wrap="square" lIns="91440" tIns="45720" rIns="91440" bIns="45720" rtlCol="0" anchor="t">
            <a:spAutoFit/>
          </a:bodyPr>
          <a:lstStyle/>
          <a:p>
            <a:pPr algn="ctr"/>
            <a:r>
              <a:rPr lang="en-US" sz="8100" b="1" dirty="0">
                <a:latin typeface="Times New Roman" panose="02020603050405020304" pitchFamily="18" charset="0"/>
                <a:cs typeface="Times New Roman" panose="02020603050405020304" pitchFamily="18" charset="0"/>
              </a:rPr>
              <a:t>Losing Faith: European Distrust of National Election Processes</a:t>
            </a:r>
          </a:p>
          <a:p>
            <a:pPr algn="ctr"/>
            <a:r>
              <a:rPr lang="en-US" sz="7200" dirty="0">
                <a:latin typeface="Times New Roman"/>
                <a:cs typeface="Times New Roman"/>
              </a:rPr>
              <a:t>Adam Dapolite, Political Science and International Affairs Dual Major</a:t>
            </a:r>
            <a:endParaRPr lang="en-US" sz="7200" baseline="30000" dirty="0">
              <a:latin typeface="Times New Roman" panose="02020603050405020304" pitchFamily="18" charset="0"/>
              <a:cs typeface="Times New Roman" panose="02020603050405020304" pitchFamily="18" charset="0"/>
            </a:endParaRPr>
          </a:p>
          <a:p>
            <a:pPr algn="ctr"/>
            <a:r>
              <a:rPr lang="en-US" sz="4800" dirty="0">
                <a:latin typeface="Times New Roman" panose="02020603050405020304" pitchFamily="18" charset="0"/>
                <a:cs typeface="Times New Roman" panose="02020603050405020304" pitchFamily="18" charset="0"/>
              </a:rPr>
              <a:t>Department of Political Science, University of New Hampshire</a:t>
            </a:r>
          </a:p>
        </p:txBody>
      </p:sp>
      <p:pic>
        <p:nvPicPr>
          <p:cNvPr id="1026" name="Picture 2" descr="Image result for unh l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1747" y="838306"/>
            <a:ext cx="1923454" cy="2645741"/>
          </a:xfrm>
          <a:prstGeom prst="rect">
            <a:avLst/>
          </a:prstGeom>
          <a:noFill/>
          <a:extLst>
            <a:ext uri="{909E8E84-426E-40dd-AFC4-6F175D3DCCD1}">
              <a14:hiddenFill xmlns="" xmlns:a14="http://schemas.microsoft.com/office/drawing/2010/main">
                <a:solidFill>
                  <a:srgbClr val="FFFFFF"/>
                </a:solidFill>
              </a14:hiddenFill>
            </a:ext>
          </a:extLst>
        </p:spPr>
      </p:pic>
      <p:sp>
        <p:nvSpPr>
          <p:cNvPr id="2" name="TextBox 1"/>
          <p:cNvSpPr txBox="1"/>
          <p:nvPr/>
        </p:nvSpPr>
        <p:spPr>
          <a:xfrm>
            <a:off x="336728" y="4083831"/>
            <a:ext cx="14152995" cy="8710077"/>
          </a:xfrm>
          <a:prstGeom prst="rect">
            <a:avLst/>
          </a:prstGeom>
          <a:solidFill>
            <a:schemeClr val="bg1"/>
          </a:solidFill>
          <a:ln w="12700">
            <a:solidFill>
              <a:schemeClr val="tx1"/>
            </a:solidFill>
          </a:ln>
        </p:spPr>
        <p:txBody>
          <a:bodyPr wrap="square" lIns="91440" tIns="45720" rIns="91440" bIns="45720" rtlCol="0" anchor="t">
            <a:spAutoFit/>
          </a:bodyPr>
          <a:lstStyle/>
          <a:p>
            <a:pPr algn="ctr"/>
            <a:r>
              <a:rPr lang="en-US" sz="7400" b="1" u="sng" dirty="0"/>
              <a:t>Introduction</a:t>
            </a:r>
            <a:endParaRPr lang="en-US" sz="7400" b="1" u="sng" dirty="0">
              <a:cs typeface="Calibri"/>
            </a:endParaRPr>
          </a:p>
          <a:p>
            <a:pPr algn="ctr"/>
            <a:r>
              <a:rPr lang="en-US" sz="5400" b="1" dirty="0">
                <a:cs typeface="Calibri"/>
              </a:rPr>
              <a:t>Distrust in our elections has become a rising trend worldwide in recent years. From the assault on America's Capitol Building on January 6, 2021, to fears of interference in the upcoming Australian national election, distrust in election processes is taking place globally in both highly visible and concealed ways. This study focuses on European distrust in national elections and attempts to give reason to this issue.</a:t>
            </a:r>
          </a:p>
        </p:txBody>
      </p:sp>
      <p:sp>
        <p:nvSpPr>
          <p:cNvPr id="3" name="TextBox 2"/>
          <p:cNvSpPr txBox="1"/>
          <p:nvPr/>
        </p:nvSpPr>
        <p:spPr>
          <a:xfrm>
            <a:off x="332508" y="22797835"/>
            <a:ext cx="14157215" cy="9541073"/>
          </a:xfrm>
          <a:prstGeom prst="rect">
            <a:avLst/>
          </a:prstGeom>
          <a:solidFill>
            <a:schemeClr val="bg1"/>
          </a:solidFill>
          <a:ln w="12700">
            <a:solidFill>
              <a:schemeClr val="tx1"/>
            </a:solidFill>
          </a:ln>
        </p:spPr>
        <p:txBody>
          <a:bodyPr wrap="square" lIns="91440" tIns="45720" rIns="91440" bIns="45720" rtlCol="0" anchor="t">
            <a:spAutoFit/>
          </a:bodyPr>
          <a:lstStyle/>
          <a:p>
            <a:pPr algn="ctr"/>
            <a:r>
              <a:rPr lang="en-US" sz="7400" b="1" u="sng" dirty="0"/>
              <a:t>Hypothesis</a:t>
            </a:r>
            <a:endParaRPr lang="en-US" sz="7400" b="1" u="sng" dirty="0">
              <a:cs typeface="Calibri"/>
            </a:endParaRPr>
          </a:p>
          <a:p>
            <a:pPr algn="ctr"/>
            <a:r>
              <a:rPr lang="en-US" sz="5400" b="1" dirty="0">
                <a:ea typeface="+mn-lt"/>
                <a:cs typeface="+mn-lt"/>
              </a:rPr>
              <a:t>In a comparison of European voting-aged individuals, those being from a nation that was formerly aligned with the Union of Soviet Socialist Republics (USSR) are more likely to distrust their national elections than those not being from a nation that was formerly aligned with the USSR.</a:t>
            </a:r>
          </a:p>
          <a:p>
            <a:pPr algn="ctr"/>
            <a:endParaRPr lang="en-US" sz="5400" b="1" dirty="0">
              <a:cs typeface="Calibri"/>
            </a:endParaRPr>
          </a:p>
          <a:p>
            <a:pPr algn="ctr"/>
            <a:endParaRPr lang="en-US" sz="5400" b="1" dirty="0">
              <a:cs typeface="Calibri"/>
            </a:endParaRPr>
          </a:p>
          <a:p>
            <a:pPr algn="ctr"/>
            <a:endParaRPr lang="en-US" sz="5400" b="1" dirty="0">
              <a:cs typeface="Calibri"/>
            </a:endParaRPr>
          </a:p>
        </p:txBody>
      </p:sp>
      <p:sp>
        <p:nvSpPr>
          <p:cNvPr id="5" name="TextBox 4"/>
          <p:cNvSpPr txBox="1"/>
          <p:nvPr/>
        </p:nvSpPr>
        <p:spPr>
          <a:xfrm>
            <a:off x="14998943" y="4112895"/>
            <a:ext cx="13994325" cy="28231255"/>
          </a:xfrm>
          <a:prstGeom prst="rect">
            <a:avLst/>
          </a:prstGeom>
          <a:solidFill>
            <a:schemeClr val="bg1"/>
          </a:solidFill>
          <a:ln w="12700">
            <a:solidFill>
              <a:schemeClr val="tx1"/>
            </a:solidFill>
          </a:ln>
        </p:spPr>
        <p:txBody>
          <a:bodyPr wrap="square" lIns="91440" tIns="45720" rIns="91440" bIns="45720" rtlCol="0" anchor="t">
            <a:spAutoFit/>
          </a:bodyPr>
          <a:lstStyle/>
          <a:p>
            <a:pPr algn="ctr"/>
            <a:r>
              <a:rPr lang="en-US" sz="7400" b="1" u="sng" dirty="0"/>
              <a:t>Data Analysis</a:t>
            </a:r>
            <a:endParaRPr lang="en-US" sz="7400" b="1" u="sng" dirty="0">
              <a:cs typeface="Calibri"/>
            </a:endParaRPr>
          </a:p>
          <a:p>
            <a:r>
              <a:rPr lang="en-US" sz="4000" b="1" dirty="0"/>
              <a:t> </a:t>
            </a:r>
            <a:endParaRPr lang="en-US" sz="2363" dirty="0"/>
          </a:p>
          <a:p>
            <a:endParaRPr lang="en-US" sz="2363" dirty="0"/>
          </a:p>
          <a:p>
            <a:endParaRPr lang="en-US" sz="2363" dirty="0"/>
          </a:p>
          <a:p>
            <a:endParaRPr lang="en-US" sz="2363" dirty="0"/>
          </a:p>
          <a:p>
            <a:endParaRPr lang="en-US" sz="2363" dirty="0"/>
          </a:p>
          <a:p>
            <a:endParaRPr lang="en-US" sz="2363" dirty="0"/>
          </a:p>
          <a:p>
            <a:endParaRPr lang="en-US" sz="2363" dirty="0"/>
          </a:p>
          <a:p>
            <a:endParaRPr lang="en-US" sz="2363" dirty="0"/>
          </a:p>
          <a:p>
            <a:endParaRPr lang="en-US" sz="2363" dirty="0"/>
          </a:p>
          <a:p>
            <a:endParaRPr lang="en-US" sz="2363" dirty="0"/>
          </a:p>
          <a:p>
            <a:endParaRPr lang="en-US" sz="2363" dirty="0"/>
          </a:p>
          <a:p>
            <a:endParaRPr lang="en-US" sz="2363" dirty="0"/>
          </a:p>
          <a:p>
            <a:endParaRPr lang="en-US" sz="2363" dirty="0"/>
          </a:p>
          <a:p>
            <a:endParaRPr lang="en-US" sz="2363" dirty="0"/>
          </a:p>
          <a:p>
            <a:endParaRPr lang="en-US" sz="2363" dirty="0"/>
          </a:p>
          <a:p>
            <a:endParaRPr lang="en-US" sz="2363" dirty="0"/>
          </a:p>
          <a:p>
            <a:endParaRPr lang="en-US" sz="2363" dirty="0"/>
          </a:p>
          <a:p>
            <a:endParaRPr lang="en-US" sz="2363" dirty="0"/>
          </a:p>
          <a:p>
            <a:endParaRPr lang="en-US" sz="2363" dirty="0"/>
          </a:p>
          <a:p>
            <a:endParaRPr lang="en-US" sz="2363" dirty="0"/>
          </a:p>
          <a:p>
            <a:endParaRPr lang="en-US" sz="2363" dirty="0"/>
          </a:p>
          <a:p>
            <a:endParaRPr lang="en-US" sz="2363" dirty="0"/>
          </a:p>
          <a:p>
            <a:endParaRPr lang="en-US" sz="2363" dirty="0"/>
          </a:p>
          <a:p>
            <a:endParaRPr lang="en-US" sz="2363" dirty="0"/>
          </a:p>
          <a:p>
            <a:endParaRPr lang="en-US" sz="2363" dirty="0"/>
          </a:p>
          <a:p>
            <a:endParaRPr lang="en-US" sz="2363" dirty="0"/>
          </a:p>
          <a:p>
            <a:endParaRPr lang="en-US" sz="2363" dirty="0"/>
          </a:p>
          <a:p>
            <a:endParaRPr lang="en-US" sz="2363" dirty="0"/>
          </a:p>
          <a:p>
            <a:endParaRPr lang="en-US" sz="2363" dirty="0"/>
          </a:p>
          <a:p>
            <a:endParaRPr lang="en-US" sz="2363" dirty="0"/>
          </a:p>
          <a:p>
            <a:endParaRPr lang="en-US" sz="2363" dirty="0"/>
          </a:p>
          <a:p>
            <a:endParaRPr lang="en-US" sz="2363" dirty="0"/>
          </a:p>
          <a:p>
            <a:endParaRPr lang="en-US" sz="2363" dirty="0"/>
          </a:p>
          <a:p>
            <a:endParaRPr lang="en-US" sz="2363" dirty="0"/>
          </a:p>
          <a:p>
            <a:endParaRPr lang="en-US" sz="2363" dirty="0"/>
          </a:p>
          <a:p>
            <a:endParaRPr lang="en-US" sz="2363" dirty="0"/>
          </a:p>
          <a:p>
            <a:endParaRPr lang="en-US" sz="2363" dirty="0"/>
          </a:p>
          <a:p>
            <a:endParaRPr lang="en-US" sz="4000" b="1" u="sng" dirty="0"/>
          </a:p>
          <a:p>
            <a:endParaRPr lang="en-US" sz="4000" b="1" u="sng" dirty="0"/>
          </a:p>
          <a:p>
            <a:endParaRPr lang="en-US" sz="4000" b="1" u="sng" dirty="0"/>
          </a:p>
          <a:p>
            <a:endParaRPr lang="en-US" sz="4000" b="1" u="sng" dirty="0"/>
          </a:p>
          <a:p>
            <a:endParaRPr lang="en-US" sz="4000" b="1" u="sng" dirty="0"/>
          </a:p>
          <a:p>
            <a:endParaRPr lang="en-US" sz="4000" b="1" u="sng" dirty="0"/>
          </a:p>
          <a:p>
            <a:endParaRPr lang="en-US" sz="4000" b="1" u="sng" dirty="0"/>
          </a:p>
          <a:p>
            <a:endParaRPr lang="en-US" sz="4000" b="1" u="sng" dirty="0"/>
          </a:p>
          <a:p>
            <a:endParaRPr lang="en-US" sz="4000" b="1" u="sng" dirty="0"/>
          </a:p>
          <a:p>
            <a:endParaRPr lang="en-US" sz="4000" b="1" u="sng" dirty="0"/>
          </a:p>
          <a:p>
            <a:endParaRPr lang="en-US" sz="4000" b="1" u="sng" dirty="0"/>
          </a:p>
          <a:p>
            <a:endParaRPr lang="en-US" sz="4000" b="1" u="sng" dirty="0"/>
          </a:p>
          <a:p>
            <a:endParaRPr lang="en-US" sz="4000" b="1" u="sng" dirty="0"/>
          </a:p>
          <a:p>
            <a:endParaRPr lang="en-US" sz="4000" b="1" u="sng" dirty="0"/>
          </a:p>
          <a:p>
            <a:endParaRPr lang="en-US" sz="4000" b="1" u="sng" dirty="0"/>
          </a:p>
          <a:p>
            <a:endParaRPr lang="en-US" sz="4000" b="1" u="sng" dirty="0"/>
          </a:p>
          <a:p>
            <a:endParaRPr lang="en-US" sz="4000" b="1" u="sng" dirty="0"/>
          </a:p>
          <a:p>
            <a:endParaRPr lang="en-US" sz="4000" b="1" u="sng" dirty="0"/>
          </a:p>
          <a:p>
            <a:endParaRPr lang="en-US" sz="4000" b="1" u="sng" dirty="0"/>
          </a:p>
          <a:p>
            <a:endParaRPr lang="en-US" sz="4000" dirty="0"/>
          </a:p>
          <a:p>
            <a:endParaRPr lang="en-US" sz="4000" b="1" u="sng" dirty="0"/>
          </a:p>
        </p:txBody>
      </p:sp>
      <p:sp>
        <p:nvSpPr>
          <p:cNvPr id="12" name="TextBox 11"/>
          <p:cNvSpPr txBox="1"/>
          <p:nvPr/>
        </p:nvSpPr>
        <p:spPr>
          <a:xfrm>
            <a:off x="29493196" y="26065195"/>
            <a:ext cx="13940528" cy="6278642"/>
          </a:xfrm>
          <a:prstGeom prst="rect">
            <a:avLst/>
          </a:prstGeom>
          <a:solidFill>
            <a:schemeClr val="bg1"/>
          </a:solidFill>
          <a:ln w="12700">
            <a:solidFill>
              <a:schemeClr val="tx1"/>
            </a:solidFill>
          </a:ln>
        </p:spPr>
        <p:txBody>
          <a:bodyPr wrap="square" lIns="91440" tIns="45720" rIns="91440" bIns="45720" rtlCol="0" anchor="t">
            <a:spAutoFit/>
          </a:bodyPr>
          <a:lstStyle/>
          <a:p>
            <a:pPr algn="ctr"/>
            <a:r>
              <a:rPr lang="en-US" sz="6600" b="1" dirty="0"/>
              <a:t>References</a:t>
            </a:r>
          </a:p>
          <a:p>
            <a:r>
              <a:rPr lang="en-US" sz="2800" dirty="0"/>
              <a:t>   Benz</a:t>
            </a:r>
            <a:r>
              <a:rPr lang="en-US" sz="2800" dirty="0">
                <a:ea typeface="+mn-lt"/>
                <a:cs typeface="+mn-lt"/>
              </a:rPr>
              <a:t>, Matthias, and Alois Stutzer. “Are Voters Better Informed When They Have a Larger Say in Politics?: ‘Evidence for the European Union and Switzerland.’” Public Choice, vol. 119, no. 1/2, Kluwer Academic Publishers, 2004, pp. 31–59, </a:t>
            </a:r>
            <a:r>
              <a:rPr lang="en-US" sz="2800" dirty="0">
                <a:ea typeface="+mn-lt"/>
                <a:cs typeface="+mn-lt"/>
                <a:hlinkClick r:id="rId3"/>
              </a:rPr>
              <a:t>https://doi.org/10.1023/B:PUCH.0000024161.44798.ef</a:t>
            </a:r>
            <a:r>
              <a:rPr lang="en-US" sz="2800" dirty="0">
                <a:ea typeface="+mn-lt"/>
                <a:cs typeface="+mn-lt"/>
              </a:rPr>
              <a:t>.</a:t>
            </a:r>
          </a:p>
          <a:p>
            <a:r>
              <a:rPr lang="en-US" sz="2800" dirty="0">
                <a:ea typeface="+mn-lt"/>
                <a:cs typeface="+mn-lt"/>
              </a:rPr>
              <a:t>  Fidler, David P. </a:t>
            </a:r>
            <a:r>
              <a:rPr lang="en-US" sz="2800" i="1" dirty="0">
                <a:ea typeface="+mn-lt"/>
                <a:cs typeface="+mn-lt"/>
              </a:rPr>
              <a:t>Transforming Election Cybersecurity</a:t>
            </a:r>
            <a:r>
              <a:rPr lang="en-US" sz="2800" dirty="0">
                <a:ea typeface="+mn-lt"/>
                <a:cs typeface="+mn-lt"/>
              </a:rPr>
              <a:t>. Council on Foreign Relations, 2017, </a:t>
            </a:r>
            <a:r>
              <a:rPr lang="en-US" sz="2800" dirty="0">
                <a:ea typeface="+mn-lt"/>
                <a:cs typeface="+mn-lt"/>
                <a:hlinkClick r:id="rId4"/>
              </a:rPr>
              <a:t>http://www.jstor.org/stable/resrep29928</a:t>
            </a:r>
            <a:r>
              <a:rPr lang="en-US" sz="2800" dirty="0">
                <a:ea typeface="+mn-lt"/>
                <a:cs typeface="+mn-lt"/>
              </a:rPr>
              <a:t>.</a:t>
            </a:r>
            <a:endParaRPr lang="en-US">
              <a:ea typeface="+mn-lt"/>
              <a:cs typeface="+mn-lt"/>
            </a:endParaRPr>
          </a:p>
          <a:p>
            <a:r>
              <a:rPr lang="en-US" sz="2800" dirty="0">
                <a:ea typeface="+mn-lt"/>
                <a:cs typeface="+mn-lt"/>
              </a:rPr>
              <a:t>  HALE, THOMAS, and MATHIAS KOENIG-ARCHIBUGI. “Are Europeans Ready for a More Democratic European Union? New Evidence on Preference Heterogeneity, </a:t>
            </a:r>
            <a:r>
              <a:rPr lang="en-US" sz="2800" dirty="0" err="1">
                <a:ea typeface="+mn-lt"/>
                <a:cs typeface="+mn-lt"/>
              </a:rPr>
              <a:t>Polarisation</a:t>
            </a:r>
            <a:r>
              <a:rPr lang="en-US" sz="2800" dirty="0">
                <a:ea typeface="+mn-lt"/>
                <a:cs typeface="+mn-lt"/>
              </a:rPr>
              <a:t> and </a:t>
            </a:r>
            <a:r>
              <a:rPr lang="en-US" sz="2800" dirty="0" err="1">
                <a:ea typeface="+mn-lt"/>
                <a:cs typeface="+mn-lt"/>
              </a:rPr>
              <a:t>Crosscuttingness</a:t>
            </a:r>
            <a:r>
              <a:rPr lang="en-US" sz="2800" dirty="0">
                <a:ea typeface="+mn-lt"/>
                <a:cs typeface="+mn-lt"/>
              </a:rPr>
              <a:t>.” European Journal of Political Research, vol. 55, no. 2, Blackwell Publishing Ltd, 2016, pp. 225–45, </a:t>
            </a:r>
            <a:r>
              <a:rPr lang="en-US" sz="2800" dirty="0">
                <a:ea typeface="+mn-lt"/>
                <a:cs typeface="+mn-lt"/>
                <a:hlinkClick r:id="rId5"/>
              </a:rPr>
              <a:t>https://doi.org/10.1111/1475-6765.12136</a:t>
            </a:r>
            <a:r>
              <a:rPr lang="en-US" sz="2800" dirty="0">
                <a:ea typeface="+mn-lt"/>
                <a:cs typeface="+mn-lt"/>
              </a:rPr>
              <a:t>.</a:t>
            </a:r>
            <a:endParaRPr lang="en-US" dirty="0"/>
          </a:p>
          <a:p>
            <a:r>
              <a:rPr lang="en-US" sz="2800" dirty="0">
                <a:ea typeface="+mn-lt"/>
                <a:cs typeface="+mn-lt"/>
              </a:rPr>
              <a:t>  </a:t>
            </a:r>
            <a:r>
              <a:rPr lang="en-US" sz="2800" dirty="0" err="1">
                <a:ea typeface="+mn-lt"/>
                <a:cs typeface="+mn-lt"/>
              </a:rPr>
              <a:t>Zyczkowski</a:t>
            </a:r>
            <a:r>
              <a:rPr lang="en-US" sz="2800" dirty="0">
                <a:ea typeface="+mn-lt"/>
                <a:cs typeface="+mn-lt"/>
              </a:rPr>
              <a:t>, Karol. Institutional Design and Voting Power in the European Union. Routledge, 2011, </a:t>
            </a:r>
            <a:r>
              <a:rPr lang="en-US" sz="2800" dirty="0">
                <a:ea typeface="+mn-lt"/>
                <a:cs typeface="+mn-lt"/>
                <a:hlinkClick r:id="rId6"/>
              </a:rPr>
              <a:t>https://doi.org/10.4324/9781315588841</a:t>
            </a:r>
            <a:r>
              <a:rPr lang="en-US" sz="2800" dirty="0">
                <a:ea typeface="+mn-lt"/>
                <a:cs typeface="+mn-lt"/>
              </a:rPr>
              <a:t>.</a:t>
            </a:r>
            <a:endParaRPr lang="en-US">
              <a:ea typeface="+mn-lt"/>
              <a:cs typeface="+mn-lt"/>
            </a:endParaRPr>
          </a:p>
        </p:txBody>
      </p:sp>
      <p:sp>
        <p:nvSpPr>
          <p:cNvPr id="16" name="TextBox 15"/>
          <p:cNvSpPr txBox="1"/>
          <p:nvPr/>
        </p:nvSpPr>
        <p:spPr>
          <a:xfrm>
            <a:off x="29416086" y="11186171"/>
            <a:ext cx="14017913" cy="7048083"/>
          </a:xfrm>
          <a:prstGeom prst="rect">
            <a:avLst/>
          </a:prstGeom>
          <a:solidFill>
            <a:schemeClr val="bg1"/>
          </a:solidFill>
          <a:ln w="12700">
            <a:solidFill>
              <a:schemeClr val="tx1"/>
            </a:solidFill>
          </a:ln>
        </p:spPr>
        <p:txBody>
          <a:bodyPr wrap="square" lIns="91440" tIns="45720" rIns="91440" bIns="45720" rtlCol="0" anchor="t">
            <a:spAutoFit/>
          </a:bodyPr>
          <a:lstStyle/>
          <a:p>
            <a:pPr algn="ctr"/>
            <a:r>
              <a:rPr lang="en-US" sz="7400" b="1" u="sng" dirty="0"/>
              <a:t>Variables</a:t>
            </a:r>
            <a:endParaRPr lang="en-US" u="sng" dirty="0"/>
          </a:p>
          <a:p>
            <a:pPr algn="ctr"/>
            <a:r>
              <a:rPr lang="en-US" sz="5400" b="1" dirty="0">
                <a:cs typeface="Calibri"/>
              </a:rPr>
              <a:t>In this study, the Independent Variable was represented by the respondent's nationality, while the Dependent Variable was represented by the individual's distrust in their national elections. Control variables included age, gender, and type of area a person resides in (village, town, etc.)</a:t>
            </a:r>
            <a:endParaRPr lang="en-US" sz="5400" dirty="0">
              <a:cs typeface="Calibri"/>
            </a:endParaRPr>
          </a:p>
        </p:txBody>
      </p:sp>
      <p:sp>
        <p:nvSpPr>
          <p:cNvPr id="227" name="TextBox 226"/>
          <p:cNvSpPr txBox="1"/>
          <p:nvPr/>
        </p:nvSpPr>
        <p:spPr>
          <a:xfrm>
            <a:off x="29416088" y="4120925"/>
            <a:ext cx="14017911" cy="6578724"/>
          </a:xfrm>
          <a:prstGeom prst="rect">
            <a:avLst/>
          </a:prstGeom>
          <a:solidFill>
            <a:schemeClr val="bg1"/>
          </a:solidFill>
          <a:ln w="12700">
            <a:solidFill>
              <a:schemeClr val="tx1"/>
            </a:solidFill>
          </a:ln>
        </p:spPr>
        <p:txBody>
          <a:bodyPr wrap="square" lIns="91440" tIns="45720" rIns="91440" bIns="45720" rtlCol="0" anchor="t">
            <a:spAutoFit/>
          </a:bodyPr>
          <a:lstStyle/>
          <a:p>
            <a:pPr algn="ctr"/>
            <a:r>
              <a:rPr lang="en-US" sz="7400" b="1" u="sng" dirty="0"/>
              <a:t>Sources and Methods</a:t>
            </a:r>
            <a:endParaRPr lang="en-US" u="sng">
              <a:cs typeface="Calibri"/>
            </a:endParaRPr>
          </a:p>
          <a:p>
            <a:pPr algn="ctr"/>
            <a:r>
              <a:rPr lang="en-US" sz="5400" b="1" dirty="0">
                <a:cs typeface="Calibri"/>
              </a:rPr>
              <a:t>Data for this research was collected from the Eurobarometer dataset </a:t>
            </a:r>
            <a:r>
              <a:rPr lang="en-US" sz="5400" b="1" i="1" dirty="0">
                <a:cs typeface="Calibri"/>
              </a:rPr>
              <a:t>Democracy and Elections (2018). </a:t>
            </a:r>
            <a:r>
              <a:rPr lang="en-US" sz="5400" b="1" dirty="0">
                <a:cs typeface="Calibri"/>
              </a:rPr>
              <a:t>The data was then analyzed using RStudio, a free, open-source statistical </a:t>
            </a:r>
            <a:r>
              <a:rPr lang="en-US" sz="5400" b="1">
                <a:cs typeface="Calibri"/>
              </a:rPr>
              <a:t>computing and graphics program.</a:t>
            </a:r>
          </a:p>
          <a:p>
            <a:pPr algn="ctr"/>
            <a:endParaRPr lang="en-US"/>
          </a:p>
          <a:p>
            <a:pPr algn="ctr"/>
            <a:endParaRPr lang="en-US" dirty="0">
              <a:cs typeface="Calibri"/>
            </a:endParaRPr>
          </a:p>
          <a:p>
            <a:pPr algn="ctr"/>
            <a:endParaRPr lang="en-US" dirty="0">
              <a:cs typeface="Calibri"/>
            </a:endParaRPr>
          </a:p>
          <a:p>
            <a:endParaRPr lang="en-US" sz="2350" b="1" dirty="0">
              <a:cs typeface="Calibri"/>
            </a:endParaRPr>
          </a:p>
        </p:txBody>
      </p:sp>
      <p:sp>
        <p:nvSpPr>
          <p:cNvPr id="232" name="TextBox 231"/>
          <p:cNvSpPr txBox="1"/>
          <p:nvPr/>
        </p:nvSpPr>
        <p:spPr>
          <a:xfrm>
            <a:off x="342488" y="13441568"/>
            <a:ext cx="14147511" cy="8710077"/>
          </a:xfrm>
          <a:prstGeom prst="rect">
            <a:avLst/>
          </a:prstGeom>
          <a:solidFill>
            <a:schemeClr val="bg1"/>
          </a:solidFill>
          <a:ln w="12700">
            <a:solidFill>
              <a:schemeClr val="tx1"/>
            </a:solidFill>
          </a:ln>
        </p:spPr>
        <p:txBody>
          <a:bodyPr wrap="square" lIns="91440" tIns="45720" rIns="91440" bIns="45720" rtlCol="0" anchor="t">
            <a:spAutoFit/>
          </a:bodyPr>
          <a:lstStyle/>
          <a:p>
            <a:pPr algn="ctr"/>
            <a:r>
              <a:rPr lang="en-US" sz="7400" b="1" u="sng" dirty="0"/>
              <a:t>Literature Review</a:t>
            </a:r>
            <a:endParaRPr lang="en-US" sz="7400" b="1" u="sng" dirty="0">
              <a:cs typeface="Calibri"/>
            </a:endParaRPr>
          </a:p>
          <a:p>
            <a:pPr algn="ctr"/>
            <a:r>
              <a:rPr lang="en-US" sz="5400" b="1" dirty="0">
                <a:cs typeface="Calibri"/>
              </a:rPr>
              <a:t>In addition to examining data from Eurobarometer, this study also consulted works written by Matthias Benz and Alois Stutzer, David Fidler, Thomas Hale and Mathias Koenig-</a:t>
            </a:r>
            <a:r>
              <a:rPr lang="en-US" sz="5400" b="1" dirty="0" err="1">
                <a:cs typeface="Calibri"/>
              </a:rPr>
              <a:t>Archibugi</a:t>
            </a:r>
            <a:r>
              <a:rPr lang="en-US" sz="5400" b="1" dirty="0">
                <a:cs typeface="Calibri"/>
              </a:rPr>
              <a:t>, and Karol </a:t>
            </a:r>
            <a:r>
              <a:rPr lang="en-US" sz="5400" b="1" dirty="0" err="1">
                <a:cs typeface="Calibri"/>
              </a:rPr>
              <a:t>Zyczkowski</a:t>
            </a:r>
            <a:r>
              <a:rPr lang="en-US" sz="5400" b="1" dirty="0">
                <a:cs typeface="Calibri"/>
              </a:rPr>
              <a:t>. These authors are all in agreement with the fact that European's trust in their national elections has declined in recent years, most significantly after the 2016 American Presidential Election.</a:t>
            </a:r>
          </a:p>
        </p:txBody>
      </p:sp>
      <p:sp>
        <p:nvSpPr>
          <p:cNvPr id="233" name="TextBox 232"/>
          <p:cNvSpPr txBox="1"/>
          <p:nvPr/>
        </p:nvSpPr>
        <p:spPr>
          <a:xfrm>
            <a:off x="29416086" y="18635563"/>
            <a:ext cx="13981808" cy="7048083"/>
          </a:xfrm>
          <a:prstGeom prst="rect">
            <a:avLst/>
          </a:prstGeom>
          <a:solidFill>
            <a:schemeClr val="bg1"/>
          </a:solidFill>
          <a:ln w="12700">
            <a:solidFill>
              <a:schemeClr val="tx1"/>
            </a:solidFill>
          </a:ln>
        </p:spPr>
        <p:txBody>
          <a:bodyPr wrap="square" lIns="91440" tIns="45720" rIns="91440" bIns="45720" rtlCol="0" anchor="t">
            <a:spAutoFit/>
          </a:bodyPr>
          <a:lstStyle/>
          <a:p>
            <a:pPr algn="ctr"/>
            <a:r>
              <a:rPr lang="en-US" sz="7400" b="1" u="sng" dirty="0"/>
              <a:t>Conclusion</a:t>
            </a:r>
          </a:p>
          <a:p>
            <a:pPr algn="ctr"/>
            <a:r>
              <a:rPr lang="en-US" sz="5400" b="1" dirty="0">
                <a:cs typeface="Calibri"/>
              </a:rPr>
              <a:t>After an examination of the results, it is clear that my hypothesis was incorrect. Distrust of elections did not have a strong correlation with any of the other variables I controlled for. As a result, further research on this topic examining different variables than the ones present here is required to explain this complex phenomenon. </a:t>
            </a:r>
          </a:p>
        </p:txBody>
      </p:sp>
      <p:cxnSp>
        <p:nvCxnSpPr>
          <p:cNvPr id="8" name="Straight Connector 7"/>
          <p:cNvCxnSpPr/>
          <p:nvPr/>
        </p:nvCxnSpPr>
        <p:spPr>
          <a:xfrm>
            <a:off x="32131000" y="12865100"/>
            <a:ext cx="1422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34467800" y="12865100"/>
            <a:ext cx="1435100" cy="0"/>
          </a:xfrm>
          <a:prstGeom prst="line">
            <a:avLst/>
          </a:prstGeom>
        </p:spPr>
        <p:style>
          <a:lnRef idx="1">
            <a:schemeClr val="accent1"/>
          </a:lnRef>
          <a:fillRef idx="0">
            <a:schemeClr val="accent1"/>
          </a:fillRef>
          <a:effectRef idx="0">
            <a:schemeClr val="accent1"/>
          </a:effectRef>
          <a:fontRef idx="minor">
            <a:schemeClr val="tx1"/>
          </a:fontRef>
        </p:style>
      </p:cxnSp>
      <p:pic>
        <p:nvPicPr>
          <p:cNvPr id="6" name="Picture 13" descr="Chart, bar chart&#10;&#10;Description automatically generated">
            <a:extLst>
              <a:ext uri="{FF2B5EF4-FFF2-40B4-BE49-F238E27FC236}">
                <a16:creationId xmlns:a16="http://schemas.microsoft.com/office/drawing/2014/main" id="{2786DC08-2F80-9F6D-42C2-93D471BCFEF2}"/>
              </a:ext>
            </a:extLst>
          </p:cNvPr>
          <p:cNvPicPr>
            <a:picLocks noChangeAspect="1"/>
          </p:cNvPicPr>
          <p:nvPr/>
        </p:nvPicPr>
        <p:blipFill>
          <a:blip r:embed="rId7"/>
          <a:stretch>
            <a:fillRect/>
          </a:stretch>
        </p:blipFill>
        <p:spPr>
          <a:xfrm>
            <a:off x="15654206" y="19147319"/>
            <a:ext cx="12665705" cy="4712101"/>
          </a:xfrm>
          <a:prstGeom prst="rect">
            <a:avLst/>
          </a:prstGeom>
        </p:spPr>
      </p:pic>
      <p:pic>
        <p:nvPicPr>
          <p:cNvPr id="14" name="Picture 14" descr="Chart, bar chart&#10;&#10;Description automatically generated">
            <a:extLst>
              <a:ext uri="{FF2B5EF4-FFF2-40B4-BE49-F238E27FC236}">
                <a16:creationId xmlns:a16="http://schemas.microsoft.com/office/drawing/2014/main" id="{9BF46AE4-0472-B13B-2A5C-66461668142C}"/>
              </a:ext>
            </a:extLst>
          </p:cNvPr>
          <p:cNvPicPr>
            <a:picLocks noChangeAspect="1"/>
          </p:cNvPicPr>
          <p:nvPr/>
        </p:nvPicPr>
        <p:blipFill>
          <a:blip r:embed="rId8"/>
          <a:stretch>
            <a:fillRect/>
          </a:stretch>
        </p:blipFill>
        <p:spPr>
          <a:xfrm>
            <a:off x="15820041" y="25725473"/>
            <a:ext cx="12665706" cy="4629183"/>
          </a:xfrm>
          <a:prstGeom prst="rect">
            <a:avLst/>
          </a:prstGeom>
        </p:spPr>
      </p:pic>
      <p:pic>
        <p:nvPicPr>
          <p:cNvPr id="15" name="Picture 16" descr="Chart, bar chart&#10;&#10;Description automatically generated">
            <a:extLst>
              <a:ext uri="{FF2B5EF4-FFF2-40B4-BE49-F238E27FC236}">
                <a16:creationId xmlns:a16="http://schemas.microsoft.com/office/drawing/2014/main" id="{30B0607E-4A1B-ED33-AFD5-E6747549C038}"/>
              </a:ext>
            </a:extLst>
          </p:cNvPr>
          <p:cNvPicPr>
            <a:picLocks noChangeAspect="1"/>
          </p:cNvPicPr>
          <p:nvPr/>
        </p:nvPicPr>
        <p:blipFill>
          <a:blip r:embed="rId9"/>
          <a:stretch>
            <a:fillRect/>
          </a:stretch>
        </p:blipFill>
        <p:spPr>
          <a:xfrm>
            <a:off x="19053839" y="6547310"/>
            <a:ext cx="7552436" cy="4318134"/>
          </a:xfrm>
          <a:prstGeom prst="rect">
            <a:avLst/>
          </a:prstGeom>
        </p:spPr>
      </p:pic>
      <p:pic>
        <p:nvPicPr>
          <p:cNvPr id="17" name="Picture 17" descr="Chart, bar chart&#10;&#10;Description automatically generated">
            <a:extLst>
              <a:ext uri="{FF2B5EF4-FFF2-40B4-BE49-F238E27FC236}">
                <a16:creationId xmlns:a16="http://schemas.microsoft.com/office/drawing/2014/main" id="{359BDEA8-E644-6ACB-B611-89D494412683}"/>
              </a:ext>
            </a:extLst>
          </p:cNvPr>
          <p:cNvPicPr>
            <a:picLocks noChangeAspect="1"/>
          </p:cNvPicPr>
          <p:nvPr/>
        </p:nvPicPr>
        <p:blipFill>
          <a:blip r:embed="rId10"/>
          <a:stretch>
            <a:fillRect/>
          </a:stretch>
        </p:blipFill>
        <p:spPr>
          <a:xfrm>
            <a:off x="15820042" y="12513890"/>
            <a:ext cx="12665705" cy="4684462"/>
          </a:xfrm>
          <a:prstGeom prst="rect">
            <a:avLst/>
          </a:prstGeom>
        </p:spPr>
      </p:pic>
      <p:pic>
        <p:nvPicPr>
          <p:cNvPr id="7" name="Picture 8" descr="Icon&#10;&#10;Description automatically generated">
            <a:extLst>
              <a:ext uri="{FF2B5EF4-FFF2-40B4-BE49-F238E27FC236}">
                <a16:creationId xmlns:a16="http://schemas.microsoft.com/office/drawing/2014/main" id="{D13E6325-EB86-957F-DB82-D372B984B84C}"/>
              </a:ext>
            </a:extLst>
          </p:cNvPr>
          <p:cNvPicPr>
            <a:picLocks noChangeAspect="1"/>
          </p:cNvPicPr>
          <p:nvPr/>
        </p:nvPicPr>
        <p:blipFill>
          <a:blip r:embed="rId11"/>
          <a:stretch>
            <a:fillRect/>
          </a:stretch>
        </p:blipFill>
        <p:spPr>
          <a:xfrm>
            <a:off x="35854535" y="9472828"/>
            <a:ext cx="1092832" cy="1092832"/>
          </a:xfrm>
          <a:prstGeom prst="rect">
            <a:avLst/>
          </a:prstGeom>
        </p:spPr>
      </p:pic>
      <p:pic>
        <p:nvPicPr>
          <p:cNvPr id="9" name="Picture 10" descr="A picture containing background pattern&#10;&#10;Description automatically generated">
            <a:extLst>
              <a:ext uri="{FF2B5EF4-FFF2-40B4-BE49-F238E27FC236}">
                <a16:creationId xmlns:a16="http://schemas.microsoft.com/office/drawing/2014/main" id="{A1954A2A-EC41-820C-DFB5-DA266D7A7763}"/>
              </a:ext>
            </a:extLst>
          </p:cNvPr>
          <p:cNvPicPr>
            <a:picLocks noChangeAspect="1"/>
          </p:cNvPicPr>
          <p:nvPr/>
        </p:nvPicPr>
        <p:blipFill>
          <a:blip r:embed="rId12"/>
          <a:stretch>
            <a:fillRect/>
          </a:stretch>
        </p:blipFill>
        <p:spPr>
          <a:xfrm>
            <a:off x="39817584" y="828281"/>
            <a:ext cx="3227439" cy="2185303"/>
          </a:xfrm>
          <a:prstGeom prst="rect">
            <a:avLst/>
          </a:prstGeom>
        </p:spPr>
      </p:pic>
      <p:pic>
        <p:nvPicPr>
          <p:cNvPr id="11" name="Picture 12">
            <a:extLst>
              <a:ext uri="{FF2B5EF4-FFF2-40B4-BE49-F238E27FC236}">
                <a16:creationId xmlns:a16="http://schemas.microsoft.com/office/drawing/2014/main" id="{075C9D17-4E2E-6182-F47D-D653E11B69DB}"/>
              </a:ext>
            </a:extLst>
          </p:cNvPr>
          <p:cNvPicPr>
            <a:picLocks noChangeAspect="1"/>
          </p:cNvPicPr>
          <p:nvPr/>
        </p:nvPicPr>
        <p:blipFill>
          <a:blip r:embed="rId13"/>
          <a:stretch>
            <a:fillRect/>
          </a:stretch>
        </p:blipFill>
        <p:spPr>
          <a:xfrm>
            <a:off x="5952814" y="29889148"/>
            <a:ext cx="2909035" cy="1967889"/>
          </a:xfrm>
          <a:prstGeom prst="rect">
            <a:avLst/>
          </a:prstGeom>
        </p:spPr>
      </p:pic>
    </p:spTree>
    <p:extLst>
      <p:ext uri="{BB962C8B-B14F-4D97-AF65-F5344CB8AC3E}">
        <p14:creationId xmlns:p14="http://schemas.microsoft.com/office/powerpoint/2010/main" val="195561831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837A68490419747BFA3192FE43BCE81" ma:contentTypeVersion="7" ma:contentTypeDescription="Create a new document." ma:contentTypeScope="" ma:versionID="4d402aeab0ca1601cc8014f679e61f10">
  <xsd:schema xmlns:xsd="http://www.w3.org/2001/XMLSchema" xmlns:xs="http://www.w3.org/2001/XMLSchema" xmlns:p="http://schemas.microsoft.com/office/2006/metadata/properties" xmlns:ns3="ebb6b859-f728-47e6-804a-981429fc1754" xmlns:ns4="42d1dfc0-be0c-4ca9-b710-6950c707a25e" targetNamespace="http://schemas.microsoft.com/office/2006/metadata/properties" ma:root="true" ma:fieldsID="637055158624b02c34dbc9126262aec5" ns3:_="" ns4:_="">
    <xsd:import namespace="ebb6b859-f728-47e6-804a-981429fc1754"/>
    <xsd:import namespace="42d1dfc0-be0c-4ca9-b710-6950c707a25e"/>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bb6b859-f728-47e6-804a-981429fc17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2d1dfc0-be0c-4ca9-b710-6950c707a25e"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5F6350A-72CA-4086-952C-5E1C4AD22EB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bb6b859-f728-47e6-804a-981429fc1754"/>
    <ds:schemaRef ds:uri="42d1dfc0-be0c-4ca9-b710-6950c707a25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FE4002F-31C1-439D-B037-03F24E905843}">
  <ds:schemaRefs>
    <ds:schemaRef ds:uri="http://purl.org/dc/elements/1.1/"/>
    <ds:schemaRef ds:uri="42d1dfc0-be0c-4ca9-b710-6950c707a25e"/>
    <ds:schemaRef ds:uri="http://purl.org/dc/dcmitype/"/>
    <ds:schemaRef ds:uri="http://schemas.microsoft.com/office/2006/documentManagement/types"/>
    <ds:schemaRef ds:uri="http://purl.org/dc/terms/"/>
    <ds:schemaRef ds:uri="http://schemas.microsoft.com/office/infopath/2007/PartnerControls"/>
    <ds:schemaRef ds:uri="http://schemas.microsoft.com/office/2006/metadata/properties"/>
    <ds:schemaRef ds:uri="http://schemas.openxmlformats.org/package/2006/metadata/core-properties"/>
    <ds:schemaRef ds:uri="ebb6b859-f728-47e6-804a-981429fc1754"/>
    <ds:schemaRef ds:uri="http://www.w3.org/XML/1998/namespace"/>
  </ds:schemaRefs>
</ds:datastoreItem>
</file>

<file path=customXml/itemProps3.xml><?xml version="1.0" encoding="utf-8"?>
<ds:datastoreItem xmlns:ds="http://schemas.openxmlformats.org/officeDocument/2006/customXml" ds:itemID="{49A48E24-3D5C-436C-8B40-0424FC155C0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6136</TotalTime>
  <Words>342</Words>
  <Application>Microsoft Office PowerPoint</Application>
  <PresentationFormat>Custom</PresentationFormat>
  <Paragraphs>122</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Kitty</dc:creator>
  <cp:lastModifiedBy>Adam Dapolite</cp:lastModifiedBy>
  <cp:revision>561</cp:revision>
  <dcterms:created xsi:type="dcterms:W3CDTF">2017-04-06T17:28:27Z</dcterms:created>
  <dcterms:modified xsi:type="dcterms:W3CDTF">2022-04-19T23:14:51Z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0x0101009837A68490419747BFA3192FE43BCE81</vt:lpwstr>
  </property>
</Properties>
</file>