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32918400" cy="43891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824" userDrawn="1">
          <p15:clr>
            <a:srgbClr val="A4A3A4"/>
          </p15:clr>
        </p15:guide>
        <p15:guide id="2" pos="10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7" d="100"/>
          <a:sy n="17" d="100"/>
        </p:scale>
        <p:origin x="1700" y="132"/>
      </p:cViewPr>
      <p:guideLst>
        <p:guide orient="horz" pos="13824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122149" y="6353707"/>
            <a:ext cx="30674160" cy="1751552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872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122120" y="24184533"/>
            <a:ext cx="30674160" cy="67635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08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122120" y="18353920"/>
            <a:ext cx="30674160" cy="71833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296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122120" y="3797547"/>
            <a:ext cx="30674160" cy="4887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122120" y="9834453"/>
            <a:ext cx="30674160" cy="291532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1645920" lvl="0" indent="-123444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3291840" lvl="1" indent="-1143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4937760" lvl="2" indent="-11430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6583680" lvl="3" indent="-11430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8229600" lvl="4" indent="-1143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9875520" lvl="5" indent="-11430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11521440" lvl="6" indent="-11430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13167360" lvl="7" indent="-1143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14813280" lvl="8" indent="-11430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122120" y="3797547"/>
            <a:ext cx="30674160" cy="4887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1122120" y="9834453"/>
            <a:ext cx="14399640" cy="291532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1645920" lvl="0" indent="-11430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5040"/>
            </a:lvl1pPr>
            <a:lvl2pPr marL="3291840" lvl="1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2pPr>
            <a:lvl3pPr marL="4937760" lvl="2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3pPr>
            <a:lvl4pPr marL="6583680" lvl="3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4pPr>
            <a:lvl5pPr marL="8229600" lvl="4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5pPr>
            <a:lvl6pPr marL="9875520" lvl="5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6pPr>
            <a:lvl7pPr marL="11521440" lvl="6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7pPr>
            <a:lvl8pPr marL="13167360" lvl="7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8pPr>
            <a:lvl9pPr marL="14813280" lvl="8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17396640" y="9834453"/>
            <a:ext cx="14399640" cy="291532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1645920" lvl="0" indent="-11430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5040"/>
            </a:lvl1pPr>
            <a:lvl2pPr marL="3291840" lvl="1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2pPr>
            <a:lvl3pPr marL="4937760" lvl="2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3pPr>
            <a:lvl4pPr marL="6583680" lvl="3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4pPr>
            <a:lvl5pPr marL="8229600" lvl="4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5pPr>
            <a:lvl6pPr marL="9875520" lvl="5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6pPr>
            <a:lvl7pPr marL="11521440" lvl="6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7pPr>
            <a:lvl8pPr marL="13167360" lvl="7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8pPr>
            <a:lvl9pPr marL="14813280" lvl="8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122120" y="3797547"/>
            <a:ext cx="30674160" cy="4887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1122120" y="4741120"/>
            <a:ext cx="10108800" cy="644864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864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1122120" y="11857920"/>
            <a:ext cx="10108800" cy="271308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1645920" lvl="0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1pPr>
            <a:lvl2pPr marL="3291840" lvl="1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2pPr>
            <a:lvl3pPr marL="4937760" lvl="2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3pPr>
            <a:lvl4pPr marL="6583680" lvl="3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4pPr>
            <a:lvl5pPr marL="8229600" lvl="4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5pPr>
            <a:lvl6pPr marL="9875520" lvl="5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6pPr>
            <a:lvl7pPr marL="11521440" lvl="6" indent="-10972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320"/>
            </a:lvl7pPr>
            <a:lvl8pPr marL="13167360" lvl="7" indent="-109728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4320"/>
            </a:lvl8pPr>
            <a:lvl9pPr marL="14813280" lvl="8" indent="-109728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432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1764900" y="3841280"/>
            <a:ext cx="22924080" cy="349081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1728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6459200" y="-1067"/>
            <a:ext cx="16459200" cy="43891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94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955800" y="10523093"/>
            <a:ext cx="14562720" cy="126489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512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955800" y="23919573"/>
            <a:ext cx="14562720" cy="105395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756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17782200" y="6178773"/>
            <a:ext cx="13813200" cy="31531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1645920" lvl="0" indent="-123444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3291840" lvl="1" indent="-1143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4937760" lvl="2" indent="-11430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6583680" lvl="3" indent="-11430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8229600" lvl="4" indent="-1143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9875520" lvl="5" indent="-11430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11521440" lvl="6" indent="-11430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13167360" lvl="7" indent="-1143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14813280" lvl="8" indent="-11430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1122120" y="36100907"/>
            <a:ext cx="21595680" cy="5163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1645920" lvl="0" indent="-82296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1122120" y="9438933"/>
            <a:ext cx="30674160" cy="1675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3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1122120" y="26898987"/>
            <a:ext cx="30674160" cy="111001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1645920" lvl="0" indent="-123444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3291840" lvl="1" indent="-1143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4937760" lvl="2" indent="-11430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6583680" lvl="3" indent="-11430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8229600" lvl="4" indent="-1143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9875520" lvl="5" indent="-11430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11521440" lvl="6" indent="-11430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13167360" lvl="7" indent="-1143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14813280" lvl="8" indent="-11430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22120" y="3797547"/>
            <a:ext cx="30674160" cy="488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22120" y="9834453"/>
            <a:ext cx="30674160" cy="2915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30500849" y="39792785"/>
            <a:ext cx="1975320" cy="335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3600">
                <a:solidFill>
                  <a:schemeClr val="dk2"/>
                </a:solidFill>
              </a:defRPr>
            </a:lvl1pPr>
            <a:lvl2pPr lvl="1" algn="r">
              <a:buNone/>
              <a:defRPr sz="3600">
                <a:solidFill>
                  <a:schemeClr val="dk2"/>
                </a:solidFill>
              </a:defRPr>
            </a:lvl2pPr>
            <a:lvl3pPr lvl="2" algn="r">
              <a:buNone/>
              <a:defRPr sz="3600">
                <a:solidFill>
                  <a:schemeClr val="dk2"/>
                </a:solidFill>
              </a:defRPr>
            </a:lvl3pPr>
            <a:lvl4pPr lvl="3" algn="r">
              <a:buNone/>
              <a:defRPr sz="3600">
                <a:solidFill>
                  <a:schemeClr val="dk2"/>
                </a:solidFill>
              </a:defRPr>
            </a:lvl4pPr>
            <a:lvl5pPr lvl="4" algn="r">
              <a:buNone/>
              <a:defRPr sz="3600">
                <a:solidFill>
                  <a:schemeClr val="dk2"/>
                </a:solidFill>
              </a:defRPr>
            </a:lvl5pPr>
            <a:lvl6pPr lvl="5" algn="r">
              <a:buNone/>
              <a:defRPr sz="3600">
                <a:solidFill>
                  <a:schemeClr val="dk2"/>
                </a:solidFill>
              </a:defRPr>
            </a:lvl6pPr>
            <a:lvl7pPr lvl="6" algn="r">
              <a:buNone/>
              <a:defRPr sz="3600">
                <a:solidFill>
                  <a:schemeClr val="dk2"/>
                </a:solidFill>
              </a:defRPr>
            </a:lvl7pPr>
            <a:lvl8pPr lvl="7" algn="r">
              <a:buNone/>
              <a:defRPr sz="3600">
                <a:solidFill>
                  <a:schemeClr val="dk2"/>
                </a:solidFill>
              </a:defRPr>
            </a:lvl8pPr>
            <a:lvl9pPr lvl="8" algn="r">
              <a:buNone/>
              <a:defRPr sz="36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694080" y="12958292"/>
            <a:ext cx="31864320" cy="2511348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pPr algn="ctr"/>
            <a:r>
              <a:rPr lang="en" sz="4000" dirty="0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Placement On Abortion: Does Your Level of Education Recieved Play A Significant Role?</a:t>
            </a:r>
            <a:endParaRPr sz="4000" dirty="0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/>
            <a:r>
              <a:rPr lang="en" sz="4000" dirty="0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Hannah Marland, POLT 595, Department of Political Science</a:t>
            </a:r>
            <a:endParaRPr sz="4000" dirty="0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/>
            <a:r>
              <a:rPr lang="en" sz="4000" dirty="0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University of New Hampshire</a:t>
            </a:r>
            <a:endParaRPr sz="4000" dirty="0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493110" y="15854402"/>
            <a:ext cx="8417520" cy="4210274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2880" b="1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Introduction:</a:t>
            </a:r>
            <a:r>
              <a:rPr lang="en" sz="2880">
                <a:latin typeface="Times New Roman"/>
                <a:ea typeface="Times New Roman"/>
                <a:cs typeface="Times New Roman"/>
                <a:sym typeface="Times New Roman"/>
              </a:rPr>
              <a:t> The issue of abortion has recently turned into a very political subject that sparks controversial debate. The analysis that I wanted to investigate was the relationship between level of education received and placement on abortion. I wanted to then test other variables such as sex and partyID to see if there was a more clear and correlated relationship.</a:t>
            </a:r>
            <a:endParaRPr sz="288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38200" y="21615482"/>
            <a:ext cx="8447760" cy="2437481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2880" b="1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Hypothesis: </a:t>
            </a:r>
            <a:endParaRPr sz="2880" b="1">
              <a:solidFill>
                <a:srgbClr val="43434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880">
                <a:latin typeface="Times New Roman"/>
                <a:ea typeface="Times New Roman"/>
                <a:cs typeface="Times New Roman"/>
                <a:sym typeface="Times New Roman"/>
              </a:rPr>
              <a:t>In a study of individuals, respondents with higher levels of education received are more likely to be in favor of abortions under all circumstances.</a:t>
            </a:r>
            <a:endParaRPr sz="288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289260" y="24547950"/>
            <a:ext cx="5348160" cy="1163286"/>
          </a:xfrm>
          <a:prstGeom prst="rect">
            <a:avLst/>
          </a:prstGeom>
          <a:solidFill>
            <a:srgbClr val="D0E0E3"/>
          </a:solidFill>
          <a:ln>
            <a:noFill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3240">
                <a:latin typeface="Times New Roman"/>
                <a:ea typeface="Times New Roman"/>
                <a:cs typeface="Times New Roman"/>
                <a:sym typeface="Times New Roman"/>
              </a:rPr>
              <a:t>Methods and Variables:</a:t>
            </a:r>
            <a:endParaRPr sz="324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10008990" y="16020680"/>
            <a:ext cx="11971800" cy="1157131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pPr algn="ctr"/>
            <a:r>
              <a:rPr lang="en" sz="3200" b="1" dirty="0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 and Analysis</a:t>
            </a:r>
            <a:endParaRPr sz="3200" b="1" dirty="0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3989590" y="15854402"/>
            <a:ext cx="8447760" cy="7257262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2520" b="1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Results and Conclusion:</a:t>
            </a:r>
            <a:endParaRPr sz="2520" b="1">
              <a:solidFill>
                <a:srgbClr val="43434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The results of this study show an additive relationship between gender and highest level of education received.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45920" indent="-982980">
              <a:buSzPts val="700"/>
              <a:buFont typeface="Times New Roman"/>
              <a:buChar char="-"/>
            </a:pPr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Females with the highest level of education received are most likely to favor abortions.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- There is also an additive relationship between education level, gender and party ID. Female democrats with college and professional degrees are  most likely to be in favor of abortions.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-Majority of respondents that say abortion should be permitted always, are male and female college graduates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- Supports hypothesis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	In my hypothetis I predicted respondents with higher levels of education say abortion should always be permitted.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520">
                <a:latin typeface="Times New Roman"/>
                <a:ea typeface="Times New Roman"/>
                <a:cs typeface="Times New Roman"/>
                <a:sym typeface="Times New Roman"/>
              </a:rPr>
              <a:t>-Majority of respondents both male and female, say abortion should be permitted under certain circumstances, despite their education level.</a:t>
            </a:r>
            <a:endParaRPr sz="25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493081" y="26324532"/>
            <a:ext cx="2511000" cy="1329486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2160">
                <a:latin typeface="Times New Roman"/>
                <a:ea typeface="Times New Roman"/>
                <a:cs typeface="Times New Roman"/>
                <a:sym typeface="Times New Roman"/>
              </a:rPr>
              <a:t>Placement on Abortions</a:t>
            </a:r>
            <a:endParaRPr sz="216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493366" y="27825541"/>
            <a:ext cx="2511000" cy="997087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2160">
                <a:latin typeface="Times New Roman"/>
                <a:ea typeface="Times New Roman"/>
                <a:cs typeface="Times New Roman"/>
                <a:sym typeface="Times New Roman"/>
              </a:rPr>
              <a:t>Sex</a:t>
            </a:r>
            <a:endParaRPr sz="216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493081" y="28950993"/>
            <a:ext cx="2511000" cy="1218686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Highest Level of Education Received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2885400" y="26603402"/>
            <a:ext cx="733320" cy="6955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endParaRPr sz="27094"/>
          </a:p>
        </p:txBody>
      </p:sp>
      <p:sp>
        <p:nvSpPr>
          <p:cNvPr id="64" name="Google Shape;64;p13"/>
          <p:cNvSpPr/>
          <p:nvPr/>
        </p:nvSpPr>
        <p:spPr>
          <a:xfrm>
            <a:off x="2885400" y="28040753"/>
            <a:ext cx="733320" cy="6955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endParaRPr sz="27094"/>
          </a:p>
        </p:txBody>
      </p:sp>
      <p:sp>
        <p:nvSpPr>
          <p:cNvPr id="65" name="Google Shape;65;p13"/>
          <p:cNvSpPr/>
          <p:nvPr/>
        </p:nvSpPr>
        <p:spPr>
          <a:xfrm>
            <a:off x="2885400" y="29478053"/>
            <a:ext cx="733320" cy="6955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endParaRPr sz="27094"/>
          </a:p>
        </p:txBody>
      </p:sp>
      <p:sp>
        <p:nvSpPr>
          <p:cNvPr id="66" name="Google Shape;66;p13"/>
          <p:cNvSpPr/>
          <p:nvPr/>
        </p:nvSpPr>
        <p:spPr>
          <a:xfrm>
            <a:off x="3821832" y="26038714"/>
            <a:ext cx="5879520" cy="162648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endParaRPr sz="27094"/>
          </a:p>
        </p:txBody>
      </p:sp>
      <p:sp>
        <p:nvSpPr>
          <p:cNvPr id="67" name="Google Shape;67;p13"/>
          <p:cNvSpPr txBox="1"/>
          <p:nvPr/>
        </p:nvSpPr>
        <p:spPr>
          <a:xfrm>
            <a:off x="3821832" y="25853171"/>
            <a:ext cx="5879520" cy="227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1800" b="1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Dependent Variable</a:t>
            </a:r>
            <a:endParaRPr sz="1800" b="1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- Never Permit, Permit in case of Rape/Incest, Permit in case of Need, Always permit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- V201366 in ANES codebook, pre-election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sz="324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3"/>
          <p:cNvSpPr/>
          <p:nvPr/>
        </p:nvSpPr>
        <p:spPr>
          <a:xfrm>
            <a:off x="3821832" y="27926014"/>
            <a:ext cx="5164560" cy="125496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endParaRPr sz="27094"/>
          </a:p>
        </p:txBody>
      </p:sp>
      <p:sp>
        <p:nvSpPr>
          <p:cNvPr id="69" name="Google Shape;69;p13"/>
          <p:cNvSpPr txBox="1"/>
          <p:nvPr/>
        </p:nvSpPr>
        <p:spPr>
          <a:xfrm>
            <a:off x="3821832" y="27673205"/>
            <a:ext cx="5164560" cy="19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1800" b="1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Independent Variable</a:t>
            </a:r>
            <a:endParaRPr sz="1800" b="1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- Female/Male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- V201600 in ANES codebook, pre-election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sz="288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" name="Google Shape;70;p13"/>
          <p:cNvSpPr/>
          <p:nvPr/>
        </p:nvSpPr>
        <p:spPr>
          <a:xfrm>
            <a:off x="3821850" y="29339460"/>
            <a:ext cx="5555520" cy="144072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ctr" anchorCtr="0">
            <a:noAutofit/>
          </a:bodyPr>
          <a:lstStyle/>
          <a:p>
            <a:endParaRPr sz="27094"/>
          </a:p>
        </p:txBody>
      </p:sp>
      <p:sp>
        <p:nvSpPr>
          <p:cNvPr id="71" name="Google Shape;71;p13"/>
          <p:cNvSpPr txBox="1"/>
          <p:nvPr/>
        </p:nvSpPr>
        <p:spPr>
          <a:xfrm>
            <a:off x="3821850" y="29175122"/>
            <a:ext cx="5555520" cy="2659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1800" b="1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Independent Variable</a:t>
            </a:r>
            <a:endParaRPr sz="1800" b="1">
              <a:solidFill>
                <a:srgbClr val="6666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- Less than Highschool, Highschool Degree, College Degree, Professional Degree,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- V201510 in ANES codebook, pre-election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sz="576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3"/>
          <p:cNvSpPr txBox="1"/>
          <p:nvPr/>
        </p:nvSpPr>
        <p:spPr>
          <a:xfrm>
            <a:off x="11222460" y="28775882"/>
            <a:ext cx="10807560" cy="1994283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pPr marL="1645920" indent="-960120">
              <a:buClr>
                <a:srgbClr val="9FC5E8"/>
              </a:buClr>
              <a:buSzPts val="600"/>
              <a:buFont typeface="Times New Roman"/>
              <a:buChar char="❖"/>
            </a:pPr>
            <a:r>
              <a:rPr lang="en" sz="2160">
                <a:latin typeface="Times New Roman"/>
                <a:ea typeface="Times New Roman"/>
                <a:cs typeface="Times New Roman"/>
                <a:sym typeface="Times New Roman"/>
              </a:rPr>
              <a:t>Using the ANES 2020 which surveys over 8,000 individuals pre-election, and 7,000 individuals post-election.</a:t>
            </a:r>
            <a:endParaRPr sz="216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45920" indent="-960120">
              <a:buClr>
                <a:srgbClr val="9FC5E8"/>
              </a:buClr>
              <a:buSzPts val="600"/>
              <a:buFont typeface="Times New Roman"/>
              <a:buChar char="❖"/>
            </a:pPr>
            <a:r>
              <a:rPr lang="en" sz="2160">
                <a:latin typeface="Times New Roman"/>
                <a:ea typeface="Times New Roman"/>
                <a:cs typeface="Times New Roman"/>
                <a:sym typeface="Times New Roman"/>
              </a:rPr>
              <a:t>Variables include placement on abortion, sex, and highest level of education received.</a:t>
            </a:r>
            <a:endParaRPr sz="216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3" name="Google Shape;73;p13"/>
          <p:cNvSpPr txBox="1"/>
          <p:nvPr/>
        </p:nvSpPr>
        <p:spPr>
          <a:xfrm>
            <a:off x="23875110" y="25461189"/>
            <a:ext cx="8822520" cy="4210274"/>
          </a:xfrm>
          <a:prstGeom prst="rect">
            <a:avLst/>
          </a:prstGeom>
          <a:noFill/>
          <a:ln w="952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29130" tIns="329130" rIns="329130" bIns="329130" anchor="t" anchorCtr="0">
            <a:spAutoFit/>
          </a:bodyPr>
          <a:lstStyle/>
          <a:p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References: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216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User Guide and Codebook Full Release Anes 2020 Time Series ...</a:t>
            </a:r>
            <a:r>
              <a:rPr lang="en" sz="21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https://electionstudies.org/wp-content/uploads/2021/07/anes_timeseries_2020_userguidecodebook_20210719.pdf</a:t>
            </a:r>
            <a:r>
              <a:rPr lang="en" sz="2520">
                <a:solidFill>
                  <a:schemeClr val="dk1"/>
                </a:solidFill>
              </a:rPr>
              <a:t>. </a:t>
            </a:r>
            <a:endParaRPr sz="2520">
              <a:solidFill>
                <a:schemeClr val="dk1"/>
              </a:solidFill>
            </a:endParaRPr>
          </a:p>
          <a:p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Saad, Lydia. “Education Trumps Gender in Predicting Support for Abortion.” </a:t>
            </a:r>
            <a:r>
              <a:rPr lang="en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Gallup.com</a:t>
            </a: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Gallup, 7 May 2021, https://news.gallup.com/poll/127559/education-trumps-gender-predicting-support-abortion.aspx#:~:text=%22Education%20is%20a%20strong%20correlate,which%20abortion%20should%20be%20legal.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sz="144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4" name="Google Shape;7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39728" y="29725818"/>
            <a:ext cx="4997653" cy="132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06940" y="22802182"/>
            <a:ext cx="6332400" cy="4090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774317" y="22802139"/>
            <a:ext cx="6582420" cy="409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965999" y="18440400"/>
            <a:ext cx="8417520" cy="37368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8" name="Google Shape;78;p13"/>
          <p:cNvCxnSpPr>
            <a:cxnSpLocks/>
            <a:stCxn id="77" idx="3"/>
            <a:endCxn id="75" idx="0"/>
          </p:cNvCxnSpPr>
          <p:nvPr/>
        </p:nvCxnSpPr>
        <p:spPr>
          <a:xfrm flipH="1">
            <a:off x="20173140" y="20308831"/>
            <a:ext cx="210379" cy="2493351"/>
          </a:xfrm>
          <a:prstGeom prst="bentConnector4">
            <a:avLst>
              <a:gd name="adj1" fmla="val -108661"/>
              <a:gd name="adj2" fmla="val 87468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" name="Google Shape;79;p13"/>
          <p:cNvCxnSpPr>
            <a:cxnSpLocks/>
            <a:stCxn id="77" idx="1"/>
          </p:cNvCxnSpPr>
          <p:nvPr/>
        </p:nvCxnSpPr>
        <p:spPr>
          <a:xfrm rot="10800000" flipH="1" flipV="1">
            <a:off x="11965998" y="20308830"/>
            <a:ext cx="1434229" cy="2281023"/>
          </a:xfrm>
          <a:prstGeom prst="bentConnector4">
            <a:avLst>
              <a:gd name="adj1" fmla="val -15939"/>
              <a:gd name="adj2" fmla="val 90956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0" name="Google Shape;80;p13"/>
          <p:cNvPicPr preferRelativeResize="0"/>
          <p:nvPr/>
        </p:nvPicPr>
        <p:blipFill rotWithShape="1">
          <a:blip r:embed="rId7">
            <a:alphaModFix/>
          </a:blip>
          <a:srcRect t="26883" b="27896"/>
          <a:stretch/>
        </p:blipFill>
        <p:spPr>
          <a:xfrm>
            <a:off x="1143630" y="20175660"/>
            <a:ext cx="6873797" cy="1329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464</Words>
  <Application>Microsoft Office PowerPoint</Application>
  <PresentationFormat>Custom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Abby Battles</cp:lastModifiedBy>
  <cp:revision>2</cp:revision>
  <dcterms:modified xsi:type="dcterms:W3CDTF">2022-04-20T15:35:51Z</dcterms:modified>
</cp:coreProperties>
</file>