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6576000" cy="292608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216" userDrawn="1">
          <p15:clr>
            <a:srgbClr val="A4A3A4"/>
          </p15:clr>
        </p15:guide>
        <p15:guide id="2"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291C"/>
    <a:srgbClr val="0032A0"/>
    <a:srgbClr val="CFD5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45454B-ADF2-4DD8-9E6B-E0910D5F01D2}" v="9" dt="2022-04-20T13:50:48.1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p:cViewPr varScale="1">
        <p:scale>
          <a:sx n="12" d="100"/>
          <a:sy n="12" d="100"/>
        </p:scale>
        <p:origin x="108" y="452"/>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uck Off" userId="2c1e075236cfde64" providerId="LiveId" clId="{8945454B-ADF2-4DD8-9E6B-E0910D5F01D2}"/>
    <pc:docChg chg="undo custSel addSld delSld modSld">
      <pc:chgData name="Fuck Off" userId="2c1e075236cfde64" providerId="LiveId" clId="{8945454B-ADF2-4DD8-9E6B-E0910D5F01D2}" dt="2022-04-20T18:00:42.204" v="7476" actId="20577"/>
      <pc:docMkLst>
        <pc:docMk/>
      </pc:docMkLst>
      <pc:sldChg chg="addSp delSp modSp mod">
        <pc:chgData name="Fuck Off" userId="2c1e075236cfde64" providerId="LiveId" clId="{8945454B-ADF2-4DD8-9E6B-E0910D5F01D2}" dt="2022-04-20T18:00:42.204" v="7476" actId="20577"/>
        <pc:sldMkLst>
          <pc:docMk/>
          <pc:sldMk cId="3744538106" sldId="256"/>
        </pc:sldMkLst>
        <pc:spChg chg="add mod">
          <ac:chgData name="Fuck Off" userId="2c1e075236cfde64" providerId="LiveId" clId="{8945454B-ADF2-4DD8-9E6B-E0910D5F01D2}" dt="2022-04-20T16:45:04.178" v="6914" actId="1076"/>
          <ac:spMkLst>
            <pc:docMk/>
            <pc:sldMk cId="3744538106" sldId="256"/>
            <ac:spMk id="2" creationId="{8DE3C77D-C6FE-4934-B817-8C808206F6DD}"/>
          </ac:spMkLst>
        </pc:spChg>
        <pc:spChg chg="add mod">
          <ac:chgData name="Fuck Off" userId="2c1e075236cfde64" providerId="LiveId" clId="{8945454B-ADF2-4DD8-9E6B-E0910D5F01D2}" dt="2022-04-20T16:44:24.193" v="6910" actId="20577"/>
          <ac:spMkLst>
            <pc:docMk/>
            <pc:sldMk cId="3744538106" sldId="256"/>
            <ac:spMk id="3" creationId="{822AABAF-46C0-4656-9181-210ACEE8540B}"/>
          </ac:spMkLst>
        </pc:spChg>
        <pc:spChg chg="mod">
          <ac:chgData name="Fuck Off" userId="2c1e075236cfde64" providerId="LiveId" clId="{8945454B-ADF2-4DD8-9E6B-E0910D5F01D2}" dt="2022-04-20T18:00:42.204" v="7476" actId="20577"/>
          <ac:spMkLst>
            <pc:docMk/>
            <pc:sldMk cId="3744538106" sldId="256"/>
            <ac:spMk id="6" creationId="{5CE784D5-2383-41BA-A491-C5DFEB8C2B25}"/>
          </ac:spMkLst>
        </pc:spChg>
        <pc:spChg chg="add mod">
          <ac:chgData name="Fuck Off" userId="2c1e075236cfde64" providerId="LiveId" clId="{8945454B-ADF2-4DD8-9E6B-E0910D5F01D2}" dt="2022-04-20T13:46:08.656" v="5262" actId="20577"/>
          <ac:spMkLst>
            <pc:docMk/>
            <pc:sldMk cId="3744538106" sldId="256"/>
            <ac:spMk id="11" creationId="{7DBF558C-A008-423A-8E81-B4F31AA5740D}"/>
          </ac:spMkLst>
        </pc:spChg>
        <pc:spChg chg="add del mod">
          <ac:chgData name="Fuck Off" userId="2c1e075236cfde64" providerId="LiveId" clId="{8945454B-ADF2-4DD8-9E6B-E0910D5F01D2}" dt="2022-04-20T13:47:14.087" v="5269" actId="478"/>
          <ac:spMkLst>
            <pc:docMk/>
            <pc:sldMk cId="3744538106" sldId="256"/>
            <ac:spMk id="13" creationId="{388F0757-CB08-424B-8F08-F032B686E404}"/>
          </ac:spMkLst>
        </pc:spChg>
        <pc:spChg chg="add mod">
          <ac:chgData name="Fuck Off" userId="2c1e075236cfde64" providerId="LiveId" clId="{8945454B-ADF2-4DD8-9E6B-E0910D5F01D2}" dt="2022-04-20T17:26:50.689" v="7461" actId="20577"/>
          <ac:spMkLst>
            <pc:docMk/>
            <pc:sldMk cId="3744538106" sldId="256"/>
            <ac:spMk id="15" creationId="{7AECE244-9CB4-4A16-84A5-2188A9BE3D26}"/>
          </ac:spMkLst>
        </pc:spChg>
        <pc:spChg chg="add mod">
          <ac:chgData name="Fuck Off" userId="2c1e075236cfde64" providerId="LiveId" clId="{8945454B-ADF2-4DD8-9E6B-E0910D5F01D2}" dt="2022-04-20T14:03:44.591" v="6259" actId="1076"/>
          <ac:spMkLst>
            <pc:docMk/>
            <pc:sldMk cId="3744538106" sldId="256"/>
            <ac:spMk id="31" creationId="{B8F9A439-DC98-4C59-B4BE-4DE31159BDE6}"/>
          </ac:spMkLst>
        </pc:spChg>
        <pc:spChg chg="mod">
          <ac:chgData name="Fuck Off" userId="2c1e075236cfde64" providerId="LiveId" clId="{8945454B-ADF2-4DD8-9E6B-E0910D5F01D2}" dt="2022-04-20T16:34:01.442" v="6270" actId="14100"/>
          <ac:spMkLst>
            <pc:docMk/>
            <pc:sldMk cId="3744538106" sldId="256"/>
            <ac:spMk id="37" creationId="{FEAF7341-1D69-40E7-A17C-EFB3EFB3886A}"/>
          </ac:spMkLst>
        </pc:spChg>
        <pc:spChg chg="mod">
          <ac:chgData name="Fuck Off" userId="2c1e075236cfde64" providerId="LiveId" clId="{8945454B-ADF2-4DD8-9E6B-E0910D5F01D2}" dt="2022-04-20T17:21:40.315" v="6951" actId="20577"/>
          <ac:spMkLst>
            <pc:docMk/>
            <pc:sldMk cId="3744538106" sldId="256"/>
            <ac:spMk id="39" creationId="{B5055D8D-3C84-49AB-ACE3-17E13BD7BEFE}"/>
          </ac:spMkLst>
        </pc:spChg>
        <pc:spChg chg="mod">
          <ac:chgData name="Fuck Off" userId="2c1e075236cfde64" providerId="LiveId" clId="{8945454B-ADF2-4DD8-9E6B-E0910D5F01D2}" dt="2022-04-20T17:23:58.170" v="7161" actId="20577"/>
          <ac:spMkLst>
            <pc:docMk/>
            <pc:sldMk cId="3744538106" sldId="256"/>
            <ac:spMk id="47" creationId="{159D82EE-31D1-4BBA-B805-C9A577EB55F2}"/>
          </ac:spMkLst>
        </pc:spChg>
        <pc:spChg chg="mod">
          <ac:chgData name="Fuck Off" userId="2c1e075236cfde64" providerId="LiveId" clId="{8945454B-ADF2-4DD8-9E6B-E0910D5F01D2}" dt="2022-04-20T13:47:43.642" v="5293" actId="20577"/>
          <ac:spMkLst>
            <pc:docMk/>
            <pc:sldMk cId="3744538106" sldId="256"/>
            <ac:spMk id="48" creationId="{922149E1-CF60-42A1-A91E-40C7AC64D774}"/>
          </ac:spMkLst>
        </pc:spChg>
        <pc:graphicFrameChg chg="add del mod modGraphic">
          <ac:chgData name="Fuck Off" userId="2c1e075236cfde64" providerId="LiveId" clId="{8945454B-ADF2-4DD8-9E6B-E0910D5F01D2}" dt="2022-04-20T13:33:13.533" v="4254" actId="478"/>
          <ac:graphicFrameMkLst>
            <pc:docMk/>
            <pc:sldMk cId="3744538106" sldId="256"/>
            <ac:graphicFrameMk id="4" creationId="{41B99149-D7AA-4A5C-9FC3-B1D9D4CCF4DD}"/>
          </ac:graphicFrameMkLst>
        </pc:graphicFrameChg>
        <pc:graphicFrameChg chg="add del modGraphic">
          <ac:chgData name="Fuck Off" userId="2c1e075236cfde64" providerId="LiveId" clId="{8945454B-ADF2-4DD8-9E6B-E0910D5F01D2}" dt="2022-04-20T13:33:52.245" v="4266" actId="3680"/>
          <ac:graphicFrameMkLst>
            <pc:docMk/>
            <pc:sldMk cId="3744538106" sldId="256"/>
            <ac:graphicFrameMk id="7" creationId="{B31978E4-FF80-4C2D-B286-AA299C4740D1}"/>
          </ac:graphicFrameMkLst>
        </pc:graphicFrameChg>
        <pc:graphicFrameChg chg="add mod modGraphic">
          <ac:chgData name="Fuck Off" userId="2c1e075236cfde64" providerId="LiveId" clId="{8945454B-ADF2-4DD8-9E6B-E0910D5F01D2}" dt="2022-04-20T17:00:45.780" v="6942"/>
          <ac:graphicFrameMkLst>
            <pc:docMk/>
            <pc:sldMk cId="3744538106" sldId="256"/>
            <ac:graphicFrameMk id="9" creationId="{07C385AD-5D1F-4338-92C4-6AC30493ED94}"/>
          </ac:graphicFrameMkLst>
        </pc:graphicFrameChg>
        <pc:picChg chg="mod ord">
          <ac:chgData name="Fuck Off" userId="2c1e075236cfde64" providerId="LiveId" clId="{8945454B-ADF2-4DD8-9E6B-E0910D5F01D2}" dt="2022-04-20T16:44:53.243" v="6913" actId="1076"/>
          <ac:picMkLst>
            <pc:docMk/>
            <pc:sldMk cId="3744538106" sldId="256"/>
            <ac:picMk id="5" creationId="{1E6FB88D-3772-4342-857A-B7F6E0039F9A}"/>
          </ac:picMkLst>
        </pc:picChg>
        <pc:picChg chg="mod">
          <ac:chgData name="Fuck Off" userId="2c1e075236cfde64" providerId="LiveId" clId="{8945454B-ADF2-4DD8-9E6B-E0910D5F01D2}" dt="2022-04-20T16:35:11.838" v="6271" actId="1076"/>
          <ac:picMkLst>
            <pc:docMk/>
            <pc:sldMk cId="3744538106" sldId="256"/>
            <ac:picMk id="8" creationId="{D73198AF-213B-4FD6-BDA7-DE7E32B3F85F}"/>
          </ac:picMkLst>
        </pc:picChg>
        <pc:picChg chg="mod">
          <ac:chgData name="Fuck Off" userId="2c1e075236cfde64" providerId="LiveId" clId="{8945454B-ADF2-4DD8-9E6B-E0910D5F01D2}" dt="2022-04-20T16:35:19.408" v="6272" actId="1076"/>
          <ac:picMkLst>
            <pc:docMk/>
            <pc:sldMk cId="3744538106" sldId="256"/>
            <ac:picMk id="22" creationId="{D0071CEC-808E-4177-8766-3D8C8F10C9B2}"/>
          </ac:picMkLst>
        </pc:picChg>
        <pc:cxnChg chg="add mod">
          <ac:chgData name="Fuck Off" userId="2c1e075236cfde64" providerId="LiveId" clId="{8945454B-ADF2-4DD8-9E6B-E0910D5F01D2}" dt="2022-04-20T13:29:32.887" v="4246" actId="1076"/>
          <ac:cxnSpMkLst>
            <pc:docMk/>
            <pc:sldMk cId="3744538106" sldId="256"/>
            <ac:cxnSpMk id="23" creationId="{AE378C8D-52FD-420F-A06D-24D3296131E6}"/>
          </ac:cxnSpMkLst>
        </pc:cxnChg>
        <pc:cxnChg chg="add mod">
          <ac:chgData name="Fuck Off" userId="2c1e075236cfde64" providerId="LiveId" clId="{8945454B-ADF2-4DD8-9E6B-E0910D5F01D2}" dt="2022-04-20T14:03:40.178" v="6258" actId="1076"/>
          <ac:cxnSpMkLst>
            <pc:docMk/>
            <pc:sldMk cId="3744538106" sldId="256"/>
            <ac:cxnSpMk id="29" creationId="{66D25C70-924F-4E19-9201-B2B574CC2851}"/>
          </ac:cxnSpMkLst>
        </pc:cxnChg>
      </pc:sldChg>
      <pc:sldChg chg="new del">
        <pc:chgData name="Fuck Off" userId="2c1e075236cfde64" providerId="LiveId" clId="{8945454B-ADF2-4DD8-9E6B-E0910D5F01D2}" dt="2022-04-20T13:43:59.262" v="4963" actId="47"/>
        <pc:sldMkLst>
          <pc:docMk/>
          <pc:sldMk cId="3096970361" sldId="257"/>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200" b="0" i="0" u="none" strike="noStrike" kern="1200" cap="none" spc="0" normalizeH="0" baseline="0">
                <a:solidFill>
                  <a:prstClr val="black">
                    <a:lumMod val="65000"/>
                    <a:lumOff val="35000"/>
                  </a:prstClr>
                </a:solidFill>
                <a:latin typeface="+mj-lt"/>
                <a:ea typeface="+mj-ea"/>
                <a:cs typeface="+mj-cs"/>
              </a:defRPr>
            </a:pPr>
            <a:r>
              <a:rPr lang="en-US" sz="2000" dirty="0">
                <a:effectLst/>
                <a:latin typeface="Century Schoolbook" panose="02040604050505020304" pitchFamily="18" charset="0"/>
              </a:rPr>
              <a:t>Russian GDP growth 2000-2020</a:t>
            </a: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2200" b="0" i="0" u="none" strike="noStrike" kern="1200" cap="none" spc="0" normalizeH="0" baseline="0">
              <a:solidFill>
                <a:prstClr val="black">
                  <a:lumMod val="65000"/>
                  <a:lumOff val="35000"/>
                </a:prstClr>
              </a:solidFill>
              <a:latin typeface="+mj-lt"/>
              <a:ea typeface="+mj-ea"/>
              <a:cs typeface="+mj-cs"/>
            </a:defRPr>
          </a:pPr>
          <a:endParaRPr lang="en-US"/>
        </a:p>
      </c:txPr>
    </c:title>
    <c:autoTitleDeleted val="0"/>
    <c:plotArea>
      <c:layout>
        <c:manualLayout>
          <c:layoutTarget val="inner"/>
          <c:xMode val="edge"/>
          <c:yMode val="edge"/>
          <c:x val="3.277012654979844E-2"/>
          <c:y val="5.5233112932857917E-2"/>
          <c:w val="0.97721173720472443"/>
          <c:h val="0.92249550935039371"/>
        </c:manualLayout>
      </c:layout>
      <c:lineChart>
        <c:grouping val="standard"/>
        <c:varyColors val="0"/>
        <c:ser>
          <c:idx val="0"/>
          <c:order val="0"/>
          <c:tx>
            <c:strRef>
              <c:f>Sheet1!$B$1</c:f>
              <c:strCache>
                <c:ptCount val="1"/>
                <c:pt idx="0">
                  <c:v>Russia</c:v>
                </c:pt>
              </c:strCache>
            </c:strRef>
          </c:tx>
          <c:spPr>
            <a:ln w="38100" cap="rnd">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Sheet1!$A$2:$A$22</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Sheet1!$B$2:$B$22</c:f>
              <c:numCache>
                <c:formatCode>General</c:formatCode>
                <c:ptCount val="21"/>
                <c:pt idx="0">
                  <c:v>10</c:v>
                </c:pt>
                <c:pt idx="1">
                  <c:v>5.7</c:v>
                </c:pt>
                <c:pt idx="2">
                  <c:v>4.7</c:v>
                </c:pt>
                <c:pt idx="3">
                  <c:v>7.3</c:v>
                </c:pt>
                <c:pt idx="4">
                  <c:v>7.2</c:v>
                </c:pt>
                <c:pt idx="5">
                  <c:v>6.4</c:v>
                </c:pt>
                <c:pt idx="6">
                  <c:v>8.1999999999999993</c:v>
                </c:pt>
                <c:pt idx="7">
                  <c:v>8.5</c:v>
                </c:pt>
                <c:pt idx="8">
                  <c:v>5.2</c:v>
                </c:pt>
                <c:pt idx="9">
                  <c:v>-7.8</c:v>
                </c:pt>
                <c:pt idx="10">
                  <c:v>4.5</c:v>
                </c:pt>
                <c:pt idx="11">
                  <c:v>4.3</c:v>
                </c:pt>
                <c:pt idx="12">
                  <c:v>4.2</c:v>
                </c:pt>
                <c:pt idx="13">
                  <c:v>1.7</c:v>
                </c:pt>
                <c:pt idx="14">
                  <c:v>0.7</c:v>
                </c:pt>
                <c:pt idx="15">
                  <c:v>-2</c:v>
                </c:pt>
                <c:pt idx="16">
                  <c:v>0.2</c:v>
                </c:pt>
                <c:pt idx="17">
                  <c:v>1.8</c:v>
                </c:pt>
                <c:pt idx="18">
                  <c:v>2.8</c:v>
                </c:pt>
                <c:pt idx="19">
                  <c:v>2.1</c:v>
                </c:pt>
                <c:pt idx="20">
                  <c:v>-3</c:v>
                </c:pt>
              </c:numCache>
            </c:numRef>
          </c:val>
          <c:smooth val="0"/>
          <c:extLst>
            <c:ext xmlns:c16="http://schemas.microsoft.com/office/drawing/2014/chart" uri="{C3380CC4-5D6E-409C-BE32-E72D297353CC}">
              <c16:uniqueId val="{00000000-B820-475B-8630-A0BF88770FA4}"/>
            </c:ext>
          </c:extLst>
        </c:ser>
        <c:ser>
          <c:idx val="1"/>
          <c:order val="1"/>
          <c:tx>
            <c:strRef>
              <c:f>Sheet1!$C$1</c:f>
              <c:strCache>
                <c:ptCount val="1"/>
                <c:pt idx="0">
                  <c:v>Column2</c:v>
                </c:pt>
              </c:strCache>
            </c:strRef>
          </c:tx>
          <c:spPr>
            <a:ln w="38100" cap="rnd">
              <a:solidFill>
                <a:schemeClr val="accent2"/>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numRef>
              <c:f>Sheet1!$A$2:$A$22</c:f>
              <c:numCache>
                <c:formatCode>General</c:formatCode>
                <c:ptCount val="2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numCache>
            </c:numRef>
          </c:cat>
          <c:val>
            <c:numRef>
              <c:f>Sheet1!$C$2:$C$22</c:f>
              <c:numCache>
                <c:formatCode>General</c:formatCode>
                <c:ptCount val="21"/>
              </c:numCache>
            </c:numRef>
          </c:val>
          <c:smooth val="0"/>
          <c:extLst>
            <c:ext xmlns:c16="http://schemas.microsoft.com/office/drawing/2014/chart" uri="{C3380CC4-5D6E-409C-BE32-E72D297353CC}">
              <c16:uniqueId val="{00000001-B820-475B-8630-A0BF88770FA4}"/>
            </c:ext>
          </c:extLst>
        </c:ser>
        <c:dLbls>
          <c:dLblPos val="ctr"/>
          <c:showLegendKey val="0"/>
          <c:showVal val="1"/>
          <c:showCatName val="0"/>
          <c:showSerName val="0"/>
          <c:showPercent val="0"/>
          <c:showBubbleSize val="0"/>
        </c:dLbls>
        <c:smooth val="0"/>
        <c:axId val="1561332208"/>
        <c:axId val="1561326384"/>
      </c:lineChart>
      <c:catAx>
        <c:axId val="1561332208"/>
        <c:scaling>
          <c:orientation val="minMax"/>
        </c:scaling>
        <c:delete val="1"/>
        <c:axPos val="b"/>
        <c:numFmt formatCode="General" sourceLinked="1"/>
        <c:majorTickMark val="none"/>
        <c:minorTickMark val="none"/>
        <c:tickLblPos val="nextTo"/>
        <c:crossAx val="1561326384"/>
        <c:crosses val="autoZero"/>
        <c:auto val="1"/>
        <c:lblAlgn val="ctr"/>
        <c:lblOffset val="100"/>
        <c:noMultiLvlLbl val="0"/>
      </c:catAx>
      <c:valAx>
        <c:axId val="1561326384"/>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561332208"/>
        <c:crossesAt val="0"/>
        <c:crossBetween val="between"/>
      </c:valAx>
      <c:spPr>
        <a:noFill/>
        <a:ln>
          <a:noFill/>
        </a:ln>
        <a:effectLst/>
      </c:spPr>
    </c:plotArea>
    <c:legend>
      <c:legendPos val="t"/>
      <c:legendEntry>
        <c:idx val="1"/>
        <c:delete val="1"/>
      </c:legendEntry>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b="0" kern="1200" cap="none" spc="0" normalizeH="0" baseline="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75000"/>
        <a:lumOff val="25000"/>
      </a:schemeClr>
    </cs:fontRef>
    <cs:spPr>
      <a:solidFill>
        <a:schemeClr val="dk1">
          <a:lumMod val="15000"/>
          <a:lumOff val="85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3810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8"/>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50000"/>
            <a:lumOff val="50000"/>
          </a:schemeClr>
        </a:solidFill>
        <a:prstDash val="dash"/>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200" b="0" kern="1200" cap="none" spc="0" normalizeH="0" baseline="0"/>
  </cs:title>
  <cs:trendline>
    <cs:lnRef idx="0">
      <cs:styleClr val="auto"/>
    </cs:lnRef>
    <cs:fillRef idx="0"/>
    <cs:effectRef idx="0"/>
    <cs:fontRef idx="minor">
      <a:schemeClr val="dk1"/>
    </cs:fontRef>
    <cs:spPr>
      <a:ln w="19050" cap="rnd">
        <a:solidFill>
          <a:schemeClr val="phClr"/>
        </a:solidFill>
        <a:round/>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7CC923-4959-4216-B181-0097896359C6}"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1088530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7CC923-4959-4216-B181-0097896359C6}"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1249526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7CC923-4959-4216-B181-0097896359C6}"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3075215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7CC923-4959-4216-B181-0097896359C6}" type="datetimeFigureOut">
              <a:rPr lang="en-US" smtClean="0"/>
              <a:t>4/20/2022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2412370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7CC923-4959-4216-B181-0097896359C6}" type="datetimeFigureOut">
              <a:rPr lang="en-US" smtClean="0"/>
              <a:t>4/20/2022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247983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7CC923-4959-4216-B181-0097896359C6}" type="datetimeFigureOut">
              <a:rPr lang="en-US" smtClean="0"/>
              <a:t>4/20/2022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2163851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7CC923-4959-4216-B181-0097896359C6}" type="datetimeFigureOut">
              <a:rPr lang="en-US" smtClean="0"/>
              <a:t>4/20/2022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670493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707CC923-4959-4216-B181-0097896359C6}" type="datetimeFigureOut">
              <a:rPr lang="en-US" smtClean="0"/>
              <a:t>4/20/2022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2857542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707CC923-4959-4216-B181-0097896359C6}" type="datetimeFigureOut">
              <a:rPr lang="en-US" smtClean="0"/>
              <a:t>4/20/2022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24691631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7CC923-4959-4216-B181-0097896359C6}"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3467441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7CC923-4959-4216-B181-0097896359C6}" type="datetimeFigureOut">
              <a:rPr lang="en-US" smtClean="0"/>
              <a:t>4/20/2022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A1D6DA6-CDD0-4271-AED3-6A4F9F27C680}" type="slidenum">
              <a:rPr lang="en-US" smtClean="0"/>
              <a:t>‹#›</a:t>
            </a:fld>
            <a:endParaRPr lang="en-US"/>
          </a:p>
        </p:txBody>
      </p:sp>
    </p:spTree>
    <p:extLst>
      <p:ext uri="{BB962C8B-B14F-4D97-AF65-F5344CB8AC3E}">
        <p14:creationId xmlns:p14="http://schemas.microsoft.com/office/powerpoint/2010/main" val="804664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707CC923-4959-4216-B181-0097896359C6}" type="datetimeFigureOut">
              <a:rPr lang="en-US" smtClean="0"/>
              <a:t>4/20/2022</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7A1D6DA6-CDD0-4271-AED3-6A4F9F27C680}" type="slidenum">
              <a:rPr lang="en-US" smtClean="0"/>
              <a:t>‹#›</a:t>
            </a:fld>
            <a:endParaRPr lang="en-US"/>
          </a:p>
        </p:txBody>
      </p:sp>
    </p:spTree>
    <p:extLst>
      <p:ext uri="{BB962C8B-B14F-4D97-AF65-F5344CB8AC3E}">
        <p14:creationId xmlns:p14="http://schemas.microsoft.com/office/powerpoint/2010/main" val="21006631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s://meduza.io/en/feature/2019/01/23/the-top-1-controls-a-third-of-the-wealth-and-the-poor-are-getting-poorer-how-russia-became-one-of-the-most-unequal-places-on-earth" TargetMode="External"/><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sv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sky, outdoor, building, city&#10;&#10;Description automatically generated">
            <a:extLst>
              <a:ext uri="{FF2B5EF4-FFF2-40B4-BE49-F238E27FC236}">
                <a16:creationId xmlns:a16="http://schemas.microsoft.com/office/drawing/2014/main" id="{1E6FB88D-3772-4342-857A-B7F6E0039F9A}"/>
              </a:ext>
            </a:extLst>
          </p:cNvPr>
          <p:cNvPicPr>
            <a:picLocks noChangeAspect="1"/>
          </p:cNvPicPr>
          <p:nvPr/>
        </p:nvPicPr>
        <p:blipFill>
          <a:blip r:embed="rId2">
            <a:alphaModFix amt="20000"/>
            <a:extLst>
              <a:ext uri="{28A0092B-C50C-407E-A947-70E740481C1C}">
                <a14:useLocalDpi xmlns:a14="http://schemas.microsoft.com/office/drawing/2010/main" val="0"/>
              </a:ext>
            </a:extLst>
          </a:blip>
          <a:stretch>
            <a:fillRect/>
          </a:stretch>
        </p:blipFill>
        <p:spPr>
          <a:xfrm>
            <a:off x="-30486" y="13447"/>
            <a:ext cx="36576000" cy="29260800"/>
          </a:xfrm>
          <a:prstGeom prst="rect">
            <a:avLst/>
          </a:prstGeom>
        </p:spPr>
      </p:pic>
      <p:sp>
        <p:nvSpPr>
          <p:cNvPr id="6" name="TextBox 5">
            <a:extLst>
              <a:ext uri="{FF2B5EF4-FFF2-40B4-BE49-F238E27FC236}">
                <a16:creationId xmlns:a16="http://schemas.microsoft.com/office/drawing/2014/main" id="{5CE784D5-2383-41BA-A491-C5DFEB8C2B25}"/>
              </a:ext>
            </a:extLst>
          </p:cNvPr>
          <p:cNvSpPr txBox="1"/>
          <p:nvPr/>
        </p:nvSpPr>
        <p:spPr>
          <a:xfrm rot="10800000" flipV="1">
            <a:off x="0" y="854765"/>
            <a:ext cx="36576000" cy="1015663"/>
          </a:xfrm>
          <a:prstGeom prst="rect">
            <a:avLst/>
          </a:prstGeom>
          <a:noFill/>
        </p:spPr>
        <p:txBody>
          <a:bodyPr wrap="square" rtlCol="0">
            <a:spAutoFit/>
          </a:bodyPr>
          <a:lstStyle/>
          <a:p>
            <a:pPr algn="ctr"/>
            <a:r>
              <a:rPr lang="en-US" sz="6000" dirty="0">
                <a:latin typeface="Century Schoolbook" panose="02040604050505020304" pitchFamily="18" charset="0"/>
                <a:cs typeface="Leelawadee" panose="020B0502040204020203" pitchFamily="34" charset="-34"/>
              </a:rPr>
              <a:t>How Russian Insecurities Drive its Foreign Affairs</a:t>
            </a:r>
          </a:p>
        </p:txBody>
      </p:sp>
      <p:pic>
        <p:nvPicPr>
          <p:cNvPr id="8" name="Picture 7" descr="Map&#10;&#10;Description automatically generated">
            <a:extLst>
              <a:ext uri="{FF2B5EF4-FFF2-40B4-BE49-F238E27FC236}">
                <a16:creationId xmlns:a16="http://schemas.microsoft.com/office/drawing/2014/main" id="{D73198AF-213B-4FD6-BDA7-DE7E32B3F85F}"/>
              </a:ext>
            </a:extLst>
          </p:cNvPr>
          <p:cNvPicPr>
            <a:picLocks noChangeAspect="1"/>
          </p:cNvPicPr>
          <p:nvPr/>
        </p:nvPicPr>
        <p:blipFill rotWithShape="1">
          <a:blip r:embed="rId3">
            <a:extLst>
              <a:ext uri="{28A0092B-C50C-407E-A947-70E740481C1C}">
                <a14:useLocalDpi xmlns:a14="http://schemas.microsoft.com/office/drawing/2010/main" val="0"/>
              </a:ext>
            </a:extLst>
          </a:blip>
          <a:srcRect l="363" b="13173"/>
          <a:stretch/>
        </p:blipFill>
        <p:spPr>
          <a:xfrm>
            <a:off x="12801600" y="16710289"/>
            <a:ext cx="10991536" cy="5844538"/>
          </a:xfrm>
          <a:prstGeom prst="rect">
            <a:avLst/>
          </a:prstGeom>
        </p:spPr>
      </p:pic>
      <p:pic>
        <p:nvPicPr>
          <p:cNvPr id="10" name="Picture 9" descr="A picture containing rectangle&#10;&#10;Description automatically generated">
            <a:extLst>
              <a:ext uri="{FF2B5EF4-FFF2-40B4-BE49-F238E27FC236}">
                <a16:creationId xmlns:a16="http://schemas.microsoft.com/office/drawing/2014/main" id="{587F29F6-571A-446E-A0F0-2242879EA2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1790071" y="929432"/>
            <a:ext cx="5519387" cy="3701482"/>
          </a:xfrm>
          <a:prstGeom prst="rect">
            <a:avLst/>
          </a:prstGeom>
        </p:spPr>
      </p:pic>
      <p:pic>
        <p:nvPicPr>
          <p:cNvPr id="12" name="Picture 11" descr="Shape&#10;&#10;Description automatically generated with medium confidence">
            <a:extLst>
              <a:ext uri="{FF2B5EF4-FFF2-40B4-BE49-F238E27FC236}">
                <a16:creationId xmlns:a16="http://schemas.microsoft.com/office/drawing/2014/main" id="{2AEB6E84-E11B-4CAF-91A0-1E12B89BAB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75201" y="929432"/>
            <a:ext cx="5519386" cy="3637048"/>
          </a:xfrm>
          <a:prstGeom prst="rect">
            <a:avLst/>
          </a:prstGeom>
        </p:spPr>
      </p:pic>
      <p:pic>
        <p:nvPicPr>
          <p:cNvPr id="14" name="Graphic 13">
            <a:extLst>
              <a:ext uri="{FF2B5EF4-FFF2-40B4-BE49-F238E27FC236}">
                <a16:creationId xmlns:a16="http://schemas.microsoft.com/office/drawing/2014/main" id="{9533BA2A-A39F-4164-81EF-CD6C1FD7B76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734590" y="2725192"/>
            <a:ext cx="2756679" cy="1841288"/>
          </a:xfrm>
          <a:prstGeom prst="rect">
            <a:avLst/>
          </a:prstGeom>
        </p:spPr>
      </p:pic>
      <p:pic>
        <p:nvPicPr>
          <p:cNvPr id="20" name="Graphic 19">
            <a:extLst>
              <a:ext uri="{FF2B5EF4-FFF2-40B4-BE49-F238E27FC236}">
                <a16:creationId xmlns:a16="http://schemas.microsoft.com/office/drawing/2014/main" id="{2DC343C6-6E55-4484-B2AD-1C19B58F50F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6916400" y="2725192"/>
            <a:ext cx="2743200" cy="1841291"/>
          </a:xfrm>
          <a:prstGeom prst="rect">
            <a:avLst/>
          </a:prstGeom>
        </p:spPr>
      </p:pic>
      <p:pic>
        <p:nvPicPr>
          <p:cNvPr id="22" name="Picture 21" descr="Shape&#10;&#10;Description automatically generated with low confidence">
            <a:extLst>
              <a:ext uri="{FF2B5EF4-FFF2-40B4-BE49-F238E27FC236}">
                <a16:creationId xmlns:a16="http://schemas.microsoft.com/office/drawing/2014/main" id="{D0071CEC-808E-4177-8766-3D8C8F10C9B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793237" y="16752724"/>
            <a:ext cx="2819400" cy="1857374"/>
          </a:xfrm>
          <a:prstGeom prst="rect">
            <a:avLst/>
          </a:prstGeom>
        </p:spPr>
      </p:pic>
      <p:pic>
        <p:nvPicPr>
          <p:cNvPr id="24" name="Graphic 23">
            <a:extLst>
              <a:ext uri="{FF2B5EF4-FFF2-40B4-BE49-F238E27FC236}">
                <a16:creationId xmlns:a16="http://schemas.microsoft.com/office/drawing/2014/main" id="{1E5577AD-F2E4-4BD8-BCF2-485181C67EB4}"/>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3577160" y="2801464"/>
            <a:ext cx="2756679" cy="1765016"/>
          </a:xfrm>
          <a:prstGeom prst="rect">
            <a:avLst/>
          </a:prstGeom>
        </p:spPr>
      </p:pic>
      <p:cxnSp>
        <p:nvCxnSpPr>
          <p:cNvPr id="26" name="Straight Connector 25">
            <a:extLst>
              <a:ext uri="{FF2B5EF4-FFF2-40B4-BE49-F238E27FC236}">
                <a16:creationId xmlns:a16="http://schemas.microsoft.com/office/drawing/2014/main" id="{6B509229-A0E9-4864-98AF-9B3A305A44A1}"/>
              </a:ext>
            </a:extLst>
          </p:cNvPr>
          <p:cNvCxnSpPr>
            <a:cxnSpLocks/>
          </p:cNvCxnSpPr>
          <p:nvPr/>
        </p:nvCxnSpPr>
        <p:spPr>
          <a:xfrm>
            <a:off x="1790076" y="7391400"/>
            <a:ext cx="914400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EF845CA-D1F7-4F73-BA8C-1C1348BB8F7C}"/>
              </a:ext>
            </a:extLst>
          </p:cNvPr>
          <p:cNvCxnSpPr>
            <a:cxnSpLocks/>
          </p:cNvCxnSpPr>
          <p:nvPr/>
        </p:nvCxnSpPr>
        <p:spPr>
          <a:xfrm>
            <a:off x="25679400" y="7415084"/>
            <a:ext cx="914400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D1AD1A5-9C56-44DE-95FE-3E04881E703F}"/>
              </a:ext>
            </a:extLst>
          </p:cNvPr>
          <p:cNvCxnSpPr>
            <a:cxnSpLocks/>
          </p:cNvCxnSpPr>
          <p:nvPr/>
        </p:nvCxnSpPr>
        <p:spPr>
          <a:xfrm>
            <a:off x="13715999" y="7391400"/>
            <a:ext cx="914400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359B9812-345A-450B-BE02-1422A40FD492}"/>
              </a:ext>
            </a:extLst>
          </p:cNvPr>
          <p:cNvSpPr txBox="1"/>
          <p:nvPr/>
        </p:nvSpPr>
        <p:spPr>
          <a:xfrm>
            <a:off x="2514601" y="6513993"/>
            <a:ext cx="7650482" cy="707886"/>
          </a:xfrm>
          <a:prstGeom prst="rect">
            <a:avLst/>
          </a:prstGeom>
          <a:noFill/>
        </p:spPr>
        <p:txBody>
          <a:bodyPr wrap="square" rtlCol="0">
            <a:spAutoFit/>
          </a:bodyPr>
          <a:lstStyle/>
          <a:p>
            <a:pPr algn="ctr"/>
            <a:r>
              <a:rPr lang="en-US" sz="4000" b="1" dirty="0">
                <a:latin typeface="Century Schoolbook" panose="02040604050505020304" pitchFamily="18" charset="0"/>
              </a:rPr>
              <a:t>Important Historical Events</a:t>
            </a:r>
          </a:p>
        </p:txBody>
      </p:sp>
      <p:sp>
        <p:nvSpPr>
          <p:cNvPr id="37" name="TextBox 36">
            <a:extLst>
              <a:ext uri="{FF2B5EF4-FFF2-40B4-BE49-F238E27FC236}">
                <a16:creationId xmlns:a16="http://schemas.microsoft.com/office/drawing/2014/main" id="{FEAF7341-1D69-40E7-A17C-EFB3EFB3886A}"/>
              </a:ext>
            </a:extLst>
          </p:cNvPr>
          <p:cNvSpPr txBox="1"/>
          <p:nvPr/>
        </p:nvSpPr>
        <p:spPr>
          <a:xfrm rot="10800000" flipV="1">
            <a:off x="13295752" y="6513993"/>
            <a:ext cx="9716647" cy="707886"/>
          </a:xfrm>
          <a:prstGeom prst="rect">
            <a:avLst/>
          </a:prstGeom>
          <a:noFill/>
        </p:spPr>
        <p:txBody>
          <a:bodyPr wrap="square" rtlCol="0">
            <a:spAutoFit/>
          </a:bodyPr>
          <a:lstStyle/>
          <a:p>
            <a:pPr algn="ctr"/>
            <a:r>
              <a:rPr lang="en-US" sz="4000" b="1" dirty="0">
                <a:latin typeface="Century Schoolbook" panose="02040604050505020304" pitchFamily="18" charset="0"/>
              </a:rPr>
              <a:t>Frozen Conflicts &amp; De Facto States</a:t>
            </a:r>
          </a:p>
        </p:txBody>
      </p:sp>
      <p:sp>
        <p:nvSpPr>
          <p:cNvPr id="38" name="TextBox 37">
            <a:extLst>
              <a:ext uri="{FF2B5EF4-FFF2-40B4-BE49-F238E27FC236}">
                <a16:creationId xmlns:a16="http://schemas.microsoft.com/office/drawing/2014/main" id="{DE648944-85A3-4D9C-A474-11A4DFBD9F44}"/>
              </a:ext>
            </a:extLst>
          </p:cNvPr>
          <p:cNvSpPr txBox="1"/>
          <p:nvPr/>
        </p:nvSpPr>
        <p:spPr>
          <a:xfrm rot="10800000" flipV="1">
            <a:off x="27313567" y="6513993"/>
            <a:ext cx="5711517" cy="707886"/>
          </a:xfrm>
          <a:prstGeom prst="rect">
            <a:avLst/>
          </a:prstGeom>
          <a:noFill/>
        </p:spPr>
        <p:txBody>
          <a:bodyPr wrap="square" rtlCol="0">
            <a:spAutoFit/>
          </a:bodyPr>
          <a:lstStyle/>
          <a:p>
            <a:pPr algn="ctr"/>
            <a:r>
              <a:rPr lang="en-US" sz="4000" b="1" dirty="0">
                <a:latin typeface="Century Schoolbook" panose="02040604050505020304" pitchFamily="18" charset="0"/>
              </a:rPr>
              <a:t>Russia’s Insecurities</a:t>
            </a:r>
          </a:p>
        </p:txBody>
      </p:sp>
      <p:sp>
        <p:nvSpPr>
          <p:cNvPr id="39" name="TextBox 38">
            <a:extLst>
              <a:ext uri="{FF2B5EF4-FFF2-40B4-BE49-F238E27FC236}">
                <a16:creationId xmlns:a16="http://schemas.microsoft.com/office/drawing/2014/main" id="{B5055D8D-3C84-49AB-ACE3-17E13BD7BEFE}"/>
              </a:ext>
            </a:extLst>
          </p:cNvPr>
          <p:cNvSpPr txBox="1"/>
          <p:nvPr/>
        </p:nvSpPr>
        <p:spPr>
          <a:xfrm>
            <a:off x="24696918" y="7657367"/>
            <a:ext cx="11005786" cy="18638116"/>
          </a:xfrm>
          <a:prstGeom prst="rect">
            <a:avLst/>
          </a:prstGeom>
          <a:noFill/>
        </p:spPr>
        <p:txBody>
          <a:bodyPr wrap="square" rtlCol="0">
            <a:spAutoFit/>
          </a:bodyPr>
          <a:lstStyle/>
          <a:p>
            <a:pPr>
              <a:lnSpc>
                <a:spcPct val="150000"/>
              </a:lnSpc>
            </a:pPr>
            <a:r>
              <a:rPr lang="en-US" sz="2400" b="1" u="sng" dirty="0">
                <a:latin typeface="Century Schoolbook" panose="02040604050505020304" pitchFamily="18" charset="0"/>
              </a:rPr>
              <a:t>Military:</a:t>
            </a:r>
          </a:p>
          <a:p>
            <a:pPr marL="800100" lvl="1" indent="-342900">
              <a:lnSpc>
                <a:spcPct val="150000"/>
              </a:lnSpc>
              <a:buClr>
                <a:schemeClr val="tx1"/>
              </a:buClr>
              <a:buFont typeface="Wingdings" panose="05000000000000000000" pitchFamily="2" charset="2"/>
              <a:buChar char="§"/>
            </a:pPr>
            <a:r>
              <a:rPr lang="en-US" dirty="0">
                <a:latin typeface="Century Schoolbook" panose="02040604050505020304" pitchFamily="18" charset="0"/>
              </a:rPr>
              <a:t>Russia has a few major geostrategic insecurities</a:t>
            </a:r>
          </a:p>
          <a:p>
            <a:pPr marL="1257300" lvl="2" indent="-342900">
              <a:lnSpc>
                <a:spcPct val="150000"/>
              </a:lnSpc>
              <a:buClr>
                <a:schemeClr val="tx1"/>
              </a:buClr>
              <a:buFont typeface="Wingdings" panose="05000000000000000000" pitchFamily="2" charset="2"/>
              <a:buChar char="§"/>
            </a:pPr>
            <a:r>
              <a:rPr lang="en-US" dirty="0">
                <a:latin typeface="Century Schoolbook" panose="02040604050505020304" pitchFamily="18" charset="0"/>
              </a:rPr>
              <a:t>It lies on the North European Plain, making it hard to repel European invasions</a:t>
            </a:r>
          </a:p>
          <a:p>
            <a:pPr marL="1257300" lvl="2" indent="-342900">
              <a:lnSpc>
                <a:spcPct val="150000"/>
              </a:lnSpc>
              <a:buClr>
                <a:schemeClr val="tx1"/>
              </a:buClr>
              <a:buFont typeface="Wingdings" panose="05000000000000000000" pitchFamily="2" charset="2"/>
              <a:buChar char="§"/>
            </a:pPr>
            <a:r>
              <a:rPr lang="en-US" dirty="0">
                <a:latin typeface="Century Schoolbook" panose="02040604050505020304" pitchFamily="18" charset="0"/>
              </a:rPr>
              <a:t>It has limited sea access, and must pass through NATO, or NATO aligned countries to access international waters</a:t>
            </a:r>
          </a:p>
          <a:p>
            <a:pPr marL="1257300" lvl="2" indent="-342900">
              <a:lnSpc>
                <a:spcPct val="150000"/>
              </a:lnSpc>
              <a:buClr>
                <a:schemeClr val="tx1"/>
              </a:buClr>
              <a:buFont typeface="Wingdings" panose="05000000000000000000" pitchFamily="2" charset="2"/>
              <a:buChar char="§"/>
            </a:pPr>
            <a:r>
              <a:rPr lang="en-US" dirty="0">
                <a:latin typeface="Century Schoolbook" panose="02040604050505020304" pitchFamily="18" charset="0"/>
              </a:rPr>
              <a:t>The South is very easy to cut off in an invasion and is a huge food producing region and population center</a:t>
            </a:r>
          </a:p>
          <a:p>
            <a:pPr marL="800100" lvl="1" indent="-342900">
              <a:lnSpc>
                <a:spcPct val="150000"/>
              </a:lnSpc>
              <a:buClr>
                <a:schemeClr val="tx1"/>
              </a:buClr>
              <a:buFont typeface="Wingdings" panose="05000000000000000000" pitchFamily="2" charset="2"/>
              <a:buChar char="§"/>
            </a:pPr>
            <a:r>
              <a:rPr lang="en-US" dirty="0">
                <a:latin typeface="Century Schoolbook" panose="02040604050505020304" pitchFamily="18" charset="0"/>
              </a:rPr>
              <a:t>Russia spends $61 billion, or 4.3% of its GDP on its military, which is the third highest spending as a percentage (after Saudi Arabia &amp; Israel)</a:t>
            </a:r>
          </a:p>
          <a:p>
            <a:pPr marL="1257300" lvl="2" indent="-342900">
              <a:lnSpc>
                <a:spcPct val="150000"/>
              </a:lnSpc>
              <a:buClr>
                <a:schemeClr val="tx1"/>
              </a:buClr>
              <a:buFont typeface="Wingdings" panose="05000000000000000000" pitchFamily="2" charset="2"/>
              <a:buChar char="§"/>
            </a:pPr>
            <a:r>
              <a:rPr lang="en-US" dirty="0">
                <a:latin typeface="Century Schoolbook" panose="02040604050505020304" pitchFamily="18" charset="0"/>
              </a:rPr>
              <a:t>For comparison, the US spends $778 Billion, or 3.7% of its GDP</a:t>
            </a:r>
          </a:p>
          <a:p>
            <a:pPr marL="800100" lvl="1" indent="-342900">
              <a:lnSpc>
                <a:spcPct val="150000"/>
              </a:lnSpc>
              <a:buClr>
                <a:schemeClr val="tx1"/>
              </a:buClr>
              <a:buFont typeface="Wingdings" panose="05000000000000000000" pitchFamily="2" charset="2"/>
              <a:buChar char="§"/>
            </a:pPr>
            <a:r>
              <a:rPr lang="en-US" dirty="0">
                <a:latin typeface="Century Schoolbook" panose="02040604050505020304" pitchFamily="18" charset="0"/>
              </a:rPr>
              <a:t>NATO is unquestionably Russia’s biggest fear, and views its expansion as an existential threat</a:t>
            </a:r>
          </a:p>
          <a:p>
            <a:pPr>
              <a:lnSpc>
                <a:spcPct val="150000"/>
              </a:lnSpc>
            </a:pPr>
            <a:r>
              <a:rPr lang="en-US" sz="2400" b="1" u="sng" dirty="0">
                <a:latin typeface="Century Schoolbook" panose="02040604050505020304" pitchFamily="18" charset="0"/>
              </a:rPr>
              <a:t>Economic:</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Russia is extremely dependent on resources, especially oil and gas</a:t>
            </a:r>
          </a:p>
          <a:p>
            <a:pPr marL="1257300" lvl="2" indent="-342900">
              <a:lnSpc>
                <a:spcPct val="150000"/>
              </a:lnSpc>
              <a:buFont typeface="Wingdings" panose="05000000000000000000" pitchFamily="2" charset="2"/>
              <a:buChar char="§"/>
            </a:pPr>
            <a:r>
              <a:rPr lang="en-US" dirty="0">
                <a:latin typeface="Century Schoolbook" panose="02040604050505020304" pitchFamily="18" charset="0"/>
              </a:rPr>
              <a:t>Oil and gas account for more than 50% of Russian exports</a:t>
            </a:r>
          </a:p>
          <a:p>
            <a:pPr marL="1257300" lvl="2" indent="-342900">
              <a:lnSpc>
                <a:spcPct val="150000"/>
              </a:lnSpc>
              <a:buFont typeface="Wingdings" panose="05000000000000000000" pitchFamily="2" charset="2"/>
              <a:buChar char="§"/>
            </a:pPr>
            <a:r>
              <a:rPr lang="en-US" dirty="0">
                <a:latin typeface="Century Schoolbook" panose="02040604050505020304" pitchFamily="18" charset="0"/>
              </a:rPr>
              <a:t>Despite some of these countries being state owned Russia does not reinvest back into the country or diversify the economy</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Russian GDP per capita is  ~$10,000 per person (~$26,000 adjusted for PPP)</a:t>
            </a:r>
          </a:p>
          <a:p>
            <a:pPr marL="1257300" lvl="2" indent="-342900">
              <a:lnSpc>
                <a:spcPct val="150000"/>
              </a:lnSpc>
              <a:buFont typeface="Wingdings" panose="05000000000000000000" pitchFamily="2" charset="2"/>
              <a:buChar char="§"/>
            </a:pPr>
            <a:r>
              <a:rPr lang="en-US" dirty="0">
                <a:latin typeface="Century Schoolbook" panose="02040604050505020304" pitchFamily="18" charset="0"/>
              </a:rPr>
              <a:t>The UK’s is ~$41,000 per person and  the US’s ~$64,500 ( ~$60,000 adjusted for PPP)</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More than 60% of Russia’s wealth is owned by 1% of it’s people, and has received a GINI coefficient of (</a:t>
            </a:r>
            <a:r>
              <a:rPr lang="en-US" dirty="0" err="1">
                <a:latin typeface="Century Schoolbook" panose="02040604050505020304" pitchFamily="18" charset="0"/>
              </a:rPr>
              <a:t>Shorrocks</a:t>
            </a:r>
            <a:r>
              <a:rPr lang="en-US" dirty="0">
                <a:latin typeface="Century Schoolbook" panose="02040604050505020304" pitchFamily="18" charset="0"/>
              </a:rPr>
              <a:t> 2021)</a:t>
            </a:r>
          </a:p>
          <a:p>
            <a:pPr marL="1257300" lvl="2" indent="-342900">
              <a:lnSpc>
                <a:spcPct val="150000"/>
              </a:lnSpc>
              <a:buFont typeface="Wingdings" panose="05000000000000000000" pitchFamily="2" charset="2"/>
              <a:buChar char="§"/>
            </a:pPr>
            <a:r>
              <a:rPr lang="en-US" dirty="0">
                <a:latin typeface="Century Schoolbook" panose="02040604050505020304" pitchFamily="18" charset="0"/>
              </a:rPr>
              <a:t>However, some experts believe that this number is wildly underreported and believe there is more Russian wealth outside the country than inside (Kuznets, 2019)</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GDP growth has slowed down since the annexation of Crimea in 2014 </a:t>
            </a: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marL="800100" lvl="1" indent="-342900">
              <a:lnSpc>
                <a:spcPct val="150000"/>
              </a:lnSpc>
              <a:buFont typeface="Wingdings" panose="05000000000000000000" pitchFamily="2" charset="2"/>
              <a:buChar char="§"/>
            </a:pPr>
            <a:endParaRPr lang="en-US" dirty="0">
              <a:latin typeface="Century Schoolbook" panose="02040604050505020304" pitchFamily="18" charset="0"/>
            </a:endParaRPr>
          </a:p>
          <a:p>
            <a:pPr>
              <a:lnSpc>
                <a:spcPct val="150000"/>
              </a:lnSpc>
            </a:pPr>
            <a:endParaRPr lang="en-US" sz="2400" b="1" u="sng" dirty="0">
              <a:latin typeface="Century Schoolbook" panose="02040604050505020304" pitchFamily="18" charset="0"/>
            </a:endParaRPr>
          </a:p>
          <a:p>
            <a:pPr>
              <a:lnSpc>
                <a:spcPct val="150000"/>
              </a:lnSpc>
            </a:pPr>
            <a:endParaRPr lang="en-US" sz="2400" b="1" u="sng" dirty="0">
              <a:latin typeface="Century Schoolbook" panose="02040604050505020304" pitchFamily="18" charset="0"/>
            </a:endParaRPr>
          </a:p>
          <a:p>
            <a:pPr>
              <a:lnSpc>
                <a:spcPct val="150000"/>
              </a:lnSpc>
            </a:pPr>
            <a:r>
              <a:rPr lang="en-US" sz="2400" b="1" u="sng" dirty="0">
                <a:latin typeface="Century Schoolbook" panose="02040604050505020304" pitchFamily="18" charset="0"/>
              </a:rPr>
              <a:t>Political:</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Russia is authoritarian, and essentially a one-party state, as United Russia has won every election since the 2000’s and has also maintained a majority or supermajority in the Duma</a:t>
            </a:r>
          </a:p>
          <a:p>
            <a:pPr marL="1257300" lvl="2" indent="-342900">
              <a:lnSpc>
                <a:spcPct val="150000"/>
              </a:lnSpc>
              <a:buFont typeface="Wingdings" panose="05000000000000000000" pitchFamily="2" charset="2"/>
              <a:buChar char="§"/>
            </a:pPr>
            <a:r>
              <a:rPr lang="en-US" dirty="0">
                <a:latin typeface="Century Schoolbook" panose="02040604050505020304" pitchFamily="18" charset="0"/>
              </a:rPr>
              <a:t>This is done by spreading propaganda through state media, silencing opposition or critics, and will run token opposition</a:t>
            </a:r>
          </a:p>
          <a:p>
            <a:pPr marL="1714500" lvl="3" indent="-342900">
              <a:lnSpc>
                <a:spcPct val="150000"/>
              </a:lnSpc>
              <a:buFont typeface="Wingdings" panose="05000000000000000000" pitchFamily="2" charset="2"/>
              <a:buChar char="§"/>
            </a:pPr>
            <a:r>
              <a:rPr lang="en-US" dirty="0">
                <a:latin typeface="Century Schoolbook" panose="02040604050505020304" pitchFamily="18" charset="0"/>
              </a:rPr>
              <a:t>Alexei Navalny was a prominent political figure in Russia, leading a political movement against Putin and even tried to run against him</a:t>
            </a:r>
          </a:p>
          <a:p>
            <a:pPr marL="1714500" lvl="3" indent="-342900">
              <a:lnSpc>
                <a:spcPct val="150000"/>
              </a:lnSpc>
              <a:buFont typeface="Wingdings" panose="05000000000000000000" pitchFamily="2" charset="2"/>
              <a:buChar char="§"/>
            </a:pPr>
            <a:r>
              <a:rPr lang="en-US" dirty="0">
                <a:latin typeface="Century Schoolbook" panose="02040604050505020304" pitchFamily="18" charset="0"/>
              </a:rPr>
              <a:t>He was poisoned with a known KGB nerve agent in 2020</a:t>
            </a:r>
          </a:p>
          <a:p>
            <a:pPr>
              <a:lnSpc>
                <a:spcPct val="150000"/>
              </a:lnSpc>
            </a:pPr>
            <a:endParaRPr lang="en-US" sz="2000" b="1" u="sng" dirty="0">
              <a:latin typeface="Century Schoolbook" panose="02040604050505020304" pitchFamily="18" charset="0"/>
            </a:endParaRPr>
          </a:p>
        </p:txBody>
      </p:sp>
      <p:sp>
        <p:nvSpPr>
          <p:cNvPr id="40" name="TextBox 39">
            <a:extLst>
              <a:ext uri="{FF2B5EF4-FFF2-40B4-BE49-F238E27FC236}">
                <a16:creationId xmlns:a16="http://schemas.microsoft.com/office/drawing/2014/main" id="{73AAA2A6-1D92-4B0C-9254-1CC9FC78DDB5}"/>
              </a:ext>
            </a:extLst>
          </p:cNvPr>
          <p:cNvSpPr txBox="1"/>
          <p:nvPr/>
        </p:nvSpPr>
        <p:spPr>
          <a:xfrm>
            <a:off x="27813000" y="27584400"/>
            <a:ext cx="8458200" cy="1323439"/>
          </a:xfrm>
          <a:prstGeom prst="rect">
            <a:avLst/>
          </a:prstGeom>
          <a:noFill/>
        </p:spPr>
        <p:txBody>
          <a:bodyPr wrap="square" rtlCol="0">
            <a:spAutoFit/>
          </a:bodyPr>
          <a:lstStyle/>
          <a:p>
            <a:pPr marL="0" marR="0" indent="457200">
              <a:spcBef>
                <a:spcPts val="1200"/>
              </a:spcBef>
              <a:spcAft>
                <a:spcPts val="0"/>
              </a:spcAft>
            </a:pPr>
            <a:r>
              <a:rPr lang="en-US" sz="1200" dirty="0" err="1">
                <a:solidFill>
                  <a:srgbClr val="000000"/>
                </a:solidFill>
                <a:effectLst/>
                <a:latin typeface="Times New Roman" panose="02020603050405020304" pitchFamily="18" charset="0"/>
                <a:ea typeface="Times New Roman" panose="02020603050405020304" pitchFamily="18" charset="0"/>
              </a:rPr>
              <a:t>Shorrocks</a:t>
            </a:r>
            <a:r>
              <a:rPr lang="en-US" sz="1200" dirty="0">
                <a:solidFill>
                  <a:srgbClr val="000000"/>
                </a:solidFill>
                <a:effectLst/>
                <a:latin typeface="Times New Roman" panose="02020603050405020304" pitchFamily="18" charset="0"/>
                <a:ea typeface="Times New Roman" panose="02020603050405020304" pitchFamily="18" charset="0"/>
              </a:rPr>
              <a:t>, Anthony, Davies James, </a:t>
            </a:r>
            <a:r>
              <a:rPr lang="en-US" sz="1200" dirty="0" err="1">
                <a:solidFill>
                  <a:srgbClr val="000000"/>
                </a:solidFill>
                <a:effectLst/>
                <a:latin typeface="Times New Roman" panose="02020603050405020304" pitchFamily="18" charset="0"/>
                <a:ea typeface="Times New Roman" panose="02020603050405020304" pitchFamily="18" charset="0"/>
              </a:rPr>
              <a:t>Lluberas</a:t>
            </a:r>
            <a:r>
              <a:rPr lang="en-US" sz="1200" dirty="0">
                <a:solidFill>
                  <a:srgbClr val="000000"/>
                </a:solidFill>
                <a:effectLst/>
                <a:latin typeface="Times New Roman" panose="02020603050405020304" pitchFamily="18" charset="0"/>
                <a:ea typeface="Times New Roman" panose="02020603050405020304" pitchFamily="18" charset="0"/>
              </a:rPr>
              <a:t> Rodrigo. Global Wealth Report. Zurich: Credit Suisse, 2021</a:t>
            </a:r>
          </a:p>
          <a:p>
            <a:pPr indent="457200">
              <a:spcBef>
                <a:spcPts val="1200"/>
              </a:spcBef>
            </a:pPr>
            <a:r>
              <a:rPr lang="en-US" sz="1200" dirty="0">
                <a:solidFill>
                  <a:srgbClr val="000000"/>
                </a:solidFill>
                <a:effectLst/>
                <a:latin typeface="Times New Roman" panose="02020603050405020304" pitchFamily="18" charset="0"/>
                <a:ea typeface="Times New Roman" panose="02020603050405020304" pitchFamily="18" charset="0"/>
              </a:rPr>
              <a:t>Kuznets, Dmitry.</a:t>
            </a:r>
            <a:r>
              <a:rPr lang="en-US" sz="1200" b="1" dirty="0">
                <a:solidFill>
                  <a:srgbClr val="000000"/>
                </a:solidFill>
                <a:effectLst/>
                <a:latin typeface="Times New Roman" panose="02020603050405020304" pitchFamily="18" charset="0"/>
                <a:ea typeface="Times New Roman" panose="02020603050405020304" pitchFamily="18" charset="0"/>
              </a:rPr>
              <a:t> “</a:t>
            </a:r>
            <a:r>
              <a:rPr lang="en-US" sz="1200" dirty="0">
                <a:effectLst/>
                <a:latin typeface="Times New Roman" panose="02020603050405020304" pitchFamily="18" charset="0"/>
                <a:ea typeface="Times New Roman" panose="02020603050405020304" pitchFamily="18" charset="0"/>
              </a:rPr>
              <a:t>The top 1% controls a third of the wealth, and the poor are getting poorer. How Russia became one of the most unequal places on Earth.” </a:t>
            </a:r>
            <a:r>
              <a:rPr lang="en-US" sz="1200" dirty="0" err="1">
                <a:effectLst/>
                <a:latin typeface="Times New Roman" panose="02020603050405020304" pitchFamily="18" charset="0"/>
                <a:ea typeface="Times New Roman" panose="02020603050405020304" pitchFamily="18" charset="0"/>
              </a:rPr>
              <a:t>Meduza</a:t>
            </a:r>
            <a:r>
              <a:rPr lang="en-US" sz="1200" dirty="0">
                <a:effectLst/>
                <a:latin typeface="Times New Roman" panose="02020603050405020304" pitchFamily="18" charset="0"/>
                <a:ea typeface="Times New Roman" panose="02020603050405020304" pitchFamily="18" charset="0"/>
              </a:rPr>
              <a:t>, (2019) </a:t>
            </a:r>
            <a:r>
              <a:rPr lang="en-US" sz="1200" u="sng" dirty="0">
                <a:solidFill>
                  <a:srgbClr val="0000FF"/>
                </a:solidFill>
                <a:effectLst/>
                <a:latin typeface="Times New Roman" panose="02020603050405020304" pitchFamily="18" charset="0"/>
                <a:ea typeface="Times New Roman" panose="02020603050405020304" pitchFamily="18" charset="0"/>
                <a:hlinkClick r:id="rId13"/>
              </a:rPr>
              <a:t>https://meduza.io/en/feature/2019/01/23/the-top-1-controls-a-third-of-the-wealth-and-the-poor-are-getting-poorer-how-russia-became-one-of-the-most-unequal-places-on-earth</a:t>
            </a:r>
            <a:endParaRPr lang="en-US" sz="1200" dirty="0">
              <a:effectLst/>
              <a:latin typeface="Times New Roman" panose="02020603050405020304" pitchFamily="18" charset="0"/>
              <a:ea typeface="Times New Roman" panose="02020603050405020304" pitchFamily="18" charset="0"/>
            </a:endParaRPr>
          </a:p>
          <a:p>
            <a:pPr marL="0" marR="0" indent="457200">
              <a:spcBef>
                <a:spcPts val="1200"/>
              </a:spcBef>
              <a:spcAft>
                <a:spcPts val="0"/>
              </a:spcAft>
            </a:pPr>
            <a:endParaRPr lang="en-US" sz="1200" dirty="0">
              <a:effectLst/>
              <a:latin typeface="Times New Roman" panose="02020603050405020304" pitchFamily="18" charset="0"/>
              <a:ea typeface="Times New Roman" panose="02020603050405020304" pitchFamily="18" charset="0"/>
            </a:endParaRPr>
          </a:p>
        </p:txBody>
      </p:sp>
      <p:graphicFrame>
        <p:nvGraphicFramePr>
          <p:cNvPr id="46" name="Chart 45">
            <a:extLst>
              <a:ext uri="{FF2B5EF4-FFF2-40B4-BE49-F238E27FC236}">
                <a16:creationId xmlns:a16="http://schemas.microsoft.com/office/drawing/2014/main" id="{926A0EC4-86DE-482F-BDD3-52E82FA30280}"/>
              </a:ext>
            </a:extLst>
          </p:cNvPr>
          <p:cNvGraphicFramePr/>
          <p:nvPr>
            <p:extLst>
              <p:ext uri="{D42A27DB-BD31-4B8C-83A1-F6EECF244321}">
                <p14:modId xmlns:p14="http://schemas.microsoft.com/office/powerpoint/2010/main" val="3396751278"/>
              </p:ext>
            </p:extLst>
          </p:nvPr>
        </p:nvGraphicFramePr>
        <p:xfrm>
          <a:off x="25118323" y="17602200"/>
          <a:ext cx="11005786" cy="4165599"/>
        </p:xfrm>
        <a:graphic>
          <a:graphicData uri="http://schemas.openxmlformats.org/drawingml/2006/chart">
            <c:chart xmlns:c="http://schemas.openxmlformats.org/drawingml/2006/chart" xmlns:r="http://schemas.openxmlformats.org/officeDocument/2006/relationships" r:id="rId14"/>
          </a:graphicData>
        </a:graphic>
      </p:graphicFrame>
      <p:sp>
        <p:nvSpPr>
          <p:cNvPr id="47" name="TextBox 46">
            <a:extLst>
              <a:ext uri="{FF2B5EF4-FFF2-40B4-BE49-F238E27FC236}">
                <a16:creationId xmlns:a16="http://schemas.microsoft.com/office/drawing/2014/main" id="{159D82EE-31D1-4BBA-B805-C9A577EB55F2}"/>
              </a:ext>
            </a:extLst>
          </p:cNvPr>
          <p:cNvSpPr txBox="1"/>
          <p:nvPr/>
        </p:nvSpPr>
        <p:spPr>
          <a:xfrm>
            <a:off x="903782" y="7658561"/>
            <a:ext cx="11005786" cy="294670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Century Schoolbook" panose="02040604050505020304" pitchFamily="18" charset="0"/>
              </a:rPr>
              <a:t>The Russian Tsardom was born of Mongol rule, and would not let another invasion happen  </a:t>
            </a:r>
          </a:p>
          <a:p>
            <a:pPr marL="285750" indent="-285750">
              <a:lnSpc>
                <a:spcPct val="150000"/>
              </a:lnSpc>
              <a:buFont typeface="Wingdings" panose="05000000000000000000" pitchFamily="2" charset="2"/>
              <a:buChar char="§"/>
            </a:pPr>
            <a:r>
              <a:rPr lang="en-US" dirty="0">
                <a:latin typeface="Century Schoolbook" panose="02040604050505020304" pitchFamily="18" charset="0"/>
              </a:rPr>
              <a:t>Reformist Tsars in the 17</a:t>
            </a:r>
            <a:r>
              <a:rPr lang="en-US" baseline="30000" dirty="0">
                <a:latin typeface="Century Schoolbook" panose="02040604050505020304" pitchFamily="18" charset="0"/>
              </a:rPr>
              <a:t>th</a:t>
            </a:r>
            <a:r>
              <a:rPr lang="en-US" dirty="0">
                <a:latin typeface="Century Schoolbook" panose="02040604050505020304" pitchFamily="18" charset="0"/>
              </a:rPr>
              <a:t> &amp; 18</a:t>
            </a:r>
            <a:r>
              <a:rPr lang="en-US" baseline="30000" dirty="0">
                <a:latin typeface="Century Schoolbook" panose="02040604050505020304" pitchFamily="18" charset="0"/>
              </a:rPr>
              <a:t>th</a:t>
            </a:r>
            <a:r>
              <a:rPr lang="en-US" dirty="0">
                <a:latin typeface="Century Schoolbook" panose="02040604050505020304" pitchFamily="18" charset="0"/>
              </a:rPr>
              <a:t> centuries, lead to the emancipation of the serfs in 1862</a:t>
            </a:r>
          </a:p>
          <a:p>
            <a:pPr marL="285750" indent="-285750">
              <a:lnSpc>
                <a:spcPct val="150000"/>
              </a:lnSpc>
              <a:buFont typeface="Wingdings" panose="05000000000000000000" pitchFamily="2" charset="2"/>
              <a:buChar char="§"/>
            </a:pPr>
            <a:r>
              <a:rPr lang="en-US" dirty="0">
                <a:latin typeface="Century Schoolbook" panose="02040604050505020304" pitchFamily="18" charset="0"/>
              </a:rPr>
              <a:t>WWI provided the conditions for the Russian Revolution(s) and establishment of the USSR</a:t>
            </a:r>
          </a:p>
          <a:p>
            <a:pPr marL="285750" indent="-285750">
              <a:lnSpc>
                <a:spcPct val="150000"/>
              </a:lnSpc>
              <a:buFont typeface="Wingdings" panose="05000000000000000000" pitchFamily="2" charset="2"/>
              <a:buChar char="§"/>
            </a:pPr>
            <a:r>
              <a:rPr lang="en-US" dirty="0">
                <a:latin typeface="Century Schoolbook" panose="02040604050505020304" pitchFamily="18" charset="0"/>
              </a:rPr>
              <a:t>WWII was a brutal war for the Russian people, and Russia is paranoid about a European invasion</a:t>
            </a:r>
          </a:p>
          <a:p>
            <a:pPr marL="742950" lvl="1" indent="-285750">
              <a:lnSpc>
                <a:spcPct val="150000"/>
              </a:lnSpc>
              <a:buFont typeface="Wingdings" panose="05000000000000000000" pitchFamily="2" charset="2"/>
              <a:buChar char="§"/>
            </a:pPr>
            <a:r>
              <a:rPr lang="en-US" dirty="0">
                <a:latin typeface="Century Schoolbook" panose="02040604050505020304" pitchFamily="18" charset="0"/>
              </a:rPr>
              <a:t>The peace deals of WWII made the USSR one of the two world superpowers, and established many communist puppets in Eastern Europe, and split a major threat in half</a:t>
            </a:r>
          </a:p>
          <a:p>
            <a:pPr marL="285750" indent="-285750">
              <a:lnSpc>
                <a:spcPct val="150000"/>
              </a:lnSpc>
              <a:buFont typeface="Wingdings" panose="05000000000000000000" pitchFamily="2" charset="2"/>
              <a:buChar char="§"/>
            </a:pPr>
            <a:r>
              <a:rPr lang="en-US" dirty="0">
                <a:latin typeface="Century Schoolbook" panose="02040604050505020304" pitchFamily="18" charset="0"/>
              </a:rPr>
              <a:t>Due to a myriad of reasons the USSR collapsed in December 1991 into its 15 constituent republics</a:t>
            </a:r>
          </a:p>
        </p:txBody>
      </p:sp>
      <p:sp>
        <p:nvSpPr>
          <p:cNvPr id="48" name="TextBox 47">
            <a:extLst>
              <a:ext uri="{FF2B5EF4-FFF2-40B4-BE49-F238E27FC236}">
                <a16:creationId xmlns:a16="http://schemas.microsoft.com/office/drawing/2014/main" id="{922149E1-CF60-42A1-A91E-40C7AC64D774}"/>
              </a:ext>
            </a:extLst>
          </p:cNvPr>
          <p:cNvSpPr txBox="1"/>
          <p:nvPr/>
        </p:nvSpPr>
        <p:spPr>
          <a:xfrm rot="10800000" flipV="1">
            <a:off x="2651758" y="18697200"/>
            <a:ext cx="7376167" cy="707886"/>
          </a:xfrm>
          <a:prstGeom prst="rect">
            <a:avLst/>
          </a:prstGeom>
          <a:noFill/>
        </p:spPr>
        <p:txBody>
          <a:bodyPr wrap="square" rtlCol="0">
            <a:spAutoFit/>
          </a:bodyPr>
          <a:lstStyle/>
          <a:p>
            <a:pPr algn="ctr"/>
            <a:r>
              <a:rPr lang="en-US" sz="4000" b="1" dirty="0">
                <a:latin typeface="Century Schoolbook" panose="02040604050505020304" pitchFamily="18" charset="0"/>
              </a:rPr>
              <a:t>The Wild 90’s</a:t>
            </a:r>
          </a:p>
        </p:txBody>
      </p:sp>
      <p:cxnSp>
        <p:nvCxnSpPr>
          <p:cNvPr id="23" name="Straight Connector 22">
            <a:extLst>
              <a:ext uri="{FF2B5EF4-FFF2-40B4-BE49-F238E27FC236}">
                <a16:creationId xmlns:a16="http://schemas.microsoft.com/office/drawing/2014/main" id="{AE378C8D-52FD-420F-A06D-24D3296131E6}"/>
              </a:ext>
            </a:extLst>
          </p:cNvPr>
          <p:cNvCxnSpPr>
            <a:cxnSpLocks/>
          </p:cNvCxnSpPr>
          <p:nvPr/>
        </p:nvCxnSpPr>
        <p:spPr>
          <a:xfrm>
            <a:off x="1371600" y="19405086"/>
            <a:ext cx="914400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DE3C77D-C6FE-4934-B817-8C808206F6DD}"/>
              </a:ext>
            </a:extLst>
          </p:cNvPr>
          <p:cNvSpPr txBox="1"/>
          <p:nvPr/>
        </p:nvSpPr>
        <p:spPr>
          <a:xfrm>
            <a:off x="12324196" y="7657367"/>
            <a:ext cx="11946341" cy="7794185"/>
          </a:xfrm>
          <a:prstGeom prst="rect">
            <a:avLst/>
          </a:prstGeom>
          <a:noFill/>
        </p:spPr>
        <p:txBody>
          <a:bodyPr wrap="square" rtlCol="0">
            <a:spAutoFit/>
          </a:bodyPr>
          <a:lstStyle/>
          <a:p>
            <a:pPr>
              <a:lnSpc>
                <a:spcPct val="150000"/>
              </a:lnSpc>
            </a:pPr>
            <a:r>
              <a:rPr lang="en-US" sz="2400" b="1" u="sng" dirty="0">
                <a:latin typeface="Century Schoolbook" panose="02040604050505020304" pitchFamily="18" charset="0"/>
              </a:rPr>
              <a:t>Moldova &amp; Transnistria:</a:t>
            </a:r>
            <a:r>
              <a:rPr lang="en-US" sz="2400" dirty="0">
                <a:latin typeface="Century Schoolbook" panose="02040604050505020304" pitchFamily="18" charset="0"/>
              </a:rPr>
              <a:t> </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Transnistria, is a small patch of land in Moldova across the Dniester River, made up of mostly ethnic Russians and Ukrainians. These separatists who felt disenfranchised were supported in their revolution by Russian troops in 1992.</a:t>
            </a:r>
          </a:p>
          <a:p>
            <a:pPr>
              <a:lnSpc>
                <a:spcPct val="150000"/>
              </a:lnSpc>
            </a:pPr>
            <a:r>
              <a:rPr lang="en-US" sz="2400" b="1" u="sng" dirty="0">
                <a:latin typeface="Century Schoolbook" panose="02040604050505020304" pitchFamily="18" charset="0"/>
              </a:rPr>
              <a:t>Georgia, South Ossetia, and Abkhazia:</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A conflict between autonomous regions in Georgia, which escalated in 2008 after Georgia received a membership action plan from NATO. Russia used these two republics to weaken Georgia’s sovereignty.</a:t>
            </a:r>
          </a:p>
          <a:p>
            <a:pPr>
              <a:lnSpc>
                <a:spcPct val="150000"/>
              </a:lnSpc>
            </a:pPr>
            <a:r>
              <a:rPr lang="en-US" sz="2400" b="1" u="sng" dirty="0">
                <a:latin typeface="Century Schoolbook" panose="02040604050505020304" pitchFamily="18" charset="0"/>
              </a:rPr>
              <a:t>Armenia, Azerbaijan, &amp; Artsakh:</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A conflict frozen by the Soviets, over the Armenian majority region of Nagorno Karabakh. The recent fighting in 2020 saw Russia and Turkey oversee peace deals, and gain influence in the region</a:t>
            </a:r>
          </a:p>
          <a:p>
            <a:pPr>
              <a:lnSpc>
                <a:spcPct val="150000"/>
              </a:lnSpc>
            </a:pPr>
            <a:r>
              <a:rPr lang="en-US" sz="2400" b="1" u="sng" dirty="0">
                <a:latin typeface="Century Schoolbook" panose="02040604050505020304" pitchFamily="18" charset="0"/>
              </a:rPr>
              <a:t>Ukraine, Crimea, and Donbass:</a:t>
            </a:r>
          </a:p>
          <a:p>
            <a:pPr marL="742950" lvl="1" indent="-285750">
              <a:lnSpc>
                <a:spcPct val="150000"/>
              </a:lnSpc>
              <a:buFont typeface="Wingdings" panose="05000000000000000000" pitchFamily="2" charset="2"/>
              <a:buChar char="§"/>
            </a:pPr>
            <a:r>
              <a:rPr lang="en-US" dirty="0">
                <a:latin typeface="Century Schoolbook" panose="02040604050505020304" pitchFamily="18" charset="0"/>
              </a:rPr>
              <a:t>Starting in 2014 over fears of a liberal, western aligned Ukraine prompted Russia to take Crimea, an area with many ethnic Russians. Russia also supported ethnic Russian separatists in Donbass</a:t>
            </a:r>
          </a:p>
          <a:p>
            <a:pPr marL="742950" lvl="1" indent="-285750">
              <a:lnSpc>
                <a:spcPct val="150000"/>
              </a:lnSpc>
              <a:buFont typeface="Wingdings" panose="05000000000000000000" pitchFamily="2" charset="2"/>
              <a:buChar char="§"/>
            </a:pPr>
            <a:r>
              <a:rPr lang="en-US" dirty="0">
                <a:latin typeface="Century Schoolbook" panose="02040604050505020304" pitchFamily="18" charset="0"/>
              </a:rPr>
              <a:t>Recently the conflict has become a full-scale war, after Russia’s ultimatum towards Ukraine failed</a:t>
            </a:r>
          </a:p>
          <a:p>
            <a:pPr>
              <a:lnSpc>
                <a:spcPct val="150000"/>
              </a:lnSpc>
            </a:pPr>
            <a:endParaRPr lang="en-US" sz="2400" b="1" u="sng" dirty="0">
              <a:latin typeface="Century Schoolbook" panose="02040604050505020304" pitchFamily="18" charset="0"/>
            </a:endParaRPr>
          </a:p>
          <a:p>
            <a:pPr>
              <a:lnSpc>
                <a:spcPct val="150000"/>
              </a:lnSpc>
            </a:pPr>
            <a:r>
              <a:rPr lang="en-US" dirty="0">
                <a:latin typeface="Century Schoolbook" panose="02040604050505020304" pitchFamily="18" charset="0"/>
              </a:rPr>
              <a:t>*Note: Many of the smaller ethnicities within the Soviet Union had their own ASSRs Autonomous Soviet Socialist Republics, within the SSRs and a few of them even became official SSRs</a:t>
            </a:r>
          </a:p>
        </p:txBody>
      </p:sp>
      <p:sp>
        <p:nvSpPr>
          <p:cNvPr id="3" name="TextBox 2">
            <a:extLst>
              <a:ext uri="{FF2B5EF4-FFF2-40B4-BE49-F238E27FC236}">
                <a16:creationId xmlns:a16="http://schemas.microsoft.com/office/drawing/2014/main" id="{822AABAF-46C0-4656-9181-210ACEE8540B}"/>
              </a:ext>
            </a:extLst>
          </p:cNvPr>
          <p:cNvSpPr txBox="1"/>
          <p:nvPr/>
        </p:nvSpPr>
        <p:spPr>
          <a:xfrm>
            <a:off x="1020877" y="19919354"/>
            <a:ext cx="10175703" cy="8486682"/>
          </a:xfrm>
          <a:prstGeom prst="rect">
            <a:avLst/>
          </a:prstGeom>
          <a:noFill/>
        </p:spPr>
        <p:txBody>
          <a:bodyPr wrap="square" rtlCol="0">
            <a:spAutoFit/>
          </a:bodyPr>
          <a:lstStyle/>
          <a:p>
            <a:pPr>
              <a:lnSpc>
                <a:spcPct val="150000"/>
              </a:lnSpc>
            </a:pPr>
            <a:r>
              <a:rPr lang="en-US" sz="2200" dirty="0">
                <a:solidFill>
                  <a:srgbClr val="000000"/>
                </a:solidFill>
                <a:effectLst/>
                <a:latin typeface="Century Schoolbook" panose="02040604050505020304" pitchFamily="18" charset="0"/>
                <a:ea typeface="Calibri" panose="020F0502020204030204" pitchFamily="34" charset="0"/>
              </a:rPr>
              <a:t>“In the period </a:t>
            </a:r>
            <a:r>
              <a:rPr lang="en-US" sz="2200" dirty="0">
                <a:solidFill>
                  <a:srgbClr val="000000"/>
                </a:solidFill>
                <a:latin typeface="Century Schoolbook" panose="02040604050505020304" pitchFamily="18" charset="0"/>
                <a:ea typeface="Calibri" panose="020F0502020204030204" pitchFamily="34" charset="0"/>
              </a:rPr>
              <a:t>between </a:t>
            </a:r>
            <a:r>
              <a:rPr lang="en-US" sz="2200" dirty="0">
                <a:solidFill>
                  <a:srgbClr val="000000"/>
                </a:solidFill>
                <a:effectLst/>
                <a:latin typeface="Century Schoolbook" panose="02040604050505020304" pitchFamily="18" charset="0"/>
                <a:ea typeface="Calibri" panose="020F0502020204030204" pitchFamily="34" charset="0"/>
              </a:rPr>
              <a:t>1992–1998, Russia’s gross domestic product fell by half. During the Great Depression, the American economy shrank by 30.5%. The collapse of industrial production was even greater, declining 56% between 1992 and 1998. This did not happen even under German occupation” (</a:t>
            </a:r>
            <a:r>
              <a:rPr lang="en-US" sz="2200" dirty="0" err="1">
                <a:solidFill>
                  <a:srgbClr val="000000"/>
                </a:solidFill>
                <a:effectLst/>
                <a:latin typeface="Century Schoolbook" panose="02040604050505020304" pitchFamily="18" charset="0"/>
                <a:ea typeface="Calibri" panose="020F0502020204030204" pitchFamily="34" charset="0"/>
              </a:rPr>
              <a:t>Satter</a:t>
            </a:r>
            <a:r>
              <a:rPr lang="en-US" sz="2200" dirty="0">
                <a:solidFill>
                  <a:srgbClr val="000000"/>
                </a:solidFill>
                <a:effectLst/>
                <a:latin typeface="Century Schoolbook" panose="02040604050505020304" pitchFamily="18" charset="0"/>
                <a:ea typeface="Calibri" panose="020F0502020204030204" pitchFamily="34" charset="0"/>
              </a:rPr>
              <a:t> 2018).</a:t>
            </a:r>
          </a:p>
          <a:p>
            <a:pPr>
              <a:lnSpc>
                <a:spcPct val="150000"/>
              </a:lnSpc>
            </a:pPr>
            <a:endParaRPr lang="en-US" sz="2200" dirty="0">
              <a:solidFill>
                <a:srgbClr val="000000"/>
              </a:solidFill>
              <a:latin typeface="Century Schoolbook" panose="02040604050505020304" pitchFamily="18" charset="0"/>
            </a:endParaRPr>
          </a:p>
          <a:p>
            <a:pPr marL="342900" indent="-342900">
              <a:lnSpc>
                <a:spcPct val="150000"/>
              </a:lnSpc>
              <a:buFont typeface="Wingdings" panose="05000000000000000000" pitchFamily="2" charset="2"/>
              <a:buChar char="§"/>
            </a:pPr>
            <a:r>
              <a:rPr lang="en-US" dirty="0">
                <a:solidFill>
                  <a:srgbClr val="000000"/>
                </a:solidFill>
                <a:latin typeface="Century Schoolbook" panose="02040604050505020304" pitchFamily="18" charset="0"/>
              </a:rPr>
              <a:t>Boris Yeltsin, who became president of the new Russian Federation, wanted price liberalization, and privatization of most state enterprises, and transform Russia to a liberal market economy with help from economists from Harvard</a:t>
            </a:r>
          </a:p>
          <a:p>
            <a:pPr marL="342900" indent="-342900">
              <a:lnSpc>
                <a:spcPct val="150000"/>
              </a:lnSpc>
              <a:buFont typeface="Wingdings" panose="05000000000000000000" pitchFamily="2" charset="2"/>
              <a:buChar char="§"/>
            </a:pPr>
            <a:r>
              <a:rPr lang="en-US" dirty="0">
                <a:solidFill>
                  <a:srgbClr val="000000"/>
                </a:solidFill>
                <a:latin typeface="Century Schoolbook" panose="02040604050505020304" pitchFamily="18" charset="0"/>
              </a:rPr>
              <a:t>It was not considered that the lawlessness, and political chaos resulting from collapse of the USSR would have a very negative effect on the transition</a:t>
            </a:r>
          </a:p>
          <a:p>
            <a:pPr marL="342900" indent="-342900">
              <a:lnSpc>
                <a:spcPct val="150000"/>
              </a:lnSpc>
              <a:buFont typeface="Wingdings" panose="05000000000000000000" pitchFamily="2" charset="2"/>
              <a:buChar char="§"/>
            </a:pPr>
            <a:r>
              <a:rPr lang="en-US" dirty="0">
                <a:latin typeface="Century Schoolbook" panose="02040604050505020304" pitchFamily="18" charset="0"/>
              </a:rPr>
              <a:t>Some people were able to become obscenely rich from the transition, usually employing shady tactics, or some either skirted around the law, or just broke the law</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For instance, factory owners would get money to pay workers, and would put it in their bank accounts</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Workers got money from the state to invest, but this wage theft meant many needed to sell their shares or vouchers to the owners who would buy the whole company</a:t>
            </a:r>
          </a:p>
          <a:p>
            <a:pPr marL="800100" lvl="1" indent="-342900">
              <a:lnSpc>
                <a:spcPct val="150000"/>
              </a:lnSpc>
              <a:buFont typeface="Wingdings" panose="05000000000000000000" pitchFamily="2" charset="2"/>
              <a:buChar char="§"/>
            </a:pPr>
            <a:r>
              <a:rPr lang="en-US" dirty="0">
                <a:latin typeface="Century Schoolbook" panose="02040604050505020304" pitchFamily="18" charset="0"/>
              </a:rPr>
              <a:t>Or they would sell stockpiles of equipment or materials on the global market and pocket the difference</a:t>
            </a:r>
          </a:p>
        </p:txBody>
      </p:sp>
      <p:graphicFrame>
        <p:nvGraphicFramePr>
          <p:cNvPr id="9" name="Table 10">
            <a:extLst>
              <a:ext uri="{FF2B5EF4-FFF2-40B4-BE49-F238E27FC236}">
                <a16:creationId xmlns:a16="http://schemas.microsoft.com/office/drawing/2014/main" id="{07C385AD-5D1F-4338-92C4-6AC30493ED94}"/>
              </a:ext>
            </a:extLst>
          </p:cNvPr>
          <p:cNvGraphicFramePr>
            <a:graphicFrameLocks noGrp="1"/>
          </p:cNvGraphicFramePr>
          <p:nvPr>
            <p:extLst>
              <p:ext uri="{D42A27DB-BD31-4B8C-83A1-F6EECF244321}">
                <p14:modId xmlns:p14="http://schemas.microsoft.com/office/powerpoint/2010/main" val="2135739842"/>
              </p:ext>
            </p:extLst>
          </p:nvPr>
        </p:nvGraphicFramePr>
        <p:xfrm>
          <a:off x="1915697" y="11728649"/>
          <a:ext cx="9494724" cy="4270463"/>
        </p:xfrm>
        <a:graphic>
          <a:graphicData uri="http://schemas.openxmlformats.org/drawingml/2006/table">
            <a:tbl>
              <a:tblPr firstRow="1" bandRow="1">
                <a:tableStyleId>{5C22544A-7EE6-4342-B048-85BDC9FD1C3A}</a:tableStyleId>
              </a:tblPr>
              <a:tblGrid>
                <a:gridCol w="3164908">
                  <a:extLst>
                    <a:ext uri="{9D8B030D-6E8A-4147-A177-3AD203B41FA5}">
                      <a16:colId xmlns:a16="http://schemas.microsoft.com/office/drawing/2014/main" val="2294411987"/>
                    </a:ext>
                  </a:extLst>
                </a:gridCol>
                <a:gridCol w="3164908">
                  <a:extLst>
                    <a:ext uri="{9D8B030D-6E8A-4147-A177-3AD203B41FA5}">
                      <a16:colId xmlns:a16="http://schemas.microsoft.com/office/drawing/2014/main" val="588377362"/>
                    </a:ext>
                  </a:extLst>
                </a:gridCol>
                <a:gridCol w="3164908">
                  <a:extLst>
                    <a:ext uri="{9D8B030D-6E8A-4147-A177-3AD203B41FA5}">
                      <a16:colId xmlns:a16="http://schemas.microsoft.com/office/drawing/2014/main" val="1828740746"/>
                    </a:ext>
                  </a:extLst>
                </a:gridCol>
              </a:tblGrid>
              <a:tr h="1326283">
                <a:tc>
                  <a:txBody>
                    <a:bodyPr/>
                    <a:lstStyle/>
                    <a:p>
                      <a:pPr algn="ctr"/>
                      <a:r>
                        <a:rPr lang="en-US" sz="3000" dirty="0">
                          <a:solidFill>
                            <a:schemeClr val="tx1"/>
                          </a:solidFill>
                          <a:latin typeface="Century Schoolbook" panose="02040604050505020304" pitchFamily="18" charset="0"/>
                        </a:rPr>
                        <a:t>Country</a:t>
                      </a:r>
                    </a:p>
                  </a:txBody>
                  <a:tcPr anchor="ctr">
                    <a:solidFill>
                      <a:schemeClr val="bg1"/>
                    </a:solidFill>
                  </a:tcPr>
                </a:tc>
                <a:tc>
                  <a:txBody>
                    <a:bodyPr/>
                    <a:lstStyle/>
                    <a:p>
                      <a:pPr algn="ctr"/>
                      <a:r>
                        <a:rPr lang="en-US" sz="3000" dirty="0">
                          <a:solidFill>
                            <a:schemeClr val="tx1"/>
                          </a:solidFill>
                          <a:latin typeface="Century Schoolbook" panose="02040604050505020304" pitchFamily="18" charset="0"/>
                        </a:rPr>
                        <a:t># of ethnic Russians</a:t>
                      </a:r>
                    </a:p>
                  </a:txBody>
                  <a:tcPr anchor="ctr">
                    <a:solidFill>
                      <a:schemeClr val="bg1"/>
                    </a:solidFill>
                  </a:tcPr>
                </a:tc>
                <a:tc>
                  <a:txBody>
                    <a:bodyPr/>
                    <a:lstStyle/>
                    <a:p>
                      <a:pPr algn="ctr"/>
                      <a:r>
                        <a:rPr lang="en-US" sz="3000" dirty="0">
                          <a:solidFill>
                            <a:schemeClr val="tx1"/>
                          </a:solidFill>
                          <a:latin typeface="Century Schoolbook" panose="02040604050505020304" pitchFamily="18" charset="0"/>
                        </a:rPr>
                        <a:t>% Russian Population</a:t>
                      </a:r>
                    </a:p>
                  </a:txBody>
                  <a:tcPr anchor="ctr">
                    <a:solidFill>
                      <a:schemeClr val="bg1"/>
                    </a:solidFill>
                  </a:tcPr>
                </a:tc>
                <a:extLst>
                  <a:ext uri="{0D108BD9-81ED-4DB2-BD59-A6C34878D82A}">
                    <a16:rowId xmlns:a16="http://schemas.microsoft.com/office/drawing/2014/main" val="1818645326"/>
                  </a:ext>
                </a:extLst>
              </a:tr>
              <a:tr h="736045">
                <a:tc>
                  <a:txBody>
                    <a:bodyPr/>
                    <a:lstStyle/>
                    <a:p>
                      <a:pPr algn="ctr"/>
                      <a:r>
                        <a:rPr lang="en-US" sz="3000" b="1" dirty="0">
                          <a:latin typeface="Century Schoolbook" panose="02040604050505020304" pitchFamily="18" charset="0"/>
                        </a:rPr>
                        <a:t>Ukraine</a:t>
                      </a:r>
                    </a:p>
                  </a:txBody>
                  <a:tcPr anchor="ctr">
                    <a:solidFill>
                      <a:srgbClr val="0032A0"/>
                    </a:solidFill>
                  </a:tcPr>
                </a:tc>
                <a:tc>
                  <a:txBody>
                    <a:bodyPr/>
                    <a:lstStyle/>
                    <a:p>
                      <a:pPr algn="ctr"/>
                      <a:r>
                        <a:rPr lang="en-US" sz="3000" b="1" dirty="0">
                          <a:latin typeface="Century Schoolbook" panose="02040604050505020304" pitchFamily="18" charset="0"/>
                        </a:rPr>
                        <a:t>8,300,000</a:t>
                      </a:r>
                    </a:p>
                  </a:txBody>
                  <a:tcPr anchor="ctr">
                    <a:solidFill>
                      <a:srgbClr val="0032A0"/>
                    </a:solidFill>
                  </a:tcPr>
                </a:tc>
                <a:tc>
                  <a:txBody>
                    <a:bodyPr/>
                    <a:lstStyle/>
                    <a:p>
                      <a:pPr algn="ctr"/>
                      <a:r>
                        <a:rPr lang="en-US" sz="3000" b="1" dirty="0">
                          <a:latin typeface="Century Schoolbook" panose="02040604050505020304" pitchFamily="18" charset="0"/>
                        </a:rPr>
                        <a:t>17%</a:t>
                      </a:r>
                    </a:p>
                  </a:txBody>
                  <a:tcPr anchor="ctr">
                    <a:solidFill>
                      <a:srgbClr val="0032A0"/>
                    </a:solidFill>
                  </a:tcPr>
                </a:tc>
                <a:extLst>
                  <a:ext uri="{0D108BD9-81ED-4DB2-BD59-A6C34878D82A}">
                    <a16:rowId xmlns:a16="http://schemas.microsoft.com/office/drawing/2014/main" val="3323174849"/>
                  </a:ext>
                </a:extLst>
              </a:tr>
              <a:tr h="736045">
                <a:tc>
                  <a:txBody>
                    <a:bodyPr/>
                    <a:lstStyle/>
                    <a:p>
                      <a:pPr algn="ctr"/>
                      <a:r>
                        <a:rPr lang="en-US" sz="3000" b="1" dirty="0">
                          <a:latin typeface="Century Schoolbook" panose="02040604050505020304" pitchFamily="18" charset="0"/>
                        </a:rPr>
                        <a:t>Estonia</a:t>
                      </a:r>
                    </a:p>
                  </a:txBody>
                  <a:tcPr anchor="ctr">
                    <a:solidFill>
                      <a:srgbClr val="DA291C"/>
                    </a:solidFill>
                  </a:tcPr>
                </a:tc>
                <a:tc>
                  <a:txBody>
                    <a:bodyPr/>
                    <a:lstStyle/>
                    <a:p>
                      <a:pPr algn="ctr"/>
                      <a:r>
                        <a:rPr lang="en-US" sz="3000" b="1" dirty="0">
                          <a:latin typeface="Century Schoolbook" panose="02040604050505020304" pitchFamily="18" charset="0"/>
                        </a:rPr>
                        <a:t>3,600,000</a:t>
                      </a:r>
                    </a:p>
                  </a:txBody>
                  <a:tcPr anchor="ctr">
                    <a:solidFill>
                      <a:srgbClr val="DA291C"/>
                    </a:solidFill>
                  </a:tcPr>
                </a:tc>
                <a:tc>
                  <a:txBody>
                    <a:bodyPr/>
                    <a:lstStyle/>
                    <a:p>
                      <a:pPr algn="ctr"/>
                      <a:r>
                        <a:rPr lang="en-US" sz="3000" b="1" dirty="0">
                          <a:latin typeface="Century Schoolbook" panose="02040604050505020304" pitchFamily="18" charset="0"/>
                        </a:rPr>
                        <a:t>20%</a:t>
                      </a:r>
                    </a:p>
                  </a:txBody>
                  <a:tcPr anchor="ctr">
                    <a:solidFill>
                      <a:srgbClr val="DA291C"/>
                    </a:solidFill>
                  </a:tcPr>
                </a:tc>
                <a:extLst>
                  <a:ext uri="{0D108BD9-81ED-4DB2-BD59-A6C34878D82A}">
                    <a16:rowId xmlns:a16="http://schemas.microsoft.com/office/drawing/2014/main" val="963890103"/>
                  </a:ext>
                </a:extLst>
              </a:tr>
              <a:tr h="736045">
                <a:tc>
                  <a:txBody>
                    <a:bodyPr/>
                    <a:lstStyle/>
                    <a:p>
                      <a:pPr algn="ctr"/>
                      <a:r>
                        <a:rPr lang="en-US" sz="3000" b="1" dirty="0">
                          <a:latin typeface="Century Schoolbook" panose="02040604050505020304" pitchFamily="18" charset="0"/>
                        </a:rPr>
                        <a:t>Latvia</a:t>
                      </a:r>
                    </a:p>
                  </a:txBody>
                  <a:tcPr anchor="ctr">
                    <a:solidFill>
                      <a:srgbClr val="0032A0"/>
                    </a:solidFill>
                  </a:tcPr>
                </a:tc>
                <a:tc>
                  <a:txBody>
                    <a:bodyPr/>
                    <a:lstStyle/>
                    <a:p>
                      <a:pPr algn="ctr"/>
                      <a:r>
                        <a:rPr lang="en-US" sz="3000" b="1" dirty="0">
                          <a:latin typeface="Century Schoolbook" panose="02040604050505020304" pitchFamily="18" charset="0"/>
                        </a:rPr>
                        <a:t>490,000</a:t>
                      </a:r>
                    </a:p>
                  </a:txBody>
                  <a:tcPr anchor="ctr">
                    <a:solidFill>
                      <a:srgbClr val="0032A0"/>
                    </a:solidFill>
                  </a:tcPr>
                </a:tc>
                <a:tc>
                  <a:txBody>
                    <a:bodyPr/>
                    <a:lstStyle/>
                    <a:p>
                      <a:pPr algn="ctr"/>
                      <a:r>
                        <a:rPr lang="en-US" sz="3000" b="1" dirty="0">
                          <a:latin typeface="Century Schoolbook" panose="02040604050505020304" pitchFamily="18" charset="0"/>
                        </a:rPr>
                        <a:t>25%</a:t>
                      </a:r>
                    </a:p>
                  </a:txBody>
                  <a:tcPr anchor="ctr">
                    <a:solidFill>
                      <a:srgbClr val="0032A0"/>
                    </a:solidFill>
                  </a:tcPr>
                </a:tc>
                <a:extLst>
                  <a:ext uri="{0D108BD9-81ED-4DB2-BD59-A6C34878D82A}">
                    <a16:rowId xmlns:a16="http://schemas.microsoft.com/office/drawing/2014/main" val="3797112851"/>
                  </a:ext>
                </a:extLst>
              </a:tr>
              <a:tr h="736045">
                <a:tc>
                  <a:txBody>
                    <a:bodyPr/>
                    <a:lstStyle/>
                    <a:p>
                      <a:pPr algn="ctr"/>
                      <a:r>
                        <a:rPr lang="en-US" sz="3000" b="1" dirty="0">
                          <a:latin typeface="Century Schoolbook" panose="02040604050505020304" pitchFamily="18" charset="0"/>
                        </a:rPr>
                        <a:t>Kazakhstan</a:t>
                      </a:r>
                    </a:p>
                  </a:txBody>
                  <a:tcPr anchor="ctr">
                    <a:solidFill>
                      <a:srgbClr val="DA291C"/>
                    </a:solidFill>
                  </a:tcPr>
                </a:tc>
                <a:tc>
                  <a:txBody>
                    <a:bodyPr/>
                    <a:lstStyle/>
                    <a:p>
                      <a:pPr algn="ctr"/>
                      <a:r>
                        <a:rPr lang="en-US" sz="3000" b="1" dirty="0">
                          <a:latin typeface="Century Schoolbook" panose="02040604050505020304" pitchFamily="18" charset="0"/>
                        </a:rPr>
                        <a:t>320,000</a:t>
                      </a:r>
                    </a:p>
                  </a:txBody>
                  <a:tcPr anchor="ctr">
                    <a:solidFill>
                      <a:srgbClr val="DA291C"/>
                    </a:solidFill>
                  </a:tcPr>
                </a:tc>
                <a:tc>
                  <a:txBody>
                    <a:bodyPr/>
                    <a:lstStyle/>
                    <a:p>
                      <a:pPr algn="ctr"/>
                      <a:r>
                        <a:rPr lang="en-US" sz="3000" b="1" dirty="0">
                          <a:latin typeface="Century Schoolbook" panose="02040604050505020304" pitchFamily="18" charset="0"/>
                        </a:rPr>
                        <a:t>25%</a:t>
                      </a:r>
                    </a:p>
                  </a:txBody>
                  <a:tcPr anchor="ctr">
                    <a:solidFill>
                      <a:srgbClr val="DA291C"/>
                    </a:solidFill>
                  </a:tcPr>
                </a:tc>
                <a:extLst>
                  <a:ext uri="{0D108BD9-81ED-4DB2-BD59-A6C34878D82A}">
                    <a16:rowId xmlns:a16="http://schemas.microsoft.com/office/drawing/2014/main" val="1663155480"/>
                  </a:ext>
                </a:extLst>
              </a:tr>
            </a:tbl>
          </a:graphicData>
        </a:graphic>
      </p:graphicFrame>
      <p:sp>
        <p:nvSpPr>
          <p:cNvPr id="11" name="TextBox 10">
            <a:extLst>
              <a:ext uri="{FF2B5EF4-FFF2-40B4-BE49-F238E27FC236}">
                <a16:creationId xmlns:a16="http://schemas.microsoft.com/office/drawing/2014/main" id="{7DBF558C-A008-423A-8E81-B4F31AA5740D}"/>
              </a:ext>
            </a:extLst>
          </p:cNvPr>
          <p:cNvSpPr txBox="1"/>
          <p:nvPr/>
        </p:nvSpPr>
        <p:spPr>
          <a:xfrm>
            <a:off x="2354579" y="16102419"/>
            <a:ext cx="7970526" cy="2308324"/>
          </a:xfrm>
          <a:prstGeom prst="rect">
            <a:avLst/>
          </a:prstGeom>
          <a:noFill/>
        </p:spPr>
        <p:txBody>
          <a:bodyPr wrap="square" rtlCol="0">
            <a:spAutoFit/>
          </a:bodyPr>
          <a:lstStyle/>
          <a:p>
            <a:pPr marL="285750" indent="-285750">
              <a:buFont typeface="Wingdings" panose="05000000000000000000" pitchFamily="2" charset="2"/>
              <a:buChar char="§"/>
            </a:pPr>
            <a:r>
              <a:rPr lang="en-US" dirty="0">
                <a:latin typeface="Century Schoolbook" panose="02040604050505020304" pitchFamily="18" charset="0"/>
              </a:rPr>
              <a:t>Many former Soviet republics have large numbers of ethnic Russians living in them, This is due to the heavy Russification of these places</a:t>
            </a:r>
          </a:p>
          <a:p>
            <a:pPr marL="285750" indent="-285750">
              <a:buFont typeface="Wingdings" panose="05000000000000000000" pitchFamily="2" charset="2"/>
              <a:buChar char="§"/>
            </a:pPr>
            <a:r>
              <a:rPr lang="en-US" dirty="0">
                <a:latin typeface="Century Schoolbook" panose="02040604050505020304" pitchFamily="18" charset="0"/>
              </a:rPr>
              <a:t>These populations generally cause worry for these countries because the protection of ethnic Russians, abroad is a commonly used justification for Russia to invade on behalf of them</a:t>
            </a:r>
          </a:p>
          <a:p>
            <a:pPr marL="742950" lvl="1" indent="-285750">
              <a:buFont typeface="Wingdings" panose="05000000000000000000" pitchFamily="2" charset="2"/>
              <a:buChar char="§"/>
            </a:pPr>
            <a:r>
              <a:rPr lang="en-US" dirty="0">
                <a:latin typeface="Century Schoolbook" panose="02040604050505020304" pitchFamily="18" charset="0"/>
              </a:rPr>
              <a:t>This was evidenced by Russia’s official reason for annexing Crimea, as there were Russians being ‘oppressed’ by Ukraine</a:t>
            </a:r>
          </a:p>
          <a:p>
            <a:pPr marL="742950" lvl="1" indent="-285750">
              <a:buFont typeface="Wingdings" panose="05000000000000000000" pitchFamily="2" charset="2"/>
              <a:buChar char="§"/>
            </a:pPr>
            <a:endParaRPr lang="en-US" dirty="0">
              <a:latin typeface="Century Schoolbook" panose="02040604050505020304" pitchFamily="18" charset="0"/>
            </a:endParaRPr>
          </a:p>
        </p:txBody>
      </p:sp>
      <p:cxnSp>
        <p:nvCxnSpPr>
          <p:cNvPr id="29" name="Straight Connector 28">
            <a:extLst>
              <a:ext uri="{FF2B5EF4-FFF2-40B4-BE49-F238E27FC236}">
                <a16:creationId xmlns:a16="http://schemas.microsoft.com/office/drawing/2014/main" id="{66D25C70-924F-4E19-9201-B2B574CC2851}"/>
              </a:ext>
            </a:extLst>
          </p:cNvPr>
          <p:cNvCxnSpPr>
            <a:cxnSpLocks/>
          </p:cNvCxnSpPr>
          <p:nvPr/>
        </p:nvCxnSpPr>
        <p:spPr>
          <a:xfrm>
            <a:off x="13725367" y="23698200"/>
            <a:ext cx="9144001"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B8F9A439-DC98-4C59-B4BE-4DE31159BDE6}"/>
              </a:ext>
            </a:extLst>
          </p:cNvPr>
          <p:cNvSpPr txBox="1"/>
          <p:nvPr/>
        </p:nvSpPr>
        <p:spPr>
          <a:xfrm rot="10800000" flipV="1">
            <a:off x="15087598" y="22990314"/>
            <a:ext cx="7376167" cy="707886"/>
          </a:xfrm>
          <a:prstGeom prst="rect">
            <a:avLst/>
          </a:prstGeom>
          <a:noFill/>
        </p:spPr>
        <p:txBody>
          <a:bodyPr wrap="square" rtlCol="0">
            <a:spAutoFit/>
          </a:bodyPr>
          <a:lstStyle/>
          <a:p>
            <a:pPr algn="ctr"/>
            <a:r>
              <a:rPr lang="en-US" sz="4000" b="1" dirty="0">
                <a:latin typeface="Century Schoolbook" panose="02040604050505020304" pitchFamily="18" charset="0"/>
              </a:rPr>
              <a:t>Russia &amp; The Future</a:t>
            </a:r>
          </a:p>
        </p:txBody>
      </p:sp>
      <p:sp>
        <p:nvSpPr>
          <p:cNvPr id="15" name="TextBox 14">
            <a:extLst>
              <a:ext uri="{FF2B5EF4-FFF2-40B4-BE49-F238E27FC236}">
                <a16:creationId xmlns:a16="http://schemas.microsoft.com/office/drawing/2014/main" id="{7AECE244-9CB4-4A16-84A5-2188A9BE3D26}"/>
              </a:ext>
            </a:extLst>
          </p:cNvPr>
          <p:cNvSpPr txBox="1"/>
          <p:nvPr/>
        </p:nvSpPr>
        <p:spPr>
          <a:xfrm>
            <a:off x="13295753" y="24222198"/>
            <a:ext cx="10959859" cy="336220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Century Schoolbook" panose="02040604050505020304" pitchFamily="18" charset="0"/>
              </a:rPr>
              <a:t>While many thought the war in Ukraine would go much worse for Ukraine, they have been holding out very strong and are pushing back the Russians</a:t>
            </a:r>
          </a:p>
          <a:p>
            <a:pPr marL="285750" indent="-285750">
              <a:lnSpc>
                <a:spcPct val="150000"/>
              </a:lnSpc>
              <a:buFont typeface="Wingdings" panose="05000000000000000000" pitchFamily="2" charset="2"/>
              <a:buChar char="§"/>
            </a:pPr>
            <a:r>
              <a:rPr lang="en-US" dirty="0">
                <a:latin typeface="Century Schoolbook" panose="02040604050505020304" pitchFamily="18" charset="0"/>
              </a:rPr>
              <a:t>Russia could still win the war, but certainly not favorably, and it will be expensive</a:t>
            </a:r>
          </a:p>
          <a:p>
            <a:pPr marL="742950" lvl="1" indent="-285750">
              <a:lnSpc>
                <a:spcPct val="150000"/>
              </a:lnSpc>
              <a:buFont typeface="Wingdings" panose="05000000000000000000" pitchFamily="2" charset="2"/>
              <a:buChar char="§"/>
            </a:pPr>
            <a:r>
              <a:rPr lang="en-US" dirty="0">
                <a:latin typeface="Century Schoolbook" panose="02040604050505020304" pitchFamily="18" charset="0"/>
              </a:rPr>
              <a:t>They may simply push for recognition of the independent Donbass, and Crimea, as well as a guarantee that Ukraine will not join NATO, and military disarmament </a:t>
            </a:r>
            <a:r>
              <a:rPr lang="en-US">
                <a:latin typeface="Century Schoolbook" panose="02040604050505020304" pitchFamily="18" charset="0"/>
              </a:rPr>
              <a:t>at most.</a:t>
            </a:r>
            <a:endParaRPr lang="en-US" dirty="0">
              <a:latin typeface="Century Schoolbook" panose="02040604050505020304" pitchFamily="18" charset="0"/>
            </a:endParaRPr>
          </a:p>
          <a:p>
            <a:pPr marL="285750" indent="-285750">
              <a:lnSpc>
                <a:spcPct val="150000"/>
              </a:lnSpc>
              <a:buFont typeface="Wingdings" panose="05000000000000000000" pitchFamily="2" charset="2"/>
              <a:buChar char="§"/>
            </a:pPr>
            <a:r>
              <a:rPr lang="en-US" dirty="0">
                <a:latin typeface="Century Schoolbook" panose="02040604050505020304" pitchFamily="18" charset="0"/>
              </a:rPr>
              <a:t>Russia will tie itself closer to China, especially after getting cut off from western finances</a:t>
            </a:r>
          </a:p>
          <a:p>
            <a:pPr marL="285750" indent="-285750">
              <a:lnSpc>
                <a:spcPct val="150000"/>
              </a:lnSpc>
              <a:buFont typeface="Wingdings" panose="05000000000000000000" pitchFamily="2" charset="2"/>
              <a:buChar char="§"/>
            </a:pPr>
            <a:r>
              <a:rPr lang="en-US" dirty="0">
                <a:latin typeface="Century Schoolbook" panose="02040604050505020304" pitchFamily="18" charset="0"/>
              </a:rPr>
              <a:t>Russia will also likely try to keep its influence over Central Asia and Belarus, by force if necessary</a:t>
            </a:r>
          </a:p>
          <a:p>
            <a:pPr marL="285750" indent="-285750">
              <a:lnSpc>
                <a:spcPct val="150000"/>
              </a:lnSpc>
              <a:buFont typeface="Wingdings" panose="05000000000000000000" pitchFamily="2" charset="2"/>
              <a:buChar char="§"/>
            </a:pPr>
            <a:r>
              <a:rPr lang="en-US" dirty="0">
                <a:latin typeface="Century Schoolbook" panose="02040604050505020304" pitchFamily="18" charset="0"/>
              </a:rPr>
              <a:t>This conflict may push nations like Sweden and Finland closer to NATO</a:t>
            </a:r>
          </a:p>
        </p:txBody>
      </p:sp>
    </p:spTree>
    <p:extLst>
      <p:ext uri="{BB962C8B-B14F-4D97-AF65-F5344CB8AC3E}">
        <p14:creationId xmlns:p14="http://schemas.microsoft.com/office/powerpoint/2010/main" val="37445381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898</TotalTime>
  <Words>1232</Words>
  <Application>Microsoft Office PowerPoint</Application>
  <PresentationFormat>Custom</PresentationFormat>
  <Paragraphs>90</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Schoolbook</vt:lpstr>
      <vt:lpstr>Times New Roman</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Fuck Off</dc:creator>
  <cp:lastModifiedBy>Fuck Off</cp:lastModifiedBy>
  <cp:revision>1</cp:revision>
  <dcterms:created xsi:type="dcterms:W3CDTF">2022-04-20T02:48:08Z</dcterms:created>
  <dcterms:modified xsi:type="dcterms:W3CDTF">2022-04-20T18:00:48Z</dcterms:modified>
</cp:coreProperties>
</file>