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59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9BDDA0C-70D5-FF4B-ABBB-1309230A318C}" v="431" dt="2022-04-15T20:47:49.267"/>
    <p1510:client id="{7FDED23D-39B6-7840-A272-D0B2269B2CF7}" v="841" dt="2022-04-20T02:30:22.76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694"/>
  </p:normalViewPr>
  <p:slideViewPr>
    <p:cSldViewPr snapToGrid="0">
      <p:cViewPr varScale="1">
        <p:scale>
          <a:sx n="121" d="100"/>
          <a:sy n="121" d="100"/>
        </p:scale>
        <p:origin x="744" y="1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7324D88-CA65-2D42-B117-3E77B0C9D96C}" type="datetimeFigureOut">
              <a:rPr lang="en-US" smtClean="0"/>
              <a:t>4/20/22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4B2D647-5F61-A54E-BD3D-12B371477AF8}" type="slidenum">
              <a:rPr lang="en-US" smtClean="0"/>
              <a:t>‹#›</a:t>
            </a:fld>
            <a:endParaRPr lang="en-US"/>
          </a:p>
        </p:txBody>
      </p:sp>
    </p:spTree>
    <p:extLst>
      <p:ext uri="{BB962C8B-B14F-4D97-AF65-F5344CB8AC3E}">
        <p14:creationId xmlns:p14="http://schemas.microsoft.com/office/powerpoint/2010/main" val="24823726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US" sz="1200" b="0" i="0" kern="1200">
                <a:solidFill>
                  <a:schemeClr val="tx1"/>
                </a:solidFill>
                <a:effectLst/>
                <a:latin typeface="+mn-lt"/>
                <a:ea typeface="+mn-ea"/>
                <a:cs typeface="+mn-cs"/>
              </a:rPr>
              <a:t>Recreating another study but not using color and including PFI in order to test all combinations of stimuli</a:t>
            </a:r>
            <a:br>
              <a:rPr lang="en-US" sz="1200" b="0" i="0" kern="1200">
                <a:solidFill>
                  <a:schemeClr val="tx1"/>
                </a:solidFill>
                <a:effectLst/>
                <a:latin typeface="+mn-lt"/>
                <a:ea typeface="+mn-ea"/>
                <a:cs typeface="+mn-cs"/>
              </a:rPr>
            </a:br>
            <a:r>
              <a:rPr lang="en-US" sz="1200" b="0" i="0" kern="1200">
                <a:solidFill>
                  <a:schemeClr val="tx1"/>
                </a:solidFill>
                <a:effectLst/>
                <a:latin typeface="+mn-lt"/>
                <a:ea typeface="+mn-ea"/>
                <a:cs typeface="+mn-cs"/>
              </a:rPr>
              <a:t>No significant difference between rivalry and non-rivalry so not a common mechanism Hypothesis of a common mechanism between them</a:t>
            </a:r>
          </a:p>
          <a:p>
            <a:pPr fontAlgn="base"/>
            <a:r>
              <a:rPr lang="en-US" sz="1200" b="0" i="0" kern="1200" dirty="0">
                <a:solidFill>
                  <a:schemeClr val="tx1"/>
                </a:solidFill>
                <a:effectLst/>
                <a:latin typeface="+mn-lt"/>
                <a:ea typeface="+mn-ea"/>
                <a:cs typeface="+mn-cs"/>
              </a:rPr>
              <a:t>Repeated measures ANOVA - checked for normality and sphericity (violated) adjusted with chi-muller statistic. All pairwise comparisons. Controlled for family-wise value across all conditions</a:t>
            </a:r>
          </a:p>
          <a:p>
            <a:endParaRPr lang="en-US" dirty="0"/>
          </a:p>
        </p:txBody>
      </p:sp>
      <p:sp>
        <p:nvSpPr>
          <p:cNvPr id="4" name="Slide Number Placeholder 3"/>
          <p:cNvSpPr>
            <a:spLocks noGrp="1"/>
          </p:cNvSpPr>
          <p:nvPr>
            <p:ph type="sldNum" sz="quarter" idx="5"/>
          </p:nvPr>
        </p:nvSpPr>
        <p:spPr/>
        <p:txBody>
          <a:bodyPr/>
          <a:lstStyle/>
          <a:p>
            <a:fld id="{A4B2D647-5F61-A54E-BD3D-12B371477AF8}" type="slidenum">
              <a:rPr lang="en-US" smtClean="0"/>
              <a:t>1</a:t>
            </a:fld>
            <a:endParaRPr lang="en-US"/>
          </a:p>
        </p:txBody>
      </p:sp>
    </p:spTree>
    <p:extLst>
      <p:ext uri="{BB962C8B-B14F-4D97-AF65-F5344CB8AC3E}">
        <p14:creationId xmlns:p14="http://schemas.microsoft.com/office/powerpoint/2010/main" val="31918814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A1DD4C-953F-7149-B5DA-66F2C71496D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7DD573E-3F2A-C842-92B8-F60D0F73515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A9586B1-FA7B-704F-A610-A2F1B0525C6A}"/>
              </a:ext>
            </a:extLst>
          </p:cNvPr>
          <p:cNvSpPr>
            <a:spLocks noGrp="1"/>
          </p:cNvSpPr>
          <p:nvPr>
            <p:ph type="dt" sz="half" idx="10"/>
          </p:nvPr>
        </p:nvSpPr>
        <p:spPr/>
        <p:txBody>
          <a:bodyPr/>
          <a:lstStyle/>
          <a:p>
            <a:fld id="{C94539D6-D7BE-9945-9A74-61B7791F606A}" type="datetimeFigureOut">
              <a:rPr lang="en-US" smtClean="0"/>
              <a:t>4/20/22</a:t>
            </a:fld>
            <a:endParaRPr lang="en-US"/>
          </a:p>
        </p:txBody>
      </p:sp>
      <p:sp>
        <p:nvSpPr>
          <p:cNvPr id="5" name="Footer Placeholder 4">
            <a:extLst>
              <a:ext uri="{FF2B5EF4-FFF2-40B4-BE49-F238E27FC236}">
                <a16:creationId xmlns:a16="http://schemas.microsoft.com/office/drawing/2014/main" id="{6E9824A0-E75F-084C-AA60-66BD883F146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33442A9-42D5-984F-868B-168C020DBCDF}"/>
              </a:ext>
            </a:extLst>
          </p:cNvPr>
          <p:cNvSpPr>
            <a:spLocks noGrp="1"/>
          </p:cNvSpPr>
          <p:nvPr>
            <p:ph type="sldNum" sz="quarter" idx="12"/>
          </p:nvPr>
        </p:nvSpPr>
        <p:spPr/>
        <p:txBody>
          <a:bodyPr/>
          <a:lstStyle/>
          <a:p>
            <a:fld id="{0559696B-C6E0-B84A-9A7D-3C97BDE15EB4}" type="slidenum">
              <a:rPr lang="en-US" smtClean="0"/>
              <a:t>‹#›</a:t>
            </a:fld>
            <a:endParaRPr lang="en-US"/>
          </a:p>
        </p:txBody>
      </p:sp>
    </p:spTree>
    <p:extLst>
      <p:ext uri="{BB962C8B-B14F-4D97-AF65-F5344CB8AC3E}">
        <p14:creationId xmlns:p14="http://schemas.microsoft.com/office/powerpoint/2010/main" val="9235610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87D156-6DD6-D548-B7B0-26A8D66EB3A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29971F7-24B8-6145-BBEC-A08CF720C42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9D1AF-8BA3-7241-B4D4-DF15642C876F}"/>
              </a:ext>
            </a:extLst>
          </p:cNvPr>
          <p:cNvSpPr>
            <a:spLocks noGrp="1"/>
          </p:cNvSpPr>
          <p:nvPr>
            <p:ph type="dt" sz="half" idx="10"/>
          </p:nvPr>
        </p:nvSpPr>
        <p:spPr/>
        <p:txBody>
          <a:bodyPr/>
          <a:lstStyle/>
          <a:p>
            <a:fld id="{C94539D6-D7BE-9945-9A74-61B7791F606A}" type="datetimeFigureOut">
              <a:rPr lang="en-US" smtClean="0"/>
              <a:t>4/20/22</a:t>
            </a:fld>
            <a:endParaRPr lang="en-US"/>
          </a:p>
        </p:txBody>
      </p:sp>
      <p:sp>
        <p:nvSpPr>
          <p:cNvPr id="5" name="Footer Placeholder 4">
            <a:extLst>
              <a:ext uri="{FF2B5EF4-FFF2-40B4-BE49-F238E27FC236}">
                <a16:creationId xmlns:a16="http://schemas.microsoft.com/office/drawing/2014/main" id="{6AC9E3B5-97F6-B142-9EC6-57029957569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E80E02F-516D-E545-B722-EF73CB3E827E}"/>
              </a:ext>
            </a:extLst>
          </p:cNvPr>
          <p:cNvSpPr>
            <a:spLocks noGrp="1"/>
          </p:cNvSpPr>
          <p:nvPr>
            <p:ph type="sldNum" sz="quarter" idx="12"/>
          </p:nvPr>
        </p:nvSpPr>
        <p:spPr/>
        <p:txBody>
          <a:bodyPr/>
          <a:lstStyle/>
          <a:p>
            <a:fld id="{0559696B-C6E0-B84A-9A7D-3C97BDE15EB4}" type="slidenum">
              <a:rPr lang="en-US" smtClean="0"/>
              <a:t>‹#›</a:t>
            </a:fld>
            <a:endParaRPr lang="en-US"/>
          </a:p>
        </p:txBody>
      </p:sp>
    </p:spTree>
    <p:extLst>
      <p:ext uri="{BB962C8B-B14F-4D97-AF65-F5344CB8AC3E}">
        <p14:creationId xmlns:p14="http://schemas.microsoft.com/office/powerpoint/2010/main" val="33738543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2A87B-A85F-4341-A4B0-627B6B46078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26753034-C924-E743-92FD-EC201EF05EA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236D298-A198-0641-B67A-52FB41B4542B}"/>
              </a:ext>
            </a:extLst>
          </p:cNvPr>
          <p:cNvSpPr>
            <a:spLocks noGrp="1"/>
          </p:cNvSpPr>
          <p:nvPr>
            <p:ph type="dt" sz="half" idx="10"/>
          </p:nvPr>
        </p:nvSpPr>
        <p:spPr/>
        <p:txBody>
          <a:bodyPr/>
          <a:lstStyle/>
          <a:p>
            <a:fld id="{C94539D6-D7BE-9945-9A74-61B7791F606A}" type="datetimeFigureOut">
              <a:rPr lang="en-US" smtClean="0"/>
              <a:t>4/20/22</a:t>
            </a:fld>
            <a:endParaRPr lang="en-US"/>
          </a:p>
        </p:txBody>
      </p:sp>
      <p:sp>
        <p:nvSpPr>
          <p:cNvPr id="5" name="Footer Placeholder 4">
            <a:extLst>
              <a:ext uri="{FF2B5EF4-FFF2-40B4-BE49-F238E27FC236}">
                <a16:creationId xmlns:a16="http://schemas.microsoft.com/office/drawing/2014/main" id="{F37239A9-0C87-CD4A-8C19-550A0B79E21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8163C8F-79D5-DE4F-994E-725519555E7D}"/>
              </a:ext>
            </a:extLst>
          </p:cNvPr>
          <p:cNvSpPr>
            <a:spLocks noGrp="1"/>
          </p:cNvSpPr>
          <p:nvPr>
            <p:ph type="sldNum" sz="quarter" idx="12"/>
          </p:nvPr>
        </p:nvSpPr>
        <p:spPr/>
        <p:txBody>
          <a:bodyPr/>
          <a:lstStyle/>
          <a:p>
            <a:fld id="{0559696B-C6E0-B84A-9A7D-3C97BDE15EB4}" type="slidenum">
              <a:rPr lang="en-US" smtClean="0"/>
              <a:t>‹#›</a:t>
            </a:fld>
            <a:endParaRPr lang="en-US"/>
          </a:p>
        </p:txBody>
      </p:sp>
    </p:spTree>
    <p:extLst>
      <p:ext uri="{BB962C8B-B14F-4D97-AF65-F5344CB8AC3E}">
        <p14:creationId xmlns:p14="http://schemas.microsoft.com/office/powerpoint/2010/main" val="15888579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B05EB8-A9A1-6A46-9D85-1BA32311065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25B2008-69A5-2044-897D-3299EAB8F71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5411700-2346-5E4F-BE2B-954656BB2A0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65946D8-0F53-1C43-B636-EFB3003F7587}"/>
              </a:ext>
            </a:extLst>
          </p:cNvPr>
          <p:cNvSpPr>
            <a:spLocks noGrp="1"/>
          </p:cNvSpPr>
          <p:nvPr>
            <p:ph type="dt" sz="half" idx="10"/>
          </p:nvPr>
        </p:nvSpPr>
        <p:spPr/>
        <p:txBody>
          <a:bodyPr/>
          <a:lstStyle/>
          <a:p>
            <a:fld id="{C94539D6-D7BE-9945-9A74-61B7791F606A}" type="datetimeFigureOut">
              <a:rPr lang="en-US" smtClean="0"/>
              <a:t>4/20/22</a:t>
            </a:fld>
            <a:endParaRPr lang="en-US"/>
          </a:p>
        </p:txBody>
      </p:sp>
      <p:sp>
        <p:nvSpPr>
          <p:cNvPr id="6" name="Footer Placeholder 5">
            <a:extLst>
              <a:ext uri="{FF2B5EF4-FFF2-40B4-BE49-F238E27FC236}">
                <a16:creationId xmlns:a16="http://schemas.microsoft.com/office/drawing/2014/main" id="{B733B8BF-9E77-D340-8B12-882B1FD8147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4645ACE-0152-824B-949C-71EC486EA76F}"/>
              </a:ext>
            </a:extLst>
          </p:cNvPr>
          <p:cNvSpPr>
            <a:spLocks noGrp="1"/>
          </p:cNvSpPr>
          <p:nvPr>
            <p:ph type="sldNum" sz="quarter" idx="12"/>
          </p:nvPr>
        </p:nvSpPr>
        <p:spPr/>
        <p:txBody>
          <a:bodyPr/>
          <a:lstStyle/>
          <a:p>
            <a:fld id="{0559696B-C6E0-B84A-9A7D-3C97BDE15EB4}" type="slidenum">
              <a:rPr lang="en-US" smtClean="0"/>
              <a:t>‹#›</a:t>
            </a:fld>
            <a:endParaRPr lang="en-US"/>
          </a:p>
        </p:txBody>
      </p:sp>
    </p:spTree>
    <p:extLst>
      <p:ext uri="{BB962C8B-B14F-4D97-AF65-F5344CB8AC3E}">
        <p14:creationId xmlns:p14="http://schemas.microsoft.com/office/powerpoint/2010/main" val="30937531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64046-B197-8947-8BD0-DFF99425949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082B9EC-B6F3-CE43-97D5-1D871907CC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E667E08-4C73-8E46-8586-12974A981D4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F36D729-AA76-284C-80DB-47A530B842D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F7168C8-3166-5240-9B81-AE8EA98782A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3EA6834-81AE-3248-9795-2127115B540B}"/>
              </a:ext>
            </a:extLst>
          </p:cNvPr>
          <p:cNvSpPr>
            <a:spLocks noGrp="1"/>
          </p:cNvSpPr>
          <p:nvPr>
            <p:ph type="dt" sz="half" idx="10"/>
          </p:nvPr>
        </p:nvSpPr>
        <p:spPr/>
        <p:txBody>
          <a:bodyPr/>
          <a:lstStyle/>
          <a:p>
            <a:fld id="{C94539D6-D7BE-9945-9A74-61B7791F606A}" type="datetimeFigureOut">
              <a:rPr lang="en-US" smtClean="0"/>
              <a:t>4/20/22</a:t>
            </a:fld>
            <a:endParaRPr lang="en-US"/>
          </a:p>
        </p:txBody>
      </p:sp>
      <p:sp>
        <p:nvSpPr>
          <p:cNvPr id="8" name="Footer Placeholder 7">
            <a:extLst>
              <a:ext uri="{FF2B5EF4-FFF2-40B4-BE49-F238E27FC236}">
                <a16:creationId xmlns:a16="http://schemas.microsoft.com/office/drawing/2014/main" id="{7D4BB570-6584-B74F-ADD7-840E633E5E8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F27EFA4-CCD5-9147-9F47-55EA1A06DA84}"/>
              </a:ext>
            </a:extLst>
          </p:cNvPr>
          <p:cNvSpPr>
            <a:spLocks noGrp="1"/>
          </p:cNvSpPr>
          <p:nvPr>
            <p:ph type="sldNum" sz="quarter" idx="12"/>
          </p:nvPr>
        </p:nvSpPr>
        <p:spPr/>
        <p:txBody>
          <a:bodyPr/>
          <a:lstStyle/>
          <a:p>
            <a:fld id="{0559696B-C6E0-B84A-9A7D-3C97BDE15EB4}" type="slidenum">
              <a:rPr lang="en-US" smtClean="0"/>
              <a:t>‹#›</a:t>
            </a:fld>
            <a:endParaRPr lang="en-US"/>
          </a:p>
        </p:txBody>
      </p:sp>
    </p:spTree>
    <p:extLst>
      <p:ext uri="{BB962C8B-B14F-4D97-AF65-F5344CB8AC3E}">
        <p14:creationId xmlns:p14="http://schemas.microsoft.com/office/powerpoint/2010/main" val="27931580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A06733-306B-7444-AFF8-73D05B30C3E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FEE4555-D937-8D49-B149-5271A093E4F4}"/>
              </a:ext>
            </a:extLst>
          </p:cNvPr>
          <p:cNvSpPr>
            <a:spLocks noGrp="1"/>
          </p:cNvSpPr>
          <p:nvPr>
            <p:ph type="dt" sz="half" idx="10"/>
          </p:nvPr>
        </p:nvSpPr>
        <p:spPr/>
        <p:txBody>
          <a:bodyPr/>
          <a:lstStyle/>
          <a:p>
            <a:fld id="{C94539D6-D7BE-9945-9A74-61B7791F606A}" type="datetimeFigureOut">
              <a:rPr lang="en-US" smtClean="0"/>
              <a:t>4/20/22</a:t>
            </a:fld>
            <a:endParaRPr lang="en-US"/>
          </a:p>
        </p:txBody>
      </p:sp>
      <p:sp>
        <p:nvSpPr>
          <p:cNvPr id="4" name="Footer Placeholder 3">
            <a:extLst>
              <a:ext uri="{FF2B5EF4-FFF2-40B4-BE49-F238E27FC236}">
                <a16:creationId xmlns:a16="http://schemas.microsoft.com/office/drawing/2014/main" id="{A4E5891D-FEF7-3649-B0FF-B11076C2E6D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1039829-B950-2C42-AB6A-E328FC6CDD1D}"/>
              </a:ext>
            </a:extLst>
          </p:cNvPr>
          <p:cNvSpPr>
            <a:spLocks noGrp="1"/>
          </p:cNvSpPr>
          <p:nvPr>
            <p:ph type="sldNum" sz="quarter" idx="12"/>
          </p:nvPr>
        </p:nvSpPr>
        <p:spPr/>
        <p:txBody>
          <a:bodyPr/>
          <a:lstStyle/>
          <a:p>
            <a:fld id="{0559696B-C6E0-B84A-9A7D-3C97BDE15EB4}" type="slidenum">
              <a:rPr lang="en-US" smtClean="0"/>
              <a:t>‹#›</a:t>
            </a:fld>
            <a:endParaRPr lang="en-US"/>
          </a:p>
        </p:txBody>
      </p:sp>
    </p:spTree>
    <p:extLst>
      <p:ext uri="{BB962C8B-B14F-4D97-AF65-F5344CB8AC3E}">
        <p14:creationId xmlns:p14="http://schemas.microsoft.com/office/powerpoint/2010/main" val="30012734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AB561C5-6B3A-694B-AA39-6C5887EBB194}"/>
              </a:ext>
            </a:extLst>
          </p:cNvPr>
          <p:cNvSpPr>
            <a:spLocks noGrp="1"/>
          </p:cNvSpPr>
          <p:nvPr>
            <p:ph type="dt" sz="half" idx="10"/>
          </p:nvPr>
        </p:nvSpPr>
        <p:spPr/>
        <p:txBody>
          <a:bodyPr/>
          <a:lstStyle/>
          <a:p>
            <a:fld id="{C94539D6-D7BE-9945-9A74-61B7791F606A}" type="datetimeFigureOut">
              <a:rPr lang="en-US" smtClean="0"/>
              <a:t>4/20/22</a:t>
            </a:fld>
            <a:endParaRPr lang="en-US"/>
          </a:p>
        </p:txBody>
      </p:sp>
      <p:sp>
        <p:nvSpPr>
          <p:cNvPr id="3" name="Footer Placeholder 2">
            <a:extLst>
              <a:ext uri="{FF2B5EF4-FFF2-40B4-BE49-F238E27FC236}">
                <a16:creationId xmlns:a16="http://schemas.microsoft.com/office/drawing/2014/main" id="{B7F5894D-499A-BF49-9F70-F48649E3893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B4B9A6D-2832-4047-8735-DD55E108FE28}"/>
              </a:ext>
            </a:extLst>
          </p:cNvPr>
          <p:cNvSpPr>
            <a:spLocks noGrp="1"/>
          </p:cNvSpPr>
          <p:nvPr>
            <p:ph type="sldNum" sz="quarter" idx="12"/>
          </p:nvPr>
        </p:nvSpPr>
        <p:spPr/>
        <p:txBody>
          <a:bodyPr/>
          <a:lstStyle/>
          <a:p>
            <a:fld id="{0559696B-C6E0-B84A-9A7D-3C97BDE15EB4}" type="slidenum">
              <a:rPr lang="en-US" smtClean="0"/>
              <a:t>‹#›</a:t>
            </a:fld>
            <a:endParaRPr lang="en-US"/>
          </a:p>
        </p:txBody>
      </p:sp>
    </p:spTree>
    <p:extLst>
      <p:ext uri="{BB962C8B-B14F-4D97-AF65-F5344CB8AC3E}">
        <p14:creationId xmlns:p14="http://schemas.microsoft.com/office/powerpoint/2010/main" val="10695814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0758EC-2F95-E245-AAED-A9A15AE399C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41C3EF6A-F515-2F43-AE12-B88B944972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B025D74-B4CB-9D4E-8110-B3BA336929F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F1604C3-41FE-DF4B-A34B-20EE2F110D31}"/>
              </a:ext>
            </a:extLst>
          </p:cNvPr>
          <p:cNvSpPr>
            <a:spLocks noGrp="1"/>
          </p:cNvSpPr>
          <p:nvPr>
            <p:ph type="dt" sz="half" idx="10"/>
          </p:nvPr>
        </p:nvSpPr>
        <p:spPr/>
        <p:txBody>
          <a:bodyPr/>
          <a:lstStyle/>
          <a:p>
            <a:fld id="{C94539D6-D7BE-9945-9A74-61B7791F606A}" type="datetimeFigureOut">
              <a:rPr lang="en-US" smtClean="0"/>
              <a:t>4/20/22</a:t>
            </a:fld>
            <a:endParaRPr lang="en-US"/>
          </a:p>
        </p:txBody>
      </p:sp>
      <p:sp>
        <p:nvSpPr>
          <p:cNvPr id="6" name="Footer Placeholder 5">
            <a:extLst>
              <a:ext uri="{FF2B5EF4-FFF2-40B4-BE49-F238E27FC236}">
                <a16:creationId xmlns:a16="http://schemas.microsoft.com/office/drawing/2014/main" id="{F8529FDE-6853-5445-B065-DC364D11D03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DD4AB53-D238-3E4C-9B7C-8F86AA075135}"/>
              </a:ext>
            </a:extLst>
          </p:cNvPr>
          <p:cNvSpPr>
            <a:spLocks noGrp="1"/>
          </p:cNvSpPr>
          <p:nvPr>
            <p:ph type="sldNum" sz="quarter" idx="12"/>
          </p:nvPr>
        </p:nvSpPr>
        <p:spPr/>
        <p:txBody>
          <a:bodyPr/>
          <a:lstStyle/>
          <a:p>
            <a:fld id="{0559696B-C6E0-B84A-9A7D-3C97BDE15EB4}" type="slidenum">
              <a:rPr lang="en-US" smtClean="0"/>
              <a:t>‹#›</a:t>
            </a:fld>
            <a:endParaRPr lang="en-US"/>
          </a:p>
        </p:txBody>
      </p:sp>
    </p:spTree>
    <p:extLst>
      <p:ext uri="{BB962C8B-B14F-4D97-AF65-F5344CB8AC3E}">
        <p14:creationId xmlns:p14="http://schemas.microsoft.com/office/powerpoint/2010/main" val="10105203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B002D-05E8-1A48-9A56-0C7DCCEC08F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5607881-81E6-ED4B-8599-2DB37B86ADE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B573A43-B907-244D-BB86-9AFEF9356B3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5C876B9-3B11-EC42-BD30-91072F2B9368}"/>
              </a:ext>
            </a:extLst>
          </p:cNvPr>
          <p:cNvSpPr>
            <a:spLocks noGrp="1"/>
          </p:cNvSpPr>
          <p:nvPr>
            <p:ph type="dt" sz="half" idx="10"/>
          </p:nvPr>
        </p:nvSpPr>
        <p:spPr/>
        <p:txBody>
          <a:bodyPr/>
          <a:lstStyle/>
          <a:p>
            <a:fld id="{C94539D6-D7BE-9945-9A74-61B7791F606A}" type="datetimeFigureOut">
              <a:rPr lang="en-US" smtClean="0"/>
              <a:t>4/20/22</a:t>
            </a:fld>
            <a:endParaRPr lang="en-US"/>
          </a:p>
        </p:txBody>
      </p:sp>
      <p:sp>
        <p:nvSpPr>
          <p:cNvPr id="6" name="Footer Placeholder 5">
            <a:extLst>
              <a:ext uri="{FF2B5EF4-FFF2-40B4-BE49-F238E27FC236}">
                <a16:creationId xmlns:a16="http://schemas.microsoft.com/office/drawing/2014/main" id="{B6C08421-1DD7-4745-91D5-59AA2507ABA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A481A88-2FEB-4041-B55A-58EAE6794D97}"/>
              </a:ext>
            </a:extLst>
          </p:cNvPr>
          <p:cNvSpPr>
            <a:spLocks noGrp="1"/>
          </p:cNvSpPr>
          <p:nvPr>
            <p:ph type="sldNum" sz="quarter" idx="12"/>
          </p:nvPr>
        </p:nvSpPr>
        <p:spPr/>
        <p:txBody>
          <a:bodyPr/>
          <a:lstStyle/>
          <a:p>
            <a:fld id="{0559696B-C6E0-B84A-9A7D-3C97BDE15EB4}" type="slidenum">
              <a:rPr lang="en-US" smtClean="0"/>
              <a:t>‹#›</a:t>
            </a:fld>
            <a:endParaRPr lang="en-US"/>
          </a:p>
        </p:txBody>
      </p:sp>
    </p:spTree>
    <p:extLst>
      <p:ext uri="{BB962C8B-B14F-4D97-AF65-F5344CB8AC3E}">
        <p14:creationId xmlns:p14="http://schemas.microsoft.com/office/powerpoint/2010/main" val="13982983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C8883A-590D-574C-BC7E-D3B0FE4DD829}"/>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6F861DA-730F-6145-BB73-CF7F2A71E82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356A4BC-F115-5649-8573-38F7C3A691BD}"/>
              </a:ext>
            </a:extLst>
          </p:cNvPr>
          <p:cNvSpPr>
            <a:spLocks noGrp="1"/>
          </p:cNvSpPr>
          <p:nvPr>
            <p:ph type="dt" sz="half" idx="10"/>
          </p:nvPr>
        </p:nvSpPr>
        <p:spPr/>
        <p:txBody>
          <a:bodyPr/>
          <a:lstStyle/>
          <a:p>
            <a:fld id="{C94539D6-D7BE-9945-9A74-61B7791F606A}" type="datetimeFigureOut">
              <a:rPr lang="en-US" smtClean="0"/>
              <a:t>4/20/22</a:t>
            </a:fld>
            <a:endParaRPr lang="en-US"/>
          </a:p>
        </p:txBody>
      </p:sp>
      <p:sp>
        <p:nvSpPr>
          <p:cNvPr id="5" name="Footer Placeholder 4">
            <a:extLst>
              <a:ext uri="{FF2B5EF4-FFF2-40B4-BE49-F238E27FC236}">
                <a16:creationId xmlns:a16="http://schemas.microsoft.com/office/drawing/2014/main" id="{A52FE7B4-F590-CB4B-8208-CFF694339CB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9EA422F-22F0-A344-BFB5-169891C40F94}"/>
              </a:ext>
            </a:extLst>
          </p:cNvPr>
          <p:cNvSpPr>
            <a:spLocks noGrp="1"/>
          </p:cNvSpPr>
          <p:nvPr>
            <p:ph type="sldNum" sz="quarter" idx="12"/>
          </p:nvPr>
        </p:nvSpPr>
        <p:spPr/>
        <p:txBody>
          <a:bodyPr/>
          <a:lstStyle/>
          <a:p>
            <a:fld id="{0559696B-C6E0-B84A-9A7D-3C97BDE15EB4}" type="slidenum">
              <a:rPr lang="en-US" smtClean="0"/>
              <a:t>‹#›</a:t>
            </a:fld>
            <a:endParaRPr lang="en-US"/>
          </a:p>
        </p:txBody>
      </p:sp>
    </p:spTree>
    <p:extLst>
      <p:ext uri="{BB962C8B-B14F-4D97-AF65-F5344CB8AC3E}">
        <p14:creationId xmlns:p14="http://schemas.microsoft.com/office/powerpoint/2010/main" val="33262304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DEBB605-04E2-A642-BAA8-C67E6FCE38B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E1609E9B-9E91-BE4D-9A1B-593C426B108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A70A8D0-6EE4-9C42-8417-66D8EAFC0ABD}"/>
              </a:ext>
            </a:extLst>
          </p:cNvPr>
          <p:cNvSpPr>
            <a:spLocks noGrp="1"/>
          </p:cNvSpPr>
          <p:nvPr>
            <p:ph type="dt" sz="half" idx="10"/>
          </p:nvPr>
        </p:nvSpPr>
        <p:spPr/>
        <p:txBody>
          <a:bodyPr/>
          <a:lstStyle/>
          <a:p>
            <a:fld id="{C94539D6-D7BE-9945-9A74-61B7791F606A}" type="datetimeFigureOut">
              <a:rPr lang="en-US" smtClean="0"/>
              <a:t>4/20/22</a:t>
            </a:fld>
            <a:endParaRPr lang="en-US"/>
          </a:p>
        </p:txBody>
      </p:sp>
      <p:sp>
        <p:nvSpPr>
          <p:cNvPr id="5" name="Footer Placeholder 4">
            <a:extLst>
              <a:ext uri="{FF2B5EF4-FFF2-40B4-BE49-F238E27FC236}">
                <a16:creationId xmlns:a16="http://schemas.microsoft.com/office/drawing/2014/main" id="{3DC144E1-CCC2-8940-AE77-3E31520B7BE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825367A-8A27-7A44-8569-0A20B4BB4D26}"/>
              </a:ext>
            </a:extLst>
          </p:cNvPr>
          <p:cNvSpPr>
            <a:spLocks noGrp="1"/>
          </p:cNvSpPr>
          <p:nvPr>
            <p:ph type="sldNum" sz="quarter" idx="12"/>
          </p:nvPr>
        </p:nvSpPr>
        <p:spPr/>
        <p:txBody>
          <a:bodyPr/>
          <a:lstStyle/>
          <a:p>
            <a:fld id="{0559696B-C6E0-B84A-9A7D-3C97BDE15EB4}" type="slidenum">
              <a:rPr lang="en-US" smtClean="0"/>
              <a:t>‹#›</a:t>
            </a:fld>
            <a:endParaRPr lang="en-US"/>
          </a:p>
        </p:txBody>
      </p:sp>
    </p:spTree>
    <p:extLst>
      <p:ext uri="{BB962C8B-B14F-4D97-AF65-F5344CB8AC3E}">
        <p14:creationId xmlns:p14="http://schemas.microsoft.com/office/powerpoint/2010/main" val="27807781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7F0B53F-8308-5048-ACD8-0BFF984B5E7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D917EA8-82A0-3648-BD5A-9D42B998649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B50E38D-7BD2-5F4E-8822-D1F91A09D3D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94539D6-D7BE-9945-9A74-61B7791F606A}" type="datetimeFigureOut">
              <a:rPr lang="en-US" smtClean="0"/>
              <a:t>4/20/22</a:t>
            </a:fld>
            <a:endParaRPr lang="en-US"/>
          </a:p>
        </p:txBody>
      </p:sp>
      <p:sp>
        <p:nvSpPr>
          <p:cNvPr id="5" name="Footer Placeholder 4">
            <a:extLst>
              <a:ext uri="{FF2B5EF4-FFF2-40B4-BE49-F238E27FC236}">
                <a16:creationId xmlns:a16="http://schemas.microsoft.com/office/drawing/2014/main" id="{81C9EE89-14C1-E346-AEE9-9D5E3060FA3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B6649C0-A6D6-D848-93EF-21BF7F927B1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559696B-C6E0-B84A-9A7D-3C97BDE15EB4}" type="slidenum">
              <a:rPr lang="en-US" smtClean="0"/>
              <a:t>‹#›</a:t>
            </a:fld>
            <a:endParaRPr lang="en-US"/>
          </a:p>
        </p:txBody>
      </p:sp>
    </p:spTree>
    <p:extLst>
      <p:ext uri="{BB962C8B-B14F-4D97-AF65-F5344CB8AC3E}">
        <p14:creationId xmlns:p14="http://schemas.microsoft.com/office/powerpoint/2010/main" val="8114281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A4C1F6A4-0E60-7D48-B410-0C334EA8AA47}"/>
              </a:ext>
            </a:extLst>
          </p:cNvPr>
          <p:cNvSpPr/>
          <p:nvPr/>
        </p:nvSpPr>
        <p:spPr>
          <a:xfrm>
            <a:off x="1079552" y="156674"/>
            <a:ext cx="10968418" cy="612863"/>
          </a:xfrm>
          <a:prstGeom prst="rect">
            <a:avLst/>
          </a:prstGeom>
          <a:solidFill>
            <a:srgbClr val="00359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4" name="TextBox 3">
            <a:extLst>
              <a:ext uri="{FF2B5EF4-FFF2-40B4-BE49-F238E27FC236}">
                <a16:creationId xmlns:a16="http://schemas.microsoft.com/office/drawing/2014/main" id="{9EB737B7-6E23-DB4F-B2F7-7FCDCC7A29AF}"/>
              </a:ext>
            </a:extLst>
          </p:cNvPr>
          <p:cNvSpPr txBox="1"/>
          <p:nvPr/>
        </p:nvSpPr>
        <p:spPr>
          <a:xfrm>
            <a:off x="1456348" y="264198"/>
            <a:ext cx="10262809" cy="400110"/>
          </a:xfrm>
          <a:prstGeom prst="rect">
            <a:avLst/>
          </a:prstGeom>
          <a:noFill/>
        </p:spPr>
        <p:txBody>
          <a:bodyPr wrap="square" rtlCol="0">
            <a:spAutoFit/>
          </a:bodyPr>
          <a:lstStyle/>
          <a:p>
            <a:r>
              <a:rPr lang="en-US" sz="2000">
                <a:solidFill>
                  <a:schemeClr val="bg1"/>
                </a:solidFill>
                <a:latin typeface="Sana" pitchFamily="2" charset="-78"/>
                <a:ea typeface="Osaka" panose="020B0600000000000000" pitchFamily="34" charset="-128"/>
                <a:cs typeface="Sana" pitchFamily="2" charset="-78"/>
              </a:rPr>
              <a:t>The Dynamics of Perceptual Filling-In and Motion Induced Blindness During Binocular Rivalry</a:t>
            </a:r>
          </a:p>
        </p:txBody>
      </p:sp>
      <p:pic>
        <p:nvPicPr>
          <p:cNvPr id="6" name="Picture 5" descr="A picture containing text, clipart&#10;&#10;Description automatically generated">
            <a:extLst>
              <a:ext uri="{FF2B5EF4-FFF2-40B4-BE49-F238E27FC236}">
                <a16:creationId xmlns:a16="http://schemas.microsoft.com/office/drawing/2014/main" id="{4EAA1675-14DD-8F44-BD53-E9B1474D7323}"/>
              </a:ext>
            </a:extLst>
          </p:cNvPr>
          <p:cNvPicPr>
            <a:picLocks noChangeAspect="1"/>
          </p:cNvPicPr>
          <p:nvPr/>
        </p:nvPicPr>
        <p:blipFill>
          <a:blip r:embed="rId3"/>
          <a:stretch>
            <a:fillRect/>
          </a:stretch>
        </p:blipFill>
        <p:spPr>
          <a:xfrm>
            <a:off x="144030" y="129686"/>
            <a:ext cx="825500" cy="1143000"/>
          </a:xfrm>
          <a:prstGeom prst="rect">
            <a:avLst/>
          </a:prstGeom>
        </p:spPr>
      </p:pic>
      <p:sp>
        <p:nvSpPr>
          <p:cNvPr id="8" name="TextBox 7">
            <a:extLst>
              <a:ext uri="{FF2B5EF4-FFF2-40B4-BE49-F238E27FC236}">
                <a16:creationId xmlns:a16="http://schemas.microsoft.com/office/drawing/2014/main" id="{809105FE-E936-0444-9F91-C0B3D2078E41}"/>
              </a:ext>
            </a:extLst>
          </p:cNvPr>
          <p:cNvSpPr txBox="1"/>
          <p:nvPr/>
        </p:nvSpPr>
        <p:spPr>
          <a:xfrm>
            <a:off x="7842696" y="1192690"/>
            <a:ext cx="3828186" cy="276999"/>
          </a:xfrm>
          <a:prstGeom prst="rect">
            <a:avLst/>
          </a:prstGeom>
          <a:noFill/>
        </p:spPr>
        <p:txBody>
          <a:bodyPr wrap="square" rtlCol="0">
            <a:spAutoFit/>
          </a:bodyPr>
          <a:lstStyle/>
          <a:p>
            <a:r>
              <a:rPr lang="en-US" sz="1200">
                <a:latin typeface="Sana" pitchFamily="2" charset="-78"/>
                <a:cs typeface="Sana" pitchFamily="2" charset="-78"/>
              </a:rPr>
              <a:t>Department of Psychology, University of New Hampshire</a:t>
            </a:r>
          </a:p>
        </p:txBody>
      </p:sp>
      <p:sp>
        <p:nvSpPr>
          <p:cNvPr id="9" name="TextBox 8">
            <a:extLst>
              <a:ext uri="{FF2B5EF4-FFF2-40B4-BE49-F238E27FC236}">
                <a16:creationId xmlns:a16="http://schemas.microsoft.com/office/drawing/2014/main" id="{89356655-ABFF-7B44-972F-0ABACEA54C27}"/>
              </a:ext>
            </a:extLst>
          </p:cNvPr>
          <p:cNvSpPr txBox="1"/>
          <p:nvPr/>
        </p:nvSpPr>
        <p:spPr>
          <a:xfrm>
            <a:off x="6872984" y="718327"/>
            <a:ext cx="5047664" cy="338554"/>
          </a:xfrm>
          <a:prstGeom prst="rect">
            <a:avLst/>
          </a:prstGeom>
          <a:noFill/>
        </p:spPr>
        <p:txBody>
          <a:bodyPr wrap="none" rtlCol="0">
            <a:spAutoFit/>
          </a:bodyPr>
          <a:lstStyle/>
          <a:p>
            <a:r>
              <a:rPr lang="en-US" sz="1600">
                <a:latin typeface="Sana" pitchFamily="2" charset="-78"/>
                <a:cs typeface="Sana" pitchFamily="2" charset="-78"/>
              </a:rPr>
              <a:t>Kaylyn Dickinson, Georgia Gempler, and Emily Komerska</a:t>
            </a:r>
          </a:p>
        </p:txBody>
      </p:sp>
      <p:sp>
        <p:nvSpPr>
          <p:cNvPr id="10" name="TextBox 9">
            <a:extLst>
              <a:ext uri="{FF2B5EF4-FFF2-40B4-BE49-F238E27FC236}">
                <a16:creationId xmlns:a16="http://schemas.microsoft.com/office/drawing/2014/main" id="{60E0D071-EEAF-9A47-A3C3-919AD19408E8}"/>
              </a:ext>
            </a:extLst>
          </p:cNvPr>
          <p:cNvSpPr txBox="1"/>
          <p:nvPr/>
        </p:nvSpPr>
        <p:spPr>
          <a:xfrm>
            <a:off x="8487050" y="964909"/>
            <a:ext cx="2539478" cy="307777"/>
          </a:xfrm>
          <a:prstGeom prst="rect">
            <a:avLst/>
          </a:prstGeom>
          <a:noFill/>
        </p:spPr>
        <p:txBody>
          <a:bodyPr wrap="none" rtlCol="0">
            <a:spAutoFit/>
          </a:bodyPr>
          <a:lstStyle/>
          <a:p>
            <a:r>
              <a:rPr lang="en-US" sz="1400">
                <a:latin typeface="Sana" pitchFamily="2" charset="-78"/>
                <a:cs typeface="Sana" pitchFamily="2" charset="-78"/>
              </a:rPr>
              <a:t>Rebecca White, Faculty Advisor</a:t>
            </a:r>
          </a:p>
        </p:txBody>
      </p:sp>
      <p:sp>
        <p:nvSpPr>
          <p:cNvPr id="11" name="Rectangle 10">
            <a:extLst>
              <a:ext uri="{FF2B5EF4-FFF2-40B4-BE49-F238E27FC236}">
                <a16:creationId xmlns:a16="http://schemas.microsoft.com/office/drawing/2014/main" id="{3EE17342-CEA4-5140-BA22-D3D26B9226A3}"/>
              </a:ext>
            </a:extLst>
          </p:cNvPr>
          <p:cNvSpPr/>
          <p:nvPr/>
        </p:nvSpPr>
        <p:spPr>
          <a:xfrm>
            <a:off x="138488" y="1515166"/>
            <a:ext cx="3796497" cy="440072"/>
          </a:xfrm>
          <a:prstGeom prst="rect">
            <a:avLst/>
          </a:prstGeom>
          <a:solidFill>
            <a:srgbClr val="00359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2" name="Rectangle 11">
            <a:extLst>
              <a:ext uri="{FF2B5EF4-FFF2-40B4-BE49-F238E27FC236}">
                <a16:creationId xmlns:a16="http://schemas.microsoft.com/office/drawing/2014/main" id="{9F44252A-697A-F346-9E45-B3F0D1D75059}"/>
              </a:ext>
            </a:extLst>
          </p:cNvPr>
          <p:cNvSpPr/>
          <p:nvPr/>
        </p:nvSpPr>
        <p:spPr>
          <a:xfrm>
            <a:off x="4006042" y="1518808"/>
            <a:ext cx="2557828" cy="440072"/>
          </a:xfrm>
          <a:prstGeom prst="rect">
            <a:avLst/>
          </a:prstGeom>
          <a:solidFill>
            <a:srgbClr val="00359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a:solidFill>
                  <a:schemeClr val="bg1"/>
                </a:solidFill>
                <a:latin typeface="Sana" pitchFamily="2" charset="-78"/>
                <a:cs typeface="Sana" pitchFamily="2" charset="-78"/>
              </a:rPr>
              <a:t>Methods</a:t>
            </a:r>
            <a:endParaRPr lang="en-US">
              <a:solidFill>
                <a:schemeClr val="bg1"/>
              </a:solidFill>
              <a:latin typeface="Sana" pitchFamily="2" charset="-78"/>
              <a:cs typeface="Sana" pitchFamily="2" charset="-78"/>
            </a:endParaRPr>
          </a:p>
        </p:txBody>
      </p:sp>
      <p:sp>
        <p:nvSpPr>
          <p:cNvPr id="13" name="Rectangle 12">
            <a:extLst>
              <a:ext uri="{FF2B5EF4-FFF2-40B4-BE49-F238E27FC236}">
                <a16:creationId xmlns:a16="http://schemas.microsoft.com/office/drawing/2014/main" id="{B8B4BB57-A42B-3846-A4AE-3E2A56FA6094}"/>
              </a:ext>
            </a:extLst>
          </p:cNvPr>
          <p:cNvSpPr/>
          <p:nvPr/>
        </p:nvSpPr>
        <p:spPr>
          <a:xfrm>
            <a:off x="6682692" y="1518808"/>
            <a:ext cx="2649616" cy="440072"/>
          </a:xfrm>
          <a:prstGeom prst="rect">
            <a:avLst/>
          </a:prstGeom>
          <a:solidFill>
            <a:srgbClr val="00359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a:solidFill>
                  <a:schemeClr val="bg1"/>
                </a:solidFill>
                <a:latin typeface="Sana" pitchFamily="2" charset="-78"/>
                <a:cs typeface="Sana" pitchFamily="2" charset="-78"/>
              </a:rPr>
              <a:t>Results</a:t>
            </a:r>
            <a:endParaRPr lang="en-US">
              <a:solidFill>
                <a:schemeClr val="bg1"/>
              </a:solidFill>
              <a:latin typeface="Sana" pitchFamily="2" charset="-78"/>
              <a:cs typeface="Sana" pitchFamily="2" charset="-78"/>
            </a:endParaRPr>
          </a:p>
        </p:txBody>
      </p:sp>
      <p:sp>
        <p:nvSpPr>
          <p:cNvPr id="15" name="Rectangle 14">
            <a:extLst>
              <a:ext uri="{FF2B5EF4-FFF2-40B4-BE49-F238E27FC236}">
                <a16:creationId xmlns:a16="http://schemas.microsoft.com/office/drawing/2014/main" id="{2F1CBE45-E368-BD47-9FC7-009716221C4F}"/>
              </a:ext>
            </a:extLst>
          </p:cNvPr>
          <p:cNvSpPr/>
          <p:nvPr/>
        </p:nvSpPr>
        <p:spPr>
          <a:xfrm>
            <a:off x="138488" y="1515166"/>
            <a:ext cx="3796497" cy="2290114"/>
          </a:xfrm>
          <a:prstGeom prst="rect">
            <a:avLst/>
          </a:prstGeom>
          <a:noFill/>
          <a:ln w="28575">
            <a:solidFill>
              <a:srgbClr val="003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3EA9F60E-E605-3049-812E-777669373CE5}"/>
              </a:ext>
            </a:extLst>
          </p:cNvPr>
          <p:cNvSpPr txBox="1"/>
          <p:nvPr/>
        </p:nvSpPr>
        <p:spPr>
          <a:xfrm>
            <a:off x="305719" y="1565925"/>
            <a:ext cx="3462033" cy="338554"/>
          </a:xfrm>
          <a:prstGeom prst="rect">
            <a:avLst/>
          </a:prstGeom>
          <a:noFill/>
        </p:spPr>
        <p:txBody>
          <a:bodyPr wrap="square" rtlCol="0">
            <a:spAutoFit/>
          </a:bodyPr>
          <a:lstStyle/>
          <a:p>
            <a:pPr algn="ctr"/>
            <a:r>
              <a:rPr lang="en-US" sz="1600">
                <a:solidFill>
                  <a:schemeClr val="bg1"/>
                </a:solidFill>
                <a:latin typeface="Sana" pitchFamily="2" charset="-78"/>
                <a:cs typeface="Sana" pitchFamily="2" charset="-78"/>
              </a:rPr>
              <a:t>Introduction</a:t>
            </a:r>
            <a:endParaRPr lang="en-US" sz="2000">
              <a:solidFill>
                <a:schemeClr val="bg1"/>
              </a:solidFill>
              <a:latin typeface="Sana" pitchFamily="2" charset="-78"/>
              <a:cs typeface="Sana" pitchFamily="2" charset="-78"/>
            </a:endParaRPr>
          </a:p>
        </p:txBody>
      </p:sp>
      <p:sp>
        <p:nvSpPr>
          <p:cNvPr id="17" name="Rectangle 16">
            <a:extLst>
              <a:ext uri="{FF2B5EF4-FFF2-40B4-BE49-F238E27FC236}">
                <a16:creationId xmlns:a16="http://schemas.microsoft.com/office/drawing/2014/main" id="{132147D6-030B-C342-A995-C2C72C10ACEF}"/>
              </a:ext>
            </a:extLst>
          </p:cNvPr>
          <p:cNvSpPr/>
          <p:nvPr/>
        </p:nvSpPr>
        <p:spPr>
          <a:xfrm>
            <a:off x="4007186" y="1515167"/>
            <a:ext cx="2557829" cy="2290114"/>
          </a:xfrm>
          <a:prstGeom prst="rect">
            <a:avLst/>
          </a:prstGeom>
          <a:noFill/>
          <a:ln w="28575">
            <a:solidFill>
              <a:srgbClr val="003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19F94635-4D23-DA4A-B526-E5AB3E4FB47D}"/>
              </a:ext>
            </a:extLst>
          </p:cNvPr>
          <p:cNvSpPr/>
          <p:nvPr/>
        </p:nvSpPr>
        <p:spPr>
          <a:xfrm>
            <a:off x="6691299" y="1515166"/>
            <a:ext cx="2632402" cy="5078636"/>
          </a:xfrm>
          <a:prstGeom prst="rect">
            <a:avLst/>
          </a:prstGeom>
          <a:noFill/>
          <a:ln w="28575">
            <a:solidFill>
              <a:srgbClr val="003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61DDA81C-4BE9-9448-AE8D-640D335CF046}"/>
              </a:ext>
            </a:extLst>
          </p:cNvPr>
          <p:cNvSpPr/>
          <p:nvPr/>
        </p:nvSpPr>
        <p:spPr>
          <a:xfrm>
            <a:off x="9432263" y="1515166"/>
            <a:ext cx="2632402" cy="5078636"/>
          </a:xfrm>
          <a:prstGeom prst="rect">
            <a:avLst/>
          </a:prstGeom>
          <a:noFill/>
          <a:ln w="28575">
            <a:solidFill>
              <a:srgbClr val="0035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6652F3E0-8801-8246-8D57-C94EAC480917}"/>
              </a:ext>
            </a:extLst>
          </p:cNvPr>
          <p:cNvSpPr/>
          <p:nvPr/>
        </p:nvSpPr>
        <p:spPr>
          <a:xfrm>
            <a:off x="9426686" y="1518924"/>
            <a:ext cx="2649615" cy="440072"/>
          </a:xfrm>
          <a:prstGeom prst="rect">
            <a:avLst/>
          </a:prstGeom>
          <a:solidFill>
            <a:srgbClr val="00359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a:solidFill>
                  <a:schemeClr val="bg1"/>
                </a:solidFill>
                <a:latin typeface="Sana" pitchFamily="2" charset="-78"/>
                <a:cs typeface="Sana" pitchFamily="2" charset="-78"/>
              </a:rPr>
              <a:t>Conclusion</a:t>
            </a:r>
            <a:endParaRPr lang="en-US">
              <a:solidFill>
                <a:schemeClr val="bg1"/>
              </a:solidFill>
              <a:latin typeface="Sana" pitchFamily="2" charset="-78"/>
              <a:cs typeface="Sana" pitchFamily="2" charset="-78"/>
            </a:endParaRPr>
          </a:p>
        </p:txBody>
      </p:sp>
      <p:pic>
        <p:nvPicPr>
          <p:cNvPr id="14" name="Picture 13" descr="A picture containing indoor, wall, projector&#10;&#10;Description automatically generated">
            <a:extLst>
              <a:ext uri="{FF2B5EF4-FFF2-40B4-BE49-F238E27FC236}">
                <a16:creationId xmlns:a16="http://schemas.microsoft.com/office/drawing/2014/main" id="{D3214AEC-8804-774A-A14C-38FDA38E62F1}"/>
              </a:ext>
            </a:extLst>
          </p:cNvPr>
          <p:cNvPicPr>
            <a:picLocks noChangeAspect="1"/>
          </p:cNvPicPr>
          <p:nvPr/>
        </p:nvPicPr>
        <p:blipFill>
          <a:blip r:embed="rId4"/>
          <a:stretch>
            <a:fillRect/>
          </a:stretch>
        </p:blipFill>
        <p:spPr>
          <a:xfrm>
            <a:off x="170036" y="4024820"/>
            <a:ext cx="3667261" cy="2568982"/>
          </a:xfrm>
          <a:prstGeom prst="rect">
            <a:avLst/>
          </a:prstGeom>
        </p:spPr>
      </p:pic>
      <p:pic>
        <p:nvPicPr>
          <p:cNvPr id="22" name="Picture 21" descr="Chart, scatter chart&#10;&#10;Description automatically generated">
            <a:extLst>
              <a:ext uri="{FF2B5EF4-FFF2-40B4-BE49-F238E27FC236}">
                <a16:creationId xmlns:a16="http://schemas.microsoft.com/office/drawing/2014/main" id="{FA004A5E-F9DA-EC4E-BD3F-C98F6DC243BE}"/>
              </a:ext>
            </a:extLst>
          </p:cNvPr>
          <p:cNvPicPr>
            <a:picLocks noChangeAspect="1"/>
          </p:cNvPicPr>
          <p:nvPr/>
        </p:nvPicPr>
        <p:blipFill>
          <a:blip r:embed="rId5"/>
          <a:stretch>
            <a:fillRect/>
          </a:stretch>
        </p:blipFill>
        <p:spPr>
          <a:xfrm>
            <a:off x="3948763" y="4024820"/>
            <a:ext cx="2631070" cy="2628743"/>
          </a:xfrm>
          <a:prstGeom prst="rect">
            <a:avLst/>
          </a:prstGeom>
        </p:spPr>
      </p:pic>
      <p:sp>
        <p:nvSpPr>
          <p:cNvPr id="23" name="TextBox 22">
            <a:extLst>
              <a:ext uri="{FF2B5EF4-FFF2-40B4-BE49-F238E27FC236}">
                <a16:creationId xmlns:a16="http://schemas.microsoft.com/office/drawing/2014/main" id="{3DD698C4-4AF0-F646-AA91-CCAB25C7F067}"/>
              </a:ext>
            </a:extLst>
          </p:cNvPr>
          <p:cNvSpPr txBox="1"/>
          <p:nvPr/>
        </p:nvSpPr>
        <p:spPr>
          <a:xfrm>
            <a:off x="179202" y="2095429"/>
            <a:ext cx="3715066" cy="1569660"/>
          </a:xfrm>
          <a:prstGeom prst="rect">
            <a:avLst/>
          </a:prstGeom>
          <a:noFill/>
        </p:spPr>
        <p:txBody>
          <a:bodyPr wrap="square" lIns="91440" tIns="45720" rIns="91440" bIns="45720" rtlCol="0" anchor="t">
            <a:spAutoFit/>
          </a:bodyPr>
          <a:lstStyle/>
          <a:p>
            <a:r>
              <a:rPr lang="en-US" sz="1200">
                <a:latin typeface="Times New Roman"/>
                <a:cs typeface="Sana"/>
              </a:rPr>
              <a:t>- </a:t>
            </a:r>
            <a:r>
              <a:rPr lang="en-US" sz="1200">
                <a:latin typeface="Sana" pitchFamily="2" charset="-78"/>
                <a:cs typeface="Sana" pitchFamily="2" charset="-78"/>
              </a:rPr>
              <a:t>Motion Induced Blindness (MIB)</a:t>
            </a:r>
            <a:r>
              <a:rPr lang="en-US" sz="1200">
                <a:latin typeface="Times New Roman" panose="02020603050405020304" pitchFamily="18" charset="0"/>
                <a:cs typeface="Times New Roman" panose="02020603050405020304" pitchFamily="18" charset="0"/>
              </a:rPr>
              <a:t>: </a:t>
            </a:r>
            <a:r>
              <a:rPr lang="en-US" sz="1200">
                <a:latin typeface="Sana" pitchFamily="2" charset="-78"/>
                <a:cs typeface="Sana" pitchFamily="2" charset="-78"/>
              </a:rPr>
              <a:t>target vanishes when presented with global changes</a:t>
            </a:r>
          </a:p>
          <a:p>
            <a:r>
              <a:rPr lang="en-US" sz="1200">
                <a:latin typeface="Sana" pitchFamily="2" charset="-78"/>
                <a:cs typeface="Sana" pitchFamily="2" charset="-78"/>
              </a:rPr>
              <a:t>-Perceptual Filling-In (PFI)</a:t>
            </a:r>
            <a:r>
              <a:rPr lang="en-US" sz="1200">
                <a:latin typeface="Times New Roman" panose="02020603050405020304" pitchFamily="18" charset="0"/>
                <a:cs typeface="Times New Roman" panose="02020603050405020304" pitchFamily="18" charset="0"/>
              </a:rPr>
              <a:t>: </a:t>
            </a:r>
            <a:r>
              <a:rPr lang="en-US" sz="1200">
                <a:latin typeface="Sana" pitchFamily="2" charset="-78"/>
                <a:cs typeface="Sana" pitchFamily="2" charset="-78"/>
              </a:rPr>
              <a:t>gap within stimuli is "filled in"</a:t>
            </a:r>
          </a:p>
          <a:p>
            <a:r>
              <a:rPr lang="en-US" sz="1200">
                <a:latin typeface="Sana" pitchFamily="2" charset="-78"/>
                <a:cs typeface="Sana" pitchFamily="2" charset="-78"/>
              </a:rPr>
              <a:t>-Binocular Rivalry (BR)</a:t>
            </a:r>
            <a:r>
              <a:rPr lang="en-US" sz="1200">
                <a:latin typeface="Times New Roman" panose="02020603050405020304" pitchFamily="18" charset="0"/>
                <a:cs typeface="Times New Roman" panose="02020603050405020304" pitchFamily="18" charset="0"/>
              </a:rPr>
              <a:t>:</a:t>
            </a:r>
            <a:r>
              <a:rPr lang="en-US" sz="1200">
                <a:latin typeface="Sana" pitchFamily="2" charset="-78"/>
                <a:cs typeface="Sana" pitchFamily="2" charset="-78"/>
              </a:rPr>
              <a:t> perception of images in each eye alternates</a:t>
            </a:r>
          </a:p>
          <a:p>
            <a:r>
              <a:rPr lang="en-US" sz="1200">
                <a:latin typeface="Sana" pitchFamily="2" charset="-78"/>
                <a:cs typeface="Sana" pitchFamily="2" charset="-78"/>
              </a:rPr>
              <a:t>-Common Mechanism Hypothesis</a:t>
            </a:r>
            <a:r>
              <a:rPr lang="en-US" sz="1200">
                <a:latin typeface="Times New Roman" panose="02020603050405020304" pitchFamily="18" charset="0"/>
                <a:cs typeface="Times New Roman" panose="02020603050405020304" pitchFamily="18" charset="0"/>
              </a:rPr>
              <a:t>:</a:t>
            </a:r>
            <a:r>
              <a:rPr lang="en-US" sz="1200">
                <a:latin typeface="Sana" pitchFamily="2" charset="-78"/>
                <a:cs typeface="Sana" pitchFamily="2" charset="-78"/>
              </a:rPr>
              <a:t> MIB and BR are modulated by common mechanism in brain</a:t>
            </a:r>
          </a:p>
        </p:txBody>
      </p:sp>
      <p:sp>
        <p:nvSpPr>
          <p:cNvPr id="24" name="TextBox 23">
            <a:extLst>
              <a:ext uri="{FF2B5EF4-FFF2-40B4-BE49-F238E27FC236}">
                <a16:creationId xmlns:a16="http://schemas.microsoft.com/office/drawing/2014/main" id="{93AB0F5D-179B-864E-8896-40D8EA66F8DB}"/>
              </a:ext>
            </a:extLst>
          </p:cNvPr>
          <p:cNvSpPr txBox="1"/>
          <p:nvPr/>
        </p:nvSpPr>
        <p:spPr>
          <a:xfrm>
            <a:off x="9493725" y="2266657"/>
            <a:ext cx="2508824" cy="3859303"/>
          </a:xfrm>
          <a:prstGeom prst="rect">
            <a:avLst/>
          </a:prstGeom>
          <a:noFill/>
        </p:spPr>
        <p:txBody>
          <a:bodyPr wrap="square" rtlCol="0">
            <a:spAutoFit/>
          </a:bodyPr>
          <a:lstStyle/>
          <a:p>
            <a:pPr marL="285750" indent="-285750">
              <a:buFontTx/>
              <a:buChar char="-"/>
            </a:pPr>
            <a:r>
              <a:rPr lang="en-US" sz="1400">
                <a:latin typeface="Sana" pitchFamily="2" charset="-78"/>
                <a:cs typeface="Sana" pitchFamily="2" charset="-78"/>
              </a:rPr>
              <a:t>The current study points to there being no single common mechanism between these effects.</a:t>
            </a:r>
          </a:p>
          <a:p>
            <a:pPr marL="285750" indent="-285750">
              <a:buFontTx/>
              <a:buChar char="-"/>
            </a:pPr>
            <a:r>
              <a:rPr lang="en-US" sz="1400">
                <a:latin typeface="Sana" pitchFamily="2" charset="-78"/>
                <a:cs typeface="Sana" pitchFamily="2" charset="-78"/>
              </a:rPr>
              <a:t>Due to the area being filled in not being completely surrounded by what it is getting filled in by, there was less PFI compared to MIB which is counterintuitive given the current literature.</a:t>
            </a:r>
          </a:p>
          <a:p>
            <a:pPr marL="285750" indent="-285750">
              <a:buFontTx/>
              <a:buChar char="-"/>
            </a:pPr>
            <a:r>
              <a:rPr lang="en-US" sz="1400">
                <a:latin typeface="Sana" pitchFamily="2" charset="-78"/>
                <a:cs typeface="Sana" pitchFamily="2" charset="-78"/>
              </a:rPr>
              <a:t>Over-reporting of the PFI during rivalry.  </a:t>
            </a:r>
          </a:p>
          <a:p>
            <a:pPr marL="285750" indent="-285750">
              <a:buFontTx/>
              <a:buChar char="-"/>
            </a:pPr>
            <a:r>
              <a:rPr lang="en-US" sz="1400">
                <a:latin typeface="Sana" pitchFamily="2" charset="-78"/>
                <a:cs typeface="Sana" pitchFamily="2" charset="-78"/>
              </a:rPr>
              <a:t>In the future,  new stimuli will be created to control for this.</a:t>
            </a:r>
          </a:p>
        </p:txBody>
      </p:sp>
      <p:pic>
        <p:nvPicPr>
          <p:cNvPr id="5" name="Picture 4" descr="Chart&#10;&#10;Description automatically generated">
            <a:extLst>
              <a:ext uri="{FF2B5EF4-FFF2-40B4-BE49-F238E27FC236}">
                <a16:creationId xmlns:a16="http://schemas.microsoft.com/office/drawing/2014/main" id="{A8F32BAE-C9DA-6B49-99E6-4EB072637111}"/>
              </a:ext>
            </a:extLst>
          </p:cNvPr>
          <p:cNvPicPr>
            <a:picLocks noChangeAspect="1"/>
          </p:cNvPicPr>
          <p:nvPr/>
        </p:nvPicPr>
        <p:blipFill rotWithShape="1">
          <a:blip r:embed="rId6"/>
          <a:srcRect l="2701" t="-1" r="666" b="1721"/>
          <a:stretch/>
        </p:blipFill>
        <p:spPr>
          <a:xfrm>
            <a:off x="6983889" y="3435522"/>
            <a:ext cx="2044318" cy="1521575"/>
          </a:xfrm>
          <a:prstGeom prst="rect">
            <a:avLst/>
          </a:prstGeom>
        </p:spPr>
      </p:pic>
      <p:pic>
        <p:nvPicPr>
          <p:cNvPr id="25" name="Picture 24" descr="Chart, box and whisker chart&#10;&#10;Description automatically generated">
            <a:extLst>
              <a:ext uri="{FF2B5EF4-FFF2-40B4-BE49-F238E27FC236}">
                <a16:creationId xmlns:a16="http://schemas.microsoft.com/office/drawing/2014/main" id="{ADB0EF33-7052-5349-A48E-06C8F5CE6DBC}"/>
              </a:ext>
            </a:extLst>
          </p:cNvPr>
          <p:cNvPicPr>
            <a:picLocks noChangeAspect="1"/>
          </p:cNvPicPr>
          <p:nvPr/>
        </p:nvPicPr>
        <p:blipFill rotWithShape="1">
          <a:blip r:embed="rId7"/>
          <a:srcRect l="1182" t="1095" r="2185" b="627"/>
          <a:stretch/>
        </p:blipFill>
        <p:spPr>
          <a:xfrm>
            <a:off x="6939672" y="4942520"/>
            <a:ext cx="2132751" cy="1587395"/>
          </a:xfrm>
          <a:prstGeom prst="rect">
            <a:avLst/>
          </a:prstGeom>
        </p:spPr>
      </p:pic>
      <p:pic>
        <p:nvPicPr>
          <p:cNvPr id="27" name="Picture 26" descr="Chart, box and whisker chart&#10;&#10;Description automatically generated">
            <a:extLst>
              <a:ext uri="{FF2B5EF4-FFF2-40B4-BE49-F238E27FC236}">
                <a16:creationId xmlns:a16="http://schemas.microsoft.com/office/drawing/2014/main" id="{76BAEE93-365C-C043-801D-0F24452F44D6}"/>
              </a:ext>
            </a:extLst>
          </p:cNvPr>
          <p:cNvPicPr>
            <a:picLocks noChangeAspect="1"/>
          </p:cNvPicPr>
          <p:nvPr/>
        </p:nvPicPr>
        <p:blipFill rotWithShape="1">
          <a:blip r:embed="rId8"/>
          <a:srcRect l="424" r="2942" b="1723"/>
          <a:stretch/>
        </p:blipFill>
        <p:spPr>
          <a:xfrm>
            <a:off x="6985340" y="1975902"/>
            <a:ext cx="2044318" cy="1521575"/>
          </a:xfrm>
          <a:prstGeom prst="rect">
            <a:avLst/>
          </a:prstGeom>
        </p:spPr>
      </p:pic>
      <p:sp>
        <p:nvSpPr>
          <p:cNvPr id="19" name="TextBox 18">
            <a:extLst>
              <a:ext uri="{FF2B5EF4-FFF2-40B4-BE49-F238E27FC236}">
                <a16:creationId xmlns:a16="http://schemas.microsoft.com/office/drawing/2014/main" id="{CFC411B2-2665-B046-B3F6-FCBED6DE0E26}"/>
              </a:ext>
            </a:extLst>
          </p:cNvPr>
          <p:cNvSpPr txBox="1"/>
          <p:nvPr/>
        </p:nvSpPr>
        <p:spPr>
          <a:xfrm>
            <a:off x="4005932" y="2059509"/>
            <a:ext cx="2557829" cy="830997"/>
          </a:xfrm>
          <a:prstGeom prst="rect">
            <a:avLst/>
          </a:prstGeom>
          <a:noFill/>
        </p:spPr>
        <p:txBody>
          <a:bodyPr wrap="square" rtlCol="0">
            <a:spAutoFit/>
          </a:bodyPr>
          <a:lstStyle/>
          <a:p>
            <a:pPr marL="285750" indent="-285750">
              <a:buFontTx/>
              <a:buChar char="-"/>
            </a:pPr>
            <a:r>
              <a:rPr lang="en-US" sz="1200">
                <a:latin typeface="Sana" pitchFamily="2" charset="-78"/>
                <a:cs typeface="Sana" pitchFamily="2" charset="-78"/>
              </a:rPr>
              <a:t>Maxwellian View Optical System</a:t>
            </a:r>
          </a:p>
          <a:p>
            <a:pPr marL="285750" indent="-285750">
              <a:buFontTx/>
              <a:buChar char="-"/>
            </a:pPr>
            <a:r>
              <a:rPr lang="en-US" sz="1200">
                <a:latin typeface="Times New Roman" panose="02020603050405020304" pitchFamily="18" charset="0"/>
                <a:cs typeface="Times New Roman" panose="02020603050405020304" pitchFamily="18" charset="0"/>
              </a:rPr>
              <a:t>7</a:t>
            </a:r>
            <a:r>
              <a:rPr lang="en-US" sz="1200">
                <a:latin typeface="Sana" pitchFamily="2" charset="-78"/>
                <a:cs typeface="Sana" pitchFamily="2" charset="-78"/>
              </a:rPr>
              <a:t> volunteers (normal or corrected to normal vision)</a:t>
            </a:r>
          </a:p>
          <a:p>
            <a:pPr marL="285750" indent="-285750">
              <a:buFontTx/>
              <a:buChar char="-"/>
            </a:pPr>
            <a:r>
              <a:rPr lang="en-US" sz="1200">
                <a:latin typeface="Times New Roman" panose="02020603050405020304" pitchFamily="18" charset="0"/>
                <a:cs typeface="Times New Roman" panose="02020603050405020304" pitchFamily="18" charset="0"/>
              </a:rPr>
              <a:t>6</a:t>
            </a:r>
            <a:r>
              <a:rPr lang="en-US" sz="1200">
                <a:latin typeface="Sana" pitchFamily="2" charset="-78"/>
                <a:cs typeface="Sana" pitchFamily="2" charset="-78"/>
              </a:rPr>
              <a:t> sets of stimuli</a:t>
            </a:r>
          </a:p>
        </p:txBody>
      </p:sp>
      <p:pic>
        <p:nvPicPr>
          <p:cNvPr id="28" name="Picture 27" descr="Table&#10;&#10;Description automatically generated">
            <a:extLst>
              <a:ext uri="{FF2B5EF4-FFF2-40B4-BE49-F238E27FC236}">
                <a16:creationId xmlns:a16="http://schemas.microsoft.com/office/drawing/2014/main" id="{F8E6BCA0-7E90-904E-BB5F-52A7605332EC}"/>
              </a:ext>
            </a:extLst>
          </p:cNvPr>
          <p:cNvPicPr>
            <a:picLocks noChangeAspect="1"/>
          </p:cNvPicPr>
          <p:nvPr/>
        </p:nvPicPr>
        <p:blipFill>
          <a:blip r:embed="rId9"/>
          <a:stretch>
            <a:fillRect/>
          </a:stretch>
        </p:blipFill>
        <p:spPr>
          <a:xfrm>
            <a:off x="4050984" y="2989590"/>
            <a:ext cx="2467723" cy="679706"/>
          </a:xfrm>
          <a:prstGeom prst="rect">
            <a:avLst/>
          </a:prstGeom>
        </p:spPr>
      </p:pic>
    </p:spTree>
    <p:extLst>
      <p:ext uri="{BB962C8B-B14F-4D97-AF65-F5344CB8AC3E}">
        <p14:creationId xmlns:p14="http://schemas.microsoft.com/office/powerpoint/2010/main" val="154012110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250</Words>
  <Application>Microsoft Macintosh PowerPoint</Application>
  <PresentationFormat>Widescreen</PresentationFormat>
  <Paragraphs>22</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Sana</vt:lpstr>
      <vt:lpstr>Times New Roman</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Kaylyn Dickinson</dc:creator>
  <cp:lastModifiedBy>Wm Wren Stine</cp:lastModifiedBy>
  <cp:revision>3</cp:revision>
  <dcterms:created xsi:type="dcterms:W3CDTF">2022-04-08T19:48:07Z</dcterms:created>
  <dcterms:modified xsi:type="dcterms:W3CDTF">2022-04-20T19:45:27Z</dcterms:modified>
</cp:coreProperties>
</file>