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402336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33AB"/>
    <a:srgbClr val="58267E"/>
    <a:srgbClr val="C8AAE6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53" autoAdjust="0"/>
    <p:restoredTop sz="94660"/>
  </p:normalViewPr>
  <p:slideViewPr>
    <p:cSldViewPr snapToGrid="0">
      <p:cViewPr varScale="1">
        <p:scale>
          <a:sx n="20" d="100"/>
          <a:sy n="20" d="100"/>
        </p:scale>
        <p:origin x="168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5D9124-BBB6-479A-A653-C17F95FE3AB1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43050" y="1143000"/>
            <a:ext cx="37719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D6E1D5-17D3-49A2-9C89-499F0CC8D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412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5387342"/>
            <a:ext cx="34198560" cy="11460480"/>
          </a:xfrm>
        </p:spPr>
        <p:txBody>
          <a:bodyPr anchor="b"/>
          <a:lstStyle>
            <a:lvl1pPr algn="ctr"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17289782"/>
            <a:ext cx="30175200" cy="7947658"/>
          </a:xfrm>
        </p:spPr>
        <p:txBody>
          <a:bodyPr/>
          <a:lstStyle>
            <a:lvl1pPr marL="0" indent="0" algn="ctr">
              <a:buNone/>
              <a:defRPr sz="10560"/>
            </a:lvl1pPr>
            <a:lvl2pPr marL="2011680" indent="0" algn="ctr">
              <a:buNone/>
              <a:defRPr sz="8800"/>
            </a:lvl2pPr>
            <a:lvl3pPr marL="4023360" indent="0" algn="ctr">
              <a:buNone/>
              <a:defRPr sz="7920"/>
            </a:lvl3pPr>
            <a:lvl4pPr marL="6035040" indent="0" algn="ctr">
              <a:buNone/>
              <a:defRPr sz="7040"/>
            </a:lvl4pPr>
            <a:lvl5pPr marL="8046720" indent="0" algn="ctr">
              <a:buNone/>
              <a:defRPr sz="7040"/>
            </a:lvl5pPr>
            <a:lvl6pPr marL="10058400" indent="0" algn="ctr">
              <a:buNone/>
              <a:defRPr sz="7040"/>
            </a:lvl6pPr>
            <a:lvl7pPr marL="12070080" indent="0" algn="ctr">
              <a:buNone/>
              <a:defRPr sz="7040"/>
            </a:lvl7pPr>
            <a:lvl8pPr marL="14081760" indent="0" algn="ctr">
              <a:buNone/>
              <a:defRPr sz="7040"/>
            </a:lvl8pPr>
            <a:lvl9pPr marL="16093440" indent="0" algn="ctr">
              <a:buNone/>
              <a:defRPr sz="7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287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250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107" y="8206749"/>
            <a:ext cx="34701480" cy="13693138"/>
          </a:xfrm>
        </p:spPr>
        <p:txBody>
          <a:bodyPr anchor="b"/>
          <a:lstStyle>
            <a:lvl1pPr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5107" y="22029429"/>
            <a:ext cx="34701480" cy="7200898"/>
          </a:xfrm>
        </p:spPr>
        <p:txBody>
          <a:bodyPr/>
          <a:lstStyle>
            <a:lvl1pPr marL="0" indent="0">
              <a:buNone/>
              <a:defRPr sz="10560">
                <a:solidFill>
                  <a:schemeClr val="tx1"/>
                </a:solidFill>
              </a:defRPr>
            </a:lvl1pPr>
            <a:lvl2pPr marL="201168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023360" indent="0">
              <a:buNone/>
              <a:defRPr sz="7920">
                <a:solidFill>
                  <a:schemeClr val="tx1">
                    <a:tint val="75000"/>
                  </a:schemeClr>
                </a:solidFill>
              </a:defRPr>
            </a:lvl3pPr>
            <a:lvl4pPr marL="60350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4pPr>
            <a:lvl5pPr marL="804672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5pPr>
            <a:lvl6pPr marL="1005840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6pPr>
            <a:lvl7pPr marL="1207008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7pPr>
            <a:lvl8pPr marL="1408176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8pPr>
            <a:lvl9pPr marL="160934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830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60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682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704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0" y="1752607"/>
            <a:ext cx="3470148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1305" y="8069582"/>
            <a:ext cx="17020696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305" y="12024360"/>
            <a:ext cx="17020696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368262" y="8069582"/>
            <a:ext cx="17104520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368262" y="12024360"/>
            <a:ext cx="17104520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810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149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111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4520" y="4739647"/>
            <a:ext cx="20368260" cy="23393400"/>
          </a:xfrm>
        </p:spPr>
        <p:txBody>
          <a:bodyPr/>
          <a:lstStyle>
            <a:lvl1pPr>
              <a:defRPr sz="14080"/>
            </a:lvl1pPr>
            <a:lvl2pPr>
              <a:defRPr sz="12320"/>
            </a:lvl2pPr>
            <a:lvl3pPr>
              <a:defRPr sz="1056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362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04520" y="4739647"/>
            <a:ext cx="20368260" cy="23393400"/>
          </a:xfrm>
        </p:spPr>
        <p:txBody>
          <a:bodyPr anchor="t"/>
          <a:lstStyle>
            <a:lvl1pPr marL="0" indent="0">
              <a:buNone/>
              <a:defRPr sz="14080"/>
            </a:lvl1pPr>
            <a:lvl2pPr marL="2011680" indent="0">
              <a:buNone/>
              <a:defRPr sz="12320"/>
            </a:lvl2pPr>
            <a:lvl3pPr marL="4023360" indent="0">
              <a:buNone/>
              <a:defRPr sz="10560"/>
            </a:lvl3pPr>
            <a:lvl4pPr marL="6035040" indent="0">
              <a:buNone/>
              <a:defRPr sz="8800"/>
            </a:lvl4pPr>
            <a:lvl5pPr marL="8046720" indent="0">
              <a:buNone/>
              <a:defRPr sz="8800"/>
            </a:lvl5pPr>
            <a:lvl6pPr marL="10058400" indent="0">
              <a:buNone/>
              <a:defRPr sz="8800"/>
            </a:lvl6pPr>
            <a:lvl7pPr marL="12070080" indent="0">
              <a:buNone/>
              <a:defRPr sz="8800"/>
            </a:lvl7pPr>
            <a:lvl8pPr marL="14081760" indent="0">
              <a:buNone/>
              <a:defRPr sz="8800"/>
            </a:lvl8pPr>
            <a:lvl9pPr marL="16093440" indent="0">
              <a:buNone/>
              <a:defRPr sz="8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653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435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792172" y="1752600"/>
            <a:ext cx="867537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6062" y="1752600"/>
            <a:ext cx="2552319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531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6060" y="1752607"/>
            <a:ext cx="347014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6060" y="8763000"/>
            <a:ext cx="347014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606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44425-6484-4FA0-B660-E51D6A109ECD}" type="datetimeFigureOut">
              <a:rPr lang="en-US" smtClean="0"/>
              <a:t>4/19/2022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27380" y="30510487"/>
            <a:ext cx="135788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41498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9852D-B64D-40B2-8E85-36DD8E9831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67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023360" rtl="0" eaLnBrk="1" latinLnBrk="0" hangingPunct="1">
        <a:lnSpc>
          <a:spcPct val="90000"/>
        </a:lnSpc>
        <a:spcBef>
          <a:spcPct val="0"/>
        </a:spcBef>
        <a:buNone/>
        <a:defRPr sz="193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5840" indent="-1005840" algn="l" defTabSz="4023360" rtl="0" eaLnBrk="1" latinLnBrk="0" hangingPunct="1">
        <a:lnSpc>
          <a:spcPct val="90000"/>
        </a:lnSpc>
        <a:spcBef>
          <a:spcPts val="4400"/>
        </a:spcBef>
        <a:buFont typeface="Arial" panose="020B0604020202020204" pitchFamily="34" charset="0"/>
        <a:buChar char="•"/>
        <a:defRPr sz="12320" kern="1200">
          <a:solidFill>
            <a:schemeClr val="tx1"/>
          </a:solidFill>
          <a:latin typeface="+mn-lt"/>
          <a:ea typeface="+mn-ea"/>
          <a:cs typeface="+mn-cs"/>
        </a:defRPr>
      </a:lvl1pPr>
      <a:lvl2pPr marL="30175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10560" kern="1200">
          <a:solidFill>
            <a:schemeClr val="tx1"/>
          </a:solidFill>
          <a:latin typeface="+mn-lt"/>
          <a:ea typeface="+mn-ea"/>
          <a:cs typeface="+mn-cs"/>
        </a:defRPr>
      </a:lvl2pPr>
      <a:lvl3pPr marL="50292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8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106424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9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70992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1pPr>
      <a:lvl2pPr marL="20116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3pPr>
      <a:lvl4pPr marL="60350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804672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20700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7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60934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50" Type="http://schemas.openxmlformats.org/officeDocument/2006/relationships/image" Target="../media/image49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" Type="http://schemas.openxmlformats.org/officeDocument/2006/relationships/image" Target="../media/image4.tiff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8" Type="http://schemas.openxmlformats.org/officeDocument/2006/relationships/image" Target="../media/image7.png"/><Relationship Id="rId51" Type="http://schemas.openxmlformats.org/officeDocument/2006/relationships/image" Target="../media/image50.png"/><Relationship Id="rId3" Type="http://schemas.openxmlformats.org/officeDocument/2006/relationships/image" Target="../media/image2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0" Type="http://schemas.openxmlformats.org/officeDocument/2006/relationships/image" Target="../media/image19.png"/><Relationship Id="rId41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icture 158">
            <a:extLst>
              <a:ext uri="{FF2B5EF4-FFF2-40B4-BE49-F238E27FC236}">
                <a16:creationId xmlns:a16="http://schemas.microsoft.com/office/drawing/2014/main" id="{1AB0A3BE-B528-4A86-8C3B-F2B5E2DF30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915" t="7935" r="8152" b="10781"/>
          <a:stretch/>
        </p:blipFill>
        <p:spPr>
          <a:xfrm>
            <a:off x="35868029" y="21701291"/>
            <a:ext cx="4212125" cy="2251222"/>
          </a:xfrm>
          <a:prstGeom prst="rect">
            <a:avLst/>
          </a:prstGeom>
        </p:spPr>
      </p:pic>
      <p:pic>
        <p:nvPicPr>
          <p:cNvPr id="1029" name="Picture 1028">
            <a:extLst>
              <a:ext uri="{FF2B5EF4-FFF2-40B4-BE49-F238E27FC236}">
                <a16:creationId xmlns:a16="http://schemas.microsoft.com/office/drawing/2014/main" id="{DDD3F57D-70E3-49F1-8724-09208E86B0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3" r="3086" b="4101"/>
          <a:stretch/>
        </p:blipFill>
        <p:spPr>
          <a:xfrm>
            <a:off x="33537486" y="22208464"/>
            <a:ext cx="2371536" cy="1408279"/>
          </a:xfrm>
          <a:prstGeom prst="rect">
            <a:avLst/>
          </a:prstGeom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1794A04A-998C-473E-BD73-C0054604E8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96108" y="18448235"/>
            <a:ext cx="2185760" cy="14435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B307B6-C1AE-45FF-AB4A-9C27A19A0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6060" y="266707"/>
            <a:ext cx="34701480" cy="151637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1500" dirty="0">
                <a:latin typeface="Aldhabi" panose="01000000000000000000" pitchFamily="2" charset="-78"/>
                <a:cs typeface="Aldhabi" panose="01000000000000000000" pitchFamily="2" charset="-78"/>
              </a:rPr>
              <a:t>Parallelized Partial Differential Equation Solvers for Fast Fourier Transform Library</a:t>
            </a:r>
            <a:endParaRPr lang="en-US" sz="2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1E3F32-FBB7-49BD-B0D3-0DDEEF41FF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04800"/>
            <a:ext cx="5536925" cy="19098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7BA9932-69D8-42A4-94E6-9E77D8552C0C}"/>
              </a:ext>
            </a:extLst>
          </p:cNvPr>
          <p:cNvSpPr txBox="1"/>
          <p:nvPr/>
        </p:nvSpPr>
        <p:spPr>
          <a:xfrm>
            <a:off x="35092982" y="424896"/>
            <a:ext cx="50673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latin typeface="Palatino Linotype" panose="02040502050505030304" pitchFamily="18" charset="0"/>
                <a:cs typeface="Latha" panose="020B0502040204020203" pitchFamily="34" charset="0"/>
              </a:rPr>
              <a:t>Christopher Mottola</a:t>
            </a:r>
          </a:p>
          <a:p>
            <a:r>
              <a:rPr lang="en-US" sz="4000" dirty="0">
                <a:latin typeface="Palatino Linotype" panose="02040502050505030304" pitchFamily="18" charset="0"/>
                <a:cs typeface="Latha" panose="020B0502040204020203" pitchFamily="34" charset="0"/>
              </a:rPr>
              <a:t>Advisor: John Gibson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DB6EC322-559E-4EAB-A781-DB8A8967E2E7}"/>
              </a:ext>
            </a:extLst>
          </p:cNvPr>
          <p:cNvSpPr txBox="1">
            <a:spLocks/>
          </p:cNvSpPr>
          <p:nvPr/>
        </p:nvSpPr>
        <p:spPr>
          <a:xfrm>
            <a:off x="31614494" y="29831819"/>
            <a:ext cx="8661176" cy="295291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1005840" indent="-1005840" algn="l" defTabSz="4023360" rtl="0" eaLnBrk="1" latinLnBrk="0" hangingPunct="1">
              <a:lnSpc>
                <a:spcPct val="90000"/>
              </a:lnSpc>
              <a:spcBef>
                <a:spcPts val="4400"/>
              </a:spcBef>
              <a:buFont typeface="Arial" panose="020B0604020202020204" pitchFamily="34" charset="0"/>
              <a:buChar char="•"/>
              <a:defRPr sz="123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1752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10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2920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8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04088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5256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6424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07592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08760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09928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600" b="1" dirty="0">
                <a:latin typeface="Gautami" panose="020B0502040204020203" pitchFamily="34" charset="0"/>
                <a:cs typeface="Gautami" panose="020B0502040204020203" pitchFamily="34" charset="0"/>
              </a:rPr>
              <a:t>References/Resources:</a:t>
            </a:r>
          </a:p>
          <a:p>
            <a:pPr marL="0" indent="0">
              <a:lnSpc>
                <a:spcPct val="107000"/>
              </a:lnSpc>
              <a:spcBef>
                <a:spcPts val="600"/>
              </a:spcBef>
              <a:buNone/>
            </a:pPr>
            <a:r>
              <a:rPr lang="en-US" sz="1900" b="1" baseline="300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1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William H. Press, Saul A. </a:t>
            </a:r>
            <a:r>
              <a:rPr lang="en-US" sz="1600" dirty="0" err="1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Teukolsky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, William T. </a:t>
            </a:r>
            <a:r>
              <a:rPr lang="en-US" sz="1600" dirty="0" err="1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Vetterling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, and Brian P. Flannery. (1992). </a:t>
            </a:r>
            <a:r>
              <a:rPr lang="en-US" sz="1600" i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Numerical recipes in C (2nd ed.): the art of scientific computing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 Cambridge University Press, USA.</a:t>
            </a:r>
          </a:p>
          <a:p>
            <a:pPr marL="0" marR="0" indent="0">
              <a:lnSpc>
                <a:spcPct val="107000"/>
              </a:lnSpc>
              <a:spcBef>
                <a:spcPts val="600"/>
              </a:spcBef>
              <a:buNone/>
            </a:pPr>
            <a:r>
              <a:rPr lang="en-US" sz="1600" b="1" baseline="300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2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Polanco, Juan Ignacio. (2021). </a:t>
            </a:r>
            <a:r>
              <a:rPr lang="en-US" sz="1600" i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PencilFFTs.jl: FFTs of MPI-distributed Julia arrays 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(0.12.4). </a:t>
            </a:r>
            <a:r>
              <a:rPr lang="en-US" sz="1600" dirty="0" err="1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Zenodo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 https://doi.org/10.5281/zenodo.6094646</a:t>
            </a:r>
          </a:p>
          <a:p>
            <a:pPr marL="0" indent="0">
              <a:lnSpc>
                <a:spcPct val="107000"/>
              </a:lnSpc>
              <a:spcBef>
                <a:spcPts val="600"/>
              </a:spcBef>
              <a:buNone/>
            </a:pPr>
            <a:r>
              <a:rPr lang="en-US" sz="1600" b="1" baseline="300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3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Martin D. Maas. (2022). </a:t>
            </a:r>
            <a:r>
              <a:rPr lang="en-US" sz="1600" i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Tutorials&gt;Numerical Computing in Julia&gt;Using the Fast Fourier Transform. 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https://www.matecdev.com/about.html</a:t>
            </a:r>
          </a:p>
          <a:p>
            <a:pPr marL="0" indent="0">
              <a:lnSpc>
                <a:spcPct val="107000"/>
              </a:lnSpc>
              <a:spcBef>
                <a:spcPts val="600"/>
              </a:spcBef>
              <a:buNone/>
            </a:pPr>
            <a:r>
              <a:rPr lang="en-US" sz="1600" b="1" baseline="300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4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John F. Gibson. (2019). </a:t>
            </a:r>
            <a:r>
              <a:rPr lang="en-US" sz="1600" i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Benchmarking Julia on a PDE: the </a:t>
            </a:r>
            <a:r>
              <a:rPr lang="en-US" sz="1600" i="1" dirty="0" err="1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Kuramoto-Sivashinksy</a:t>
            </a:r>
            <a:r>
              <a:rPr lang="en-US" sz="1600" i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equation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 Dept. Mathematics and Statistics, University of New Hampshire. https://github.com/johnfgibson/julia-pde-benchmark/blob/master/1-Kuramoto-Sivashinksy-benchmark.ipynb</a:t>
            </a:r>
            <a:endParaRPr lang="en-US" sz="1600" b="1" strike="noStrike" baseline="300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0" marR="0" indent="0">
              <a:lnSpc>
                <a:spcPct val="107000"/>
              </a:lnSpc>
              <a:spcBef>
                <a:spcPts val="600"/>
              </a:spcBef>
              <a:buNone/>
            </a:pPr>
            <a:r>
              <a:rPr lang="en-US" sz="1600" b="1" strike="noStrike" baseline="300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5</a:t>
            </a:r>
            <a:r>
              <a:rPr lang="en-US" sz="1600" strike="noStrike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Amith KK. (2019). </a:t>
            </a:r>
            <a:r>
              <a:rPr lang="en-US" sz="1600" i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Setting up Visual Studio Code and WSL for MPI Development</a:t>
            </a:r>
            <a:r>
              <a:rPr lang="en-US" sz="16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 Medium. https://amithkk.medium.com/setting-up-visual-studio-code-and-wsl-for-mpi-develoment-8df55758a31c</a:t>
            </a:r>
          </a:p>
          <a:p>
            <a:pPr marL="0" indent="0">
              <a:spcBef>
                <a:spcPts val="0"/>
              </a:spcBef>
              <a:buNone/>
            </a:pPr>
            <a:endParaRPr lang="en-US" sz="3600" b="1" dirty="0">
              <a:latin typeface="Gautami" panose="020B0502040204020203" pitchFamily="34" charset="0"/>
              <a:cs typeface="Gautami" panose="020B0502040204020203" pitchFamily="34" charset="0"/>
            </a:endParaRP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F76CA00A-4608-40E3-B4C3-F8DA1610D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34048" y="2214661"/>
            <a:ext cx="17965174" cy="14701739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0"/>
              </a:spcBef>
              <a:buNone/>
            </a:pPr>
            <a:br>
              <a:rPr lang="en-US" sz="19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4400" dirty="0">
                <a:latin typeface="Gautami" panose="020B0502040204020203" pitchFamily="34" charset="0"/>
                <a:cs typeface="Gautami" panose="020B0502040204020203" pitchFamily="34" charset="0"/>
              </a:rPr>
              <a:t>Research Question(s):</a:t>
            </a:r>
          </a:p>
          <a:p>
            <a:pPr marL="822960" indent="-548640">
              <a:spcBef>
                <a:spcPts val="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en-US" sz="2600" dirty="0">
                <a:latin typeface="Gautami" panose="020B0502040204020203" pitchFamily="34" charset="0"/>
                <a:cs typeface="Gautami" panose="020B0502040204020203" pitchFamily="34" charset="0"/>
              </a:rPr>
              <a:t>&gt;&gt; Understanding pattern formation: coherent structures in turbulence as dynamical solutions, equilibria to travelling waves; understanding why shapes arise, what properties they have.</a:t>
            </a:r>
          </a:p>
          <a:p>
            <a:pPr marL="822960" indent="-548640">
              <a:spcBef>
                <a:spcPts val="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en-US" sz="2600" dirty="0">
                <a:latin typeface="Gautami" panose="020B0502040204020203" pitchFamily="34" charset="0"/>
                <a:cs typeface="Gautami" panose="020B0502040204020203" pitchFamily="34" charset="0"/>
              </a:rPr>
              <a:t>&gt;&gt; Learning about spectral analysis, Fourier Transform algorithms, and parallel computing, while exploring implementations for Partial Differential Equations.</a:t>
            </a:r>
          </a:p>
          <a:p>
            <a:pPr marL="822960" indent="-548640">
              <a:spcBef>
                <a:spcPts val="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en-US" sz="2600" dirty="0">
                <a:latin typeface="Gautami" panose="020B0502040204020203" pitchFamily="34" charset="0"/>
                <a:cs typeface="Gautami" panose="020B0502040204020203" pitchFamily="34" charset="0"/>
              </a:rPr>
              <a:t>&gt;&gt; Reconciling existing libraries to provide a potent mathematical tool for multi-dimensional scientific computing.</a:t>
            </a:r>
          </a:p>
          <a:p>
            <a:pPr marL="822960" indent="-548640">
              <a:spcBef>
                <a:spcPts val="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en-US" sz="2600" dirty="0">
                <a:latin typeface="Gautami" panose="020B0502040204020203" pitchFamily="34" charset="0"/>
                <a:cs typeface="Gautami" panose="020B0502040204020203" pitchFamily="34" charset="0"/>
              </a:rPr>
              <a:t>&gt;&gt; Filling in gaps and functionality and developing usage code and documentation for the PencilFFTs.jl library.</a:t>
            </a:r>
          </a:p>
          <a:p>
            <a:pPr marL="274320" indent="0">
              <a:spcBef>
                <a:spcPts val="0"/>
              </a:spcBef>
              <a:spcAft>
                <a:spcPts val="600"/>
              </a:spcAft>
              <a:buNone/>
            </a:pPr>
            <a:endParaRPr lang="en-US" sz="2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4000" dirty="0">
                <a:latin typeface="Gautami" panose="020B0502040204020203" pitchFamily="34" charset="0"/>
                <a:cs typeface="Gautami" panose="020B0502040204020203" pitchFamily="34" charset="0"/>
              </a:rPr>
              <a:t>Methods / Development: </a:t>
            </a:r>
          </a:p>
          <a:p>
            <a:pPr marL="365760" indent="-36576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i="1" u="sng" dirty="0">
                <a:latin typeface="Gautami" panose="020B0502040204020203" pitchFamily="34" charset="0"/>
                <a:cs typeface="Gautami" panose="020B0502040204020203" pitchFamily="34" charset="0"/>
              </a:rPr>
              <a:t>Visual Studio Code (VSCode)</a:t>
            </a:r>
          </a:p>
          <a:p>
            <a:pPr marL="274320" lvl="1" indent="-182880">
              <a:lnSpc>
                <a:spcPct val="110000"/>
              </a:lnSpc>
              <a:spcBef>
                <a:spcPts val="10"/>
              </a:spcBef>
              <a:buFont typeface="Wingdings" panose="05000000000000000000" pitchFamily="2" charset="2"/>
              <a:buChar char="§"/>
            </a:pP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Made by Microsoft for Windows, Linux, and macOS.</a:t>
            </a:r>
          </a:p>
          <a:p>
            <a:pPr marL="274320" lvl="1" indent="-182880">
              <a:lnSpc>
                <a:spcPct val="110000"/>
              </a:lnSpc>
              <a:spcBef>
                <a:spcPts val="10"/>
              </a:spcBef>
              <a:buFont typeface="Wingdings" panose="05000000000000000000" pitchFamily="2" charset="2"/>
              <a:buChar char="§"/>
            </a:pP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Once downloaded, open VSCode and install the </a:t>
            </a:r>
            <a:b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1800" i="1" dirty="0">
                <a:latin typeface="Gautami" panose="020B0502040204020203" pitchFamily="34" charset="0"/>
                <a:cs typeface="Gautami" panose="020B0502040204020203" pitchFamily="34" charset="0"/>
              </a:rPr>
              <a:t>Remote Development</a:t>
            </a: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 extension pack for WSL. </a:t>
            </a:r>
          </a:p>
          <a:p>
            <a:pPr marL="274320" lvl="1" indent="-182880">
              <a:lnSpc>
                <a:spcPct val="110000"/>
              </a:lnSpc>
              <a:spcBef>
                <a:spcPts val="10"/>
              </a:spcBef>
              <a:buFont typeface="Wingdings" panose="05000000000000000000" pitchFamily="2" charset="2"/>
              <a:buChar char="§"/>
            </a:pP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Within the “</a:t>
            </a:r>
            <a:r>
              <a:rPr lang="en-US" sz="1800" i="1" dirty="0">
                <a:latin typeface="Gautami" panose="020B0502040204020203" pitchFamily="34" charset="0"/>
                <a:cs typeface="Gautami" panose="020B0502040204020203" pitchFamily="34" charset="0"/>
              </a:rPr>
              <a:t>WSL: Ubuntu</a:t>
            </a: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” remote environment, </a:t>
            </a:r>
            <a:b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install the </a:t>
            </a:r>
            <a:r>
              <a:rPr lang="en-US" sz="1800" i="1" dirty="0">
                <a:latin typeface="Gautami" panose="020B0502040204020203" pitchFamily="34" charset="0"/>
                <a:cs typeface="Gautami" panose="020B0502040204020203" pitchFamily="34" charset="0"/>
              </a:rPr>
              <a:t>Julia</a:t>
            </a: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 extension for language support and</a:t>
            </a:r>
            <a:b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the </a:t>
            </a:r>
            <a:r>
              <a:rPr lang="en-US" sz="1800" i="1" dirty="0">
                <a:latin typeface="Gautami" panose="020B0502040204020203" pitchFamily="34" charset="0"/>
                <a:cs typeface="Gautami" panose="020B0502040204020203" pitchFamily="34" charset="0"/>
              </a:rPr>
              <a:t>Jupyter</a:t>
            </a: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 extension for notebook support.</a:t>
            </a:r>
          </a:p>
          <a:p>
            <a:pPr marL="365760" indent="-36576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i="1" u="sng" dirty="0">
                <a:latin typeface="Gautami" panose="020B0502040204020203" pitchFamily="34" charset="0"/>
                <a:cs typeface="Gautami" panose="020B0502040204020203" pitchFamily="34" charset="0"/>
              </a:rPr>
              <a:t>Windows Subsystem for Linux </a:t>
            </a:r>
          </a:p>
          <a:p>
            <a:pPr marL="274320" lvl="1" indent="-182880">
              <a:lnSpc>
                <a:spcPct val="110000"/>
              </a:lnSpc>
              <a:spcBef>
                <a:spcPts val="10"/>
              </a:spcBef>
              <a:buFont typeface="Wingdings" panose="05000000000000000000" pitchFamily="2" charset="2"/>
              <a:buChar char="§"/>
            </a:pP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(WSL) can be installed by opening Windows Com-</a:t>
            </a:r>
            <a:b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mand Prompt or PowerShell in Administrator mode, </a:t>
            </a:r>
            <a:b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entering: </a:t>
            </a:r>
            <a:r>
              <a:rPr lang="en-US" sz="1800" i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wsl --install</a:t>
            </a: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, and then rebooting the </a:t>
            </a:r>
            <a:b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machine after it completes.</a:t>
            </a:r>
          </a:p>
          <a:p>
            <a:pPr marL="365760" marR="0" lvl="0" indent="-365760" algn="l" defTabSz="402336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utami" panose="020B0502040204020203" pitchFamily="34" charset="0"/>
                <a:ea typeface="+mn-ea"/>
                <a:cs typeface="Gautami" panose="020B0502040204020203" pitchFamily="34" charset="0"/>
              </a:rPr>
              <a:t>Julia 1.7.2</a:t>
            </a:r>
          </a:p>
          <a:p>
            <a:pPr marL="274320" marR="0" lvl="0" indent="-182880" algn="l" defTabSz="4023360" rtl="0" eaLnBrk="1" fontAlgn="auto" latinLnBrk="0" hangingPunct="1">
              <a:lnSpc>
                <a:spcPct val="11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utami" panose="020B0502040204020203" pitchFamily="34" charset="0"/>
                <a:ea typeface="+mn-ea"/>
                <a:cs typeface="Gautami" panose="020B0502040204020203" pitchFamily="34" charset="0"/>
              </a:rPr>
              <a:t>Can be installed through the WSL terminal:</a:t>
            </a:r>
            <a:br>
              <a:rPr kumimoji="0" lang="da-DK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utami" panose="020B0502040204020203" pitchFamily="34" charset="0"/>
                <a:ea typeface="+mn-ea"/>
                <a:cs typeface="Gautami" panose="020B0502040204020203" pitchFamily="34" charset="0"/>
              </a:rPr>
            </a:br>
            <a:r>
              <a:rPr kumimoji="0" lang="da-DK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wget https://julialang-s3.julialang.org/bin/linux/x64/1.7/</a:t>
            </a:r>
            <a:br>
              <a:rPr kumimoji="0" lang="da-DK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</a:br>
            <a:r>
              <a:rPr kumimoji="0" lang="da-DK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julia-1.7.2-linux-x86_64.tar.gz</a:t>
            </a:r>
          </a:p>
          <a:p>
            <a:pPr marL="274320" marR="0" lvl="0" indent="-182880" algn="l" defTabSz="4023360" rtl="0" eaLnBrk="1" fontAlgn="auto" latinLnBrk="0" hangingPunct="1">
              <a:lnSpc>
                <a:spcPct val="11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a-DK" sz="18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utami" panose="020B0502040204020203" pitchFamily="34" charset="0"/>
                <a:cs typeface="Gautami" panose="020B0502040204020203" pitchFamily="34" charset="0"/>
              </a:rPr>
              <a:t>Extract (unzip) the Julia installation archive files:</a:t>
            </a:r>
            <a:br>
              <a:rPr kumimoji="0" lang="da-DK" sz="18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tar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zxvf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 julia-1.7.2-linux-x86_64.tar.gz</a:t>
            </a:r>
            <a:endParaRPr kumimoji="0" lang="da-DK" sz="1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74320" marR="0" lvl="0" indent="-182880" algn="l" defTabSz="4023360" rtl="0" eaLnBrk="1" fontAlgn="auto" latinLnBrk="0" hangingPunct="1">
              <a:lnSpc>
                <a:spcPct val="11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utami" panose="020B0502040204020203" pitchFamily="34" charset="0"/>
                <a:cs typeface="Gautami" panose="020B0502040204020203" pitchFamily="34" charset="0"/>
              </a:rPr>
              <a:t>Copy the directory and create a symbolic link to /bin:</a:t>
            </a:r>
            <a:br>
              <a:rPr kumimoji="0" lang="pt-BR" sz="18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kumimoji="0" lang="pt-BR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sudo cp -r julia-1.7.2 /opt/</a:t>
            </a:r>
            <a:br>
              <a:rPr lang="da-DK" sz="1800" i="1" dirty="0">
                <a:solidFill>
                  <a:prstClr val="black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</a:b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sudo ln -s /opt/julia-1.7.2/bin/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julia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 /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usr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cs typeface="Simplified Arabic" panose="02020603050405020304" pitchFamily="18" charset="-78"/>
              </a:rPr>
              <a:t>/local/bin/Julia</a:t>
            </a:r>
          </a:p>
          <a:p>
            <a:pPr marL="365760" marR="0" lvl="0" indent="-182880" algn="l" defTabSz="4023360" rtl="0" eaLnBrk="1" fontAlgn="auto" latinLnBrk="0" hangingPunct="1">
              <a:lnSpc>
                <a:spcPct val="9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 dirty="0">
              <a:solidFill>
                <a:prstClr val="black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182880" marR="0" lvl="0" indent="0" algn="l" defTabSz="4023360" rtl="0" eaLnBrk="1" fontAlgn="auto" latinLnBrk="0" hangingPunct="1">
              <a:lnSpc>
                <a:spcPct val="9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400" dirty="0">
              <a:solidFill>
                <a:prstClr val="black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365760" marR="0" lvl="0" indent="-182880" algn="l" defTabSz="4023360" rtl="0" eaLnBrk="1" fontAlgn="auto" latinLnBrk="0" hangingPunct="1">
              <a:lnSpc>
                <a:spcPct val="9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 dirty="0">
              <a:solidFill>
                <a:prstClr val="black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365760" marR="0" lvl="0" indent="-182880" algn="l" defTabSz="4023360" rtl="0" eaLnBrk="1" fontAlgn="auto" latinLnBrk="0" hangingPunct="1">
              <a:lnSpc>
                <a:spcPct val="9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 dirty="0">
              <a:solidFill>
                <a:prstClr val="black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365760" marR="0" lvl="0" indent="-182880" algn="l" defTabSz="4023360" rtl="0" eaLnBrk="1" fontAlgn="auto" latinLnBrk="0" hangingPunct="1">
              <a:lnSpc>
                <a:spcPct val="9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 dirty="0">
              <a:solidFill>
                <a:prstClr val="black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365760" marR="0" lvl="0" indent="-182880" algn="l" defTabSz="4023360" rtl="0" eaLnBrk="1" fontAlgn="auto" latinLnBrk="0" hangingPunct="1">
              <a:lnSpc>
                <a:spcPct val="9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548640" indent="-548640">
              <a:spcBef>
                <a:spcPts val="10"/>
              </a:spcBef>
            </a:pPr>
            <a:endParaRPr lang="en-US" sz="28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548640" indent="-548640">
              <a:spcBef>
                <a:spcPts val="10"/>
              </a:spcBef>
            </a:pPr>
            <a:endParaRPr lang="en-US" sz="28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365760" indent="-365760">
              <a:lnSpc>
                <a:spcPct val="110000"/>
              </a:lnSpc>
              <a:spcBef>
                <a:spcPts val="1800"/>
              </a:spcBef>
            </a:pPr>
            <a:r>
              <a:rPr lang="en-US" sz="2800" i="1" u="sng" dirty="0" err="1">
                <a:latin typeface="Gautami" panose="020B0502040204020203" pitchFamily="34" charset="0"/>
                <a:cs typeface="Gautami" panose="020B0502040204020203" pitchFamily="34" charset="0"/>
              </a:rPr>
              <a:t>OpenMPI</a:t>
            </a:r>
            <a:r>
              <a:rPr lang="en-US" sz="2800" i="1" u="sng" dirty="0">
                <a:latin typeface="Gautami" panose="020B0502040204020203" pitchFamily="34" charset="0"/>
                <a:cs typeface="Gautami" panose="020B0502040204020203" pitchFamily="34" charset="0"/>
              </a:rPr>
              <a:t> 4.0.3</a:t>
            </a:r>
          </a:p>
          <a:p>
            <a:pPr marL="274320" lvl="1" indent="-182880">
              <a:lnSpc>
                <a:spcPct val="110000"/>
              </a:lnSpc>
              <a:spcBef>
                <a:spcPts val="600"/>
              </a:spcBef>
            </a:pPr>
            <a:r>
              <a:rPr lang="en-US" sz="1800" b="0" i="0" dirty="0">
                <a:effectLst/>
                <a:latin typeface="Gautami" panose="020B0502040204020203" pitchFamily="34" charset="0"/>
                <a:cs typeface="Gautami" panose="020B0502040204020203" pitchFamily="34" charset="0"/>
              </a:rPr>
              <a:t>From within WSL: </a:t>
            </a:r>
            <a:r>
              <a:rPr lang="en-US" sz="1800" b="0" i="1" dirty="0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  <a:t>sudo apt update</a:t>
            </a:r>
            <a:br>
              <a:rPr lang="en-US" sz="1800" b="0" i="1" dirty="0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</a:br>
            <a:r>
              <a:rPr lang="en-US" sz="1800" b="0" i="1" dirty="0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  <a:t>sudo apt install </a:t>
            </a:r>
            <a:r>
              <a:rPr lang="en-US" sz="1800" b="0" i="1" dirty="0" err="1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  <a:t>openmpi</a:t>
            </a:r>
            <a:r>
              <a:rPr lang="en-US" sz="1800" b="0" i="1" dirty="0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  <a:t>-bin </a:t>
            </a:r>
            <a:r>
              <a:rPr lang="en-US" sz="1800" b="0" i="1" dirty="0" err="1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  <a:t>libopenmpi</a:t>
            </a:r>
            <a:r>
              <a:rPr lang="en-US" sz="1800" b="0" i="1" dirty="0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  <a:t>-dev</a:t>
            </a:r>
            <a:br>
              <a:rPr lang="en-US" sz="1800" b="0" i="1" dirty="0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</a:br>
            <a:r>
              <a:rPr lang="en-US" sz="1800" b="0" i="1" dirty="0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  <a:t>sudo apt-get update </a:t>
            </a:r>
            <a:r>
              <a:rPr lang="en-US" sz="1800" b="0" i="1" dirty="0" err="1">
                <a:effectLst/>
                <a:latin typeface="Simplified Arabic" panose="02020603050405020304" pitchFamily="18" charset="-78"/>
                <a:cs typeface="Simplified Arabic" panose="02020603050405020304" pitchFamily="18" charset="-78"/>
              </a:rPr>
              <a:t>openmpi</a:t>
            </a:r>
            <a:endParaRPr lang="en-US" sz="1800" b="0" i="1" dirty="0">
              <a:effectLst/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74320" lvl="1" indent="-182880">
              <a:lnSpc>
                <a:spcPct val="110000"/>
              </a:lnSpc>
              <a:spcBef>
                <a:spcPts val="10"/>
              </a:spcBef>
            </a:pP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Update the system MPI binary within the working </a:t>
            </a:r>
            <a:b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directory and build the Julia MPI package:</a:t>
            </a:r>
          </a:p>
          <a:p>
            <a:pPr marL="274320" lvl="1" indent="-182880">
              <a:lnSpc>
                <a:spcPct val="110000"/>
              </a:lnSpc>
              <a:spcBef>
                <a:spcPts val="10"/>
              </a:spcBef>
            </a:pPr>
            <a:r>
              <a:rPr lang="en-US" sz="1800" i="1" dirty="0" err="1">
                <a:latin typeface="Simplified Arabic" panose="02020603050405020304" pitchFamily="18" charset="-78"/>
                <a:cs typeface="Simplified Arabic" panose="02020603050405020304" pitchFamily="18" charset="-78"/>
              </a:rPr>
              <a:t>julia</a:t>
            </a:r>
            <a:r>
              <a:rPr lang="en-US" sz="1800" i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--project -e 'ENV["JULIA_MPI_BINARY"]="system"; </a:t>
            </a:r>
            <a:br>
              <a:rPr lang="en-US" sz="1800" i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</a:br>
            <a:r>
              <a:rPr lang="en-US" sz="1800" i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using Pkg; </a:t>
            </a:r>
            <a:r>
              <a:rPr lang="en-US" sz="1800" i="1" dirty="0" err="1">
                <a:latin typeface="Simplified Arabic" panose="02020603050405020304" pitchFamily="18" charset="-78"/>
                <a:cs typeface="Simplified Arabic" panose="02020603050405020304" pitchFamily="18" charset="-78"/>
              </a:rPr>
              <a:t>Pkg.build</a:t>
            </a:r>
            <a:r>
              <a:rPr lang="en-US" sz="1800" i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("MPI"; verbose=true)’</a:t>
            </a:r>
          </a:p>
          <a:p>
            <a:pPr marL="274320" lvl="1" indent="-182880">
              <a:lnSpc>
                <a:spcPct val="110000"/>
              </a:lnSpc>
              <a:spcBef>
                <a:spcPts val="10"/>
              </a:spcBef>
            </a:pP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Export the Open MPI library to the Linux user’s start-up file:</a:t>
            </a:r>
          </a:p>
          <a:p>
            <a:pPr marL="274320" lvl="1" indent="-182880">
              <a:lnSpc>
                <a:spcPct val="110000"/>
              </a:lnSpc>
              <a:spcBef>
                <a:spcPts val="10"/>
              </a:spcBef>
            </a:pPr>
            <a:r>
              <a:rPr lang="en-US" sz="1800" i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echo “export JULIA_MPI_PATH=/</a:t>
            </a:r>
            <a:r>
              <a:rPr lang="en-US" sz="1800" i="1" dirty="0" err="1">
                <a:latin typeface="Simplified Arabic" panose="02020603050405020304" pitchFamily="18" charset="-78"/>
                <a:cs typeface="Simplified Arabic" panose="02020603050405020304" pitchFamily="18" charset="-78"/>
              </a:rPr>
              <a:t>usr</a:t>
            </a:r>
            <a:r>
              <a:rPr lang="en-US" sz="1800" i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/lib/x86_64-linux-gnu/</a:t>
            </a:r>
            <a:br>
              <a:rPr lang="en-US" sz="1800" i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</a:br>
            <a:r>
              <a:rPr lang="en-US" sz="1800" i="1" dirty="0" err="1">
                <a:latin typeface="Simplified Arabic" panose="02020603050405020304" pitchFamily="18" charset="-78"/>
                <a:cs typeface="Simplified Arabic" panose="02020603050405020304" pitchFamily="18" charset="-78"/>
              </a:rPr>
              <a:t>openmpi</a:t>
            </a:r>
            <a:r>
              <a:rPr lang="en-US" sz="1800" i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” &gt;&gt; ~/.profile 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74731F97-3A82-44D5-8B2F-F98584A4A287}"/>
              </a:ext>
            </a:extLst>
          </p:cNvPr>
          <p:cNvSpPr txBox="1">
            <a:spLocks/>
          </p:cNvSpPr>
          <p:nvPr/>
        </p:nvSpPr>
        <p:spPr>
          <a:xfrm>
            <a:off x="12209723" y="17190185"/>
            <a:ext cx="19310959" cy="1449672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005840" indent="-1005840" algn="l" defTabSz="4023360" rtl="0" eaLnBrk="1" latinLnBrk="0" hangingPunct="1">
              <a:lnSpc>
                <a:spcPct val="90000"/>
              </a:lnSpc>
              <a:spcBef>
                <a:spcPts val="4400"/>
              </a:spcBef>
              <a:buFont typeface="Arial" panose="020B0604020202020204" pitchFamily="34" charset="0"/>
              <a:buChar char="•"/>
              <a:defRPr sz="123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1752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10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2920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8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04088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5256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6424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07592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08760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09928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000" dirty="0">
                <a:latin typeface="Gautami" panose="020B0502040204020203" pitchFamily="34" charset="0"/>
                <a:cs typeface="Gautami" panose="020B0502040204020203" pitchFamily="34" charset="0"/>
              </a:rPr>
              <a:t>Results / Data: 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36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3600" dirty="0">
                <a:latin typeface="Gautami" panose="020B0502040204020203" pitchFamily="34" charset="0"/>
                <a:cs typeface="Gautami" panose="020B0502040204020203" pitchFamily="34" charset="0"/>
              </a:rPr>
              <a:t>PencilFFTs.jl –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br>
              <a:rPr lang="en-US" sz="11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endParaRPr lang="en-US" sz="36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36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3200" dirty="0">
                <a:latin typeface="Gautami" panose="020B0502040204020203" pitchFamily="34" charset="0"/>
                <a:cs typeface="Gautami" panose="020B0502040204020203" pitchFamily="34" charset="0"/>
              </a:rPr>
              <a:t>in-place vs. out-of-place (allocation)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32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32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3200" dirty="0">
                <a:latin typeface="Gautami" panose="020B0502040204020203" pitchFamily="34" charset="0"/>
                <a:cs typeface="Gautami" panose="020B0502040204020203" pitchFamily="34" charset="0"/>
              </a:rPr>
              <a:t>Spectral coefficients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32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32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3200" dirty="0">
                <a:latin typeface="Gautami" panose="020B0502040204020203" pitchFamily="34" charset="0"/>
                <a:cs typeface="Gautami" panose="020B0502040204020203" pitchFamily="34" charset="0"/>
              </a:rPr>
              <a:t>Calculating gradients, 1D, 2D, 3D,…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32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>
              <a:latin typeface="Gautami" panose="020B0502040204020203" pitchFamily="34" charset="0"/>
              <a:cs typeface="Gautami" panose="020B0502040204020203" pitchFamily="34" charset="0"/>
            </a:endParaRP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16868E4E-50D0-47F9-BD7E-C2292F76B9B1}"/>
              </a:ext>
            </a:extLst>
          </p:cNvPr>
          <p:cNvSpPr txBox="1">
            <a:spLocks/>
          </p:cNvSpPr>
          <p:nvPr/>
        </p:nvSpPr>
        <p:spPr>
          <a:xfrm>
            <a:off x="30378809" y="2204277"/>
            <a:ext cx="9403245" cy="7138634"/>
          </a:xfrm>
          <a:prstGeom prst="rect">
            <a:avLst/>
          </a:prstGeom>
          <a:ln>
            <a:solidFill>
              <a:srgbClr val="58267E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005840" indent="-1005840" algn="l" defTabSz="4023360" rtl="0" eaLnBrk="1" latinLnBrk="0" hangingPunct="1">
              <a:lnSpc>
                <a:spcPct val="90000"/>
              </a:lnSpc>
              <a:spcBef>
                <a:spcPts val="4400"/>
              </a:spcBef>
              <a:buFont typeface="Arial" panose="020B0604020202020204" pitchFamily="34" charset="0"/>
              <a:buChar char="•"/>
              <a:defRPr sz="123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1752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10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2920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8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04088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5256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6424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07592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08760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09928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sz="3200" dirty="0">
                <a:latin typeface="Gautami" panose="020B0502040204020203" pitchFamily="34" charset="0"/>
                <a:cs typeface="Gautami" panose="020B0502040204020203" pitchFamily="34" charset="0"/>
              </a:rPr>
              <a:t>Parallel/Distributed Computing – </a:t>
            </a: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[Allow a program to be split up into smaller processes, which are executed simultaneously with separate memory spaces.]</a:t>
            </a:r>
          </a:p>
          <a:p>
            <a:pPr marL="365760" indent="-36576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  In </a:t>
            </a:r>
            <a:r>
              <a:rPr lang="en-US" sz="2000" i="1" u="sng" dirty="0">
                <a:latin typeface="Gautami" panose="020B0502040204020203" pitchFamily="34" charset="0"/>
                <a:cs typeface="Gautami" panose="020B0502040204020203" pitchFamily="34" charset="0"/>
              </a:rPr>
              <a:t>parallel computing</a:t>
            </a: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, resources and calculations are split up over different processor cores of the CPU.</a:t>
            </a:r>
          </a:p>
          <a:p>
            <a:pPr marL="365760" indent="-36576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  For </a:t>
            </a:r>
            <a:r>
              <a:rPr lang="en-US" sz="2000" i="1" u="sng" dirty="0">
                <a:latin typeface="Gautami" panose="020B0502040204020203" pitchFamily="34" charset="0"/>
                <a:cs typeface="Gautami" panose="020B0502040204020203" pitchFamily="34" charset="0"/>
              </a:rPr>
              <a:t>distributed computing</a:t>
            </a: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, these process can be spread out on the same computer or multiple computers. </a:t>
            </a:r>
          </a:p>
          <a:p>
            <a:pPr marL="0" indent="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sz="3200" dirty="0">
                <a:latin typeface="Gautami" panose="020B0502040204020203" pitchFamily="34" charset="0"/>
                <a:cs typeface="Gautami" panose="020B0502040204020203" pitchFamily="34" charset="0"/>
              </a:rPr>
              <a:t>Message-Passing Interface (MPI) –</a:t>
            </a: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 </a:t>
            </a: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[A standardized means of exchanging messages between multiple processes (nodes) running a parallelized program across distributed memory.]</a:t>
            </a:r>
            <a:endParaRPr lang="en-US" sz="3200" dirty="0">
              <a:latin typeface="Gautami" panose="020B0502040204020203" pitchFamily="34" charset="0"/>
              <a:cs typeface="Gautami" panose="020B0502040204020203" pitchFamily="34" charset="0"/>
            </a:endParaRP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00125945-717B-492D-ADF6-B3E858A0A11F}"/>
              </a:ext>
            </a:extLst>
          </p:cNvPr>
          <p:cNvSpPr txBox="1">
            <a:spLocks/>
          </p:cNvSpPr>
          <p:nvPr/>
        </p:nvSpPr>
        <p:spPr>
          <a:xfrm>
            <a:off x="304800" y="2214662"/>
            <a:ext cx="11743348" cy="1192231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1005840" indent="-1005840" algn="l" defTabSz="4023360" rtl="0" eaLnBrk="1" latinLnBrk="0" hangingPunct="1">
              <a:lnSpc>
                <a:spcPct val="90000"/>
              </a:lnSpc>
              <a:spcBef>
                <a:spcPts val="4400"/>
              </a:spcBef>
              <a:buFont typeface="Arial" panose="020B0604020202020204" pitchFamily="34" charset="0"/>
              <a:buChar char="•"/>
              <a:defRPr sz="123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1752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10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2920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8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04088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5256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6424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07592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08760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099280" indent="-1005840" algn="l" defTabSz="4023360" rtl="0" eaLnBrk="1" latinLnBrk="0" hangingPunct="1">
              <a:lnSpc>
                <a:spcPct val="9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sz="7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457200">
              <a:spcBef>
                <a:spcPts val="600"/>
              </a:spcBef>
              <a:spcAft>
                <a:spcPts val="120"/>
              </a:spcAft>
              <a:buNone/>
            </a:pPr>
            <a:endParaRPr lang="en-US" sz="18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-457200">
              <a:spcBef>
                <a:spcPts val="600"/>
              </a:spcBef>
              <a:spcAft>
                <a:spcPts val="120"/>
              </a:spcAft>
              <a:buNone/>
            </a:pPr>
            <a:r>
              <a:rPr lang="en-US" sz="4000" dirty="0">
                <a:latin typeface="Gautami" panose="020B0502040204020203" pitchFamily="34" charset="0"/>
                <a:cs typeface="Gautami" panose="020B0502040204020203" pitchFamily="34" charset="0"/>
              </a:rPr>
              <a:t>Scientific Computing – </a:t>
            </a:r>
          </a:p>
          <a:p>
            <a:pPr marL="182880" indent="-457200">
              <a:lnSpc>
                <a:spcPct val="120000"/>
              </a:lnSpc>
              <a:spcBef>
                <a:spcPts val="0"/>
              </a:spcBef>
              <a:spcAft>
                <a:spcPts val="120"/>
              </a:spcAft>
              <a:buFontTx/>
              <a:buChar char="-"/>
            </a:pP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Coalesces methods and ideas from the fields and subdisciplines of </a:t>
            </a:r>
            <a:r>
              <a:rPr lang="en-US" sz="2400" b="1" i="1" dirty="0">
                <a:latin typeface="Gautami" panose="020B0502040204020203" pitchFamily="34" charset="0"/>
                <a:cs typeface="Gautami" panose="020B0502040204020203" pitchFamily="34" charset="0"/>
              </a:rPr>
              <a:t>Computer Science, Applied Mathematics, and the Physical Sciences 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to resolve systems of equations and simulate them over time, which is computationally intensive.</a:t>
            </a:r>
            <a:endParaRPr lang="en-US" sz="2400" b="1" i="1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182880" indent="-457200">
              <a:lnSpc>
                <a:spcPct val="120000"/>
              </a:lnSpc>
              <a:spcBef>
                <a:spcPts val="0"/>
              </a:spcBef>
              <a:spcAft>
                <a:spcPts val="120"/>
              </a:spcAft>
              <a:buFontTx/>
              <a:buChar char="-"/>
            </a:pPr>
            <a:r>
              <a:rPr lang="en-US" sz="2400" u="sng" dirty="0">
                <a:latin typeface="Gautami" panose="020B0502040204020203" pitchFamily="34" charset="0"/>
                <a:cs typeface="Gautami" panose="020B0502040204020203" pitchFamily="34" charset="0"/>
              </a:rPr>
              <a:t>Focuses on solving complex mathematical problems and modeling phenomena 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from different scientific domains (signal processing, audio engineering, tomography, fluid mechanics, particle physics, population dynamics, climate science, etc.).</a:t>
            </a:r>
          </a:p>
          <a:p>
            <a:pPr marL="182880" indent="-457200">
              <a:lnSpc>
                <a:spcPct val="120000"/>
              </a:lnSpc>
              <a:spcBef>
                <a:spcPts val="0"/>
              </a:spcBef>
              <a:spcAft>
                <a:spcPts val="120"/>
              </a:spcAft>
              <a:buFontTx/>
              <a:buChar char="-"/>
            </a:pP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Investigates techniques for solving </a:t>
            </a:r>
            <a:r>
              <a:rPr lang="en-US" sz="2400" b="1" i="1" dirty="0">
                <a:latin typeface="Gautami" panose="020B0502040204020203" pitchFamily="34" charset="0"/>
                <a:cs typeface="Gautami" panose="020B0502040204020203" pitchFamily="34" charset="0"/>
              </a:rPr>
              <a:t>Partial Differential Equations (PDEs)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, equations that enforce mathematical relationships between the partial derivatives of a</a:t>
            </a:r>
            <a:r>
              <a:rPr lang="en-US" sz="2400" b="1" dirty="0">
                <a:latin typeface="Gautami" panose="020B0502040204020203" pitchFamily="34" charset="0"/>
                <a:cs typeface="Gautami" panose="020B0502040204020203" pitchFamily="34" charset="0"/>
              </a:rPr>
              <a:t> 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multivariable function. For example: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120"/>
              </a:spcAft>
              <a:buNone/>
            </a:pPr>
            <a:br>
              <a:rPr lang="en-US" sz="40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endParaRPr lang="en-US" sz="24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spcBef>
                <a:spcPts val="0"/>
              </a:spcBef>
              <a:spcAft>
                <a:spcPts val="120"/>
              </a:spcAft>
              <a:buFont typeface="Arial" panose="020B0604020202020204" pitchFamily="34" charset="0"/>
              <a:buNone/>
            </a:pPr>
            <a:r>
              <a:rPr lang="en-US" sz="4000" dirty="0">
                <a:latin typeface="Gautami" panose="020B0502040204020203" pitchFamily="34" charset="0"/>
                <a:cs typeface="Gautami" panose="020B0502040204020203" pitchFamily="34" charset="0"/>
              </a:rPr>
              <a:t>The Julia Programming Language –</a:t>
            </a:r>
          </a:p>
          <a:p>
            <a:pPr marL="182880" indent="-457200">
              <a:lnSpc>
                <a:spcPct val="120000"/>
              </a:lnSpc>
              <a:spcBef>
                <a:spcPts val="0"/>
              </a:spcBef>
              <a:spcAft>
                <a:spcPts val="120"/>
              </a:spcAft>
            </a:pP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Julia was designed from the ground up (2009-2012) to be </a:t>
            </a:r>
            <a:b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very good at numerical and scientific computing. </a:t>
            </a:r>
          </a:p>
          <a:p>
            <a:pPr marL="182880" indent="-457200">
              <a:lnSpc>
                <a:spcPct val="120000"/>
              </a:lnSpc>
              <a:spcBef>
                <a:spcPts val="0"/>
              </a:spcBef>
              <a:spcAft>
                <a:spcPts val="120"/>
              </a:spcAft>
            </a:pPr>
            <a:r>
              <a:rPr lang="en-US" sz="2400" u="sng" dirty="0">
                <a:latin typeface="Gautami" panose="020B0502040204020203" pitchFamily="34" charset="0"/>
                <a:cs typeface="Gautami" panose="020B0502040204020203" pitchFamily="34" charset="0"/>
              </a:rPr>
              <a:t>Resolves the issue of performance-tradeoffs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 from slower dynamic languages for scientific computing; made possible through modern language design and compiler techniques. </a:t>
            </a:r>
            <a:endParaRPr lang="en-US" sz="2400" i="1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182880" indent="-457200">
              <a:lnSpc>
                <a:spcPct val="120000"/>
              </a:lnSpc>
              <a:spcBef>
                <a:spcPts val="0"/>
              </a:spcBef>
              <a:spcAft>
                <a:spcPts val="120"/>
              </a:spcAft>
            </a:pPr>
            <a:r>
              <a:rPr lang="en-US" sz="2400" b="1" i="1" dirty="0">
                <a:latin typeface="Gautami" panose="020B0502040204020203" pitchFamily="34" charset="0"/>
                <a:cs typeface="Gautami" panose="020B0502040204020203" pitchFamily="34" charset="0"/>
              </a:rPr>
              <a:t>High performance 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and </a:t>
            </a:r>
            <a:r>
              <a:rPr lang="en-US" sz="2400" b="1" i="1" dirty="0">
                <a:latin typeface="Gautami" panose="020B0502040204020203" pitchFamily="34" charset="0"/>
                <a:cs typeface="Gautami" panose="020B0502040204020203" pitchFamily="34" charset="0"/>
              </a:rPr>
              <a:t>multi-paradigm</a:t>
            </a:r>
            <a:r>
              <a:rPr lang="en-US" sz="2400" b="1" dirty="0">
                <a:latin typeface="Gautami" panose="020B0502040204020203" pitchFamily="34" charset="0"/>
                <a:cs typeface="Gautami" panose="020B0502040204020203" pitchFamily="34" charset="0"/>
              </a:rPr>
              <a:t>, 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combining features of </a:t>
            </a:r>
            <a:r>
              <a:rPr lang="en-US" sz="2400" i="1" dirty="0">
                <a:latin typeface="Gautami" panose="020B0502040204020203" pitchFamily="34" charset="0"/>
                <a:cs typeface="Gautami" panose="020B0502040204020203" pitchFamily="34" charset="0"/>
              </a:rPr>
              <a:t>imperative, functional, and object-oriented programming 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languages (Python, MATLAB, C++, etc.), and achieving </a:t>
            </a:r>
            <a:r>
              <a:rPr lang="en-US" sz="2400" b="1" dirty="0">
                <a:latin typeface="Gautami" panose="020B0502040204020203" pitchFamily="34" charset="0"/>
                <a:cs typeface="Gautami" panose="020B0502040204020203" pitchFamily="34" charset="0"/>
              </a:rPr>
              <a:t>computational speed (performance) close to C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.</a:t>
            </a:r>
          </a:p>
          <a:p>
            <a:pPr marL="182880" indent="-457200">
              <a:lnSpc>
                <a:spcPct val="120000"/>
              </a:lnSpc>
              <a:spcBef>
                <a:spcPts val="0"/>
              </a:spcBef>
              <a:spcAft>
                <a:spcPts val="120"/>
              </a:spcAft>
            </a:pPr>
            <a:r>
              <a:rPr lang="en-US" sz="2400" i="1" dirty="0">
                <a:latin typeface="Gautami" panose="020B0502040204020203" pitchFamily="34" charset="0"/>
                <a:cs typeface="Gautami" panose="020B0502040204020203" pitchFamily="34" charset="0"/>
              </a:rPr>
              <a:t>Dynamically-typed 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with multiple dispatch and just-in-time compilation. </a:t>
            </a:r>
          </a:p>
          <a:p>
            <a:pPr marL="182880" indent="-457200">
              <a:lnSpc>
                <a:spcPct val="120000"/>
              </a:lnSpc>
              <a:spcBef>
                <a:spcPts val="0"/>
              </a:spcBef>
              <a:spcAft>
                <a:spcPts val="120"/>
              </a:spcAft>
            </a:pPr>
            <a:r>
              <a:rPr lang="en-US" sz="2400" u="sng" dirty="0">
                <a:latin typeface="Gautami" panose="020B0502040204020203" pitchFamily="34" charset="0"/>
                <a:cs typeface="Gautami" panose="020B0502040204020203" pitchFamily="34" charset="0"/>
              </a:rPr>
              <a:t>Has code libraries for many domain-specific ecosystems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, including biology, quantum physics, quantitative economics, machine learning, quantum computing, image processing, astronomy, nonlinear dynamics, and ecology.</a:t>
            </a:r>
          </a:p>
          <a:p>
            <a:pPr marL="182880" indent="-457200">
              <a:lnSpc>
                <a:spcPct val="120000"/>
              </a:lnSpc>
              <a:spcBef>
                <a:spcPts val="0"/>
              </a:spcBef>
              <a:spcAft>
                <a:spcPts val="120"/>
              </a:spcAft>
            </a:pP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Julia is a </a:t>
            </a:r>
            <a:r>
              <a:rPr lang="en-US" sz="2400" i="1" dirty="0">
                <a:latin typeface="Gautami" panose="020B0502040204020203" pitchFamily="34" charset="0"/>
                <a:cs typeface="Gautami" panose="020B0502040204020203" pitchFamily="34" charset="0"/>
              </a:rPr>
              <a:t>free and open-source project</a:t>
            </a:r>
            <a:r>
              <a:rPr lang="en-US" sz="2400" dirty="0">
                <a:latin typeface="Gautami" panose="020B0502040204020203" pitchFamily="34" charset="0"/>
                <a:cs typeface="Gautami" panose="020B0502040204020203" pitchFamily="34" charset="0"/>
              </a:rPr>
              <a:t> under MIT license. The source code is available on GitHub, and many tutorials are available online.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0D75DAC-4021-47A5-9D7A-E85D89748E4B}"/>
              </a:ext>
            </a:extLst>
          </p:cNvPr>
          <p:cNvGrpSpPr/>
          <p:nvPr/>
        </p:nvGrpSpPr>
        <p:grpSpPr>
          <a:xfrm>
            <a:off x="5484035" y="6223086"/>
            <a:ext cx="4499035" cy="1159003"/>
            <a:chOff x="8113287" y="7161807"/>
            <a:chExt cx="3368233" cy="849995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978D2F8C-1E90-4039-9CC1-A877C42B4B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2912" t="5255" r="5425" b="11923"/>
            <a:stretch/>
          </p:blipFill>
          <p:spPr>
            <a:xfrm>
              <a:off x="8113287" y="7161807"/>
              <a:ext cx="3368233" cy="671332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7069A14-5181-404B-AEA3-0D3151477519}"/>
                </a:ext>
              </a:extLst>
            </p:cNvPr>
            <p:cNvSpPr txBox="1"/>
            <p:nvPr/>
          </p:nvSpPr>
          <p:spPr>
            <a:xfrm>
              <a:off x="8113287" y="7763512"/>
              <a:ext cx="3368233" cy="2482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>
                  <a:latin typeface="Gautami" panose="020B0502040204020203" pitchFamily="34" charset="0"/>
                  <a:cs typeface="Gautami" panose="020B0502040204020203" pitchFamily="34" charset="0"/>
                </a:rPr>
                <a:t>Figure 1:</a:t>
              </a:r>
              <a:r>
                <a:rPr lang="en-US" sz="1600" dirty="0">
                  <a:latin typeface="Gautami" panose="020B0502040204020203" pitchFamily="34" charset="0"/>
                  <a:cs typeface="Gautami" panose="020B0502040204020203" pitchFamily="34" charset="0"/>
                </a:rPr>
                <a:t> Solution to the 3D Heat Equation.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7F7557F3-FD89-4D9C-8532-D7F153EC6A7C}"/>
              </a:ext>
            </a:extLst>
          </p:cNvPr>
          <p:cNvGrpSpPr/>
          <p:nvPr/>
        </p:nvGrpSpPr>
        <p:grpSpPr>
          <a:xfrm>
            <a:off x="8971652" y="7799178"/>
            <a:ext cx="2172055" cy="1237721"/>
            <a:chOff x="9262457" y="7073566"/>
            <a:chExt cx="2172055" cy="1237721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EB917BE0-4A78-4E53-8836-981FC1DDC1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262457" y="7073566"/>
              <a:ext cx="1743886" cy="111314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20C5D0A-9EB7-43E2-A51F-AAE0C1CE546B}"/>
                </a:ext>
              </a:extLst>
            </p:cNvPr>
            <p:cNvSpPr txBox="1"/>
            <p:nvPr/>
          </p:nvSpPr>
          <p:spPr>
            <a:xfrm>
              <a:off x="9545128" y="8003510"/>
              <a:ext cx="18893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i="1" dirty="0"/>
                <a:t>Figure 2: </a:t>
              </a:r>
              <a:r>
                <a:rPr lang="en-US" sz="1400" dirty="0"/>
                <a:t>Logo for Julia.</a:t>
              </a:r>
            </a:p>
          </p:txBody>
        </p:sp>
      </p:grp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C49EB392-12AD-4AC2-ABDF-54AD6450DC8F}"/>
              </a:ext>
            </a:extLst>
          </p:cNvPr>
          <p:cNvGrpSpPr/>
          <p:nvPr/>
        </p:nvGrpSpPr>
        <p:grpSpPr>
          <a:xfrm>
            <a:off x="30378810" y="9506164"/>
            <a:ext cx="9089734" cy="6177088"/>
            <a:chOff x="30356360" y="10136404"/>
            <a:chExt cx="9089734" cy="6177088"/>
          </a:xfrm>
        </p:grpSpPr>
        <p:sp>
          <p:nvSpPr>
            <p:cNvPr id="29" name="Content Placeholder 2">
              <a:extLst>
                <a:ext uri="{FF2B5EF4-FFF2-40B4-BE49-F238E27FC236}">
                  <a16:creationId xmlns:a16="http://schemas.microsoft.com/office/drawing/2014/main" id="{3C9CE0BF-BDA0-423D-A3D3-239F2F02800B}"/>
                </a:ext>
              </a:extLst>
            </p:cNvPr>
            <p:cNvSpPr txBox="1">
              <a:spLocks/>
            </p:cNvSpPr>
            <p:nvPr/>
          </p:nvSpPr>
          <p:spPr>
            <a:xfrm>
              <a:off x="30356360" y="10136404"/>
              <a:ext cx="9053480" cy="6177088"/>
            </a:xfrm>
            <a:prstGeom prst="rect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rgbClr val="C8AAE6"/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  <p:txBody>
            <a:bodyPr vert="horz" lIns="91440" tIns="45720" rIns="91440" bIns="45720" rtlCol="0">
              <a:normAutofit/>
            </a:bodyPr>
            <a:lstStyle>
              <a:lvl1pPr marL="1005840" indent="-1005840" algn="l" defTabSz="4023360" rtl="0" eaLnBrk="1" latinLnBrk="0" hangingPunct="1">
                <a:lnSpc>
                  <a:spcPct val="90000"/>
                </a:lnSpc>
                <a:spcBef>
                  <a:spcPts val="4400"/>
                </a:spcBef>
                <a:buFont typeface="Arial" panose="020B0604020202020204" pitchFamily="34" charset="0"/>
                <a:buChar char="•"/>
                <a:defRPr sz="123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1752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105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02920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8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04088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905256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06424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307592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508760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1709928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endParaRPr lang="en-US" sz="48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</p:txBody>
        </p: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FFB5050E-5D1D-46D9-9593-67F650E33499}"/>
                </a:ext>
              </a:extLst>
            </p:cNvPr>
            <p:cNvGrpSpPr/>
            <p:nvPr/>
          </p:nvGrpSpPr>
          <p:grpSpPr>
            <a:xfrm>
              <a:off x="30504370" y="10362291"/>
              <a:ext cx="8941724" cy="5868704"/>
              <a:chOff x="19672516" y="12262854"/>
              <a:chExt cx="8941724" cy="5868704"/>
            </a:xfrm>
          </p:grpSpPr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A767474E-C632-4762-A92B-9172F166B67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/>
              <a:srcRect l="-1" r="-1189"/>
              <a:stretch/>
            </p:blipFill>
            <p:spPr>
              <a:xfrm>
                <a:off x="19736820" y="12262854"/>
                <a:ext cx="8288501" cy="3296619"/>
              </a:xfrm>
              <a:custGeom>
                <a:avLst/>
                <a:gdLst>
                  <a:gd name="connsiteX0" fmla="*/ 0 w 8288501"/>
                  <a:gd name="connsiteY0" fmla="*/ 0 h 3296619"/>
                  <a:gd name="connsiteX1" fmla="*/ 8288501 w 8288501"/>
                  <a:gd name="connsiteY1" fmla="*/ 0 h 3296619"/>
                  <a:gd name="connsiteX2" fmla="*/ 8288501 w 8288501"/>
                  <a:gd name="connsiteY2" fmla="*/ 3296619 h 3296619"/>
                  <a:gd name="connsiteX3" fmla="*/ 0 w 8288501"/>
                  <a:gd name="connsiteY3" fmla="*/ 3296619 h 3296619"/>
                  <a:gd name="connsiteX4" fmla="*/ 0 w 8288501"/>
                  <a:gd name="connsiteY4" fmla="*/ 0 h 32966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288501" h="3296619" fill="none" extrusionOk="0">
                    <a:moveTo>
                      <a:pt x="0" y="0"/>
                    </a:moveTo>
                    <a:cubicBezTo>
                      <a:pt x="3923214" y="-118397"/>
                      <a:pt x="4799514" y="159540"/>
                      <a:pt x="8288501" y="0"/>
                    </a:cubicBezTo>
                    <a:cubicBezTo>
                      <a:pt x="8248143" y="902246"/>
                      <a:pt x="8442864" y="2625645"/>
                      <a:pt x="8288501" y="3296619"/>
                    </a:cubicBezTo>
                    <a:cubicBezTo>
                      <a:pt x="6827540" y="3459782"/>
                      <a:pt x="2015503" y="3153732"/>
                      <a:pt x="0" y="3296619"/>
                    </a:cubicBezTo>
                    <a:cubicBezTo>
                      <a:pt x="68674" y="1781465"/>
                      <a:pt x="-55567" y="1150594"/>
                      <a:pt x="0" y="0"/>
                    </a:cubicBezTo>
                    <a:close/>
                  </a:path>
                  <a:path w="8288501" h="3296619" stroke="0" extrusionOk="0">
                    <a:moveTo>
                      <a:pt x="0" y="0"/>
                    </a:moveTo>
                    <a:cubicBezTo>
                      <a:pt x="3183253" y="-112396"/>
                      <a:pt x="4241410" y="152617"/>
                      <a:pt x="8288501" y="0"/>
                    </a:cubicBezTo>
                    <a:cubicBezTo>
                      <a:pt x="8343462" y="1487694"/>
                      <a:pt x="8142111" y="2050417"/>
                      <a:pt x="8288501" y="3296619"/>
                    </a:cubicBezTo>
                    <a:cubicBezTo>
                      <a:pt x="6523165" y="3224427"/>
                      <a:pt x="1588193" y="3384835"/>
                      <a:pt x="0" y="3296619"/>
                    </a:cubicBezTo>
                    <a:cubicBezTo>
                      <a:pt x="-76996" y="1795969"/>
                      <a:pt x="120489" y="664026"/>
                      <a:pt x="0" y="0"/>
                    </a:cubicBezTo>
                    <a:close/>
                  </a:path>
                </a:pathLst>
              </a:custGeom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rgbClr val="C8AAE6"/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prstDash val="solid"/>
                <a:extLst>
                  <a:ext uri="{C807C97D-BFC1-408E-A445-0C87EB9F89A2}">
                    <ask:lineSketchStyleProps xmlns:ask="http://schemas.microsoft.com/office/drawing/2018/sketchyshapes" sd="1159809684">
                      <a:prstGeom prst="rect">
                        <a:avLst/>
                      </a:prstGeom>
                      <ask:type>
                        <ask:lineSketchCurved/>
                      </ask:type>
                    </ask:lineSketchStyleProps>
                  </a:ext>
                </a:extLst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p:spPr>
          </p:pic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48F8278-9264-4F75-A05E-3E3AB1C5B83E}"/>
                  </a:ext>
                </a:extLst>
              </p:cNvPr>
              <p:cNvSpPr txBox="1"/>
              <p:nvPr/>
            </p:nvSpPr>
            <p:spPr>
              <a:xfrm>
                <a:off x="19672516" y="15577013"/>
                <a:ext cx="8941724" cy="2554545"/>
              </a:xfrm>
              <a:custGeom>
                <a:avLst/>
                <a:gdLst>
                  <a:gd name="connsiteX0" fmla="*/ 0 w 8941724"/>
                  <a:gd name="connsiteY0" fmla="*/ 0 h 2554545"/>
                  <a:gd name="connsiteX1" fmla="*/ 8941724 w 8941724"/>
                  <a:gd name="connsiteY1" fmla="*/ 0 h 2554545"/>
                  <a:gd name="connsiteX2" fmla="*/ 8941724 w 8941724"/>
                  <a:gd name="connsiteY2" fmla="*/ 2554545 h 2554545"/>
                  <a:gd name="connsiteX3" fmla="*/ 0 w 8941724"/>
                  <a:gd name="connsiteY3" fmla="*/ 2554545 h 2554545"/>
                  <a:gd name="connsiteX4" fmla="*/ 0 w 8941724"/>
                  <a:gd name="connsiteY4" fmla="*/ 0 h 2554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941724" h="2554545" extrusionOk="0">
                    <a:moveTo>
                      <a:pt x="0" y="0"/>
                    </a:moveTo>
                    <a:cubicBezTo>
                      <a:pt x="2251198" y="164168"/>
                      <a:pt x="6370392" y="-106635"/>
                      <a:pt x="8941724" y="0"/>
                    </a:cubicBezTo>
                    <a:cubicBezTo>
                      <a:pt x="8802947" y="962856"/>
                      <a:pt x="8895876" y="1994622"/>
                      <a:pt x="8941724" y="2554545"/>
                    </a:cubicBezTo>
                    <a:cubicBezTo>
                      <a:pt x="7416596" y="2693387"/>
                      <a:pt x="3117840" y="2712551"/>
                      <a:pt x="0" y="2554545"/>
                    </a:cubicBezTo>
                    <a:cubicBezTo>
                      <a:pt x="-123788" y="1857892"/>
                      <a:pt x="-117232" y="1146658"/>
                      <a:pt x="0" y="0"/>
                    </a:cubicBez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rgbClr val="C8AAE6"/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prstDash val="solid"/>
                <a:extLst>
                  <a:ext uri="{C807C97D-BFC1-408E-A445-0C87EB9F89A2}">
                    <ask:lineSketchStyleProps xmlns:ask="http://schemas.microsoft.com/office/drawing/2018/sketchyshapes" sd="3419843792">
                      <a:prstGeom prst="rect">
                        <a:avLst/>
                      </a:prstGeom>
                      <ask:type>
                        <ask:lineSketchCurved/>
                      </ask:type>
                    </ask:lineSketchStyleProps>
                  </a:ext>
                </a:extLst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US" sz="1600" i="1" dirty="0">
                    <a:latin typeface="Gautami" panose="020B0502040204020203" pitchFamily="34" charset="0"/>
                    <a:cs typeface="Gautami" panose="020B0502040204020203" pitchFamily="34" charset="0"/>
                  </a:rPr>
                  <a:t>Figure 11:  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The code segment in this figure tells the </a:t>
                </a:r>
                <a:r>
                  <a:rPr lang="en-US" sz="1600" b="1" i="1" u="sng" dirty="0">
                    <a:latin typeface="Gautami" panose="020B0502040204020203" pitchFamily="34" charset="0"/>
                    <a:cs typeface="Gautami" panose="020B0502040204020203" pitchFamily="34" charset="0"/>
                  </a:rPr>
                  <a:t>Julia package manager 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what local libraries to load (</a:t>
                </a:r>
                <a:r>
                  <a:rPr lang="en-US" sz="1600" i="1" dirty="0">
                    <a:latin typeface="Gautami" panose="020B0502040204020203" pitchFamily="34" charset="0"/>
                    <a:cs typeface="Gautami" panose="020B0502040204020203" pitchFamily="34" charset="0"/>
                  </a:rPr>
                  <a:t>PencilFFTs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, </a:t>
                </a:r>
                <a:r>
                  <a:rPr lang="en-US" sz="1600" i="1" dirty="0">
                    <a:latin typeface="Gautami" panose="020B0502040204020203" pitchFamily="34" charset="0"/>
                    <a:cs typeface="Gautami" panose="020B0502040204020203" pitchFamily="34" charset="0"/>
                  </a:rPr>
                  <a:t>FFTW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, </a:t>
                </a:r>
                <a:r>
                  <a:rPr lang="en-US" sz="1600" i="1" dirty="0">
                    <a:latin typeface="Gautami" panose="020B0502040204020203" pitchFamily="34" charset="0"/>
                    <a:cs typeface="Gautami" panose="020B0502040204020203" pitchFamily="34" charset="0"/>
                  </a:rPr>
                  <a:t>MPI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) into the environment. The first time a library is specified, it must first be added to the local working area with: </a:t>
                </a:r>
                <a:r>
                  <a:rPr lang="en-US" sz="1600" i="1" dirty="0">
                    <a:latin typeface="Simplified Arabic" panose="02020603050405020304" pitchFamily="18" charset="-78"/>
                    <a:cs typeface="Simplified Arabic" panose="02020603050405020304" pitchFamily="18" charset="-78"/>
                  </a:rPr>
                  <a:t>using Pkg; </a:t>
                </a:r>
                <a:r>
                  <a:rPr lang="en-US" sz="1600" i="1" dirty="0" err="1">
                    <a:latin typeface="Simplified Arabic" panose="02020603050405020304" pitchFamily="18" charset="-78"/>
                    <a:cs typeface="Simplified Arabic" panose="02020603050405020304" pitchFamily="18" charset="-78"/>
                  </a:rPr>
                  <a:t>Pkg.add</a:t>
                </a:r>
                <a:r>
                  <a:rPr lang="en-US" sz="1600" i="1" dirty="0">
                    <a:latin typeface="Simplified Arabic" panose="02020603050405020304" pitchFamily="18" charset="-78"/>
                    <a:cs typeface="Simplified Arabic" panose="02020603050405020304" pitchFamily="18" charset="-78"/>
                  </a:rPr>
                  <a:t>(“MPI”); </a:t>
                </a:r>
                <a:r>
                  <a:rPr lang="en-US" sz="1600" i="1" dirty="0" err="1">
                    <a:latin typeface="Simplified Arabic" panose="02020603050405020304" pitchFamily="18" charset="-78"/>
                    <a:cs typeface="Simplified Arabic" panose="02020603050405020304" pitchFamily="18" charset="-78"/>
                  </a:rPr>
                  <a:t>Pkg.build</a:t>
                </a:r>
                <a:r>
                  <a:rPr lang="en-US" sz="1600" i="1" dirty="0">
                    <a:latin typeface="Simplified Arabic" panose="02020603050405020304" pitchFamily="18" charset="-78"/>
                    <a:cs typeface="Simplified Arabic" panose="02020603050405020304" pitchFamily="18" charset="-78"/>
                  </a:rPr>
                  <a:t>(); 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MPI is unique in this case, though, because a separate MPI implementation (architecture) must be present for the Julia MPI library dependencies to bind to. I used Open MPI Project’s </a:t>
                </a:r>
                <a:r>
                  <a:rPr lang="en-US" sz="1600" i="1" dirty="0" err="1">
                    <a:latin typeface="Gautami" panose="020B0502040204020203" pitchFamily="34" charset="0"/>
                    <a:cs typeface="Gautami" panose="020B0502040204020203" pitchFamily="34" charset="0"/>
                  </a:rPr>
                  <a:t>OpenMPI</a:t>
                </a:r>
                <a:r>
                  <a:rPr lang="en-US" sz="1600" i="1" dirty="0">
                    <a:latin typeface="Gautami" panose="020B0502040204020203" pitchFamily="34" charset="0"/>
                    <a:cs typeface="Gautami" panose="020B0502040204020203" pitchFamily="34" charset="0"/>
                  </a:rPr>
                  <a:t> 4.0.3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. </a:t>
                </a:r>
              </a:p>
              <a:p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	The code segment then initializes the </a:t>
                </a:r>
                <a:r>
                  <a:rPr lang="en-US" sz="1600" b="1" i="1" dirty="0">
                    <a:latin typeface="Gautami" panose="020B0502040204020203" pitchFamily="34" charset="0"/>
                    <a:cs typeface="Gautami" panose="020B0502040204020203" pitchFamily="34" charset="0"/>
                  </a:rPr>
                  <a:t>Message-Passing Interface (MPI)</a:t>
                </a:r>
                <a:r>
                  <a:rPr lang="en-US" sz="1600" b="1" dirty="0">
                    <a:latin typeface="Gautami" panose="020B0502040204020203" pitchFamily="34" charset="0"/>
                    <a:cs typeface="Gautami" panose="020B0502040204020203" pitchFamily="34" charset="0"/>
                  </a:rPr>
                  <a:t> 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to synchronize the distribution of the local process’s resources with any other processes that are being run in parallel as part of the global program. </a:t>
                </a:r>
                <a:r>
                  <a:rPr lang="en-US" sz="1600" u="sng" dirty="0">
                    <a:latin typeface="Gautami" panose="020B0502040204020203" pitchFamily="34" charset="0"/>
                    <a:cs typeface="Gautami" panose="020B0502040204020203" pitchFamily="34" charset="0"/>
                  </a:rPr>
                  <a:t>Running a Jupyter notebook only allows for one MPI process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. In order run a program with multiple parallel processes, the code should be written in a Julia file (.</a:t>
                </a:r>
                <a:r>
                  <a:rPr lang="en-US" sz="1600" dirty="0" err="1">
                    <a:latin typeface="Gautami" panose="020B0502040204020203" pitchFamily="34" charset="0"/>
                    <a:cs typeface="Gautami" panose="020B0502040204020203" pitchFamily="34" charset="0"/>
                  </a:rPr>
                  <a:t>jl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) and </a:t>
                </a:r>
                <a:r>
                  <a:rPr lang="en-US" sz="1600" u="sng" dirty="0">
                    <a:latin typeface="Gautami" panose="020B0502040204020203" pitchFamily="34" charset="0"/>
                    <a:cs typeface="Gautami" panose="020B0502040204020203" pitchFamily="34" charset="0"/>
                  </a:rPr>
                  <a:t>run from the command line with MPI 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using the </a:t>
                </a:r>
                <a:r>
                  <a:rPr lang="en-US" sz="1600" i="1" dirty="0" err="1">
                    <a:latin typeface="Simplified Arabic" panose="02020603050405020304" pitchFamily="18" charset="-78"/>
                    <a:cs typeface="Simplified Arabic" panose="02020603050405020304" pitchFamily="18" charset="-78"/>
                  </a:rPr>
                  <a:t>mpiexec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 or </a:t>
                </a:r>
                <a:r>
                  <a:rPr lang="en-US" sz="1600" i="1" dirty="0" err="1">
                    <a:latin typeface="Simplified Arabic" panose="02020603050405020304" pitchFamily="18" charset="-78"/>
                    <a:cs typeface="Simplified Arabic" panose="02020603050405020304" pitchFamily="18" charset="-78"/>
                  </a:rPr>
                  <a:t>mpirun</a:t>
                </a:r>
                <a:r>
                  <a:rPr lang="en-US" sz="16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 arguments (see Fig. 9,10).</a:t>
                </a:r>
                <a:endParaRPr lang="en-US" sz="1600" dirty="0"/>
              </a:p>
            </p:txBody>
          </p:sp>
        </p:grpSp>
      </p:grpSp>
      <p:pic>
        <p:nvPicPr>
          <p:cNvPr id="59" name="Picture 58">
            <a:extLst>
              <a:ext uri="{FF2B5EF4-FFF2-40B4-BE49-F238E27FC236}">
                <a16:creationId xmlns:a16="http://schemas.microsoft.com/office/drawing/2014/main" id="{A4F6012A-E894-49CF-973A-D58A998F31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427616" y="15801082"/>
            <a:ext cx="1782460" cy="1329882"/>
          </a:xfrm>
          <a:prstGeom prst="rect">
            <a:avLst/>
          </a:prstGeom>
        </p:spPr>
      </p:pic>
      <p:pic>
        <p:nvPicPr>
          <p:cNvPr id="67" name="Picture 66" descr="Text&#10;&#10;Description automatically generated">
            <a:extLst>
              <a:ext uri="{FF2B5EF4-FFF2-40B4-BE49-F238E27FC236}">
                <a16:creationId xmlns:a16="http://schemas.microsoft.com/office/drawing/2014/main" id="{3AA785B6-EF69-447E-82E1-3E77DC615BF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5508" y="5649951"/>
            <a:ext cx="8942261" cy="1467449"/>
          </a:xfrm>
          <a:prstGeom prst="rect">
            <a:avLst/>
          </a:prstGeom>
          <a:effectLst>
            <a:glow rad="50800">
              <a:srgbClr val="7030A0">
                <a:alpha val="66000"/>
              </a:srgbClr>
            </a:glow>
          </a:effectLst>
        </p:spPr>
      </p:pic>
      <p:grpSp>
        <p:nvGrpSpPr>
          <p:cNvPr id="69" name="Group 68">
            <a:extLst>
              <a:ext uri="{FF2B5EF4-FFF2-40B4-BE49-F238E27FC236}">
                <a16:creationId xmlns:a16="http://schemas.microsoft.com/office/drawing/2014/main" id="{27FD168E-5F0B-4DA9-B578-3E3C42B86D5F}"/>
              </a:ext>
            </a:extLst>
          </p:cNvPr>
          <p:cNvGrpSpPr/>
          <p:nvPr/>
        </p:nvGrpSpPr>
        <p:grpSpPr>
          <a:xfrm>
            <a:off x="18372388" y="12638650"/>
            <a:ext cx="7751862" cy="4063504"/>
            <a:chOff x="12538177" y="7521642"/>
            <a:chExt cx="6839664" cy="3585333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6F544009-78DA-4DEA-BED4-9ADEB53CB0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alphaModFix amt="20000"/>
            </a:blip>
            <a:srcRect l="-181" t="120" r="69" b="32508"/>
            <a:stretch/>
          </p:blipFill>
          <p:spPr>
            <a:xfrm>
              <a:off x="12543455" y="7521642"/>
              <a:ext cx="6834386" cy="2666298"/>
            </a:xfrm>
            <a:prstGeom prst="rect">
              <a:avLst/>
            </a:prstGeom>
          </p:spPr>
        </p:pic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8E39916A-F2E8-492E-9643-6C1E20654175}"/>
                </a:ext>
              </a:extLst>
            </p:cNvPr>
            <p:cNvSpPr txBox="1"/>
            <p:nvPr/>
          </p:nvSpPr>
          <p:spPr>
            <a:xfrm>
              <a:off x="12538177" y="10156518"/>
              <a:ext cx="6839664" cy="9504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latin typeface="Gautami" panose="020B0502040204020203" pitchFamily="34" charset="0"/>
                  <a:cs typeface="Gautami" panose="020B0502040204020203" pitchFamily="34" charset="0"/>
                </a:rPr>
                <a:t>Figure 5: </a:t>
              </a:r>
              <a:r>
                <a:rPr lang="en-US" sz="1600" dirty="0">
                  <a:latin typeface="Gautami" panose="020B0502040204020203" pitchFamily="34" charset="0"/>
                  <a:cs typeface="Gautami" panose="020B0502040204020203" pitchFamily="34" charset="0"/>
                </a:rPr>
                <a:t>Exploring the local virtual environment filesystem in </a:t>
              </a:r>
              <a:r>
                <a:rPr lang="en-US" sz="1600" i="1" dirty="0">
                  <a:latin typeface="Gautami" panose="020B0502040204020203" pitchFamily="34" charset="0"/>
                  <a:cs typeface="Gautami" panose="020B0502040204020203" pitchFamily="34" charset="0"/>
                </a:rPr>
                <a:t>Windows Subsystem for Linux.</a:t>
              </a:r>
              <a:r>
                <a:rPr lang="en-US" sz="1600" dirty="0">
                  <a:latin typeface="Gautami" panose="020B0502040204020203" pitchFamily="34" charset="0"/>
                  <a:cs typeface="Gautami" panose="020B0502040204020203" pitchFamily="34" charset="0"/>
                </a:rPr>
                <a:t> The Linux command line interface (CLI) is written in the Bash language. The “ls” command lists the files in the local or specified directory. A related command is “cd”,  which lets the user change directories to a passed directory argument.</a:t>
              </a:r>
            </a:p>
          </p:txBody>
        </p:sp>
      </p:grpSp>
      <p:pic>
        <p:nvPicPr>
          <p:cNvPr id="72" name="Picture 71">
            <a:extLst>
              <a:ext uri="{FF2B5EF4-FFF2-40B4-BE49-F238E27FC236}">
                <a16:creationId xmlns:a16="http://schemas.microsoft.com/office/drawing/2014/main" id="{7CB896F1-2F88-4A93-B326-AF1229CC885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486081" y="7180836"/>
            <a:ext cx="6196416" cy="1636789"/>
          </a:xfrm>
          <a:prstGeom prst="rect">
            <a:avLst/>
          </a:prstGeom>
          <a:ln>
            <a:solidFill>
              <a:srgbClr val="9D33AB"/>
            </a:solidFill>
          </a:ln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80A2179-9F23-4123-8A04-E590D193C23A}"/>
              </a:ext>
            </a:extLst>
          </p:cNvPr>
          <p:cNvSpPr txBox="1"/>
          <p:nvPr/>
        </p:nvSpPr>
        <p:spPr>
          <a:xfrm>
            <a:off x="30360159" y="7131903"/>
            <a:ext cx="33075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latin typeface="Gautami" panose="020B0502040204020203" pitchFamily="34" charset="0"/>
                <a:cs typeface="Gautami" panose="020B0502040204020203" pitchFamily="34" charset="0"/>
              </a:rPr>
              <a:t>Figure 9 (above):</a:t>
            </a:r>
            <a:r>
              <a:rPr lang="en-US" sz="1400" dirty="0">
                <a:latin typeface="Gautami" panose="020B0502040204020203" pitchFamily="34" charset="0"/>
                <a:cs typeface="Gautami" panose="020B0502040204020203" pitchFamily="34" charset="0"/>
              </a:rPr>
              <a:t> Running a parallelized </a:t>
            </a:r>
            <a:r>
              <a:rPr lang="en-US" sz="14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“Hello world”</a:t>
            </a:r>
            <a:r>
              <a:rPr lang="en-US" sz="1400" dirty="0">
                <a:latin typeface="Gautami" panose="020B0502040204020203" pitchFamily="34" charset="0"/>
                <a:cs typeface="Gautami" panose="020B0502040204020203" pitchFamily="34" charset="0"/>
              </a:rPr>
              <a:t> program in WSL. To use a number of processes greater than the number of CPU cores, run with the --oversubscribe flag.</a:t>
            </a:r>
          </a:p>
          <a:p>
            <a:endParaRPr lang="en-US" sz="1400" i="1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r>
              <a:rPr lang="en-US" sz="1400" i="1" dirty="0">
                <a:latin typeface="Gautami" panose="020B0502040204020203" pitchFamily="34" charset="0"/>
                <a:cs typeface="Gautami" panose="020B0502040204020203" pitchFamily="34" charset="0"/>
              </a:rPr>
              <a:t>Figure 10 (right): </a:t>
            </a:r>
            <a:r>
              <a:rPr lang="en-US" sz="1400" dirty="0">
                <a:latin typeface="Gautami" panose="020B0502040204020203" pitchFamily="34" charset="0"/>
                <a:cs typeface="Gautami" panose="020B0502040204020203" pitchFamily="34" charset="0"/>
              </a:rPr>
              <a:t>A Julia (.</a:t>
            </a:r>
            <a:r>
              <a:rPr lang="en-US" sz="1400" dirty="0" err="1">
                <a:latin typeface="Gautami" panose="020B0502040204020203" pitchFamily="34" charset="0"/>
                <a:cs typeface="Gautami" panose="020B0502040204020203" pitchFamily="34" charset="0"/>
              </a:rPr>
              <a:t>jl</a:t>
            </a:r>
            <a:r>
              <a:rPr lang="en-US" sz="1400" dirty="0">
                <a:latin typeface="Gautami" panose="020B0502040204020203" pitchFamily="34" charset="0"/>
                <a:cs typeface="Gautami" panose="020B0502040204020203" pitchFamily="34" charset="0"/>
              </a:rPr>
              <a:t>) file for printing out “Hello world” along with information about the local MPI process.</a:t>
            </a:r>
            <a:endParaRPr lang="en-US" sz="1400" i="1" dirty="0">
              <a:latin typeface="Gautami" panose="020B0502040204020203" pitchFamily="34" charset="0"/>
              <a:cs typeface="Gautami" panose="020B0502040204020203" pitchFamily="34" charset="0"/>
            </a:endParaRP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C7B65CE9-FE2D-4325-9CCB-56C28D3EDA5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472643" y="27175238"/>
            <a:ext cx="3487030" cy="2358924"/>
          </a:xfrm>
          <a:prstGeom prst="rect">
            <a:avLst/>
          </a:prstGeom>
          <a:ln w="12700">
            <a:solidFill>
              <a:srgbClr val="58267E"/>
            </a:solidFill>
          </a:ln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CF217B9D-5006-4E1F-8B6A-92ACB740F84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313608" y="15783918"/>
            <a:ext cx="2944799" cy="2038707"/>
          </a:xfrm>
          <a:prstGeom prst="rect">
            <a:avLst/>
          </a:prstGeom>
        </p:spPr>
      </p:pic>
      <p:grpSp>
        <p:nvGrpSpPr>
          <p:cNvPr id="105" name="Group 104">
            <a:extLst>
              <a:ext uri="{FF2B5EF4-FFF2-40B4-BE49-F238E27FC236}">
                <a16:creationId xmlns:a16="http://schemas.microsoft.com/office/drawing/2014/main" id="{011BA42D-F2FB-476D-84E2-E0BF42C92457}"/>
              </a:ext>
            </a:extLst>
          </p:cNvPr>
          <p:cNvGrpSpPr/>
          <p:nvPr/>
        </p:nvGrpSpPr>
        <p:grpSpPr>
          <a:xfrm>
            <a:off x="17616231" y="5474175"/>
            <a:ext cx="12731590" cy="6791207"/>
            <a:chOff x="17337016" y="5784368"/>
            <a:chExt cx="12582991" cy="6711942"/>
          </a:xfrm>
        </p:grpSpPr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68BB8D6A-1691-4637-965A-6C6BE1213010}"/>
                </a:ext>
              </a:extLst>
            </p:cNvPr>
            <p:cNvGrpSpPr/>
            <p:nvPr/>
          </p:nvGrpSpPr>
          <p:grpSpPr>
            <a:xfrm>
              <a:off x="17337016" y="5784368"/>
              <a:ext cx="12582991" cy="6513227"/>
              <a:chOff x="16925689" y="7240159"/>
              <a:chExt cx="12582991" cy="6513227"/>
            </a:xfrm>
          </p:grpSpPr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ECBC5ED4-1453-4CC8-B478-25E398BC606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1" r="218"/>
              <a:stretch/>
            </p:blipFill>
            <p:spPr>
              <a:xfrm>
                <a:off x="17506412" y="7459752"/>
                <a:ext cx="11751813" cy="6293634"/>
              </a:xfrm>
              <a:prstGeom prst="rect">
                <a:avLst/>
              </a:prstGeom>
            </p:spPr>
          </p:pic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D190E819-8CEC-4E23-911E-10F057097C4C}"/>
                  </a:ext>
                </a:extLst>
              </p:cNvPr>
              <p:cNvSpPr txBox="1"/>
              <p:nvPr/>
            </p:nvSpPr>
            <p:spPr>
              <a:xfrm>
                <a:off x="17440482" y="13312179"/>
                <a:ext cx="3054350" cy="276999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Remote window running in WSL: Ubuntu</a:t>
                </a: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05EDC2CF-0B52-441D-BA30-CD993A8B3F28}"/>
                  </a:ext>
                </a:extLst>
              </p:cNvPr>
              <p:cNvSpPr txBox="1"/>
              <p:nvPr/>
            </p:nvSpPr>
            <p:spPr>
              <a:xfrm>
                <a:off x="18372387" y="7402990"/>
                <a:ext cx="3860800" cy="64633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The “workspace” contains memory for the library functionality that is being imported, as well as for variables from cells that have been run in the open notebook.</a:t>
                </a: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69F7E97B-FC63-4CB8-A3E1-32902A7EC840}"/>
                  </a:ext>
                </a:extLst>
              </p:cNvPr>
              <p:cNvSpPr txBox="1"/>
              <p:nvPr/>
            </p:nvSpPr>
            <p:spPr>
              <a:xfrm>
                <a:off x="23102990" y="10695433"/>
                <a:ext cx="2404636" cy="83099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The </a:t>
                </a:r>
                <a:r>
                  <a:rPr lang="en-US" sz="1200" dirty="0" err="1"/>
                  <a:t>MPI.Comm_rank</a:t>
                </a:r>
                <a:r>
                  <a:rPr lang="en-US" sz="1200" dirty="0"/>
                  <a:t>  function returns an integer corresponding to which local process is running from the MPI communicator’s group.</a:t>
                </a:r>
              </a:p>
            </p:txBody>
          </p:sp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12AAFFE5-870A-42FD-8E7C-E244C4B3D270}"/>
                  </a:ext>
                </a:extLst>
              </p:cNvPr>
              <p:cNvSpPr txBox="1"/>
              <p:nvPr/>
            </p:nvSpPr>
            <p:spPr>
              <a:xfrm>
                <a:off x="20451045" y="10025037"/>
                <a:ext cx="2527305" cy="461665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Cells in a Jupyter Notebook can be executed and evaluated individually.</a:t>
                </a:r>
              </a:p>
            </p:txBody>
          </p:sp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9D3541EE-A92F-4A7A-96C9-F4AAE4D2DCB2}"/>
                  </a:ext>
                </a:extLst>
              </p:cNvPr>
              <p:cNvSpPr txBox="1"/>
              <p:nvPr/>
            </p:nvSpPr>
            <p:spPr>
              <a:xfrm>
                <a:off x="24446318" y="8529125"/>
                <a:ext cx="2204632" cy="1015663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The Julia Kernel for the Julia VS Code extension. A </a:t>
                </a:r>
                <a:r>
                  <a:rPr lang="en-US" sz="1200" i="1" dirty="0"/>
                  <a:t>kernel</a:t>
                </a:r>
                <a:r>
                  <a:rPr lang="en-US" sz="1200" dirty="0"/>
                  <a:t> is responsible for bootstrapping required resources into the system environment.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2B299965-DF5C-4DC1-87D9-E3E0FA5BA2C2}"/>
                  </a:ext>
                </a:extLst>
              </p:cNvPr>
              <p:cNvSpPr txBox="1"/>
              <p:nvPr/>
            </p:nvSpPr>
            <p:spPr>
              <a:xfrm>
                <a:off x="19815879" y="11667568"/>
                <a:ext cx="2527305" cy="83099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The Julia workspace window also provides a pane linking to library documentation for selected arguments.  </a:t>
                </a: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F5D5FF15-DAA5-489A-8757-1AD62BDEA9BA}"/>
                  </a:ext>
                </a:extLst>
              </p:cNvPr>
              <p:cNvSpPr txBox="1"/>
              <p:nvPr/>
            </p:nvSpPr>
            <p:spPr>
              <a:xfrm>
                <a:off x="23652101" y="7240159"/>
                <a:ext cx="4903850" cy="27699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Multiple tabs and views can be open in the Visual Studio Code environment.</a:t>
                </a: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3DAADED0-B848-4F66-8024-2B3ED8A1C12A}"/>
                  </a:ext>
                </a:extLst>
              </p:cNvPr>
              <p:cNvSpPr txBox="1"/>
              <p:nvPr/>
            </p:nvSpPr>
            <p:spPr>
              <a:xfrm>
                <a:off x="16925689" y="7704080"/>
                <a:ext cx="1029585" cy="3785652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VSCode provides a file explorer, search and replace functionality, source control integration, debugging, an extension ecosystem, a remote explorer, a unit testing framework, and a map of the resources in workspace environment.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C8D31718-8C2B-4853-A92E-7C532D539F35}"/>
                  </a:ext>
                </a:extLst>
              </p:cNvPr>
              <p:cNvSpPr txBox="1"/>
              <p:nvPr/>
            </p:nvSpPr>
            <p:spPr>
              <a:xfrm>
                <a:off x="22978350" y="12051725"/>
                <a:ext cx="3862798" cy="120032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For Julia notebooks, the standard is to only display the program output for the logic evaluated on the last line of a notebook cell. A print statement can get around this by simply printing the argument to the cell output unless a semicolon is at the end. To ensure output for a desired line, the “@show” annotation can also be specified.</a:t>
                </a: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44B64129-3470-410E-961E-2826A357CAAF}"/>
                  </a:ext>
                </a:extLst>
              </p:cNvPr>
              <p:cNvSpPr txBox="1"/>
              <p:nvPr/>
            </p:nvSpPr>
            <p:spPr>
              <a:xfrm>
                <a:off x="25443824" y="11063740"/>
                <a:ext cx="4064856" cy="64633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The </a:t>
                </a:r>
                <a:r>
                  <a:rPr lang="en-US" sz="1200" dirty="0" err="1"/>
                  <a:t>MPI.Comm_size</a:t>
                </a:r>
                <a:r>
                  <a:rPr lang="en-US" sz="1200" dirty="0"/>
                  <a:t> function returns an integer corresponding to the number of processes involved in a communicator. It is stored in the Nproc variable and then printed.</a:t>
                </a: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DA6841B3-6667-430E-95F9-58EE49F7B099}"/>
                  </a:ext>
                </a:extLst>
              </p:cNvPr>
              <p:cNvSpPr txBox="1"/>
              <p:nvPr/>
            </p:nvSpPr>
            <p:spPr>
              <a:xfrm>
                <a:off x="20663237" y="8444872"/>
                <a:ext cx="3520836" cy="461665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  <a:alpha val="49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33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83000"/>
                    </a:schemeClr>
                  </a:gs>
                </a:gsLst>
                <a:lin ang="5400000" scaled="1"/>
                <a:tileRect/>
              </a:gra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New </a:t>
                </a:r>
                <a:r>
                  <a:rPr lang="en-US" sz="1200" i="1" dirty="0"/>
                  <a:t>Code</a:t>
                </a:r>
                <a:r>
                  <a:rPr lang="en-US" sz="1200" dirty="0"/>
                  <a:t> and </a:t>
                </a:r>
                <a:r>
                  <a:rPr lang="en-US" sz="1200" i="1" dirty="0"/>
                  <a:t>Markdown</a:t>
                </a:r>
                <a:r>
                  <a:rPr lang="en-US" sz="1200" dirty="0"/>
                  <a:t> notebook cells can be created from the buttons at the top of Visual Studio. </a:t>
                </a:r>
              </a:p>
            </p:txBody>
          </p:sp>
        </p:grp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7CFD9DF0-0C96-4011-9138-5F2AC73123CC}"/>
                </a:ext>
              </a:extLst>
            </p:cNvPr>
            <p:cNvSpPr txBox="1"/>
            <p:nvPr/>
          </p:nvSpPr>
          <p:spPr>
            <a:xfrm>
              <a:off x="20562628" y="12126978"/>
              <a:ext cx="5971165" cy="369332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tx1"/>
              </a:solidFill>
              <a:prstDash val="sysDot"/>
            </a:ln>
          </p:spPr>
          <p:txBody>
            <a:bodyPr wrap="square" rtlCol="0">
              <a:spAutoFit/>
            </a:bodyPr>
            <a:lstStyle/>
            <a:p>
              <a:r>
                <a:rPr lang="en-US" i="1" dirty="0">
                  <a:latin typeface="Gautami" panose="020B0502040204020203" pitchFamily="34" charset="0"/>
                  <a:cs typeface="Gautami" panose="020B0502040204020203" pitchFamily="34" charset="0"/>
                </a:rPr>
                <a:t>Figure 4:</a:t>
              </a:r>
              <a:r>
                <a:rPr lang="en-US" dirty="0">
                  <a:latin typeface="Gautami" panose="020B0502040204020203" pitchFamily="34" charset="0"/>
                  <a:cs typeface="Gautami" panose="020B0502040204020203" pitchFamily="34" charset="0"/>
                </a:rPr>
                <a:t> Snapshot of VSCode development environment.</a:t>
              </a:r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5303B045-5C1F-4C07-B622-579621863066}"/>
              </a:ext>
            </a:extLst>
          </p:cNvPr>
          <p:cNvGrpSpPr/>
          <p:nvPr/>
        </p:nvGrpSpPr>
        <p:grpSpPr>
          <a:xfrm>
            <a:off x="12659799" y="11675962"/>
            <a:ext cx="4588050" cy="1812364"/>
            <a:chOff x="12476883" y="9859076"/>
            <a:chExt cx="4588050" cy="1812364"/>
          </a:xfrm>
        </p:grpSpPr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3C16BE87-531D-42C4-B270-A0AE8F838D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/>
            <a:srcRect t="14243" r="20977" b="4972"/>
            <a:stretch/>
          </p:blipFill>
          <p:spPr>
            <a:xfrm>
              <a:off x="12720523" y="9859076"/>
              <a:ext cx="4185368" cy="1132446"/>
            </a:xfrm>
            <a:prstGeom prst="rect">
              <a:avLst/>
            </a:prstGeom>
          </p:spPr>
        </p:pic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EFA096F7-02C3-4FE6-8B70-C88DB7F9597F}"/>
                </a:ext>
              </a:extLst>
            </p:cNvPr>
            <p:cNvSpPr txBox="1"/>
            <p:nvPr/>
          </p:nvSpPr>
          <p:spPr>
            <a:xfrm>
              <a:off x="12476883" y="10932776"/>
              <a:ext cx="458805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880" indent="0">
                <a:spcBef>
                  <a:spcPts val="10"/>
                </a:spcBef>
                <a:buNone/>
                <a:defRPr/>
              </a:pPr>
              <a:r>
                <a:rPr lang="en-US" sz="1400" i="1" dirty="0">
                  <a:solidFill>
                    <a:prstClr val="black"/>
                  </a:solidFill>
                  <a:latin typeface="Gautami" panose="020B0502040204020203" pitchFamily="34" charset="0"/>
                  <a:cs typeface="Gautami" panose="020B0502040204020203" pitchFamily="34" charset="0"/>
                </a:rPr>
                <a:t>Figure 3:</a:t>
              </a:r>
              <a:r>
                <a:rPr lang="en-US" sz="1400" dirty="0">
                  <a:solidFill>
                    <a:prstClr val="black"/>
                  </a:solidFill>
                  <a:latin typeface="Gautami" panose="020B0502040204020203" pitchFamily="34" charset="0"/>
                  <a:cs typeface="Gautami" panose="020B0502040204020203" pitchFamily="34" charset="0"/>
                </a:rPr>
                <a:t> It is important also to update in the VSCode </a:t>
              </a:r>
              <a:br>
                <a:rPr lang="en-US" sz="1400" dirty="0">
                  <a:solidFill>
                    <a:prstClr val="black"/>
                  </a:solidFill>
                  <a:latin typeface="Gautami" panose="020B0502040204020203" pitchFamily="34" charset="0"/>
                  <a:cs typeface="Gautami" panose="020B0502040204020203" pitchFamily="34" charset="0"/>
                </a:rPr>
              </a:br>
              <a:r>
                <a:rPr lang="en-US" sz="1400" dirty="0">
                  <a:solidFill>
                    <a:prstClr val="black"/>
                  </a:solidFill>
                  <a:latin typeface="Gautami" panose="020B0502040204020203" pitchFamily="34" charset="0"/>
                  <a:cs typeface="Gautami" panose="020B0502040204020203" pitchFamily="34" charset="0"/>
                </a:rPr>
                <a:t>settings the path to the Julia executable, so that Julia code can be run within the VSCode environment.</a:t>
              </a:r>
            </a:p>
          </p:txBody>
        </p:sp>
      </p:grpSp>
      <p:sp>
        <p:nvSpPr>
          <p:cNvPr id="107" name="TextBox 106">
            <a:extLst>
              <a:ext uri="{FF2B5EF4-FFF2-40B4-BE49-F238E27FC236}">
                <a16:creationId xmlns:a16="http://schemas.microsoft.com/office/drawing/2014/main" id="{B823D13E-F155-4563-BD8B-844ED79D70AD}"/>
              </a:ext>
            </a:extLst>
          </p:cNvPr>
          <p:cNvSpPr txBox="1"/>
          <p:nvPr/>
        </p:nvSpPr>
        <p:spPr>
          <a:xfrm>
            <a:off x="31657629" y="17796882"/>
            <a:ext cx="5371835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2800" dirty="0">
                <a:latin typeface="Gautami" panose="020B0502040204020203" pitchFamily="34" charset="0"/>
                <a:cs typeface="Gautami" panose="020B0502040204020203" pitchFamily="34" charset="0"/>
              </a:rPr>
              <a:t>Challenges –</a:t>
            </a:r>
          </a:p>
          <a:p>
            <a:pPr marL="182880">
              <a:buFont typeface="Courier New" panose="02070309020205020404" pitchFamily="49" charset="0"/>
              <a:buChar char="o"/>
            </a:pP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 documentation</a:t>
            </a:r>
          </a:p>
          <a:p>
            <a:pPr marL="182880">
              <a:buFont typeface="Courier New" panose="02070309020205020404" pitchFamily="49" charset="0"/>
              <a:buChar char="o"/>
            </a:pP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 syntax</a:t>
            </a:r>
          </a:p>
          <a:p>
            <a:pPr marL="182880">
              <a:buFont typeface="Courier New" panose="02070309020205020404" pitchFamily="49" charset="0"/>
              <a:buChar char="o"/>
            </a:pP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 dimensionalities</a:t>
            </a:r>
          </a:p>
          <a:p>
            <a:pPr marL="182880"/>
            <a:endParaRPr lang="en-US" sz="28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r>
              <a:rPr lang="en-US" sz="2800" dirty="0">
                <a:latin typeface="Gautami" panose="020B0502040204020203" pitchFamily="34" charset="0"/>
                <a:cs typeface="Gautami" panose="020B0502040204020203" pitchFamily="34" charset="0"/>
              </a:rPr>
              <a:t>Applications/Future Expansion –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  ++ performance tips, benchmarking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  ++ git pull request to code repository</a:t>
            </a:r>
            <a:endParaRPr lang="en-US" sz="40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  -~&gt;Heat Eq’n, Wave Eq’n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  -~&gt;Dynamical Systems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  -~&gt;Timestepping methods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dirty="0"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dirty="0">
                <a:latin typeface="Aldhabi" panose="01000000000000000000" pitchFamily="2" charset="-78"/>
                <a:cs typeface="Aldhabi" panose="01000000000000000000" pitchFamily="2" charset="-78"/>
              </a:rPr>
              <a:t>Discretizing PDE’s w/</a:t>
            </a:r>
            <a:br>
              <a:rPr lang="en-US" sz="3200" dirty="0">
                <a:latin typeface="Aldhabi" panose="01000000000000000000" pitchFamily="2" charset="-78"/>
                <a:cs typeface="Aldhabi" panose="01000000000000000000" pitchFamily="2" charset="-78"/>
              </a:rPr>
            </a:br>
            <a:r>
              <a:rPr lang="en-US" sz="3200" dirty="0">
                <a:latin typeface="Aldhabi" panose="01000000000000000000" pitchFamily="2" charset="-78"/>
                <a:cs typeface="Aldhabi" panose="01000000000000000000" pitchFamily="2" charset="-78"/>
              </a:rPr>
              <a:t> Parallelized FFTs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5B6A92CA-33E3-4ED1-BA83-A791CFF70787}"/>
              </a:ext>
            </a:extLst>
          </p:cNvPr>
          <p:cNvSpPr txBox="1"/>
          <p:nvPr/>
        </p:nvSpPr>
        <p:spPr>
          <a:xfrm>
            <a:off x="26217200" y="12215484"/>
            <a:ext cx="3952116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2400" i="1" u="sng" dirty="0">
                <a:latin typeface="Gautami" panose="020B0502040204020203" pitchFamily="34" charset="0"/>
                <a:cs typeface="Gautami" panose="020B0502040204020203" pitchFamily="34" charset="0"/>
              </a:rPr>
              <a:t>Jupyter Notebook (.</a:t>
            </a:r>
            <a:r>
              <a:rPr lang="en-US" sz="2400" i="1" u="sng" dirty="0" err="1">
                <a:latin typeface="Gautami" panose="020B0502040204020203" pitchFamily="34" charset="0"/>
                <a:cs typeface="Gautami" panose="020B0502040204020203" pitchFamily="34" charset="0"/>
              </a:rPr>
              <a:t>ipynb</a:t>
            </a:r>
            <a:r>
              <a:rPr lang="en-US" sz="2400" i="1" u="sng" dirty="0">
                <a:latin typeface="Gautami" panose="020B0502040204020203" pitchFamily="34" charset="0"/>
                <a:cs typeface="Gautami" panose="020B0502040204020203" pitchFamily="34" charset="0"/>
              </a:rPr>
              <a:t>)</a:t>
            </a:r>
          </a:p>
          <a:p>
            <a:pPr>
              <a:spcBef>
                <a:spcPts val="600"/>
              </a:spcBef>
            </a:pP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A </a:t>
            </a:r>
            <a:r>
              <a:rPr lang="en-US" sz="1800" b="1" i="1" dirty="0">
                <a:latin typeface="Gautami" panose="020B0502040204020203" pitchFamily="34" charset="0"/>
                <a:cs typeface="Gautami" panose="020B0502040204020203" pitchFamily="34" charset="0"/>
              </a:rPr>
              <a:t>notebook interface </a:t>
            </a: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is a virtual programming environment that allows for running code more </a:t>
            </a:r>
            <a:r>
              <a:rPr lang="en-US" sz="1800" i="1" dirty="0">
                <a:latin typeface="Gautami" panose="020B0502040204020203" pitchFamily="34" charset="0"/>
                <a:cs typeface="Gautami" panose="020B0502040204020203" pitchFamily="34" charset="0"/>
              </a:rPr>
              <a:t>interactively</a:t>
            </a: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, through the embedding of executable calculations and formattable markdown text into separate sections (cells) of the document, which can be run in any order selected. See </a:t>
            </a:r>
            <a:r>
              <a:rPr lang="en-US" sz="1800" i="1" dirty="0">
                <a:latin typeface="Gautami" panose="020B0502040204020203" pitchFamily="34" charset="0"/>
                <a:cs typeface="Gautami" panose="020B0502040204020203" pitchFamily="34" charset="0"/>
              </a:rPr>
              <a:t>Figure 3</a:t>
            </a:r>
            <a:r>
              <a:rPr lang="en-US" sz="1800" dirty="0">
                <a:latin typeface="Gautami" panose="020B0502040204020203" pitchFamily="34" charset="0"/>
                <a:cs typeface="Gautami" panose="020B0502040204020203" pitchFamily="34" charset="0"/>
              </a:rPr>
              <a:t> fo</a:t>
            </a:r>
            <a:r>
              <a:rPr lang="en-US" dirty="0">
                <a:latin typeface="Gautami" panose="020B0502040204020203" pitchFamily="34" charset="0"/>
                <a:cs typeface="Gautami" panose="020B0502040204020203" pitchFamily="34" charset="0"/>
              </a:rPr>
              <a:t>r an example description of a notebook cell. </a:t>
            </a:r>
            <a:endParaRPr lang="en-US" dirty="0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528681F-BCCA-460F-9E86-DF9A089ED23C}"/>
              </a:ext>
            </a:extLst>
          </p:cNvPr>
          <p:cNvGrpSpPr/>
          <p:nvPr/>
        </p:nvGrpSpPr>
        <p:grpSpPr>
          <a:xfrm>
            <a:off x="35309347" y="15775736"/>
            <a:ext cx="4819650" cy="2635003"/>
            <a:chOff x="7318014" y="17423124"/>
            <a:chExt cx="4819650" cy="2635003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2638A87-955E-4D99-B570-FD2733D3E3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8116557" y="18734152"/>
              <a:ext cx="3429000" cy="132397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3F6D4B5-A0AC-449B-B78E-6695385604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7318014" y="17423124"/>
              <a:ext cx="4819650" cy="1323975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7FB305F5-FB02-49BC-8783-9EFE975CFC49}"/>
              </a:ext>
            </a:extLst>
          </p:cNvPr>
          <p:cNvGrpSpPr/>
          <p:nvPr/>
        </p:nvGrpSpPr>
        <p:grpSpPr>
          <a:xfrm>
            <a:off x="320161" y="14605617"/>
            <a:ext cx="11799690" cy="17081291"/>
            <a:chOff x="438149" y="14694108"/>
            <a:chExt cx="11799690" cy="17081291"/>
          </a:xfrm>
        </p:grpSpPr>
        <p:sp>
          <p:nvSpPr>
            <p:cNvPr id="13" name="Content Placeholder 2">
              <a:extLst>
                <a:ext uri="{FF2B5EF4-FFF2-40B4-BE49-F238E27FC236}">
                  <a16:creationId xmlns:a16="http://schemas.microsoft.com/office/drawing/2014/main" id="{D2F6F534-1586-4A6F-A6D5-73CC8724DEF7}"/>
                </a:ext>
              </a:extLst>
            </p:cNvPr>
            <p:cNvSpPr txBox="1">
              <a:spLocks/>
            </p:cNvSpPr>
            <p:nvPr/>
          </p:nvSpPr>
          <p:spPr>
            <a:xfrm>
              <a:off x="438149" y="14694108"/>
              <a:ext cx="11702947" cy="1708129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vert="horz" lIns="91440" tIns="45720" rIns="91440" bIns="45720" rtlCol="0">
              <a:normAutofit lnSpcReduction="10000"/>
            </a:bodyPr>
            <a:lstStyle>
              <a:lvl1pPr marL="1005840" indent="-1005840" algn="l" defTabSz="4023360" rtl="0" eaLnBrk="1" latinLnBrk="0" hangingPunct="1">
                <a:lnSpc>
                  <a:spcPct val="90000"/>
                </a:lnSpc>
                <a:spcBef>
                  <a:spcPts val="4400"/>
                </a:spcBef>
                <a:buFont typeface="Arial" panose="020B0604020202020204" pitchFamily="34" charset="0"/>
                <a:buChar char="•"/>
                <a:defRPr sz="123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1752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105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02920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8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04088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905256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06424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307592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508760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17099280" indent="-1005840" algn="l" defTabSz="4023360" rtl="0" eaLnBrk="1" latinLnBrk="0" hangingPunct="1">
                <a:lnSpc>
                  <a:spcPct val="90000"/>
                </a:lnSpc>
                <a:spcBef>
                  <a:spcPts val="2200"/>
                </a:spcBef>
                <a:buFont typeface="Arial" panose="020B0604020202020204" pitchFamily="34" charset="0"/>
                <a:buChar char="•"/>
                <a:defRPr sz="7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br>
                <a:rPr lang="en-US" sz="800" dirty="0">
                  <a:latin typeface="Gautami" panose="020B0502040204020203" pitchFamily="34" charset="0"/>
                  <a:cs typeface="Gautami" panose="020B0502040204020203" pitchFamily="34" charset="0"/>
                </a:rPr>
              </a:br>
              <a:r>
                <a:rPr lang="en-US" sz="3600" dirty="0">
                  <a:latin typeface="Gautami" panose="020B0502040204020203" pitchFamily="34" charset="0"/>
                  <a:cs typeface="Gautami" panose="020B0502040204020203" pitchFamily="34" charset="0"/>
                </a:rPr>
                <a:t>Fourier Series and Spectral Analysis – </a:t>
              </a:r>
            </a:p>
            <a:p>
              <a:pPr marL="0" indent="0">
                <a:spcBef>
                  <a:spcPts val="0"/>
                </a:spcBef>
                <a:buNone/>
              </a:pPr>
              <a:endParaRPr lang="en-US" sz="24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24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24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24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24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24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24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r>
                <a:rPr lang="en-US" sz="3600" dirty="0">
                  <a:latin typeface="Gautami" panose="020B0502040204020203" pitchFamily="34" charset="0"/>
                  <a:cs typeface="Gautami" panose="020B0502040204020203" pitchFamily="34" charset="0"/>
                </a:rPr>
                <a:t>Fourier Transform – </a:t>
              </a:r>
            </a:p>
            <a:p>
              <a:pPr marL="0" indent="0"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2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r>
                <a:rPr lang="en-US" sz="3600" dirty="0">
                  <a:latin typeface="Gautami" panose="020B0502040204020203" pitchFamily="34" charset="0"/>
                  <a:cs typeface="Gautami" panose="020B0502040204020203" pitchFamily="34" charset="0"/>
                </a:rPr>
                <a:t>Fast Fourier Transform (FFT)</a:t>
              </a:r>
            </a:p>
            <a:p>
              <a:pPr marL="0" indent="0">
                <a:lnSpc>
                  <a:spcPct val="110000"/>
                </a:lnSpc>
                <a:spcBef>
                  <a:spcPts val="600"/>
                </a:spcBef>
                <a:buNone/>
              </a:pPr>
              <a:r>
                <a:rPr lang="en-US" sz="2000" dirty="0">
                  <a:latin typeface="Gautami" panose="020B0502040204020203" pitchFamily="34" charset="0"/>
                  <a:cs typeface="Gautami" panose="020B0502040204020203" pitchFamily="34" charset="0"/>
                </a:rPr>
                <a:t>* A powerful algorithm that enables high performance speedups in</a:t>
              </a:r>
              <a:br>
                <a:rPr lang="en-US" sz="2000" dirty="0">
                  <a:latin typeface="Gautami" panose="020B0502040204020203" pitchFamily="34" charset="0"/>
                  <a:cs typeface="Gautami" panose="020B0502040204020203" pitchFamily="34" charset="0"/>
                </a:rPr>
              </a:br>
              <a:r>
                <a:rPr lang="en-US" sz="2000" dirty="0">
                  <a:latin typeface="Gautami" panose="020B0502040204020203" pitchFamily="34" charset="0"/>
                  <a:cs typeface="Gautami" panose="020B0502040204020203" pitchFamily="34" charset="0"/>
                </a:rPr>
                <a:t>  multi-dimensional scientific computing.</a:t>
              </a:r>
            </a:p>
            <a:p>
              <a:pPr marL="0" indent="0">
                <a:lnSpc>
                  <a:spcPct val="110000"/>
                </a:lnSpc>
                <a:spcBef>
                  <a:spcPts val="600"/>
                </a:spcBef>
                <a:buNone/>
              </a:pPr>
              <a:r>
                <a:rPr lang="en-US" sz="2000" dirty="0">
                  <a:latin typeface="Gautami" panose="020B0502040204020203" pitchFamily="34" charset="0"/>
                  <a:cs typeface="Gautami" panose="020B0502040204020203" pitchFamily="34" charset="0"/>
                </a:rPr>
                <a:t>-&gt; Fast Fourier transforms are widely used for applications in engineering, </a:t>
              </a:r>
              <a:br>
                <a:rPr lang="en-US" sz="2000" dirty="0">
                  <a:latin typeface="Gautami" panose="020B0502040204020203" pitchFamily="34" charset="0"/>
                  <a:cs typeface="Gautami" panose="020B0502040204020203" pitchFamily="34" charset="0"/>
                </a:rPr>
              </a:br>
              <a:r>
                <a:rPr lang="en-US" sz="2000" dirty="0">
                  <a:latin typeface="Gautami" panose="020B0502040204020203" pitchFamily="34" charset="0"/>
                  <a:cs typeface="Gautami" panose="020B0502040204020203" pitchFamily="34" charset="0"/>
                </a:rPr>
                <a:t>music, science, and mathematics</a:t>
              </a:r>
              <a:endParaRPr lang="en-US" sz="2000" dirty="0">
                <a:solidFill>
                  <a:prstClr val="black"/>
                </a:solidFill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lnSpc>
                  <a:spcPct val="110000"/>
                </a:lnSpc>
                <a:spcBef>
                  <a:spcPts val="600"/>
                </a:spcBef>
                <a:buNone/>
              </a:pPr>
              <a:r>
                <a:rPr lang="en-US" sz="2000" dirty="0">
                  <a:solidFill>
                    <a:prstClr val="black"/>
                  </a:solidFill>
                  <a:latin typeface="Gautami" panose="020B0502040204020203" pitchFamily="34" charset="0"/>
                  <a:cs typeface="Gautami" panose="020B0502040204020203" pitchFamily="34" charset="0"/>
                </a:rPr>
                <a:t>-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  <a:t>There are several tweaks that can be made to these formulas in terms</a:t>
              </a:r>
              <a:b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</a:b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  <a:t>of logic and symmetries to optimize the computation for a given system.</a:t>
              </a:r>
              <a:endParaRPr lang="en-US" sz="20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sz="2800" dirty="0">
                <a:solidFill>
                  <a:prstClr val="black"/>
                </a:solidFill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  <a:t>Fastest Fourier Transform of the West (FFTW) </a:t>
              </a:r>
            </a:p>
            <a:p>
              <a:pPr marL="0" marR="0" lvl="0" indent="0" algn="l" defTabSz="457200" rtl="0" eaLnBrk="1" fontAlgn="auto" latinLnBrk="0" hangingPunct="1">
                <a:lnSpc>
                  <a:spcPct val="11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Char char="-"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  <a:t>FFTW is a C subroutine library for computing the </a:t>
              </a:r>
              <a:r>
                <a:rPr kumimoji="0" lang="en-US" sz="18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  <a:t>discrete Fourier transform (DFT)</a:t>
              </a:r>
              <a:br>
                <a:rPr kumimoji="0" lang="en-US" sz="18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</a:b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  <a:t> in one or more dimensions, of arbitrary size and of both real and complex data.</a:t>
              </a:r>
            </a:p>
            <a:p>
              <a:pPr marL="0" marR="0" lvl="0" indent="0" algn="l" defTabSz="457200" rtl="0" eaLnBrk="1" fontAlgn="auto" latinLnBrk="0" hangingPunct="1">
                <a:lnSpc>
                  <a:spcPct val="11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Char char="-"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  <a:t>FFTW was originally developed in 1997 by Matteo Frigo and Steven G. Johnson </a:t>
              </a:r>
              <a:b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</a:b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autami" panose="020B0502040204020203" pitchFamily="34" charset="0"/>
                  <a:ea typeface="+mn-ea"/>
                  <a:cs typeface="Gautami" panose="020B0502040204020203" pitchFamily="34" charset="0"/>
                </a:rPr>
                <a:t>at the Massachusetts Institute of Technology (MIT) Laboratory for Computer Science.</a:t>
              </a:r>
            </a:p>
            <a:p>
              <a:pPr marL="0" indent="0">
                <a:spcBef>
                  <a:spcPts val="0"/>
                </a:spcBef>
                <a:buNone/>
              </a:pPr>
              <a:endParaRPr lang="en-US" sz="18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pPr marL="0" indent="0">
                <a:spcBef>
                  <a:spcPts val="0"/>
                </a:spcBef>
                <a:buNone/>
              </a:pPr>
              <a:endParaRPr lang="en-US" sz="3600" dirty="0">
                <a:latin typeface="Gautami" panose="020B0502040204020203" pitchFamily="34" charset="0"/>
                <a:cs typeface="Gautami" panose="020B0502040204020203" pitchFamily="34" charset="0"/>
              </a:endParaRPr>
            </a:p>
          </p:txBody>
        </p:sp>
        <p:pic>
          <p:nvPicPr>
            <p:cNvPr id="4" name="Picture 3" descr="Diagram&#10;&#10;Description automatically generated">
              <a:extLst>
                <a:ext uri="{FF2B5EF4-FFF2-40B4-BE49-F238E27FC236}">
                  <a16:creationId xmlns:a16="http://schemas.microsoft.com/office/drawing/2014/main" id="{D8D4CE32-AAE8-4AD7-B393-48754A19DD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30" t="1439" r="2222" b="4106"/>
            <a:stretch/>
          </p:blipFill>
          <p:spPr>
            <a:xfrm>
              <a:off x="8916648" y="26999440"/>
              <a:ext cx="3019460" cy="2434242"/>
            </a:xfrm>
            <a:prstGeom prst="rect">
              <a:avLst/>
            </a:prstGeom>
            <a:ln>
              <a:solidFill>
                <a:srgbClr val="7030A0"/>
              </a:solidFill>
            </a:ln>
          </p:spPr>
        </p:pic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84536C09-3C61-4A05-9896-28D2F1C9F064}"/>
                </a:ext>
              </a:extLst>
            </p:cNvPr>
            <p:cNvGrpSpPr/>
            <p:nvPr/>
          </p:nvGrpSpPr>
          <p:grpSpPr>
            <a:xfrm>
              <a:off x="487488" y="15129825"/>
              <a:ext cx="11750351" cy="5168679"/>
              <a:chOff x="1283419" y="15195756"/>
              <a:chExt cx="11750351" cy="5168679"/>
            </a:xfrm>
          </p:grpSpPr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0176C7AF-0020-4650-B2D1-FBCAA2858CB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/>
              <a:srcRect l="2820" t="-1428" b="1"/>
              <a:stretch/>
            </p:blipFill>
            <p:spPr>
              <a:xfrm>
                <a:off x="1283419" y="15195756"/>
                <a:ext cx="4811987" cy="4552989"/>
              </a:xfrm>
              <a:prstGeom prst="rect">
                <a:avLst/>
              </a:prstGeom>
            </p:spPr>
          </p:pic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E866BF1-C86A-4814-AE5B-019446B4F6F7}"/>
                  </a:ext>
                </a:extLst>
              </p:cNvPr>
              <p:cNvSpPr txBox="1"/>
              <p:nvPr/>
            </p:nvSpPr>
            <p:spPr>
              <a:xfrm>
                <a:off x="6059997" y="15347677"/>
                <a:ext cx="6973773" cy="50167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spcBef>
                    <a:spcPts val="600"/>
                  </a:spcBef>
                  <a:buNone/>
                </a:pP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A </a:t>
                </a:r>
                <a:r>
                  <a:rPr lang="en-US" sz="2000" b="1" i="0" u="sng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Fourier series 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is a mathematical representation of a </a:t>
                </a:r>
                <a:r>
                  <a:rPr lang="en-US" sz="2000" b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periodic function 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as a </a:t>
                </a:r>
                <a:r>
                  <a:rPr lang="en-US" sz="2000" i="1" u="sng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sum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 of sine and cosine waves. (A </a:t>
                </a:r>
                <a:r>
                  <a:rPr lang="en-US" sz="2000" i="1" u="sng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periodic function</a:t>
                </a:r>
                <a:r>
                  <a:rPr lang="en-US" sz="2000" i="0" u="sng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 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repeats its values at regular intervals.) </a:t>
                </a:r>
              </a:p>
              <a:p>
                <a:pPr marL="285750" indent="-285750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Each constituent wave in the Fourier series has a different </a:t>
                </a:r>
                <a:r>
                  <a:rPr lang="en-US" sz="2000" b="0" i="1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frequency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, </a:t>
                </a:r>
                <a:r>
                  <a:rPr lang="en-US" sz="2000" b="0" i="1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amplitude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, and </a:t>
                </a:r>
                <a:r>
                  <a:rPr lang="en-US" sz="2000" b="0" i="1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phase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. </a:t>
                </a:r>
              </a:p>
              <a:p>
                <a:pPr marL="285750" indent="-285750">
                  <a:spcBef>
                    <a:spcPts val="600"/>
                  </a:spcBef>
                  <a:buFont typeface="Wingdings" panose="05000000000000000000" pitchFamily="2" charset="2"/>
                  <a:buChar char="v"/>
                </a:pP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When summed together, they reproduce the original periodic </a:t>
                </a:r>
                <a:r>
                  <a:rPr lang="en-US" sz="2000" b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waveform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.</a:t>
                </a:r>
              </a:p>
              <a:p>
                <a:pPr marL="285750" indent="-285750">
                  <a:spcBef>
                    <a:spcPts val="600"/>
                  </a:spcBef>
                  <a:buFont typeface="Wingdings" panose="05000000000000000000" pitchFamily="2" charset="2"/>
                  <a:buChar char="v"/>
                </a:pPr>
                <a:endParaRPr lang="en-US" sz="1000" b="0" i="0" dirty="0">
                  <a:effectLst/>
                  <a:latin typeface="Gautami" panose="020B0502040204020203" pitchFamily="34" charset="0"/>
                  <a:cs typeface="Gautami" panose="020B0502040204020203" pitchFamily="34" charset="0"/>
                </a:endParaRPr>
              </a:p>
              <a:p>
                <a:pPr marL="0" indent="0">
                  <a:spcBef>
                    <a:spcPts val="600"/>
                  </a:spcBef>
                  <a:buNone/>
                </a:pPr>
                <a:r>
                  <a:rPr lang="en-US" sz="2000" b="1" i="0" u="sng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Spectral analysis </a:t>
                </a:r>
                <a:r>
                  <a:rPr lang="en-US" sz="200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involves the calculation and investigation of </a:t>
                </a:r>
                <a:r>
                  <a:rPr lang="en-US" sz="2000" b="1" i="1" u="sng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gradients</a:t>
                </a:r>
                <a:r>
                  <a:rPr lang="en-US" sz="2000" b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, or 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differential distributions, of </a:t>
                </a:r>
                <a:r>
                  <a:rPr lang="en-US" sz="2000" b="0" i="1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periodic </a:t>
                </a:r>
                <a:r>
                  <a:rPr lang="en-US" sz="2000" b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phenomena, such as wave and surface oscillations.</a:t>
                </a:r>
              </a:p>
              <a:p>
                <a:pPr marL="285750" indent="-285750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en-US" sz="20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The gradients are computed from </a:t>
                </a:r>
                <a:r>
                  <a:rPr lang="en-US" sz="2000" b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sets of sequenced data</a:t>
                </a:r>
                <a:r>
                  <a:rPr lang="en-US" sz="2000" dirty="0">
                    <a:latin typeface="Gautami" panose="020B0502040204020203" pitchFamily="34" charset="0"/>
                    <a:cs typeface="Gautami" panose="020B0502040204020203" pitchFamily="34" charset="0"/>
                  </a:rPr>
                  <a:t>.</a:t>
                </a:r>
              </a:p>
              <a:p>
                <a:pPr marL="285750" indent="-285750">
                  <a:spcBef>
                    <a:spcPts val="600"/>
                  </a:spcBef>
                  <a:buFont typeface="Wingdings" panose="05000000000000000000" pitchFamily="2" charset="2"/>
                  <a:buChar char="v"/>
                </a:pP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Datasets may be collated as a function of one or more </a:t>
                </a:r>
                <a:r>
                  <a:rPr lang="en-US" sz="2000" b="0" i="1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independent variables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, such as the three Cartesian spatial coordinates </a:t>
                </a:r>
                <a:r>
                  <a:rPr lang="en-US" sz="2000" b="0" i="1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(x, y, z) 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and/or time </a:t>
                </a:r>
                <a:r>
                  <a:rPr lang="en-US" sz="2000" b="0" i="1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(t)</a:t>
                </a:r>
                <a:r>
                  <a:rPr lang="en-US" sz="2000" b="0" i="0" dirty="0">
                    <a:effectLst/>
                    <a:latin typeface="Gautami" panose="020B0502040204020203" pitchFamily="34" charset="0"/>
                    <a:cs typeface="Gautami" panose="020B0502040204020203" pitchFamily="34" charset="0"/>
                  </a:rPr>
                  <a:t>. </a:t>
                </a:r>
                <a:endParaRPr lang="en-US" sz="2000" dirty="0">
                  <a:latin typeface="Gautami" panose="020B0502040204020203" pitchFamily="34" charset="0"/>
                  <a:cs typeface="Gautami" panose="020B0502040204020203" pitchFamily="34" charset="0"/>
                </a:endParaRPr>
              </a:p>
            </p:txBody>
          </p: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B932F15-ECFD-448A-B5AE-895ACED92620}"/>
                </a:ext>
              </a:extLst>
            </p:cNvPr>
            <p:cNvSpPr txBox="1"/>
            <p:nvPr/>
          </p:nvSpPr>
          <p:spPr>
            <a:xfrm>
              <a:off x="462645" y="19570387"/>
              <a:ext cx="454340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>
                  <a:latin typeface="Gautami" panose="020B0502040204020203" pitchFamily="34" charset="0"/>
                  <a:cs typeface="Gautami" panose="020B0502040204020203" pitchFamily="34" charset="0"/>
                </a:rPr>
                <a:t>Figure 6: (Image adapted from Wikipedia): </a:t>
              </a:r>
              <a:r>
                <a:rPr lang="en-US" dirty="0">
                  <a:latin typeface="Gautami" panose="020B0502040204020203" pitchFamily="34" charset="0"/>
                  <a:cs typeface="Gautami" panose="020B0502040204020203" pitchFamily="34" charset="0"/>
                </a:rPr>
                <a:t>Four partial sums of a Fourier series produce increasingly accurate approximation of the square wave, as </a:t>
              </a:r>
              <a:br>
                <a:rPr lang="en-US" dirty="0">
                  <a:latin typeface="Gautami" panose="020B0502040204020203" pitchFamily="34" charset="0"/>
                  <a:cs typeface="Gautami" panose="020B0502040204020203" pitchFamily="34" charset="0"/>
                </a:rPr>
              </a:br>
              <a:r>
                <a:rPr lang="en-US" dirty="0">
                  <a:latin typeface="Gautami" panose="020B0502040204020203" pitchFamily="34" charset="0"/>
                  <a:cs typeface="Gautami" panose="020B0502040204020203" pitchFamily="34" charset="0"/>
                </a:rPr>
                <a:t>each new term is added.</a:t>
              </a:r>
              <a:endParaRPr lang="en-US" i="1" dirty="0">
                <a:latin typeface="Gautami" panose="020B0502040204020203" pitchFamily="34" charset="0"/>
                <a:cs typeface="Gautami" panose="020B0502040204020203" pitchFamily="34" charset="0"/>
              </a:endParaRPr>
            </a:p>
            <a:p>
              <a:endParaRPr lang="en-US" dirty="0"/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AAD5DF87-335C-4F80-A057-20E01C2610BA}"/>
                </a:ext>
              </a:extLst>
            </p:cNvPr>
            <p:cNvGrpSpPr/>
            <p:nvPr/>
          </p:nvGrpSpPr>
          <p:grpSpPr>
            <a:xfrm>
              <a:off x="984644" y="21628820"/>
              <a:ext cx="10848368" cy="5247590"/>
              <a:chOff x="1155386" y="21881911"/>
              <a:chExt cx="10848368" cy="5247590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BAA943B7-5400-4603-8EEE-040162F83FC7}"/>
                  </a:ext>
                </a:extLst>
              </p:cNvPr>
              <p:cNvGrpSpPr/>
              <p:nvPr/>
            </p:nvGrpSpPr>
            <p:grpSpPr>
              <a:xfrm>
                <a:off x="1155386" y="21881911"/>
                <a:ext cx="10848368" cy="5247590"/>
                <a:chOff x="1221058" y="20527270"/>
                <a:chExt cx="10848368" cy="5247590"/>
              </a:xfrm>
            </p:grpSpPr>
            <p:grpSp>
              <p:nvGrpSpPr>
                <p:cNvPr id="46" name="Group 45">
                  <a:extLst>
                    <a:ext uri="{FF2B5EF4-FFF2-40B4-BE49-F238E27FC236}">
                      <a16:creationId xmlns:a16="http://schemas.microsoft.com/office/drawing/2014/main" id="{C2CFD27C-6E33-417B-A650-1C84E2AC0663}"/>
                    </a:ext>
                  </a:extLst>
                </p:cNvPr>
                <p:cNvGrpSpPr/>
                <p:nvPr/>
              </p:nvGrpSpPr>
              <p:grpSpPr>
                <a:xfrm>
                  <a:off x="1221058" y="20527270"/>
                  <a:ext cx="10848368" cy="5247590"/>
                  <a:chOff x="1337166" y="22445348"/>
                  <a:chExt cx="10848368" cy="5247590"/>
                </a:xfrm>
              </p:grpSpPr>
              <p:pic>
                <p:nvPicPr>
                  <p:cNvPr id="32" name="Picture 31">
                    <a:extLst>
                      <a:ext uri="{FF2B5EF4-FFF2-40B4-BE49-F238E27FC236}">
                        <a16:creationId xmlns:a16="http://schemas.microsoft.com/office/drawing/2014/main" id="{CFF5A4AD-62D3-4FF3-96D6-37B87B65F63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21"/>
                  <a:srcRect r="23608"/>
                  <a:stretch/>
                </p:blipFill>
                <p:spPr>
                  <a:xfrm>
                    <a:off x="1337166" y="22474376"/>
                    <a:ext cx="5151322" cy="4737898"/>
                  </a:xfrm>
                  <a:prstGeom prst="rect">
                    <a:avLst/>
                  </a:prstGeom>
                  <a:ln>
                    <a:solidFill>
                      <a:schemeClr val="tx2">
                        <a:lumMod val="50000"/>
                      </a:schemeClr>
                    </a:solidFill>
                  </a:ln>
                </p:spPr>
              </p:pic>
              <p:sp>
                <p:nvSpPr>
                  <p:cNvPr id="45" name="TextBox 44">
                    <a:extLst>
                      <a:ext uri="{FF2B5EF4-FFF2-40B4-BE49-F238E27FC236}">
                        <a16:creationId xmlns:a16="http://schemas.microsoft.com/office/drawing/2014/main" id="{DC650F9C-0A8D-42BF-9CD9-1CF282503697}"/>
                      </a:ext>
                    </a:extLst>
                  </p:cNvPr>
                  <p:cNvSpPr txBox="1"/>
                  <p:nvPr/>
                </p:nvSpPr>
                <p:spPr>
                  <a:xfrm>
                    <a:off x="6552896" y="22445348"/>
                    <a:ext cx="5632638" cy="5247590"/>
                  </a:xfrm>
                  <a:prstGeom prst="rect">
                    <a:avLst/>
                  </a:prstGeom>
                  <a:noFill/>
                  <a:ln w="19050">
                    <a:solidFill>
                      <a:schemeClr val="tx1"/>
                    </a:solidFill>
                    <a:prstDash val="dashDot"/>
                  </a:ln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wrap="square" rtlCol="0">
                    <a:spAutoFit/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Figure 7: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 The </a:t>
                    </a:r>
                    <a:r>
                      <a:rPr lang="en-US" sz="1950" b="1" u="sng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Fourier Transform 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equations transform between &lt;</a:t>
                    </a:r>
                    <a:r>
                      <a:rPr lang="en-US" sz="1950" i="1" u="sng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Time</a:t>
                    </a:r>
                    <a:r>
                      <a:rPr lang="en-US" sz="1950" u="sng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 and </a:t>
                    </a:r>
                    <a:r>
                      <a:rPr lang="en-US" sz="1950" i="1" u="sng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Frequency 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&gt;</a:t>
                    </a:r>
                    <a:r>
                      <a:rPr lang="en-US" sz="1950" u="sng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 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domains. (They are also used in quantum physics to transform between </a:t>
                    </a: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Position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 space and </a:t>
                    </a: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Momentum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 space.) </a:t>
                    </a:r>
                  </a:p>
                  <a:p>
                    <a:pPr>
                      <a:spcBef>
                        <a:spcPts val="600"/>
                      </a:spcBef>
                    </a:pP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The </a:t>
                    </a: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Fourier transform 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is a </a:t>
                    </a:r>
                    <a:r>
                      <a:rPr lang="en-US" sz="1950" u="sng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linear operation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. (</a:t>
                    </a: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f(</a:t>
                    </a:r>
                    <a:r>
                      <a:rPr lang="en-US" sz="1950" i="1" dirty="0" err="1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x+y</a:t>
                    </a: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)=f(x)+f(y); f(cx)=</a:t>
                    </a:r>
                    <a:r>
                      <a:rPr lang="en-US" sz="1950" i="1" dirty="0" err="1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cf</a:t>
                    </a: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(x).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)</a:t>
                    </a:r>
                  </a:p>
                  <a:p>
                    <a:pPr marL="182880" indent="-182880">
                      <a:spcBef>
                        <a:spcPts val="600"/>
                      </a:spcBef>
                      <a:buFont typeface="Arial" panose="020B0604020202020204" pitchFamily="34" charset="0"/>
                      <a:buChar char="•"/>
                    </a:pP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Equations (1) and (2) 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use </a:t>
                    </a:r>
                    <a:r>
                      <a:rPr lang="en-US" sz="1950" i="1" u="sng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frequency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 in the classical sense, as in the number of cycles (wave periods) that pass a fixed point along the path per a given time interval. For example, 1 Hz means 1 cycle per second. </a:t>
                    </a:r>
                  </a:p>
                  <a:p>
                    <a:pPr marL="182880" indent="-182880">
                      <a:spcBef>
                        <a:spcPts val="600"/>
                      </a:spcBef>
                      <a:buFont typeface="Arial" panose="020B0604020202020204" pitchFamily="34" charset="0"/>
                      <a:buChar char="•"/>
                    </a:pP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Equations (3) and (4)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 use instead </a:t>
                    </a: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the </a:t>
                    </a:r>
                    <a:r>
                      <a:rPr lang="en-US" sz="1950" i="1" u="sng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angular frequency</a:t>
                    </a:r>
                    <a:r>
                      <a:rPr lang="en-US" sz="1950" i="1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 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representation, replacing f with an omega (</a:t>
                    </a:r>
                    <a:r>
                      <a:rPr lang="el-GR" sz="1950" i="1" dirty="0">
                        <a:cs typeface="Gautami" panose="020B0502040204020203" pitchFamily="34" charset="0"/>
                      </a:rPr>
                      <a:t>ω</a:t>
                    </a:r>
                    <a:r>
                      <a:rPr lang="en-US" sz="1950" dirty="0">
                        <a:latin typeface="Gautami" panose="020B0502040204020203" pitchFamily="34" charset="0"/>
                        <a:cs typeface="Gautami" panose="020B0502040204020203" pitchFamily="34" charset="0"/>
                      </a:rPr>
                      <a:t>), usually measured in radians per second.</a:t>
                    </a:r>
                    <a:endParaRPr lang="en-US" sz="1950" i="1" dirty="0">
                      <a:latin typeface="Gautami" panose="020B0502040204020203" pitchFamily="34" charset="0"/>
                      <a:cs typeface="Gautami" panose="020B0502040204020203" pitchFamily="34" charset="0"/>
                    </a:endParaRPr>
                  </a:p>
                </p:txBody>
              </p:sp>
            </p:grpSp>
            <p:sp>
              <p:nvSpPr>
                <p:cNvPr id="37" name="TextBox 36">
                  <a:extLst>
                    <a:ext uri="{FF2B5EF4-FFF2-40B4-BE49-F238E27FC236}">
                      <a16:creationId xmlns:a16="http://schemas.microsoft.com/office/drawing/2014/main" id="{A436780E-7208-4F0C-9C9F-5F408FFEB3BC}"/>
                    </a:ext>
                  </a:extLst>
                </p:cNvPr>
                <p:cNvSpPr txBox="1"/>
                <p:nvPr/>
              </p:nvSpPr>
              <p:spPr>
                <a:xfrm>
                  <a:off x="2082232" y="25262372"/>
                  <a:ext cx="4764191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>
                      <a:latin typeface="Simplified Arabic" panose="02020603050405020304" pitchFamily="18" charset="-78"/>
                      <a:cs typeface="Simplified Arabic" panose="02020603050405020304" pitchFamily="18" charset="-78"/>
                    </a:rPr>
                    <a:t>(The equations above were produced in LaTeX.)</a:t>
                  </a:r>
                </a:p>
              </p:txBody>
            </p:sp>
          </p:grpSp>
          <p:pic>
            <p:nvPicPr>
              <p:cNvPr id="82" name="Picture 81">
                <a:extLst>
                  <a:ext uri="{FF2B5EF4-FFF2-40B4-BE49-F238E27FC236}">
                    <a16:creationId xmlns:a16="http://schemas.microsoft.com/office/drawing/2014/main" id="{92C423CD-47F0-4C0B-80F1-F3092EBB351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/>
              <a:srcRect l="90186" t="5106" b="5106"/>
              <a:stretch/>
            </p:blipFill>
            <p:spPr>
              <a:xfrm>
                <a:off x="5550262" y="22163237"/>
                <a:ext cx="661762" cy="4254096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06118F97-C5DB-4A3E-8AAB-9E556769A34A}"/>
              </a:ext>
            </a:extLst>
          </p:cNvPr>
          <p:cNvSpPr txBox="1"/>
          <p:nvPr/>
        </p:nvSpPr>
        <p:spPr>
          <a:xfrm>
            <a:off x="8712918" y="29345190"/>
            <a:ext cx="333120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400" i="1" dirty="0">
                <a:latin typeface="Gautami" panose="020B0502040204020203" pitchFamily="34" charset="0"/>
                <a:cs typeface="Gautami" panose="020B0502040204020203" pitchFamily="34" charset="0"/>
              </a:rPr>
              <a:t>Figure 8: (from Wikipedia</a:t>
            </a:r>
            <a:r>
              <a:rPr lang="en-US" sz="1400" dirty="0">
                <a:latin typeface="Gautami" panose="020B0502040204020203" pitchFamily="34" charset="0"/>
                <a:cs typeface="Gautami" panose="020B0502040204020203" pitchFamily="34" charset="0"/>
              </a:rPr>
              <a:t>) Shows the data decomposition and redistribution steps of the FFT algorithm. This factorization reduces the computational complexity of the discrete Fourier transform from </a:t>
            </a:r>
            <a:r>
              <a:rPr lang="en-US" sz="1400" i="1" dirty="0">
                <a:latin typeface="Gautami" panose="020B0502040204020203" pitchFamily="34" charset="0"/>
                <a:cs typeface="Gautami" panose="020B0502040204020203" pitchFamily="34" charset="0"/>
              </a:rPr>
              <a:t>O(N</a:t>
            </a:r>
            <a:r>
              <a:rPr lang="en-US" sz="1400" i="1" baseline="30000" dirty="0">
                <a:latin typeface="Gautami" panose="020B0502040204020203" pitchFamily="34" charset="0"/>
                <a:cs typeface="Gautami" panose="020B0502040204020203" pitchFamily="34" charset="0"/>
              </a:rPr>
              <a:t>2</a:t>
            </a:r>
            <a:r>
              <a:rPr lang="en-US" sz="1400" i="1" dirty="0">
                <a:latin typeface="Gautami" panose="020B0502040204020203" pitchFamily="34" charset="0"/>
                <a:cs typeface="Gautami" panose="020B0502040204020203" pitchFamily="34" charset="0"/>
              </a:rPr>
              <a:t>) </a:t>
            </a:r>
            <a:r>
              <a:rPr lang="en-US" sz="1400" dirty="0">
                <a:latin typeface="Gautami" panose="020B0502040204020203" pitchFamily="34" charset="0"/>
                <a:cs typeface="Gautami" panose="020B0502040204020203" pitchFamily="34" charset="0"/>
              </a:rPr>
              <a:t>to </a:t>
            </a:r>
            <a:r>
              <a:rPr lang="en-US" sz="1400" i="1" dirty="0">
                <a:latin typeface="Gautami" panose="020B0502040204020203" pitchFamily="34" charset="0"/>
                <a:cs typeface="Gautami" panose="020B0502040204020203" pitchFamily="34" charset="0"/>
              </a:rPr>
              <a:t>O(NlogN), </a:t>
            </a:r>
            <a:r>
              <a:rPr lang="en-US" sz="1400" dirty="0">
                <a:latin typeface="Gautami" panose="020B0502040204020203" pitchFamily="34" charset="0"/>
                <a:cs typeface="Gautami" panose="020B0502040204020203" pitchFamily="34" charset="0"/>
              </a:rPr>
              <a:t>where </a:t>
            </a:r>
            <a:r>
              <a:rPr lang="en-US" sz="1400" i="1" dirty="0">
                <a:latin typeface="Gautami" panose="020B0502040204020203" pitchFamily="34" charset="0"/>
                <a:cs typeface="Gautami" panose="020B0502040204020203" pitchFamily="34" charset="0"/>
              </a:rPr>
              <a:t>N</a:t>
            </a:r>
            <a:r>
              <a:rPr lang="en-US" sz="1400" dirty="0">
                <a:latin typeface="Gautami" panose="020B0502040204020203" pitchFamily="34" charset="0"/>
                <a:cs typeface="Gautami" panose="020B0502040204020203" pitchFamily="34" charset="0"/>
              </a:rPr>
              <a:t> is the data size.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DDBBC653-C1BC-424E-880C-F9B6E9EBDE15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7626632" y="19115721"/>
            <a:ext cx="2661457" cy="2851087"/>
          </a:xfrm>
          <a:prstGeom prst="rect">
            <a:avLst/>
          </a:prstGeom>
        </p:spPr>
      </p:pic>
      <p:pic>
        <p:nvPicPr>
          <p:cNvPr id="60" name="Picture 59" descr="A picture containing text, tree, screenshot&#10;&#10;Description automatically generated">
            <a:extLst>
              <a:ext uri="{FF2B5EF4-FFF2-40B4-BE49-F238E27FC236}">
                <a16:creationId xmlns:a16="http://schemas.microsoft.com/office/drawing/2014/main" id="{00B16FAC-3081-4EC7-B267-27439792CCB1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5533" y="17878845"/>
            <a:ext cx="1793511" cy="1573255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8026A307-8579-40F2-ADCB-09462C1434A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2355609" y="24174848"/>
            <a:ext cx="7246964" cy="3477814"/>
          </a:xfrm>
          <a:prstGeom prst="rect">
            <a:avLst/>
          </a:prstGeom>
        </p:spPr>
      </p:pic>
      <p:grpSp>
        <p:nvGrpSpPr>
          <p:cNvPr id="108" name="Group 107">
            <a:extLst>
              <a:ext uri="{FF2B5EF4-FFF2-40B4-BE49-F238E27FC236}">
                <a16:creationId xmlns:a16="http://schemas.microsoft.com/office/drawing/2014/main" id="{F98A4BEE-527B-4C80-AAE5-E9563293B02C}"/>
              </a:ext>
            </a:extLst>
          </p:cNvPr>
          <p:cNvGrpSpPr/>
          <p:nvPr/>
        </p:nvGrpSpPr>
        <p:grpSpPr>
          <a:xfrm>
            <a:off x="19733195" y="25020755"/>
            <a:ext cx="11361654" cy="6149249"/>
            <a:chOff x="19718456" y="24804850"/>
            <a:chExt cx="11361654" cy="6149249"/>
          </a:xfrm>
          <a:effectLst>
            <a:outerShdw blurRad="101600" dist="38100" algn="l" rotWithShape="0">
              <a:prstClr val="black">
                <a:alpha val="40000"/>
              </a:prstClr>
            </a:outerShdw>
          </a:effectLst>
        </p:grpSpPr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80FB846A-FB33-442E-93A3-C824C41602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27693219" y="24804850"/>
              <a:ext cx="3386891" cy="6149249"/>
            </a:xfrm>
            <a:prstGeom prst="rect">
              <a:avLst/>
            </a:prstGeom>
          </p:spPr>
        </p:pic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81DE6AD5-94B4-40E9-A284-9C3C79591F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19718456" y="24804850"/>
              <a:ext cx="7958914" cy="6141335"/>
            </a:xfrm>
            <a:prstGeom prst="rect">
              <a:avLst/>
            </a:prstGeom>
          </p:spPr>
        </p:pic>
      </p:grpSp>
      <p:pic>
        <p:nvPicPr>
          <p:cNvPr id="115" name="Picture 114">
            <a:extLst>
              <a:ext uri="{FF2B5EF4-FFF2-40B4-BE49-F238E27FC236}">
                <a16:creationId xmlns:a16="http://schemas.microsoft.com/office/drawing/2014/main" id="{C7831B27-455A-49EB-92F5-6D62131F9FB4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4458855" y="27755818"/>
            <a:ext cx="5167270" cy="3461844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89784DA6-8E65-42EF-8AA2-39076355B71F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2414845" y="21639033"/>
            <a:ext cx="4181475" cy="809625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9BE85C41-757B-4E00-89A8-6D95CB3CAA61}"/>
              </a:ext>
            </a:extLst>
          </p:cNvPr>
          <p:cNvPicPr>
            <a:picLocks noChangeAspect="1"/>
          </p:cNvPicPr>
          <p:nvPr/>
        </p:nvPicPr>
        <p:blipFill>
          <a:blip r:embed="rId29">
            <a:alphaModFix amt="98000"/>
          </a:blip>
          <a:stretch>
            <a:fillRect/>
          </a:stretch>
        </p:blipFill>
        <p:spPr>
          <a:xfrm>
            <a:off x="34372435" y="25422319"/>
            <a:ext cx="1669790" cy="1510071"/>
          </a:xfrm>
          <a:prstGeom prst="rect">
            <a:avLst/>
          </a:prstGeom>
        </p:spPr>
      </p:pic>
      <p:grpSp>
        <p:nvGrpSpPr>
          <p:cNvPr id="139" name="Group 138">
            <a:extLst>
              <a:ext uri="{FF2B5EF4-FFF2-40B4-BE49-F238E27FC236}">
                <a16:creationId xmlns:a16="http://schemas.microsoft.com/office/drawing/2014/main" id="{F301DFFC-B87B-4EC6-B6B5-62C09C2D2C64}"/>
              </a:ext>
            </a:extLst>
          </p:cNvPr>
          <p:cNvGrpSpPr/>
          <p:nvPr/>
        </p:nvGrpSpPr>
        <p:grpSpPr>
          <a:xfrm>
            <a:off x="34514175" y="23683160"/>
            <a:ext cx="1488464" cy="1265866"/>
            <a:chOff x="28525020" y="4208309"/>
            <a:chExt cx="1488464" cy="1265866"/>
          </a:xfrm>
        </p:grpSpPr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4B9D97B4-FE5B-417F-8709-991E1445CA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alphaModFix amt="85000"/>
            </a:blip>
            <a:stretch>
              <a:fillRect/>
            </a:stretch>
          </p:blipFill>
          <p:spPr>
            <a:xfrm>
              <a:off x="28754198" y="4208309"/>
              <a:ext cx="1259286" cy="1259286"/>
            </a:xfrm>
            <a:prstGeom prst="rect">
              <a:avLst/>
            </a:prstGeom>
          </p:spPr>
        </p:pic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277FD7FE-C105-407A-859F-7AF0F4F64C83}"/>
                </a:ext>
              </a:extLst>
            </p:cNvPr>
            <p:cNvSpPr txBox="1"/>
            <p:nvPr/>
          </p:nvSpPr>
          <p:spPr>
            <a:xfrm>
              <a:off x="28525020" y="4950955"/>
              <a:ext cx="13351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i="1" dirty="0"/>
                <a:t>Figure 19:</a:t>
              </a:r>
              <a:r>
                <a:rPr lang="en-US" sz="1400" dirty="0"/>
                <a:t> Logo for VSCode.</a:t>
              </a:r>
              <a:endParaRPr lang="en-US" sz="1400" i="1" dirty="0"/>
            </a:p>
          </p:txBody>
        </p:sp>
      </p:grpSp>
      <p:grpSp>
        <p:nvGrpSpPr>
          <p:cNvPr id="141" name="Group 140">
            <a:extLst>
              <a:ext uri="{FF2B5EF4-FFF2-40B4-BE49-F238E27FC236}">
                <a16:creationId xmlns:a16="http://schemas.microsoft.com/office/drawing/2014/main" id="{52656532-D0F8-4DAB-BB23-2BEB2A90ACF2}"/>
              </a:ext>
            </a:extLst>
          </p:cNvPr>
          <p:cNvGrpSpPr/>
          <p:nvPr/>
        </p:nvGrpSpPr>
        <p:grpSpPr>
          <a:xfrm>
            <a:off x="31627751" y="23343450"/>
            <a:ext cx="2934175" cy="1240798"/>
            <a:chOff x="15348737" y="8718744"/>
            <a:chExt cx="1985448" cy="960936"/>
          </a:xfrm>
        </p:grpSpPr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750D146A-DAEA-4727-A6B7-6F7AD36079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1">
              <a:alphaModFix amt="85000"/>
            </a:blip>
            <a:srcRect t="3923" b="6297"/>
            <a:stretch/>
          </p:blipFill>
          <p:spPr>
            <a:xfrm>
              <a:off x="15377057" y="8718744"/>
              <a:ext cx="1487760" cy="850692"/>
            </a:xfrm>
            <a:prstGeom prst="rect">
              <a:avLst/>
            </a:prstGeom>
          </p:spPr>
        </p:pic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9006CC63-07CA-4EB6-8B7B-998770657119}"/>
                </a:ext>
              </a:extLst>
            </p:cNvPr>
            <p:cNvSpPr txBox="1"/>
            <p:nvPr/>
          </p:nvSpPr>
          <p:spPr>
            <a:xfrm>
              <a:off x="15348737" y="9322144"/>
              <a:ext cx="1985448" cy="357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 dirty="0"/>
                <a:t>Figure 17:</a:t>
              </a:r>
              <a:r>
                <a:rPr lang="en-US" sz="1200" dirty="0"/>
                <a:t> Logos for Windows, Linux, </a:t>
              </a:r>
            </a:p>
            <a:p>
              <a:r>
                <a:rPr lang="en-US" sz="1200" dirty="0"/>
                <a:t>and Ubuntu (left to right).</a:t>
              </a:r>
              <a:endParaRPr lang="en-US" sz="1200" i="1" dirty="0"/>
            </a:p>
          </p:txBody>
        </p: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C5A0E213-1FC6-4D27-900C-1F3AC8890286}"/>
              </a:ext>
            </a:extLst>
          </p:cNvPr>
          <p:cNvGrpSpPr/>
          <p:nvPr/>
        </p:nvGrpSpPr>
        <p:grpSpPr>
          <a:xfrm>
            <a:off x="31847060" y="25687635"/>
            <a:ext cx="1666664" cy="1568749"/>
            <a:chOff x="16696210" y="13165053"/>
            <a:chExt cx="2053545" cy="1983269"/>
          </a:xfrm>
        </p:grpSpPr>
        <p:pic>
          <p:nvPicPr>
            <p:cNvPr id="142" name="Picture 141">
              <a:extLst>
                <a:ext uri="{FF2B5EF4-FFF2-40B4-BE49-F238E27FC236}">
                  <a16:creationId xmlns:a16="http://schemas.microsoft.com/office/drawing/2014/main" id="{EDD752BB-4DFB-4A42-91B9-B17CCB1F5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alphaModFix amt="85000"/>
            </a:blip>
            <a:stretch>
              <a:fillRect/>
            </a:stretch>
          </p:blipFill>
          <p:spPr>
            <a:xfrm>
              <a:off x="16696210" y="13165053"/>
              <a:ext cx="1642953" cy="1642953"/>
            </a:xfrm>
            <a:prstGeom prst="rect">
              <a:avLst/>
            </a:prstGeom>
          </p:spPr>
        </p:pic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BBD628CF-4024-44D9-A3FF-DEB2B73D2AAB}"/>
                </a:ext>
              </a:extLst>
            </p:cNvPr>
            <p:cNvSpPr txBox="1"/>
            <p:nvPr/>
          </p:nvSpPr>
          <p:spPr>
            <a:xfrm>
              <a:off x="17385412" y="14097746"/>
              <a:ext cx="1364343" cy="105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/>
                <a:t>Figure 20:</a:t>
              </a:r>
              <a:r>
                <a:rPr lang="en-US" sz="1600" dirty="0"/>
                <a:t> Logo  for Open MPI</a:t>
              </a:r>
              <a:endParaRPr lang="en-US" sz="1600" i="1" dirty="0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357CEB6F-D35F-43C9-BFFD-8A9CD1654D4A}"/>
              </a:ext>
            </a:extLst>
          </p:cNvPr>
          <p:cNvGrpSpPr/>
          <p:nvPr/>
        </p:nvGrpSpPr>
        <p:grpSpPr>
          <a:xfrm>
            <a:off x="19699838" y="17286484"/>
            <a:ext cx="11989481" cy="2358980"/>
            <a:chOff x="19531705" y="17284357"/>
            <a:chExt cx="11989481" cy="2358980"/>
          </a:xfrm>
        </p:grpSpPr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3CC41808-1393-4053-8220-E33B8DE9EA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3"/>
            <a:srcRect t="9687" b="17105"/>
            <a:stretch/>
          </p:blipFill>
          <p:spPr>
            <a:xfrm>
              <a:off x="19647101" y="17284357"/>
              <a:ext cx="10626464" cy="2090724"/>
            </a:xfrm>
            <a:prstGeom prst="rect">
              <a:avLst/>
            </a:prstGeom>
          </p:spPr>
        </p:pic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id="{3A9A1CC8-98BF-4C39-83F0-91FF8AC12925}"/>
                </a:ext>
              </a:extLst>
            </p:cNvPr>
            <p:cNvSpPr txBox="1"/>
            <p:nvPr/>
          </p:nvSpPr>
          <p:spPr>
            <a:xfrm>
              <a:off x="19531705" y="19274005"/>
              <a:ext cx="119894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>
                  <a:latin typeface="Gautami" panose="020B0502040204020203" pitchFamily="34" charset="0"/>
                  <a:cs typeface="Gautami" panose="020B0502040204020203" pitchFamily="34" charset="0"/>
                </a:rPr>
                <a:t>Figure 12: (From PencilFFT documentation) </a:t>
              </a:r>
              <a:r>
                <a:rPr lang="en-US" dirty="0">
                  <a:latin typeface="Gautami" panose="020B0502040204020203" pitchFamily="34" charset="0"/>
                  <a:cs typeface="Gautami" panose="020B0502040204020203" pitchFamily="34" charset="0"/>
                </a:rPr>
                <a:t>Illustration of a 2D decomposition of a 3D array over 12 MPI processes.</a:t>
              </a:r>
            </a:p>
          </p:txBody>
        </p:sp>
      </p:grpSp>
      <p:sp>
        <p:nvSpPr>
          <p:cNvPr id="156" name="TextBox 155">
            <a:extLst>
              <a:ext uri="{FF2B5EF4-FFF2-40B4-BE49-F238E27FC236}">
                <a16:creationId xmlns:a16="http://schemas.microsoft.com/office/drawing/2014/main" id="{C75B58FD-87EA-43DF-A0D2-D28B8495E430}"/>
              </a:ext>
            </a:extLst>
          </p:cNvPr>
          <p:cNvSpPr txBox="1"/>
          <p:nvPr/>
        </p:nvSpPr>
        <p:spPr>
          <a:xfrm>
            <a:off x="4545462" y="20215615"/>
            <a:ext cx="769630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u="sng" dirty="0">
                <a:effectLst/>
                <a:latin typeface="Gautami" panose="020B0502040204020203" pitchFamily="34" charset="0"/>
                <a:cs typeface="Gautami" panose="020B0502040204020203" pitchFamily="34" charset="0"/>
              </a:rPr>
              <a:t>Spectral methods</a:t>
            </a:r>
            <a:r>
              <a:rPr lang="en-US" sz="2000" dirty="0">
                <a:effectLst/>
                <a:latin typeface="Gautami" panose="020B0502040204020203" pitchFamily="34" charset="0"/>
                <a:cs typeface="Gautami" panose="020B0502040204020203" pitchFamily="34" charset="0"/>
              </a:rPr>
              <a:t> are a class of techniques for numerically solving PDEs by taking the sum of a set of basis functions (Fourier series) and determining the </a:t>
            </a:r>
            <a:r>
              <a:rPr lang="en-US" sz="2000" i="1" dirty="0">
                <a:effectLst/>
                <a:latin typeface="Gautami" panose="020B0502040204020203" pitchFamily="34" charset="0"/>
                <a:cs typeface="Gautami" panose="020B0502040204020203" pitchFamily="34" charset="0"/>
              </a:rPr>
              <a:t>spectral coefficients</a:t>
            </a:r>
            <a:r>
              <a:rPr lang="en-US" sz="2000" i="1" dirty="0">
                <a:latin typeface="Gautami" panose="020B0502040204020203" pitchFamily="34" charset="0"/>
                <a:cs typeface="Gautami" panose="020B0502040204020203" pitchFamily="34" charset="0"/>
              </a:rPr>
              <a:t> </a:t>
            </a: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that best satisfy the </a:t>
            </a:r>
            <a:r>
              <a:rPr lang="en-US" sz="2000" i="1" dirty="0">
                <a:latin typeface="Gautami" panose="020B0502040204020203" pitchFamily="34" charset="0"/>
                <a:cs typeface="Gautami" panose="020B0502040204020203" pitchFamily="34" charset="0"/>
              </a:rPr>
              <a:t>differential equation</a:t>
            </a:r>
            <a:r>
              <a:rPr lang="en-US" sz="2000" dirty="0">
                <a:latin typeface="Gautami" panose="020B0502040204020203" pitchFamily="34" charset="0"/>
                <a:cs typeface="Gautami" panose="020B0502040204020203" pitchFamily="34" charset="0"/>
              </a:rPr>
              <a:t>.</a:t>
            </a:r>
            <a:endParaRPr lang="en-US" sz="2000" b="1" i="1" u="sng" dirty="0">
              <a:effectLst/>
              <a:latin typeface="Gautami" panose="020B0502040204020203" pitchFamily="34" charset="0"/>
              <a:cs typeface="Gautami" panose="020B0502040204020203" pitchFamily="34" charset="0"/>
            </a:endParaRPr>
          </a:p>
          <a:p>
            <a:endParaRPr lang="en-US" dirty="0"/>
          </a:p>
        </p:txBody>
      </p:sp>
      <p:grpSp>
        <p:nvGrpSpPr>
          <p:cNvPr id="172" name="Group 171">
            <a:extLst>
              <a:ext uri="{FF2B5EF4-FFF2-40B4-BE49-F238E27FC236}">
                <a16:creationId xmlns:a16="http://schemas.microsoft.com/office/drawing/2014/main" id="{68228FD8-8555-4731-9457-6F1E37461C66}"/>
              </a:ext>
            </a:extLst>
          </p:cNvPr>
          <p:cNvGrpSpPr/>
          <p:nvPr/>
        </p:nvGrpSpPr>
        <p:grpSpPr>
          <a:xfrm>
            <a:off x="19626125" y="19848587"/>
            <a:ext cx="11784797" cy="4978769"/>
            <a:chOff x="19642430" y="20508794"/>
            <a:chExt cx="11784797" cy="4978769"/>
          </a:xfrm>
        </p:grpSpPr>
        <p:grpSp>
          <p:nvGrpSpPr>
            <p:cNvPr id="157" name="Group 156">
              <a:extLst>
                <a:ext uri="{FF2B5EF4-FFF2-40B4-BE49-F238E27FC236}">
                  <a16:creationId xmlns:a16="http://schemas.microsoft.com/office/drawing/2014/main" id="{30B83D2F-D858-41AB-B6C0-211C21BD0D6C}"/>
                </a:ext>
              </a:extLst>
            </p:cNvPr>
            <p:cNvGrpSpPr/>
            <p:nvPr/>
          </p:nvGrpSpPr>
          <p:grpSpPr>
            <a:xfrm>
              <a:off x="19642430" y="20508794"/>
              <a:ext cx="11676416" cy="3600916"/>
              <a:chOff x="19545467" y="19648866"/>
              <a:chExt cx="11676416" cy="3600916"/>
            </a:xfrm>
          </p:grpSpPr>
          <p:pic>
            <p:nvPicPr>
              <p:cNvPr id="123" name="Picture 122">
                <a:extLst>
                  <a:ext uri="{FF2B5EF4-FFF2-40B4-BE49-F238E27FC236}">
                    <a16:creationId xmlns:a16="http://schemas.microsoft.com/office/drawing/2014/main" id="{A5015B44-8E00-4669-AFE2-E2CE17A667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19545467" y="21970735"/>
                <a:ext cx="11577354" cy="1279047"/>
              </a:xfrm>
              <a:prstGeom prst="rect">
                <a:avLst/>
              </a:prstGeom>
              <a:ln w="57150">
                <a:solidFill>
                  <a:schemeClr val="tx1"/>
                </a:solidFill>
              </a:ln>
            </p:spPr>
          </p:pic>
          <p:pic>
            <p:nvPicPr>
              <p:cNvPr id="125" name="Picture 124">
                <a:extLst>
                  <a:ext uri="{FF2B5EF4-FFF2-40B4-BE49-F238E27FC236}">
                    <a16:creationId xmlns:a16="http://schemas.microsoft.com/office/drawing/2014/main" id="{A601D59F-F33A-420D-8CD1-2C5CF2455E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545467" y="19648866"/>
                <a:ext cx="4400550" cy="2228850"/>
              </a:xfrm>
              <a:prstGeom prst="rect">
                <a:avLst/>
              </a:prstGeom>
              <a:ln w="57150">
                <a:solidFill>
                  <a:schemeClr val="tx1"/>
                </a:solidFill>
              </a:ln>
            </p:spPr>
          </p:pic>
          <p:pic>
            <p:nvPicPr>
              <p:cNvPr id="127" name="Picture 126">
                <a:extLst>
                  <a:ext uri="{FF2B5EF4-FFF2-40B4-BE49-F238E27FC236}">
                    <a16:creationId xmlns:a16="http://schemas.microsoft.com/office/drawing/2014/main" id="{DF967902-6FC0-4409-93E0-3679556FD7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23993209" y="19911594"/>
                <a:ext cx="7228674" cy="1944603"/>
              </a:xfrm>
              <a:prstGeom prst="rect">
                <a:avLst/>
              </a:prstGeom>
              <a:ln w="57150">
                <a:solidFill>
                  <a:schemeClr val="tx1"/>
                </a:solidFill>
              </a:ln>
            </p:spPr>
          </p:pic>
        </p:grp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BAA289E6-1E67-473E-86C5-4BB92C517C67}"/>
                </a:ext>
              </a:extLst>
            </p:cNvPr>
            <p:cNvSpPr txBox="1"/>
            <p:nvPr/>
          </p:nvSpPr>
          <p:spPr>
            <a:xfrm>
              <a:off x="19642430" y="24164124"/>
              <a:ext cx="11784797" cy="1323439"/>
            </a:xfrm>
            <a:prstGeom prst="rect">
              <a:avLst/>
            </a:prstGeom>
            <a:noFill/>
            <a:ln w="571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latin typeface="Gautami" panose="020B0502040204020203" pitchFamily="34" charset="0"/>
                  <a:cs typeface="Gautami" panose="020B0502040204020203" pitchFamily="34" charset="0"/>
                </a:rPr>
                <a:t>Figure 13: </a:t>
              </a:r>
              <a:r>
                <a:rPr lang="en-US" sz="1600" dirty="0">
                  <a:latin typeface="Gautami" panose="020B0502040204020203" pitchFamily="34" charset="0"/>
                  <a:cs typeface="Gautami" panose="020B0502040204020203" pitchFamily="34" charset="0"/>
                </a:rPr>
                <a:t>The images above show three examples of steps for a parallelized PDE-solving algorithm. </a:t>
              </a:r>
              <a:br>
                <a:rPr lang="en-US" sz="1600" dirty="0">
                  <a:latin typeface="Gautami" panose="020B0502040204020203" pitchFamily="34" charset="0"/>
                  <a:cs typeface="Gautami" panose="020B0502040204020203" pitchFamily="34" charset="0"/>
                </a:rPr>
              </a:br>
              <a:r>
                <a:rPr lang="en-US" sz="1600" dirty="0">
                  <a:latin typeface="Gautami" panose="020B0502040204020203" pitchFamily="34" charset="0"/>
                  <a:cs typeface="Gautami" panose="020B0502040204020203" pitchFamily="34" charset="0"/>
                </a:rPr>
                <a:t> - The top right displays a heatmap of (the Euclidean norm of) the FFT transform’s spectral coefficients, from </a:t>
              </a:r>
              <a:r>
                <a:rPr lang="el-GR" sz="1600" dirty="0">
                  <a:cs typeface="Gautami" panose="020B0502040204020203" pitchFamily="34" charset="0"/>
                </a:rPr>
                <a:t>θ</a:t>
              </a:r>
              <a:r>
                <a:rPr lang="en-US" sz="1600" dirty="0">
                  <a:cs typeface="Gautami" panose="020B0502040204020203" pitchFamily="34" charset="0"/>
                </a:rPr>
                <a:t>’s</a:t>
              </a:r>
              <a:r>
                <a:rPr lang="el-GR" sz="1600" dirty="0">
                  <a:cs typeface="Gautami" panose="020B0502040204020203" pitchFamily="34" charset="0"/>
                </a:rPr>
                <a:t> </a:t>
              </a:r>
              <a:r>
                <a:rPr lang="en-US" sz="1600" dirty="0">
                  <a:latin typeface="Gautami" panose="020B0502040204020203" pitchFamily="34" charset="0"/>
                  <a:cs typeface="Gautami" panose="020B0502040204020203" pitchFamily="34" charset="0"/>
                </a:rPr>
                <a:t>parameterization.</a:t>
              </a:r>
            </a:p>
            <a:p>
              <a:r>
                <a:rPr lang="en-US" sz="1600" dirty="0">
                  <a:latin typeface="Gautami" panose="020B0502040204020203" pitchFamily="34" charset="0"/>
                  <a:cs typeface="Gautami" panose="020B0502040204020203" pitchFamily="34" charset="0"/>
                </a:rPr>
                <a:t> - In the top-left, out-of-place allocation is used for a vector field of the gradient, and global views are mapped to the data arrays. </a:t>
              </a:r>
            </a:p>
            <a:p>
              <a:r>
                <a:rPr lang="en-US" sz="1600" dirty="0">
                  <a:latin typeface="Gautami" panose="020B0502040204020203" pitchFamily="34" charset="0"/>
                  <a:cs typeface="Gautami" panose="020B0502040204020203" pitchFamily="34" charset="0"/>
                </a:rPr>
                <a:t> - At the bottom is an example of solving (in-place) the partial derivatives of a 1D function, using Fourier operations with wavenumbers (k) and periodic boundary conditions (L) to perform differentiation.</a:t>
              </a:r>
            </a:p>
          </p:txBody>
        </p:sp>
      </p:grpSp>
      <p:pic>
        <p:nvPicPr>
          <p:cNvPr id="161" name="Picture 160">
            <a:extLst>
              <a:ext uri="{FF2B5EF4-FFF2-40B4-BE49-F238E27FC236}">
                <a16:creationId xmlns:a16="http://schemas.microsoft.com/office/drawing/2014/main" id="{5CC1A2E5-28BB-485E-A0F4-0D23AB78CADC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12332177" y="18814717"/>
            <a:ext cx="7077075" cy="885825"/>
          </a:xfrm>
          <a:prstGeom prst="rect">
            <a:avLst/>
          </a:prstGeom>
        </p:spPr>
      </p:pic>
      <p:sp>
        <p:nvSpPr>
          <p:cNvPr id="162" name="TextBox 161">
            <a:extLst>
              <a:ext uri="{FF2B5EF4-FFF2-40B4-BE49-F238E27FC236}">
                <a16:creationId xmlns:a16="http://schemas.microsoft.com/office/drawing/2014/main" id="{64862A0E-A11E-47B5-905E-959881FCB559}"/>
              </a:ext>
            </a:extLst>
          </p:cNvPr>
          <p:cNvSpPr txBox="1"/>
          <p:nvPr/>
        </p:nvSpPr>
        <p:spPr>
          <a:xfrm>
            <a:off x="15093027" y="17871116"/>
            <a:ext cx="45095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Gautami" panose="020B0502040204020203" pitchFamily="34" charset="0"/>
                <a:cs typeface="Gautami" panose="020B0502040204020203" pitchFamily="34" charset="0"/>
              </a:rPr>
              <a:t>Julia library providing multidimensional FFTs and parallel transforms on MPI-distributed Julia arrays.</a:t>
            </a:r>
          </a:p>
        </p:txBody>
      </p:sp>
      <p:pic>
        <p:nvPicPr>
          <p:cNvPr id="163" name="Picture 162">
            <a:extLst>
              <a:ext uri="{FF2B5EF4-FFF2-40B4-BE49-F238E27FC236}">
                <a16:creationId xmlns:a16="http://schemas.microsoft.com/office/drawing/2014/main" id="{B617DF24-9563-4EF8-8798-14AA41662AB1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14593393" y="20340835"/>
            <a:ext cx="1403194" cy="875163"/>
          </a:xfrm>
          <a:prstGeom prst="rect">
            <a:avLst/>
          </a:prstGeom>
        </p:spPr>
      </p:pic>
      <p:pic>
        <p:nvPicPr>
          <p:cNvPr id="164" name="Picture 163">
            <a:extLst>
              <a:ext uri="{FF2B5EF4-FFF2-40B4-BE49-F238E27FC236}">
                <a16:creationId xmlns:a16="http://schemas.microsoft.com/office/drawing/2014/main" id="{D48D7621-D5A4-4F76-9F5E-34C2259CB87F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12383481" y="20418643"/>
            <a:ext cx="1630988" cy="620791"/>
          </a:xfrm>
          <a:prstGeom prst="rect">
            <a:avLst/>
          </a:prstGeom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id="{074C98A1-0D07-4884-946A-7CD1CF17FEFE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12407867" y="23016265"/>
            <a:ext cx="3493411" cy="995665"/>
          </a:xfrm>
          <a:prstGeom prst="rect">
            <a:avLst/>
          </a:prstGeom>
        </p:spPr>
      </p:pic>
      <p:pic>
        <p:nvPicPr>
          <p:cNvPr id="168" name="Picture 167">
            <a:extLst>
              <a:ext uri="{FF2B5EF4-FFF2-40B4-BE49-F238E27FC236}">
                <a16:creationId xmlns:a16="http://schemas.microsoft.com/office/drawing/2014/main" id="{9324B2A6-DF61-412E-BFAE-0CF546D727E4}"/>
              </a:ext>
            </a:extLst>
          </p:cNvPr>
          <p:cNvPicPr>
            <a:picLocks noChangeAspect="1"/>
          </p:cNvPicPr>
          <p:nvPr/>
        </p:nvPicPr>
        <p:blipFill rotWithShape="1">
          <a:blip r:embed="rId41"/>
          <a:srcRect b="4602"/>
          <a:stretch/>
        </p:blipFill>
        <p:spPr>
          <a:xfrm>
            <a:off x="16021925" y="23014583"/>
            <a:ext cx="3395559" cy="995664"/>
          </a:xfrm>
          <a:prstGeom prst="rect">
            <a:avLst/>
          </a:prstGeom>
        </p:spPr>
      </p:pic>
      <p:pic>
        <p:nvPicPr>
          <p:cNvPr id="171" name="Picture 170">
            <a:extLst>
              <a:ext uri="{FF2B5EF4-FFF2-40B4-BE49-F238E27FC236}">
                <a16:creationId xmlns:a16="http://schemas.microsoft.com/office/drawing/2014/main" id="{1F97B15E-F6F9-4ED5-9D26-53BFCD4B6A81}"/>
              </a:ext>
            </a:extLst>
          </p:cNvPr>
          <p:cNvPicPr>
            <a:picLocks noChangeAspect="1"/>
          </p:cNvPicPr>
          <p:nvPr/>
        </p:nvPicPr>
        <p:blipFill rotWithShape="1">
          <a:blip r:embed="rId42"/>
          <a:srcRect t="6799" b="12829"/>
          <a:stretch/>
        </p:blipFill>
        <p:spPr>
          <a:xfrm>
            <a:off x="27009981" y="15491039"/>
            <a:ext cx="2614403" cy="1383246"/>
          </a:xfrm>
          <a:custGeom>
            <a:avLst/>
            <a:gdLst>
              <a:gd name="connsiteX0" fmla="*/ 0 w 2614403"/>
              <a:gd name="connsiteY0" fmla="*/ 0 h 1383246"/>
              <a:gd name="connsiteX1" fmla="*/ 679745 w 2614403"/>
              <a:gd name="connsiteY1" fmla="*/ 0 h 1383246"/>
              <a:gd name="connsiteX2" fmla="*/ 1281057 w 2614403"/>
              <a:gd name="connsiteY2" fmla="*/ 0 h 1383246"/>
              <a:gd name="connsiteX3" fmla="*/ 1856226 w 2614403"/>
              <a:gd name="connsiteY3" fmla="*/ 0 h 1383246"/>
              <a:gd name="connsiteX4" fmla="*/ 2614403 w 2614403"/>
              <a:gd name="connsiteY4" fmla="*/ 0 h 1383246"/>
              <a:gd name="connsiteX5" fmla="*/ 2614403 w 2614403"/>
              <a:gd name="connsiteY5" fmla="*/ 705455 h 1383246"/>
              <a:gd name="connsiteX6" fmla="*/ 2614403 w 2614403"/>
              <a:gd name="connsiteY6" fmla="*/ 1383246 h 1383246"/>
              <a:gd name="connsiteX7" fmla="*/ 1960802 w 2614403"/>
              <a:gd name="connsiteY7" fmla="*/ 1383246 h 1383246"/>
              <a:gd name="connsiteX8" fmla="*/ 1359490 w 2614403"/>
              <a:gd name="connsiteY8" fmla="*/ 1383246 h 1383246"/>
              <a:gd name="connsiteX9" fmla="*/ 758177 w 2614403"/>
              <a:gd name="connsiteY9" fmla="*/ 1383246 h 1383246"/>
              <a:gd name="connsiteX10" fmla="*/ 0 w 2614403"/>
              <a:gd name="connsiteY10" fmla="*/ 1383246 h 1383246"/>
              <a:gd name="connsiteX11" fmla="*/ 0 w 2614403"/>
              <a:gd name="connsiteY11" fmla="*/ 719288 h 1383246"/>
              <a:gd name="connsiteX12" fmla="*/ 0 w 2614403"/>
              <a:gd name="connsiteY12" fmla="*/ 0 h 1383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14403" h="1383246" fill="none" extrusionOk="0">
                <a:moveTo>
                  <a:pt x="0" y="0"/>
                </a:moveTo>
                <a:cubicBezTo>
                  <a:pt x="326637" y="23084"/>
                  <a:pt x="391026" y="-7962"/>
                  <a:pt x="679745" y="0"/>
                </a:cubicBezTo>
                <a:cubicBezTo>
                  <a:pt x="968464" y="7962"/>
                  <a:pt x="1114709" y="-5184"/>
                  <a:pt x="1281057" y="0"/>
                </a:cubicBezTo>
                <a:cubicBezTo>
                  <a:pt x="1447405" y="5184"/>
                  <a:pt x="1655989" y="-26780"/>
                  <a:pt x="1856226" y="0"/>
                </a:cubicBezTo>
                <a:cubicBezTo>
                  <a:pt x="2056463" y="26780"/>
                  <a:pt x="2341121" y="22646"/>
                  <a:pt x="2614403" y="0"/>
                </a:cubicBezTo>
                <a:cubicBezTo>
                  <a:pt x="2629273" y="162422"/>
                  <a:pt x="2587227" y="435250"/>
                  <a:pt x="2614403" y="705455"/>
                </a:cubicBezTo>
                <a:cubicBezTo>
                  <a:pt x="2641579" y="975660"/>
                  <a:pt x="2632145" y="1138765"/>
                  <a:pt x="2614403" y="1383246"/>
                </a:cubicBezTo>
                <a:cubicBezTo>
                  <a:pt x="2464808" y="1367467"/>
                  <a:pt x="2233728" y="1380916"/>
                  <a:pt x="1960802" y="1383246"/>
                </a:cubicBezTo>
                <a:cubicBezTo>
                  <a:pt x="1687876" y="1385576"/>
                  <a:pt x="1620967" y="1397141"/>
                  <a:pt x="1359490" y="1383246"/>
                </a:cubicBezTo>
                <a:cubicBezTo>
                  <a:pt x="1098013" y="1369351"/>
                  <a:pt x="1004264" y="1399987"/>
                  <a:pt x="758177" y="1383246"/>
                </a:cubicBezTo>
                <a:cubicBezTo>
                  <a:pt x="512090" y="1366505"/>
                  <a:pt x="247903" y="1390631"/>
                  <a:pt x="0" y="1383246"/>
                </a:cubicBezTo>
                <a:cubicBezTo>
                  <a:pt x="-7271" y="1238940"/>
                  <a:pt x="13070" y="907085"/>
                  <a:pt x="0" y="719288"/>
                </a:cubicBezTo>
                <a:cubicBezTo>
                  <a:pt x="-13070" y="531491"/>
                  <a:pt x="-31378" y="208961"/>
                  <a:pt x="0" y="0"/>
                </a:cubicBezTo>
                <a:close/>
              </a:path>
              <a:path w="2614403" h="1383246" stroke="0" extrusionOk="0">
                <a:moveTo>
                  <a:pt x="0" y="0"/>
                </a:moveTo>
                <a:cubicBezTo>
                  <a:pt x="176618" y="23145"/>
                  <a:pt x="320418" y="-6506"/>
                  <a:pt x="575169" y="0"/>
                </a:cubicBezTo>
                <a:cubicBezTo>
                  <a:pt x="829920" y="6506"/>
                  <a:pt x="889103" y="-7994"/>
                  <a:pt x="1150337" y="0"/>
                </a:cubicBezTo>
                <a:cubicBezTo>
                  <a:pt x="1411571" y="7994"/>
                  <a:pt x="1473863" y="-3385"/>
                  <a:pt x="1777794" y="0"/>
                </a:cubicBezTo>
                <a:cubicBezTo>
                  <a:pt x="2081725" y="3385"/>
                  <a:pt x="2212368" y="15528"/>
                  <a:pt x="2614403" y="0"/>
                </a:cubicBezTo>
                <a:cubicBezTo>
                  <a:pt x="2608330" y="254695"/>
                  <a:pt x="2634612" y="529774"/>
                  <a:pt x="2614403" y="705455"/>
                </a:cubicBezTo>
                <a:cubicBezTo>
                  <a:pt x="2594194" y="881137"/>
                  <a:pt x="2611357" y="1142624"/>
                  <a:pt x="2614403" y="1383246"/>
                </a:cubicBezTo>
                <a:cubicBezTo>
                  <a:pt x="2468557" y="1401366"/>
                  <a:pt x="2226437" y="1396797"/>
                  <a:pt x="1986946" y="1383246"/>
                </a:cubicBezTo>
                <a:cubicBezTo>
                  <a:pt x="1747455" y="1369695"/>
                  <a:pt x="1598174" y="1384160"/>
                  <a:pt x="1281057" y="1383246"/>
                </a:cubicBezTo>
                <a:cubicBezTo>
                  <a:pt x="963940" y="1382332"/>
                  <a:pt x="795830" y="1372401"/>
                  <a:pt x="653601" y="1383246"/>
                </a:cubicBezTo>
                <a:cubicBezTo>
                  <a:pt x="511372" y="1394091"/>
                  <a:pt x="249418" y="1391631"/>
                  <a:pt x="0" y="1383246"/>
                </a:cubicBezTo>
                <a:cubicBezTo>
                  <a:pt x="8428" y="1148703"/>
                  <a:pt x="-10482" y="827049"/>
                  <a:pt x="0" y="677791"/>
                </a:cubicBezTo>
                <a:cubicBezTo>
                  <a:pt x="10482" y="528534"/>
                  <a:pt x="-3744" y="144908"/>
                  <a:pt x="0" y="0"/>
                </a:cubicBezTo>
                <a:close/>
              </a:path>
            </a:pathLst>
          </a:custGeom>
          <a:ln>
            <a:solidFill>
              <a:srgbClr val="9D33AB"/>
            </a:solidFill>
            <a:extLst>
              <a:ext uri="{C807C97D-BFC1-408E-A445-0C87EB9F89A2}">
                <ask:lineSketchStyleProps xmlns:ask="http://schemas.microsoft.com/office/drawing/2018/sketchyshapes" sd="104830288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73" name="TextBox 172">
            <a:extLst>
              <a:ext uri="{FF2B5EF4-FFF2-40B4-BE49-F238E27FC236}">
                <a16:creationId xmlns:a16="http://schemas.microsoft.com/office/drawing/2014/main" id="{7B926C1C-B67C-40CC-8A9A-4FEA41DCBF48}"/>
              </a:ext>
            </a:extLst>
          </p:cNvPr>
          <p:cNvSpPr txBox="1"/>
          <p:nvPr/>
        </p:nvSpPr>
        <p:spPr>
          <a:xfrm>
            <a:off x="16733267" y="21254357"/>
            <a:ext cx="39927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>
                <a:cs typeface="Gautami" panose="020B0502040204020203" pitchFamily="34" charset="0"/>
              </a:rPr>
              <a:t>θ</a:t>
            </a:r>
            <a:r>
              <a:rPr lang="en-US" sz="2800" dirty="0">
                <a:cs typeface="Gautami" panose="020B0502040204020203" pitchFamily="34" charset="0"/>
              </a:rPr>
              <a:t> is the function, </a:t>
            </a:r>
          </a:p>
          <a:p>
            <a:r>
              <a:rPr lang="el-GR" sz="2800" dirty="0">
                <a:cs typeface="Gautami" panose="020B0502040204020203" pitchFamily="34" charset="0"/>
              </a:rPr>
              <a:t>∇θ</a:t>
            </a:r>
            <a:r>
              <a:rPr lang="en-US" sz="2800" dirty="0">
                <a:cs typeface="Gautami" panose="020B0502040204020203" pitchFamily="34" charset="0"/>
              </a:rPr>
              <a:t> is the gradient.</a:t>
            </a:r>
          </a:p>
        </p:txBody>
      </p:sp>
      <p:pic>
        <p:nvPicPr>
          <p:cNvPr id="1047" name="Picture 23" descr="signal processing - FFT coefficients question - Stack Overflow">
            <a:extLst>
              <a:ext uri="{FF2B5EF4-FFF2-40B4-BE49-F238E27FC236}">
                <a16:creationId xmlns:a16="http://schemas.microsoft.com/office/drawing/2014/main" id="{3F0377BA-B9FE-4D74-9F5F-21A257AB2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5425" y="25523521"/>
            <a:ext cx="3826020" cy="170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6" name="TextBox 175">
            <a:extLst>
              <a:ext uri="{FF2B5EF4-FFF2-40B4-BE49-F238E27FC236}">
                <a16:creationId xmlns:a16="http://schemas.microsoft.com/office/drawing/2014/main" id="{669D84F3-847E-46E0-9671-CF501D9462EE}"/>
              </a:ext>
            </a:extLst>
          </p:cNvPr>
          <p:cNvSpPr txBox="1"/>
          <p:nvPr/>
        </p:nvSpPr>
        <p:spPr>
          <a:xfrm>
            <a:off x="12234048" y="27649145"/>
            <a:ext cx="23593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>
                <a:latin typeface="Gautami" panose="020B0502040204020203" pitchFamily="34" charset="0"/>
                <a:cs typeface="Gautami" panose="020B0502040204020203" pitchFamily="34" charset="0"/>
              </a:rPr>
              <a:t>Figure 14:</a:t>
            </a:r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 The program readout from creating a </a:t>
            </a:r>
            <a:r>
              <a:rPr lang="en-US" sz="1600" i="1" dirty="0">
                <a:latin typeface="Gautami" panose="020B0502040204020203" pitchFamily="34" charset="0"/>
                <a:cs typeface="Gautami" panose="020B0502040204020203" pitchFamily="34" charset="0"/>
              </a:rPr>
              <a:t>PencilArray</a:t>
            </a:r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 object and </a:t>
            </a:r>
          </a:p>
          <a:p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FFT plan.</a:t>
            </a:r>
            <a:endParaRPr lang="en-US" sz="1600" i="1" dirty="0">
              <a:latin typeface="Gautami" panose="020B0502040204020203" pitchFamily="34" charset="0"/>
              <a:cs typeface="Gautami" panose="020B0502040204020203" pitchFamily="34" charset="0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85EB2028-F907-425B-B263-76FB3C1848C4}"/>
              </a:ext>
            </a:extLst>
          </p:cNvPr>
          <p:cNvSpPr txBox="1"/>
          <p:nvPr/>
        </p:nvSpPr>
        <p:spPr>
          <a:xfrm>
            <a:off x="12770082" y="28722846"/>
            <a:ext cx="168877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i="1" dirty="0">
                <a:latin typeface="Gautami" panose="020B0502040204020203" pitchFamily="34" charset="0"/>
                <a:cs typeface="Gautami" panose="020B0502040204020203" pitchFamily="34" charset="0"/>
              </a:rPr>
              <a:t>Figure 15:</a:t>
            </a:r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 Plotting the known function and gradient values against those computed with PencilFFT transforms. </a:t>
            </a:r>
            <a:endParaRPr lang="en-US" sz="1600" i="1" dirty="0">
              <a:latin typeface="Gautami" panose="020B0502040204020203" pitchFamily="34" charset="0"/>
              <a:cs typeface="Gautami" panose="020B0502040204020203" pitchFamily="34" charset="0"/>
            </a:endParaRP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F03600F7-8D03-4C3A-8617-1F86775EC77F}"/>
              </a:ext>
            </a:extLst>
          </p:cNvPr>
          <p:cNvSpPr txBox="1"/>
          <p:nvPr/>
        </p:nvSpPr>
        <p:spPr>
          <a:xfrm>
            <a:off x="19668148" y="31117611"/>
            <a:ext cx="119894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>
                <a:latin typeface="Gautami" panose="020B0502040204020203" pitchFamily="34" charset="0"/>
                <a:cs typeface="Gautami" panose="020B0502040204020203" pitchFamily="34" charset="0"/>
              </a:rPr>
              <a:t>Figure 16:</a:t>
            </a:r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 The mid-left portion shows three different views of a 2D periodic function (scatter/line plot slice, heatmap, contour plot);</a:t>
            </a:r>
            <a:b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</a:br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 the right portion displays two heatmaps, one each for the x and y </a:t>
            </a:r>
            <a:r>
              <a:rPr lang="en-US" sz="1600" i="1" dirty="0">
                <a:latin typeface="Gautami" panose="020B0502040204020203" pitchFamily="34" charset="0"/>
                <a:cs typeface="Gautami" panose="020B0502040204020203" pitchFamily="34" charset="0"/>
              </a:rPr>
              <a:t>partial derivatives </a:t>
            </a:r>
            <a:r>
              <a:rPr lang="en-US" sz="1600" dirty="0">
                <a:latin typeface="Gautami" panose="020B0502040204020203" pitchFamily="34" charset="0"/>
                <a:cs typeface="Gautami" panose="020B0502040204020203" pitchFamily="34" charset="0"/>
              </a:rPr>
              <a:t>(the gradient in terms of x and y).</a:t>
            </a:r>
            <a:endParaRPr lang="en-US" sz="1600" i="1" dirty="0">
              <a:latin typeface="Gautami" panose="020B0502040204020203" pitchFamily="34" charset="0"/>
              <a:cs typeface="Gautami" panose="020B0502040204020203" pitchFamily="34" charset="0"/>
            </a:endParaRPr>
          </a:p>
        </p:txBody>
      </p:sp>
      <p:pic>
        <p:nvPicPr>
          <p:cNvPr id="182" name="Picture 181">
            <a:extLst>
              <a:ext uri="{FF2B5EF4-FFF2-40B4-BE49-F238E27FC236}">
                <a16:creationId xmlns:a16="http://schemas.microsoft.com/office/drawing/2014/main" id="{E96B0896-591C-4B4A-ACB8-27A7252CB35A}"/>
              </a:ext>
            </a:extLst>
          </p:cNvPr>
          <p:cNvPicPr>
            <a:picLocks noChangeAspect="1"/>
          </p:cNvPicPr>
          <p:nvPr/>
        </p:nvPicPr>
        <p:blipFill rotWithShape="1">
          <a:blip r:embed="rId44"/>
          <a:srcRect b="31401"/>
          <a:stretch/>
        </p:blipFill>
        <p:spPr>
          <a:xfrm>
            <a:off x="18176096" y="12756031"/>
            <a:ext cx="8041104" cy="2816024"/>
          </a:xfrm>
          <a:prstGeom prst="rect">
            <a:avLst/>
          </a:prstGeom>
        </p:spPr>
      </p:pic>
      <p:pic>
        <p:nvPicPr>
          <p:cNvPr id="186" name="Picture 185">
            <a:extLst>
              <a:ext uri="{FF2B5EF4-FFF2-40B4-BE49-F238E27FC236}">
                <a16:creationId xmlns:a16="http://schemas.microsoft.com/office/drawing/2014/main" id="{02B1ADEC-55FC-40A8-A72B-4EB05BE18E1E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35883168" y="20055604"/>
            <a:ext cx="1733144" cy="1577537"/>
          </a:xfrm>
          <a:prstGeom prst="rect">
            <a:avLst/>
          </a:prstGeom>
        </p:spPr>
      </p:pic>
      <p:grpSp>
        <p:nvGrpSpPr>
          <p:cNvPr id="1027" name="Group 1026">
            <a:extLst>
              <a:ext uri="{FF2B5EF4-FFF2-40B4-BE49-F238E27FC236}">
                <a16:creationId xmlns:a16="http://schemas.microsoft.com/office/drawing/2014/main" id="{4845F6FC-27EA-4BC6-AD2C-33A0D2446A4C}"/>
              </a:ext>
            </a:extLst>
          </p:cNvPr>
          <p:cNvGrpSpPr/>
          <p:nvPr/>
        </p:nvGrpSpPr>
        <p:grpSpPr>
          <a:xfrm>
            <a:off x="36364778" y="24053500"/>
            <a:ext cx="3248025" cy="1424624"/>
            <a:chOff x="36434472" y="25822014"/>
            <a:chExt cx="3248025" cy="1424624"/>
          </a:xfrm>
        </p:grpSpPr>
        <p:pic>
          <p:nvPicPr>
            <p:cNvPr id="188" name="Picture 187">
              <a:extLst>
                <a:ext uri="{FF2B5EF4-FFF2-40B4-BE49-F238E27FC236}">
                  <a16:creationId xmlns:a16="http://schemas.microsoft.com/office/drawing/2014/main" id="{06F162A3-80C4-4AD4-B7D0-55E5C1E63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/>
            <a:stretch>
              <a:fillRect/>
            </a:stretch>
          </p:blipFill>
          <p:spPr>
            <a:xfrm>
              <a:off x="36434472" y="25822014"/>
              <a:ext cx="3248025" cy="657225"/>
            </a:xfrm>
            <a:prstGeom prst="rect">
              <a:avLst/>
            </a:prstGeom>
          </p:spPr>
        </p:pic>
        <p:pic>
          <p:nvPicPr>
            <p:cNvPr id="190" name="Picture 189">
              <a:extLst>
                <a:ext uri="{FF2B5EF4-FFF2-40B4-BE49-F238E27FC236}">
                  <a16:creationId xmlns:a16="http://schemas.microsoft.com/office/drawing/2014/main" id="{26FEC948-F4D1-41A7-A76B-C2F8C41204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tretch>
              <a:fillRect/>
            </a:stretch>
          </p:blipFill>
          <p:spPr>
            <a:xfrm>
              <a:off x="36436574" y="26437013"/>
              <a:ext cx="3162300" cy="809625"/>
            </a:xfrm>
            <a:prstGeom prst="rect">
              <a:avLst/>
            </a:prstGeom>
          </p:spPr>
        </p:pic>
      </p:grpSp>
      <p:pic>
        <p:nvPicPr>
          <p:cNvPr id="1026" name="Picture 1025">
            <a:extLst>
              <a:ext uri="{FF2B5EF4-FFF2-40B4-BE49-F238E27FC236}">
                <a16:creationId xmlns:a16="http://schemas.microsoft.com/office/drawing/2014/main" id="{997A2075-FBE6-4B63-BF7D-54430B75DBFF}"/>
              </a:ext>
            </a:extLst>
          </p:cNvPr>
          <p:cNvPicPr>
            <a:picLocks noChangeAspect="1"/>
          </p:cNvPicPr>
          <p:nvPr/>
        </p:nvPicPr>
        <p:blipFill>
          <a:blip r:embed="rId48">
            <a:alphaModFix amt="95000"/>
          </a:blip>
          <a:stretch>
            <a:fillRect/>
          </a:stretch>
        </p:blipFill>
        <p:spPr>
          <a:xfrm>
            <a:off x="33238104" y="24653769"/>
            <a:ext cx="1257300" cy="1419225"/>
          </a:xfrm>
          <a:prstGeom prst="rect">
            <a:avLst/>
          </a:prstGeom>
        </p:spPr>
      </p:pic>
      <p:pic>
        <p:nvPicPr>
          <p:cNvPr id="1061" name="Picture 37" descr="Fourier transform - Wikipedia">
            <a:extLst>
              <a:ext uri="{FF2B5EF4-FFF2-40B4-BE49-F238E27FC236}">
                <a16:creationId xmlns:a16="http://schemas.microsoft.com/office/drawing/2014/main" id="{E79E6294-0DF2-43D1-97BE-D12E00F40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6683" y="27287170"/>
            <a:ext cx="2947976" cy="221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7" name="Picture 43">
            <a:extLst>
              <a:ext uri="{FF2B5EF4-FFF2-40B4-BE49-F238E27FC236}">
                <a16:creationId xmlns:a16="http://schemas.microsoft.com/office/drawing/2014/main" id="{F508ABDE-B4BE-4705-9959-8F3E87ADE6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5" r="50204"/>
          <a:stretch/>
        </p:blipFill>
        <p:spPr bwMode="auto">
          <a:xfrm>
            <a:off x="34518233" y="20716700"/>
            <a:ext cx="1296462" cy="127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1031">
            <a:extLst>
              <a:ext uri="{FF2B5EF4-FFF2-40B4-BE49-F238E27FC236}">
                <a16:creationId xmlns:a16="http://schemas.microsoft.com/office/drawing/2014/main" id="{22DD6BB4-F78F-4CEF-8C46-83050042AB41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6327601" y="20384132"/>
            <a:ext cx="3149603" cy="934332"/>
          </a:xfrm>
          <a:prstGeom prst="rect">
            <a:avLst/>
          </a:prstGeom>
        </p:spPr>
      </p:pic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00538D77-9B77-4B61-87C0-C3172F87DEB0}"/>
              </a:ext>
            </a:extLst>
          </p:cNvPr>
          <p:cNvGrpSpPr/>
          <p:nvPr/>
        </p:nvGrpSpPr>
        <p:grpSpPr>
          <a:xfrm>
            <a:off x="22271460" y="31779927"/>
            <a:ext cx="9766082" cy="923330"/>
            <a:chOff x="22271460" y="31779927"/>
            <a:chExt cx="9766082" cy="923330"/>
          </a:xfrm>
        </p:grpSpPr>
        <p:sp>
          <p:nvSpPr>
            <p:cNvPr id="1030" name="TextBox 1029">
              <a:extLst>
                <a:ext uri="{FF2B5EF4-FFF2-40B4-BE49-F238E27FC236}">
                  <a16:creationId xmlns:a16="http://schemas.microsoft.com/office/drawing/2014/main" id="{F7C71CB0-F180-4534-9825-7E6060969D73}"/>
                </a:ext>
              </a:extLst>
            </p:cNvPr>
            <p:cNvSpPr txBox="1"/>
            <p:nvPr/>
          </p:nvSpPr>
          <p:spPr>
            <a:xfrm>
              <a:off x="30251004" y="31797489"/>
              <a:ext cx="178653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Maiandra GD" panose="020E0502030308020204" pitchFamily="34" charset="0"/>
                </a:rPr>
                <a:t>UNH URC Spring</a:t>
              </a:r>
              <a:r>
                <a:rPr lang="en-US" dirty="0"/>
                <a:t> 2022</a:t>
              </a:r>
            </a:p>
          </p:txBody>
        </p:sp>
        <p:grpSp>
          <p:nvGrpSpPr>
            <p:cNvPr id="1036" name="Group 1035">
              <a:extLst>
                <a:ext uri="{FF2B5EF4-FFF2-40B4-BE49-F238E27FC236}">
                  <a16:creationId xmlns:a16="http://schemas.microsoft.com/office/drawing/2014/main" id="{EC0E5A3A-5F1F-4E46-8BE6-38B93EC9B86F}"/>
                </a:ext>
              </a:extLst>
            </p:cNvPr>
            <p:cNvGrpSpPr/>
            <p:nvPr/>
          </p:nvGrpSpPr>
          <p:grpSpPr>
            <a:xfrm>
              <a:off x="22271460" y="31779927"/>
              <a:ext cx="8244048" cy="923330"/>
              <a:chOff x="29076278" y="1407990"/>
              <a:chExt cx="8244048" cy="923330"/>
            </a:xfrm>
          </p:grpSpPr>
          <p:sp>
            <p:nvSpPr>
              <p:cNvPr id="1033" name="TextBox 1032">
                <a:extLst>
                  <a:ext uri="{FF2B5EF4-FFF2-40B4-BE49-F238E27FC236}">
                    <a16:creationId xmlns:a16="http://schemas.microsoft.com/office/drawing/2014/main" id="{D60864B7-AD66-411B-AA04-2D32466F815A}"/>
                  </a:ext>
                </a:extLst>
              </p:cNvPr>
              <p:cNvSpPr txBox="1"/>
              <p:nvPr/>
            </p:nvSpPr>
            <p:spPr>
              <a:xfrm>
                <a:off x="31779044" y="1414158"/>
                <a:ext cx="554128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High Tower Text" panose="02040502050506030303" pitchFamily="18" charset="0"/>
                  </a:rPr>
                  <a:t>\</a:t>
                </a:r>
                <a:r>
                  <a:rPr lang="en-US" i="1" dirty="0">
                    <a:latin typeface="High Tower Text" panose="02040502050506030303" pitchFamily="18" charset="0"/>
                  </a:rPr>
                  <a:t>Major</a:t>
                </a:r>
                <a:r>
                  <a:rPr lang="en-US" dirty="0">
                    <a:latin typeface="High Tower Text" panose="02040502050506030303" pitchFamily="18" charset="0"/>
                  </a:rPr>
                  <a:t> area of study: computer science</a:t>
                </a:r>
              </a:p>
              <a:p>
                <a:r>
                  <a:rPr lang="en-US" dirty="0">
                    <a:latin typeface="High Tower Text" panose="02040502050506030303" pitchFamily="18" charset="0"/>
                  </a:rPr>
                  <a:t>\</a:t>
                </a:r>
                <a:r>
                  <a:rPr lang="en-US" i="1" dirty="0">
                    <a:latin typeface="High Tower Text" panose="02040502050506030303" pitchFamily="18" charset="0"/>
                  </a:rPr>
                  <a:t>Minors</a:t>
                </a:r>
                <a:r>
                  <a:rPr lang="en-US" dirty="0">
                    <a:latin typeface="High Tower Text" panose="02040502050506030303" pitchFamily="18" charset="0"/>
                  </a:rPr>
                  <a:t> in: applied mathematics, philosophy, physics</a:t>
                </a:r>
              </a:p>
            </p:txBody>
          </p:sp>
          <p:sp>
            <p:nvSpPr>
              <p:cNvPr id="1035" name="TextBox 1034">
                <a:extLst>
                  <a:ext uri="{FF2B5EF4-FFF2-40B4-BE49-F238E27FC236}">
                    <a16:creationId xmlns:a16="http://schemas.microsoft.com/office/drawing/2014/main" id="{CDAE16CE-0F85-4FCD-BAE3-07C34F50DA5E}"/>
                  </a:ext>
                </a:extLst>
              </p:cNvPr>
              <p:cNvSpPr txBox="1"/>
              <p:nvPr/>
            </p:nvSpPr>
            <p:spPr>
              <a:xfrm>
                <a:off x="29076278" y="1407990"/>
                <a:ext cx="2702766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NexusSans"/>
                  </a:rPr>
                  <a:t>Completed as part of my </a:t>
                </a:r>
                <a:r>
                  <a:rPr lang="en-US" i="1" dirty="0">
                    <a:latin typeface="NexusSans"/>
                  </a:rPr>
                  <a:t>honors thesis </a:t>
                </a:r>
                <a:r>
                  <a:rPr lang="en-US" dirty="0">
                    <a:latin typeface="NexusSans"/>
                  </a:rPr>
                  <a:t>project for </a:t>
                </a:r>
                <a:r>
                  <a:rPr lang="en-US" i="1" dirty="0">
                    <a:latin typeface="NexusSans"/>
                  </a:rPr>
                  <a:t>interdisciplinary honors.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8080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7017</TotalTime>
  <Words>2599</Words>
  <Application>Microsoft Office PowerPoint</Application>
  <PresentationFormat>Custom</PresentationFormat>
  <Paragraphs>176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4" baseType="lpstr">
      <vt:lpstr>Aldhabi</vt:lpstr>
      <vt:lpstr>Arial</vt:lpstr>
      <vt:lpstr>Calibri</vt:lpstr>
      <vt:lpstr>Calibri Light</vt:lpstr>
      <vt:lpstr>Courier New</vt:lpstr>
      <vt:lpstr>Gautami</vt:lpstr>
      <vt:lpstr>High Tower Text</vt:lpstr>
      <vt:lpstr>Maiandra GD</vt:lpstr>
      <vt:lpstr>NexusSans</vt:lpstr>
      <vt:lpstr>Palatino Linotype</vt:lpstr>
      <vt:lpstr>Simplified Arabic</vt:lpstr>
      <vt:lpstr>Wingdings</vt:lpstr>
      <vt:lpstr>Office Theme</vt:lpstr>
      <vt:lpstr>Parallelized Partial Differential Equation Solvers for Fast Fourier Transform Library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Mottola</dc:creator>
  <cp:lastModifiedBy>Christopher Mottola</cp:lastModifiedBy>
  <cp:revision>632</cp:revision>
  <dcterms:created xsi:type="dcterms:W3CDTF">2022-04-16T01:03:07Z</dcterms:created>
  <dcterms:modified xsi:type="dcterms:W3CDTF">2022-04-20T22:03:54Z</dcterms:modified>
</cp:coreProperties>
</file>