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71FF"/>
    <a:srgbClr val="203864"/>
    <a:srgbClr val="B2B2B2"/>
    <a:srgbClr val="004C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49" autoAdjust="0"/>
    <p:restoredTop sz="94660"/>
  </p:normalViewPr>
  <p:slideViewPr>
    <p:cSldViewPr snapToGrid="0">
      <p:cViewPr>
        <p:scale>
          <a:sx n="51" d="100"/>
          <a:sy n="51" d="100"/>
        </p:scale>
        <p:origin x="1564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D3B05-8F1C-41CA-937C-5560DA51F6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A92BE7-E556-4F36-8459-C4852BB00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082B0-C691-4AFF-BB1A-644F5B11E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DE12A-D680-4293-A8A9-02FE935D2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2B496-DCF4-4A2D-BC6C-0B7E8F255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405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B1D3E-F2C4-47E0-A761-986E21E1A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8BC26-1511-4281-8EBD-C0C656511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847FB-2116-4154-A95E-DC0115EB3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48024-9524-495E-98EC-09D121EC1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1940A-3BF6-447E-8AE9-DC62357E0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434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7CB74-AC04-4069-AD8B-6AAEB95FF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3B8FBE-916E-49C0-87B3-E1CBF25C6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6F00D-22B4-4A59-B311-FCAD6E5EF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45F16-8E9C-4DE0-8CDD-982AFF121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E0B0B-EC48-4BE9-BA15-45884449F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786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5D5BF-0E45-4E04-9217-0AA1A5FDB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E62EC-094F-47F6-B04C-3C7F6D2C1E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66B64-E8A7-4DC8-ABD1-DC57A8B9D1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245C9B-28EE-4A38-800E-A6FADA9E2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0FA36-EC94-44A9-8814-762581AB3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8F627D-FCD5-488E-829C-757A25D5A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41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E9FF-6E9A-44DD-8840-794CD2A80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82953-862B-44FD-AA02-CC9F51050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89E867-97CC-4C31-ABDF-10F5A3FF5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500936-3338-4C2B-9FA5-4C7154A17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E13046-7BD9-4457-9CC9-B03F6B531F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261C76-B623-4096-9CE2-6CEC35E31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D4C518-6C8F-4692-ACF9-B1CD18BBA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84AB75-1C55-40AA-88BE-2FC9660E3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249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559C6-08F2-41DA-B6CF-DE9991BB3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425072-8F59-464E-ADAC-12973E4F1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EAA2DF-B048-4542-AC1B-33A83AF29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3258A3-395A-4018-8C9A-9165D0B2A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270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3E2BA7-1F21-4063-B8E2-9960E0B74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67E30F-C6CC-42BF-B81D-6249477DA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7E8969-1B7C-4B9F-B8FB-6DE6C86D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447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9C999-6682-451A-B128-C34AFAA44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1208C-48D1-43DF-A75B-632E68B35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7DA69C-F9BF-4FCC-9DBA-5D8602991C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344E2-6366-4D7A-AADA-B1684B759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B9373F-2047-4BEF-A843-A9A93F285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AA3E29-69A2-4C5C-BF44-805485D51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05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6C00F-F8A9-4F87-993E-AD0BF2CFA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29787F-252D-4DC5-878A-B112D88B5C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E8163B-BAF5-402D-BDC7-16865C3B11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691266-F608-482B-B29B-C31DE7F54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1C4C49-1DB2-4E2E-B442-1F99FEB13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AF429E-7DE9-4D23-9977-3E4F96974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69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AC23A-92C5-417E-B8C1-9E0A4C28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EA0113-0915-4E49-93AA-035E7EF8A3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9E86F-002F-423D-839A-BE5452105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2F187-5721-415C-A8FF-2F74A164A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A0E3D-DDDC-4413-A83D-856961D4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25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90255F-BAD6-40E3-B9B2-DBEBBCD68B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B388E4-7B06-4B1B-BA9D-21C48CD79D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D8DD4-E3C2-4FAB-AD9A-F4B581BA9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CDFA4-356F-4A39-A208-36EC92374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BB829-F6DB-4A37-B4A3-C161C90C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790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6E43E2-9BBF-4AFA-A70B-ECC60192A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D46C01-F64D-486D-A121-FB985A3C6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7BE2A-F599-44C0-9616-193699CA6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6C3EA-1F6E-466A-8502-9FC978A2F19B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D9FE98-F78C-4D17-9DD3-52F196A047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C683D-0035-46F4-B5C9-DDEA92F06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E60BA-514B-4971-A7FA-1E55A1F0C0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76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DD77F13-6B94-412A-B65B-E48FDF61A8FB}"/>
              </a:ext>
            </a:extLst>
          </p:cNvPr>
          <p:cNvSpPr/>
          <p:nvPr/>
        </p:nvSpPr>
        <p:spPr>
          <a:xfrm>
            <a:off x="0" y="0"/>
            <a:ext cx="12192000" cy="1499191"/>
          </a:xfrm>
          <a:prstGeom prst="rect">
            <a:avLst/>
          </a:prstGeom>
          <a:solidFill>
            <a:srgbClr val="1971FF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B762A58D-2159-4256-A85B-0255FA65BEB0}"/>
              </a:ext>
            </a:extLst>
          </p:cNvPr>
          <p:cNvSpPr/>
          <p:nvPr/>
        </p:nvSpPr>
        <p:spPr>
          <a:xfrm rot="10800000">
            <a:off x="9867014" y="-3085"/>
            <a:ext cx="2324986" cy="1499191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334DEA-C688-4A6B-BE4C-901C9D53B0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325" y="116954"/>
            <a:ext cx="10493431" cy="797441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/>
                <a:latin typeface="Perpetua Titling MT" panose="020B0604020202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Developments of Cryptocurrency</a:t>
            </a:r>
            <a:br>
              <a:rPr lang="en-US" sz="2400" b="1" dirty="0">
                <a:solidFill>
                  <a:schemeClr val="bg1">
                    <a:lumMod val="95000"/>
                  </a:schemeClr>
                </a:solidFill>
                <a:effectLst/>
                <a:latin typeface="Perpetua Titling MT" panose="020B0604020202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/>
                <a:latin typeface="Perpetua Titling MT" panose="020B0604020202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its Growing Role in Our Financial System</a:t>
            </a:r>
            <a:endParaRPr lang="en-US" sz="2400" b="1" dirty="0">
              <a:solidFill>
                <a:schemeClr val="bg1">
                  <a:lumMod val="95000"/>
                </a:schemeClr>
              </a:solidFill>
              <a:latin typeface="Perpetua Titling MT" panose="020B06040202020202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C5B1B3-808E-449D-B809-BAD015DAE8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388" y="948559"/>
            <a:ext cx="5879806" cy="382768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solidFill>
                  <a:schemeClr val="bg1"/>
                </a:solidFill>
              </a:rPr>
              <a:t>Presented by:  Lucas Schnare, B.S. Finance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E85E65-DAFF-40A6-8019-EC785A5B1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8612" y="205779"/>
            <a:ext cx="1052387" cy="1020725"/>
          </a:xfrm>
          <a:prstGeom prst="rect">
            <a:avLst/>
          </a:prstGeom>
          <a:noFill/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ED5A802-A4C2-4F86-A75D-5836A068F55C}"/>
              </a:ext>
            </a:extLst>
          </p:cNvPr>
          <p:cNvSpPr/>
          <p:nvPr/>
        </p:nvSpPr>
        <p:spPr>
          <a:xfrm flipV="1">
            <a:off x="0" y="1504035"/>
            <a:ext cx="12192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ED8CC0-4F24-42C1-9183-C08D92DB673C}"/>
              </a:ext>
            </a:extLst>
          </p:cNvPr>
          <p:cNvSpPr txBox="1"/>
          <p:nvPr/>
        </p:nvSpPr>
        <p:spPr>
          <a:xfrm>
            <a:off x="121388" y="1174640"/>
            <a:ext cx="610308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600" dirty="0">
                <a:solidFill>
                  <a:schemeClr val="bg1"/>
                </a:solidFill>
              </a:rPr>
              <a:t>Faculty Advisor:  Zhao Zhao He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4432FB3-56B6-457E-A507-3D4A61695A75}"/>
              </a:ext>
            </a:extLst>
          </p:cNvPr>
          <p:cNvSpPr/>
          <p:nvPr/>
        </p:nvSpPr>
        <p:spPr>
          <a:xfrm>
            <a:off x="121388" y="3985125"/>
            <a:ext cx="2651502" cy="2817171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07F5401-6411-40E4-B43C-8AB0098087F2}"/>
              </a:ext>
            </a:extLst>
          </p:cNvPr>
          <p:cNvSpPr/>
          <p:nvPr/>
        </p:nvSpPr>
        <p:spPr>
          <a:xfrm>
            <a:off x="2869622" y="3985125"/>
            <a:ext cx="2651502" cy="2817171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7786A27-39BE-4C0D-9065-DEA0C760415D}"/>
              </a:ext>
            </a:extLst>
          </p:cNvPr>
          <p:cNvSpPr/>
          <p:nvPr/>
        </p:nvSpPr>
        <p:spPr>
          <a:xfrm>
            <a:off x="5593863" y="1616145"/>
            <a:ext cx="2603936" cy="5186151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FD2B586-1274-4C98-A6C9-AEA428133479}"/>
              </a:ext>
            </a:extLst>
          </p:cNvPr>
          <p:cNvSpPr/>
          <p:nvPr/>
        </p:nvSpPr>
        <p:spPr>
          <a:xfrm>
            <a:off x="8265585" y="1613060"/>
            <a:ext cx="3805027" cy="3125391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38FD506-EF9B-4396-8C03-946AAE052D5B}"/>
              </a:ext>
            </a:extLst>
          </p:cNvPr>
          <p:cNvSpPr/>
          <p:nvPr/>
        </p:nvSpPr>
        <p:spPr>
          <a:xfrm>
            <a:off x="106326" y="1616145"/>
            <a:ext cx="5414502" cy="2323728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0B526DD-2C43-4907-B76D-6AA0DB83F9B1}"/>
              </a:ext>
            </a:extLst>
          </p:cNvPr>
          <p:cNvSpPr/>
          <p:nvPr/>
        </p:nvSpPr>
        <p:spPr>
          <a:xfrm>
            <a:off x="8265582" y="4837818"/>
            <a:ext cx="3844253" cy="1964478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0196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350D506-F469-477F-8259-8D2F7DBB1CBF}"/>
              </a:ext>
            </a:extLst>
          </p:cNvPr>
          <p:cNvSpPr txBox="1"/>
          <p:nvPr/>
        </p:nvSpPr>
        <p:spPr>
          <a:xfrm>
            <a:off x="-209143" y="1642180"/>
            <a:ext cx="2822713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Research Questions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6BE56C-BDCB-4FBC-97CB-93A5B8C3866B}"/>
              </a:ext>
            </a:extLst>
          </p:cNvPr>
          <p:cNvSpPr txBox="1"/>
          <p:nvPr/>
        </p:nvSpPr>
        <p:spPr>
          <a:xfrm>
            <a:off x="245119" y="1938302"/>
            <a:ext cx="455284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How have improvements to utility changed money historically?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A3FFD4A-5A77-4732-B781-2D9C82683C68}"/>
              </a:ext>
            </a:extLst>
          </p:cNvPr>
          <p:cNvSpPr txBox="1"/>
          <p:nvPr/>
        </p:nvSpPr>
        <p:spPr>
          <a:xfrm>
            <a:off x="248434" y="2170214"/>
            <a:ext cx="477957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How do cryptocurrencies further improve on our financial system?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204CAA-0AFF-4743-86BF-17F099CABB35}"/>
              </a:ext>
            </a:extLst>
          </p:cNvPr>
          <p:cNvSpPr txBox="1"/>
          <p:nvPr/>
        </p:nvSpPr>
        <p:spPr>
          <a:xfrm>
            <a:off x="245118" y="2648807"/>
            <a:ext cx="376660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What evidence is there that adoption is continuing?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044424B-AEA4-473C-9B7F-2D88357BDAFE}"/>
              </a:ext>
            </a:extLst>
          </p:cNvPr>
          <p:cNvSpPr txBox="1"/>
          <p:nvPr/>
        </p:nvSpPr>
        <p:spPr>
          <a:xfrm>
            <a:off x="245118" y="2412822"/>
            <a:ext cx="426033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In what dimensions has this market grown and developed?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BEFF017-873E-438E-A857-CF39A380A945}"/>
              </a:ext>
            </a:extLst>
          </p:cNvPr>
          <p:cNvSpPr txBox="1"/>
          <p:nvPr/>
        </p:nvSpPr>
        <p:spPr>
          <a:xfrm>
            <a:off x="235179" y="2906836"/>
            <a:ext cx="2822713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Methodology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960E6A-DCF6-418E-AF18-FAFAE6C0ADF5}"/>
              </a:ext>
            </a:extLst>
          </p:cNvPr>
          <p:cNvSpPr txBox="1"/>
          <p:nvPr/>
        </p:nvSpPr>
        <p:spPr>
          <a:xfrm>
            <a:off x="235179" y="3245204"/>
            <a:ext cx="211564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Historical analysis of money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0C4D096-7C66-4A68-A984-E85F537138CD}"/>
              </a:ext>
            </a:extLst>
          </p:cNvPr>
          <p:cNvSpPr txBox="1"/>
          <p:nvPr/>
        </p:nvSpPr>
        <p:spPr>
          <a:xfrm>
            <a:off x="235179" y="3501686"/>
            <a:ext cx="216636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Research current Fiat system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F93E62D-DD59-4D44-89FE-66AFAF5C5DB3}"/>
              </a:ext>
            </a:extLst>
          </p:cNvPr>
          <p:cNvSpPr txBox="1"/>
          <p:nvPr/>
        </p:nvSpPr>
        <p:spPr>
          <a:xfrm>
            <a:off x="2364708" y="3103580"/>
            <a:ext cx="315612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Compare crypto to previous improvements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38AA8E6-1D68-4D4B-A7DE-7762F017E8B1}"/>
              </a:ext>
            </a:extLst>
          </p:cNvPr>
          <p:cNvSpPr txBox="1"/>
          <p:nvPr/>
        </p:nvSpPr>
        <p:spPr>
          <a:xfrm>
            <a:off x="2375554" y="3370190"/>
            <a:ext cx="172092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Analyze trends in data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2EDB72D-4CD7-476B-AB90-F52F3C5F3602}"/>
              </a:ext>
            </a:extLst>
          </p:cNvPr>
          <p:cNvSpPr txBox="1"/>
          <p:nvPr/>
        </p:nvSpPr>
        <p:spPr>
          <a:xfrm>
            <a:off x="2364708" y="3615403"/>
            <a:ext cx="247580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Any suggestions of continuation?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9DDCB0-CE39-4D69-A571-28C9446892BD}"/>
              </a:ext>
            </a:extLst>
          </p:cNvPr>
          <p:cNvSpPr txBox="1"/>
          <p:nvPr/>
        </p:nvSpPr>
        <p:spPr>
          <a:xfrm>
            <a:off x="482155" y="4047934"/>
            <a:ext cx="189147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History of currency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EDD896-2285-4556-BD44-590A3730C706}"/>
              </a:ext>
            </a:extLst>
          </p:cNvPr>
          <p:cNvSpPr txBox="1"/>
          <p:nvPr/>
        </p:nvSpPr>
        <p:spPr>
          <a:xfrm>
            <a:off x="438443" y="4395493"/>
            <a:ext cx="20486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Collectibles        40,000 BC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4136F4D-2C80-47BB-9A1E-39D8837EF9A2}"/>
              </a:ext>
            </a:extLst>
          </p:cNvPr>
          <p:cNvSpPr txBox="1"/>
          <p:nvPr/>
        </p:nvSpPr>
        <p:spPr>
          <a:xfrm>
            <a:off x="430351" y="4604018"/>
            <a:ext cx="22747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>
                    <a:lumMod val="50000"/>
                  </a:schemeClr>
                </a:solidFill>
              </a:rPr>
              <a:t>Necklaces, animal teeth, shells, etc.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398305B-E425-49C8-9DA3-3E9480E986FF}"/>
              </a:ext>
            </a:extLst>
          </p:cNvPr>
          <p:cNvSpPr txBox="1"/>
          <p:nvPr/>
        </p:nvSpPr>
        <p:spPr>
          <a:xfrm>
            <a:off x="444460" y="5294197"/>
            <a:ext cx="197171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Coins                        600 BC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A9E0845-5D70-493D-8004-437121F4CFCC}"/>
              </a:ext>
            </a:extLst>
          </p:cNvPr>
          <p:cNvSpPr txBox="1"/>
          <p:nvPr/>
        </p:nvSpPr>
        <p:spPr>
          <a:xfrm>
            <a:off x="447140" y="5749304"/>
            <a:ext cx="197171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Fiat currency (US)      1973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06C3E1D-014A-4E5A-9EB5-A917075FA4EF}"/>
              </a:ext>
            </a:extLst>
          </p:cNvPr>
          <p:cNvSpPr txBox="1"/>
          <p:nvPr/>
        </p:nvSpPr>
        <p:spPr>
          <a:xfrm>
            <a:off x="453180" y="6202152"/>
            <a:ext cx="196567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Cryptocurrency          2009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7870D03-5126-4B1A-A218-776759A84AC9}"/>
              </a:ext>
            </a:extLst>
          </p:cNvPr>
          <p:cNvSpPr txBox="1"/>
          <p:nvPr/>
        </p:nvSpPr>
        <p:spPr>
          <a:xfrm>
            <a:off x="430352" y="4833243"/>
            <a:ext cx="197171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Precious metals    1500 BC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B049F9-AB67-412C-8897-F24C3E41C9F6}"/>
              </a:ext>
            </a:extLst>
          </p:cNvPr>
          <p:cNvSpPr txBox="1"/>
          <p:nvPr/>
        </p:nvSpPr>
        <p:spPr>
          <a:xfrm>
            <a:off x="429004" y="5043621"/>
            <a:ext cx="21832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>
                    <a:lumMod val="50000"/>
                  </a:schemeClr>
                </a:solidFill>
              </a:rPr>
              <a:t>Standard amounts of gold or silver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4B9EBD-A0B9-4027-88E8-B057BED1882D}"/>
              </a:ext>
            </a:extLst>
          </p:cNvPr>
          <p:cNvSpPr txBox="1"/>
          <p:nvPr/>
        </p:nvSpPr>
        <p:spPr>
          <a:xfrm>
            <a:off x="447140" y="5497308"/>
            <a:ext cx="2310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>
                    <a:lumMod val="50000"/>
                  </a:schemeClr>
                </a:solidFill>
              </a:rPr>
              <a:t>Precious metals are minted as coins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012F9F5-C85E-44FE-8D65-795236BB7526}"/>
              </a:ext>
            </a:extLst>
          </p:cNvPr>
          <p:cNvSpPr txBox="1"/>
          <p:nvPr/>
        </p:nvSpPr>
        <p:spPr>
          <a:xfrm>
            <a:off x="455222" y="5948732"/>
            <a:ext cx="2310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>
                    <a:lumMod val="50000"/>
                  </a:schemeClr>
                </a:solidFill>
              </a:rPr>
              <a:t>Money backed by governments word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6D515E8-7730-4DA2-BA70-84012E7AF4F2}"/>
              </a:ext>
            </a:extLst>
          </p:cNvPr>
          <p:cNvSpPr txBox="1"/>
          <p:nvPr/>
        </p:nvSpPr>
        <p:spPr>
          <a:xfrm>
            <a:off x="463611" y="6421479"/>
            <a:ext cx="2310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>
                    <a:lumMod val="50000"/>
                  </a:schemeClr>
                </a:solidFill>
              </a:rPr>
              <a:t>Public ledgers run on a blockchain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0B665B-D0E6-455E-9512-2F9E5EC52A88}"/>
              </a:ext>
            </a:extLst>
          </p:cNvPr>
          <p:cNvSpPr/>
          <p:nvPr/>
        </p:nvSpPr>
        <p:spPr>
          <a:xfrm rot="16200000">
            <a:off x="-380178" y="4933261"/>
            <a:ext cx="1310751" cy="3076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5C16A6-70E9-4CD1-BC9A-1A4959D10669}"/>
              </a:ext>
            </a:extLst>
          </p:cNvPr>
          <p:cNvSpPr txBox="1"/>
          <p:nvPr/>
        </p:nvSpPr>
        <p:spPr>
          <a:xfrm rot="16200000">
            <a:off x="-329623" y="4860954"/>
            <a:ext cx="13779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Commodity money</a:t>
            </a:r>
          </a:p>
          <a:p>
            <a:endParaRPr lang="en-US" sz="1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E7F330B-2338-48E5-BB50-120E5010A7D4}"/>
              </a:ext>
            </a:extLst>
          </p:cNvPr>
          <p:cNvSpPr txBox="1"/>
          <p:nvPr/>
        </p:nvSpPr>
        <p:spPr>
          <a:xfrm>
            <a:off x="3046763" y="4049107"/>
            <a:ext cx="236376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Notable Advancements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76664D-82D8-4148-B77D-CD8B9CE480D0}"/>
              </a:ext>
            </a:extLst>
          </p:cNvPr>
          <p:cNvSpPr txBox="1"/>
          <p:nvPr/>
        </p:nvSpPr>
        <p:spPr>
          <a:xfrm>
            <a:off x="2966047" y="4381476"/>
            <a:ext cx="20486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Standards of value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7D0BAB5-5A49-4C14-88E0-D6C44D952548}"/>
              </a:ext>
            </a:extLst>
          </p:cNvPr>
          <p:cNvSpPr txBox="1"/>
          <p:nvPr/>
        </p:nvSpPr>
        <p:spPr>
          <a:xfrm>
            <a:off x="2965124" y="4612273"/>
            <a:ext cx="236376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Supply more controllable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6FA1B3-F899-4F0C-9F27-28CB5935C142}"/>
              </a:ext>
            </a:extLst>
          </p:cNvPr>
          <p:cNvSpPr txBox="1"/>
          <p:nvPr/>
        </p:nvSpPr>
        <p:spPr>
          <a:xfrm>
            <a:off x="2964201" y="4853107"/>
            <a:ext cx="20486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Credit leads to paper notes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3F52CA4-AD4A-4BD3-86D1-8BA1359FD64A}"/>
              </a:ext>
            </a:extLst>
          </p:cNvPr>
          <p:cNvSpPr txBox="1"/>
          <p:nvPr/>
        </p:nvSpPr>
        <p:spPr>
          <a:xfrm>
            <a:off x="2964201" y="5082629"/>
            <a:ext cx="20638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Transaction costs decrease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4783AAC-5097-442F-8159-D64D3305905E}"/>
              </a:ext>
            </a:extLst>
          </p:cNvPr>
          <p:cNvSpPr txBox="1"/>
          <p:nvPr/>
        </p:nvSpPr>
        <p:spPr>
          <a:xfrm>
            <a:off x="3012549" y="5750657"/>
            <a:ext cx="236376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u="sng" dirty="0">
                <a:solidFill>
                  <a:schemeClr val="tx2">
                    <a:lumMod val="50000"/>
                  </a:schemeClr>
                </a:solidFill>
              </a:rPr>
              <a:t>Fiat Currency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5325EDE-A7A8-4451-8098-8761DA815286}"/>
              </a:ext>
            </a:extLst>
          </p:cNvPr>
          <p:cNvSpPr txBox="1"/>
          <p:nvPr/>
        </p:nvSpPr>
        <p:spPr>
          <a:xfrm>
            <a:off x="2993940" y="5324237"/>
            <a:ext cx="206381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Cryptography introduced to online payments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1ADE2C1-64B1-4DFD-89C0-9407F919AF46}"/>
              </a:ext>
            </a:extLst>
          </p:cNvPr>
          <p:cNvSpPr txBox="1"/>
          <p:nvPr/>
        </p:nvSpPr>
        <p:spPr>
          <a:xfrm>
            <a:off x="3016242" y="6015187"/>
            <a:ext cx="20638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Relies on 3rd party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CA727C2-F922-4364-9946-FC46F6820F87}"/>
              </a:ext>
            </a:extLst>
          </p:cNvPr>
          <p:cNvSpPr txBox="1"/>
          <p:nvPr/>
        </p:nvSpPr>
        <p:spPr>
          <a:xfrm>
            <a:off x="3026193" y="6234315"/>
            <a:ext cx="20638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High transaction fees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6B2FF7F-DDD7-4D5B-88A8-2FC1B8D6DE50}"/>
              </a:ext>
            </a:extLst>
          </p:cNvPr>
          <p:cNvSpPr txBox="1"/>
          <p:nvPr/>
        </p:nvSpPr>
        <p:spPr>
          <a:xfrm>
            <a:off x="3022479" y="6442470"/>
            <a:ext cx="2388049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Historically poor store of value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30593681-4A60-4DA6-87F0-DA66CA452E7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5000"/>
          </a:blip>
          <a:stretch>
            <a:fillRect/>
          </a:stretch>
        </p:blipFill>
        <p:spPr>
          <a:xfrm>
            <a:off x="3955916" y="953901"/>
            <a:ext cx="977621" cy="549912"/>
          </a:xfrm>
          <a:prstGeom prst="rect">
            <a:avLst/>
          </a:prstGeom>
        </p:spPr>
      </p:pic>
      <p:pic>
        <p:nvPicPr>
          <p:cNvPr id="1026" name="Picture 2" descr="Ethereum - Wikipedia">
            <a:extLst>
              <a:ext uri="{FF2B5EF4-FFF2-40B4-BE49-F238E27FC236}">
                <a16:creationId xmlns:a16="http://schemas.microsoft.com/office/drawing/2014/main" id="{F0A5EDEA-B44F-4CDF-B4F6-521B65CA0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648" y="976745"/>
            <a:ext cx="350482" cy="53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4779493F-CB26-46B7-A1E4-8CF260D6801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6046193" y="975490"/>
            <a:ext cx="508703" cy="508703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FFBD4EED-9E5B-447B-BD73-C66429EA0165}"/>
              </a:ext>
            </a:extLst>
          </p:cNvPr>
          <p:cNvSpPr txBox="1"/>
          <p:nvPr/>
        </p:nvSpPr>
        <p:spPr>
          <a:xfrm>
            <a:off x="6048081" y="1618337"/>
            <a:ext cx="1626921" cy="353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Cryptocurrency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BE14E51-10F7-461F-8225-175CC052EF59}"/>
              </a:ext>
            </a:extLst>
          </p:cNvPr>
          <p:cNvSpPr txBox="1"/>
          <p:nvPr/>
        </p:nvSpPr>
        <p:spPr>
          <a:xfrm>
            <a:off x="6327687" y="4047934"/>
            <a:ext cx="1067707" cy="35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Statistics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290B3FC-CA40-4207-A9AB-A8A6B22A7322}"/>
              </a:ext>
            </a:extLst>
          </p:cNvPr>
          <p:cNvSpPr txBox="1"/>
          <p:nvPr/>
        </p:nvSpPr>
        <p:spPr>
          <a:xfrm>
            <a:off x="5574173" y="1930037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Known supply, fixed issuance policy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56FF0A8-0870-4C51-AAED-E92E7C43334B}"/>
              </a:ext>
            </a:extLst>
          </p:cNvPr>
          <p:cNvSpPr txBox="1"/>
          <p:nvPr/>
        </p:nvSpPr>
        <p:spPr>
          <a:xfrm>
            <a:off x="5570514" y="2192048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Lowers transactional costs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68F6A16-D4A7-4833-856B-82DE62590D00}"/>
              </a:ext>
            </a:extLst>
          </p:cNvPr>
          <p:cNvSpPr txBox="1"/>
          <p:nvPr/>
        </p:nvSpPr>
        <p:spPr>
          <a:xfrm>
            <a:off x="5574173" y="2432863"/>
            <a:ext cx="2651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>
                <a:solidFill>
                  <a:schemeClr val="tx2">
                    <a:lumMod val="50000"/>
                  </a:schemeClr>
                </a:solidFill>
              </a:rPr>
              <a:t>Improves security </a:t>
            </a:r>
            <a:endParaRPr lang="en-US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9DB520A-B93B-4CCA-9857-A6F0C4567398}"/>
              </a:ext>
            </a:extLst>
          </p:cNvPr>
          <p:cNvSpPr txBox="1"/>
          <p:nvPr/>
        </p:nvSpPr>
        <p:spPr>
          <a:xfrm>
            <a:off x="5578433" y="2691250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2">
                    <a:lumMod val="50000"/>
                  </a:schemeClr>
                </a:solidFill>
              </a:rPr>
              <a:t>Real time payments </a:t>
            </a:r>
            <a:endParaRPr lang="en-US" sz="13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A58058B-09DA-408F-A0B8-CF819DC4C206}"/>
              </a:ext>
            </a:extLst>
          </p:cNvPr>
          <p:cNvSpPr txBox="1"/>
          <p:nvPr/>
        </p:nvSpPr>
        <p:spPr>
          <a:xfrm>
            <a:off x="5580361" y="2951449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2">
                    <a:lumMod val="50000"/>
                  </a:schemeClr>
                </a:solidFill>
              </a:rPr>
              <a:t>Send to anywhere on globe</a:t>
            </a:r>
            <a:endParaRPr lang="en-US" sz="13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B49C68C-9B91-4B6C-B4BB-77EDD7315ED7}"/>
              </a:ext>
            </a:extLst>
          </p:cNvPr>
          <p:cNvSpPr txBox="1"/>
          <p:nvPr/>
        </p:nvSpPr>
        <p:spPr>
          <a:xfrm>
            <a:off x="5593862" y="3208017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2">
                    <a:lumMod val="50000"/>
                  </a:schemeClr>
                </a:solidFill>
              </a:rPr>
              <a:t>Available for anyone to use</a:t>
            </a:r>
            <a:endParaRPr lang="en-US" sz="13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F105894-A218-4355-8426-F8033A18B692}"/>
              </a:ext>
            </a:extLst>
          </p:cNvPr>
          <p:cNvSpPr txBox="1"/>
          <p:nvPr/>
        </p:nvSpPr>
        <p:spPr>
          <a:xfrm>
            <a:off x="5599277" y="3452677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Open source</a:t>
            </a:r>
          </a:p>
        </p:txBody>
      </p:sp>
      <p:pic>
        <p:nvPicPr>
          <p:cNvPr id="70" name="Picture 69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456DB31F-09AD-4BFE-83AF-F6DB74567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784" y="2078299"/>
            <a:ext cx="2093528" cy="1121611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1A925CAA-7118-46FF-9F71-DCFE313D55BB}"/>
              </a:ext>
            </a:extLst>
          </p:cNvPr>
          <p:cNvSpPr txBox="1"/>
          <p:nvPr/>
        </p:nvSpPr>
        <p:spPr>
          <a:xfrm>
            <a:off x="8534745" y="1752815"/>
            <a:ext cx="209352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u="sng" dirty="0">
                <a:solidFill>
                  <a:schemeClr val="tx2">
                    <a:lumMod val="50000"/>
                  </a:schemeClr>
                </a:solidFill>
              </a:rPr>
              <a:t>Total market cap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3023EF-F00C-4295-A9C3-852955EF69A4}"/>
              </a:ext>
            </a:extLst>
          </p:cNvPr>
          <p:cNvSpPr txBox="1"/>
          <p:nvPr/>
        </p:nvSpPr>
        <p:spPr>
          <a:xfrm>
            <a:off x="10423913" y="3292238"/>
            <a:ext cx="199217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u="sng" dirty="0">
                <a:solidFill>
                  <a:schemeClr val="tx2">
                    <a:lumMod val="50000"/>
                  </a:schemeClr>
                </a:solidFill>
              </a:rPr>
              <a:t>Bitcoin Dominance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9AA4956-B2DC-46AF-A431-8EC8B5C93CF8}"/>
              </a:ext>
            </a:extLst>
          </p:cNvPr>
          <p:cNvSpPr txBox="1"/>
          <p:nvPr/>
        </p:nvSpPr>
        <p:spPr>
          <a:xfrm>
            <a:off x="5592756" y="3709245"/>
            <a:ext cx="265150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Trustless contracts, anonymous  </a:t>
            </a:r>
          </a:p>
        </p:txBody>
      </p:sp>
      <p:pic>
        <p:nvPicPr>
          <p:cNvPr id="76" name="Picture 75" descr="Chart&#10;&#10;Description automatically generated">
            <a:extLst>
              <a:ext uri="{FF2B5EF4-FFF2-40B4-BE49-F238E27FC236}">
                <a16:creationId xmlns:a16="http://schemas.microsoft.com/office/drawing/2014/main" id="{ED08A622-DBC3-4E54-A874-D7EA800DE0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329" y="3611613"/>
            <a:ext cx="1628090" cy="1148439"/>
          </a:xfrm>
          <a:prstGeom prst="rect">
            <a:avLst/>
          </a:prstGeom>
        </p:spPr>
      </p:pic>
      <p:pic>
        <p:nvPicPr>
          <p:cNvPr id="78" name="Picture 77" descr="Chart, map&#10;&#10;Description automatically generated">
            <a:extLst>
              <a:ext uri="{FF2B5EF4-FFF2-40B4-BE49-F238E27FC236}">
                <a16:creationId xmlns:a16="http://schemas.microsoft.com/office/drawing/2014/main" id="{9F44001E-CA9C-4548-9708-9E87BBEC46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993" y="3615403"/>
            <a:ext cx="2174008" cy="1148439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36E3A064-7C53-4A5C-93D6-BDFDFC08D289}"/>
              </a:ext>
            </a:extLst>
          </p:cNvPr>
          <p:cNvSpPr txBox="1"/>
          <p:nvPr/>
        </p:nvSpPr>
        <p:spPr>
          <a:xfrm>
            <a:off x="8506229" y="3283927"/>
            <a:ext cx="209352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u="sng" dirty="0">
                <a:solidFill>
                  <a:schemeClr val="tx2">
                    <a:lumMod val="50000"/>
                  </a:schemeClr>
                </a:solidFill>
              </a:rPr>
              <a:t>Altcoin market cap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AF235FA-5F5D-494D-A801-6C664F5A23FC}"/>
              </a:ext>
            </a:extLst>
          </p:cNvPr>
          <p:cNvSpPr txBox="1"/>
          <p:nvPr/>
        </p:nvSpPr>
        <p:spPr>
          <a:xfrm>
            <a:off x="5625887" y="4360855"/>
            <a:ext cx="26063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Over 97% of currency already exists in an online ledger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D036BBC-9A35-4AED-8899-ED08AE35E2B7}"/>
              </a:ext>
            </a:extLst>
          </p:cNvPr>
          <p:cNvSpPr txBox="1"/>
          <p:nvPr/>
        </p:nvSpPr>
        <p:spPr>
          <a:xfrm>
            <a:off x="5600990" y="4826253"/>
            <a:ext cx="26063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The US Dollar has lost 85% of its value since 1973</a:t>
            </a:r>
          </a:p>
        </p:txBody>
      </p:sp>
      <p:pic>
        <p:nvPicPr>
          <p:cNvPr id="85" name="Picture 84" descr="A screenshot of a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F2BD61F2-7866-42C1-913A-DB95648840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710" y="2082263"/>
            <a:ext cx="1689101" cy="1110784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F3019360-D61D-4A6F-8CB6-AE5A297C014A}"/>
              </a:ext>
            </a:extLst>
          </p:cNvPr>
          <p:cNvSpPr txBox="1"/>
          <p:nvPr/>
        </p:nvSpPr>
        <p:spPr>
          <a:xfrm>
            <a:off x="10488306" y="1768775"/>
            <a:ext cx="209352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u="sng" dirty="0">
                <a:solidFill>
                  <a:schemeClr val="tx2">
                    <a:lumMod val="50000"/>
                  </a:schemeClr>
                </a:solidFill>
              </a:rPr>
              <a:t>Largest projects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F3548D8-41D5-4AEE-9817-210AECC520D5}"/>
              </a:ext>
            </a:extLst>
          </p:cNvPr>
          <p:cNvSpPr txBox="1"/>
          <p:nvPr/>
        </p:nvSpPr>
        <p:spPr>
          <a:xfrm>
            <a:off x="5605647" y="5286322"/>
            <a:ext cx="26063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Standard fees for international payments total around 3%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F74CA927-559B-43D4-99C8-75500E1617CA}"/>
              </a:ext>
            </a:extLst>
          </p:cNvPr>
          <p:cNvSpPr txBox="1"/>
          <p:nvPr/>
        </p:nvSpPr>
        <p:spPr>
          <a:xfrm>
            <a:off x="5619288" y="6206440"/>
            <a:ext cx="26063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Almost 10,000 crypto’s have been created since 2013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787BA05-C8F6-4FBC-A267-36C139BC2893}"/>
              </a:ext>
            </a:extLst>
          </p:cNvPr>
          <p:cNvSpPr txBox="1"/>
          <p:nvPr/>
        </p:nvSpPr>
        <p:spPr>
          <a:xfrm>
            <a:off x="5610108" y="5749304"/>
            <a:ext cx="26063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tx2">
                    <a:lumMod val="50000"/>
                  </a:schemeClr>
                </a:solidFill>
              </a:rPr>
              <a:t>Cryptos with fees on the lower side fall significantly under 0.2% 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BC9BEAB5-FF29-4B22-84D3-8A21DAB19BEB}"/>
              </a:ext>
            </a:extLst>
          </p:cNvPr>
          <p:cNvSpPr txBox="1"/>
          <p:nvPr/>
        </p:nvSpPr>
        <p:spPr>
          <a:xfrm>
            <a:off x="8986902" y="4865921"/>
            <a:ext cx="3330923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i="1" u="sng" dirty="0">
                <a:solidFill>
                  <a:schemeClr val="tx2">
                    <a:lumMod val="50000"/>
                  </a:schemeClr>
                </a:solidFill>
              </a:rPr>
              <a:t>Conclusions &amp; Prediction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78E44A6-E808-4877-B918-F66D2040BE68}"/>
              </a:ext>
            </a:extLst>
          </p:cNvPr>
          <p:cNvSpPr txBox="1"/>
          <p:nvPr/>
        </p:nvSpPr>
        <p:spPr>
          <a:xfrm>
            <a:off x="8302739" y="5171066"/>
            <a:ext cx="37307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50" b="1" dirty="0">
                <a:solidFill>
                  <a:schemeClr val="tx2">
                    <a:lumMod val="50000"/>
                  </a:schemeClr>
                </a:solidFill>
              </a:rPr>
              <a:t>Currency can be anything used to transact value, it does not have to be issued by a government.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CE8D2B1-AE63-4D10-ADC2-9F9C700F6FDC}"/>
              </a:ext>
            </a:extLst>
          </p:cNvPr>
          <p:cNvSpPr txBox="1"/>
          <p:nvPr/>
        </p:nvSpPr>
        <p:spPr>
          <a:xfrm>
            <a:off x="8313078" y="5605806"/>
            <a:ext cx="37307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50" b="1" dirty="0">
                <a:solidFill>
                  <a:schemeClr val="tx2">
                    <a:lumMod val="50000"/>
                  </a:schemeClr>
                </a:solidFill>
              </a:rPr>
              <a:t>Historically, technological advancements have caused money to evolve as they improve its utility.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1BC56A3-7F00-42E0-901F-D1FF97238728}"/>
              </a:ext>
            </a:extLst>
          </p:cNvPr>
          <p:cNvSpPr txBox="1"/>
          <p:nvPr/>
        </p:nvSpPr>
        <p:spPr>
          <a:xfrm>
            <a:off x="8274701" y="6051064"/>
            <a:ext cx="389291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50" b="1" dirty="0">
                <a:solidFill>
                  <a:schemeClr val="tx2">
                    <a:lumMod val="50000"/>
                  </a:schemeClr>
                </a:solidFill>
              </a:rPr>
              <a:t>Cryptos are growing much faster than traditional assets, they improve money’s utility, and will eventually replace or be adopted by the financial system.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111879E0-573D-49E6-A941-16E633583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330" y="923707"/>
            <a:ext cx="561436" cy="56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 descr="Icon&#10;&#10;Description automatically generated">
            <a:extLst>
              <a:ext uri="{FF2B5EF4-FFF2-40B4-BE49-F238E27FC236}">
                <a16:creationId xmlns:a16="http://schemas.microsoft.com/office/drawing/2014/main" id="{57C1F784-8C91-4AA4-8023-D8807C75AC32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207" y="939708"/>
            <a:ext cx="579757" cy="579757"/>
          </a:xfrm>
          <a:prstGeom prst="rect">
            <a:avLst/>
          </a:prstGeom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07EB1212-00FC-4E99-8566-822BC72DD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921" y="924627"/>
            <a:ext cx="561436" cy="59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411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341</Words>
  <Application>Microsoft Office PowerPoint</Application>
  <PresentationFormat>Widescreen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Perpetua Titling MT</vt:lpstr>
      <vt:lpstr>Office Theme</vt:lpstr>
      <vt:lpstr>Developments of Cryptocurrency and its Growing Role in Our Financial System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Developments of Cryptocurrency and its Growing Role in Our Financial System</dc:title>
  <dc:creator>Lucas Schnare</dc:creator>
  <cp:lastModifiedBy>Lucas Schnare</cp:lastModifiedBy>
  <cp:revision>7</cp:revision>
  <dcterms:created xsi:type="dcterms:W3CDTF">2022-04-20T17:56:48Z</dcterms:created>
  <dcterms:modified xsi:type="dcterms:W3CDTF">2022-04-21T19:57:32Z</dcterms:modified>
</cp:coreProperties>
</file>