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6576000" cy="29260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23" d="100"/>
          <a:sy n="23" d="100"/>
        </p:scale>
        <p:origin x="162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ECA29E-4ADA-47C0-A9F1-700A718B3068}" type="datetimeFigureOut">
              <a:rPr lang="en-US" smtClean="0"/>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3752599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ECA29E-4ADA-47C0-A9F1-700A718B3068}" type="datetimeFigureOut">
              <a:rPr lang="en-US" smtClean="0"/>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209286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ECA29E-4ADA-47C0-A9F1-700A718B3068}" type="datetimeFigureOut">
              <a:rPr lang="en-US" smtClean="0"/>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2752098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ECA29E-4ADA-47C0-A9F1-700A718B3068}" type="datetimeFigureOut">
              <a:rPr lang="en-US" smtClean="0"/>
              <a:t>5/2/2022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2773527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ECA29E-4ADA-47C0-A9F1-700A718B3068}" type="datetimeFigureOut">
              <a:rPr lang="en-US" smtClean="0"/>
              <a:t>5/2/2022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582818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ECA29E-4ADA-47C0-A9F1-700A718B3068}" type="datetimeFigureOut">
              <a:rPr lang="en-US" smtClean="0"/>
              <a:t>5/2/2022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673489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ECA29E-4ADA-47C0-A9F1-700A718B3068}" type="datetimeFigureOut">
              <a:rPr lang="en-US" smtClean="0"/>
              <a:t>5/2/2022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941924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EECA29E-4ADA-47C0-A9F1-700A718B3068}" type="datetimeFigureOut">
              <a:rPr lang="en-US" smtClean="0"/>
              <a:t>5/2/2022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1606623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EECA29E-4ADA-47C0-A9F1-700A718B3068}" type="datetimeFigureOut">
              <a:rPr lang="en-US" smtClean="0"/>
              <a:t>5/2/2022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1739992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ECA29E-4ADA-47C0-A9F1-700A718B3068}" type="datetimeFigureOut">
              <a:rPr lang="en-US" smtClean="0"/>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4099263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ECA29E-4ADA-47C0-A9F1-700A718B3068}" type="datetimeFigureOut">
              <a:rPr lang="en-US" smtClean="0"/>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68DEC4-9215-4B79-8414-795F03FF3933}" type="slidenum">
              <a:rPr lang="en-US" smtClean="0"/>
              <a:t>‹#›</a:t>
            </a:fld>
            <a:endParaRPr lang="en-US"/>
          </a:p>
        </p:txBody>
      </p:sp>
    </p:spTree>
    <p:extLst>
      <p:ext uri="{BB962C8B-B14F-4D97-AF65-F5344CB8AC3E}">
        <p14:creationId xmlns:p14="http://schemas.microsoft.com/office/powerpoint/2010/main" val="3247378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BEECA29E-4ADA-47C0-A9F1-700A718B3068}" type="datetimeFigureOut">
              <a:rPr lang="en-US" smtClean="0"/>
              <a:t>5/2/2022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3968DEC4-9215-4B79-8414-795F03FF3933}" type="slidenum">
              <a:rPr lang="en-US" smtClean="0"/>
              <a:t>‹#›</a:t>
            </a:fld>
            <a:endParaRPr lang="en-US"/>
          </a:p>
        </p:txBody>
      </p:sp>
    </p:spTree>
    <p:extLst>
      <p:ext uri="{BB962C8B-B14F-4D97-AF65-F5344CB8AC3E}">
        <p14:creationId xmlns:p14="http://schemas.microsoft.com/office/powerpoint/2010/main" val="2064591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hyperlink" Target="mailto:Charles.Smith@unh.edu" TargetMode="Externa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81A22-99F0-F24D-43BF-73E262A688E1}"/>
              </a:ext>
            </a:extLst>
          </p:cNvPr>
          <p:cNvSpPr>
            <a:spLocks noGrp="1"/>
          </p:cNvSpPr>
          <p:nvPr>
            <p:ph type="ctrTitle"/>
          </p:nvPr>
        </p:nvSpPr>
        <p:spPr>
          <a:xfrm>
            <a:off x="2743200" y="166249"/>
            <a:ext cx="31089600" cy="3158835"/>
          </a:xfrm>
        </p:spPr>
        <p:txBody>
          <a:bodyPr>
            <a:normAutofit fontScale="90000"/>
          </a:bodyPr>
          <a:lstStyle/>
          <a:p>
            <a:r>
              <a:rPr lang="en-US" sz="18000" dirty="0"/>
              <a:t>UNH Space Weather </a:t>
            </a:r>
            <a:r>
              <a:rPr lang="en-US" sz="18000" dirty="0" err="1"/>
              <a:t>UnderGround</a:t>
            </a:r>
            <a:endParaRPr lang="en-US" sz="18000" dirty="0"/>
          </a:p>
        </p:txBody>
      </p:sp>
      <p:sp>
        <p:nvSpPr>
          <p:cNvPr id="3" name="Subtitle 2">
            <a:extLst>
              <a:ext uri="{FF2B5EF4-FFF2-40B4-BE49-F238E27FC236}">
                <a16:creationId xmlns:a16="http://schemas.microsoft.com/office/drawing/2014/main" id="{F3314705-EB99-38C3-87F0-A7941A1131DC}"/>
              </a:ext>
            </a:extLst>
          </p:cNvPr>
          <p:cNvSpPr>
            <a:spLocks noGrp="1"/>
          </p:cNvSpPr>
          <p:nvPr>
            <p:ph type="subTitle" idx="1"/>
          </p:nvPr>
        </p:nvSpPr>
        <p:spPr>
          <a:xfrm>
            <a:off x="4655128" y="3481485"/>
            <a:ext cx="27432000" cy="4498722"/>
          </a:xfrm>
        </p:spPr>
        <p:txBody>
          <a:bodyPr>
            <a:normAutofit/>
          </a:bodyPr>
          <a:lstStyle/>
          <a:p>
            <a:r>
              <a:rPr lang="en-US" sz="8000" dirty="0"/>
              <a:t>Charles W. Smith, Institute for the Study of Earth, Oceans &amp; Space</a:t>
            </a:r>
          </a:p>
          <a:p>
            <a:r>
              <a:rPr lang="en-US" sz="8000" dirty="0"/>
              <a:t>University of New Hampshire</a:t>
            </a:r>
          </a:p>
          <a:p>
            <a:r>
              <a:rPr lang="en-US" sz="8000" dirty="0">
                <a:hlinkClick r:id="rId2"/>
              </a:rPr>
              <a:t>Charles.Smith@unh.edu</a:t>
            </a:r>
            <a:r>
              <a:rPr lang="en-US" sz="8000" dirty="0"/>
              <a:t>  (603-659-0386)</a:t>
            </a:r>
          </a:p>
        </p:txBody>
      </p:sp>
      <p:pic>
        <p:nvPicPr>
          <p:cNvPr id="5" name="Picture 4" descr="Map&#10;&#10;Description automatically generated">
            <a:extLst>
              <a:ext uri="{FF2B5EF4-FFF2-40B4-BE49-F238E27FC236}">
                <a16:creationId xmlns:a16="http://schemas.microsoft.com/office/drawing/2014/main" id="{C42202A5-5B67-375C-CC8A-C7F9CE5256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956" y="8341903"/>
            <a:ext cx="9663553" cy="10203101"/>
          </a:xfrm>
          <a:prstGeom prst="rect">
            <a:avLst/>
          </a:prstGeom>
        </p:spPr>
      </p:pic>
      <p:sp>
        <p:nvSpPr>
          <p:cNvPr id="6" name="TextBox 5">
            <a:extLst>
              <a:ext uri="{FF2B5EF4-FFF2-40B4-BE49-F238E27FC236}">
                <a16:creationId xmlns:a16="http://schemas.microsoft.com/office/drawing/2014/main" id="{9EC0AF94-7D26-A7A7-5766-D2CD15540496}"/>
              </a:ext>
            </a:extLst>
          </p:cNvPr>
          <p:cNvSpPr txBox="1"/>
          <p:nvPr/>
        </p:nvSpPr>
        <p:spPr>
          <a:xfrm>
            <a:off x="914392" y="19202399"/>
            <a:ext cx="10266221" cy="9325630"/>
          </a:xfrm>
          <a:prstGeom prst="rect">
            <a:avLst/>
          </a:prstGeom>
          <a:noFill/>
        </p:spPr>
        <p:txBody>
          <a:bodyPr wrap="square" rtlCol="0">
            <a:spAutoFit/>
          </a:bodyPr>
          <a:lstStyle/>
          <a:p>
            <a:r>
              <a:rPr lang="en-US" sz="4000" dirty="0"/>
              <a:t>1.	</a:t>
            </a:r>
            <a:r>
              <a:rPr lang="en-US" sz="4000" dirty="0">
                <a:solidFill>
                  <a:srgbClr val="FF0000"/>
                </a:solidFill>
              </a:rPr>
              <a:t>Coe-Brown Academy in Northwood, NH</a:t>
            </a:r>
          </a:p>
          <a:p>
            <a:r>
              <a:rPr lang="en-US" sz="4000" dirty="0">
                <a:solidFill>
                  <a:srgbClr val="FF0000"/>
                </a:solidFill>
              </a:rPr>
              <a:t>2.	CONVAL High School in Peterborough, NH</a:t>
            </a:r>
          </a:p>
          <a:p>
            <a:r>
              <a:rPr lang="en-US" sz="4000" dirty="0"/>
              <a:t>3.	Hillsboro-Deering High School in Hillsboro, NH</a:t>
            </a:r>
          </a:p>
          <a:p>
            <a:r>
              <a:rPr lang="en-US" sz="4000" dirty="0"/>
              <a:t>4.	North Yarmouth Academy in Yarmouth, ME</a:t>
            </a:r>
          </a:p>
          <a:p>
            <a:r>
              <a:rPr lang="en-US" sz="4000" dirty="0"/>
              <a:t>5.	Oyster River High School in Durham, NH</a:t>
            </a:r>
          </a:p>
          <a:p>
            <a:r>
              <a:rPr lang="en-US" sz="4000" dirty="0"/>
              <a:t>6.	</a:t>
            </a:r>
            <a:r>
              <a:rPr lang="en-US" sz="4000" dirty="0">
                <a:solidFill>
                  <a:srgbClr val="FF0000"/>
                </a:solidFill>
              </a:rPr>
              <a:t>Phillips-Exeter Academy in Exeter, NH</a:t>
            </a:r>
          </a:p>
          <a:p>
            <a:r>
              <a:rPr lang="en-US" sz="4000" dirty="0"/>
              <a:t>7.	Plymouth High School in Plymouth, NH</a:t>
            </a:r>
          </a:p>
          <a:p>
            <a:r>
              <a:rPr lang="en-US" sz="4000" dirty="0"/>
              <a:t>8.	</a:t>
            </a:r>
            <a:r>
              <a:rPr lang="en-US" sz="4000" dirty="0" err="1"/>
              <a:t>Souhegan</a:t>
            </a:r>
            <a:r>
              <a:rPr lang="en-US" sz="4000" dirty="0"/>
              <a:t> High School in Amherst, NH</a:t>
            </a:r>
          </a:p>
          <a:p>
            <a:r>
              <a:rPr lang="en-US" sz="4000" dirty="0"/>
              <a:t>9.	The Bromfield School in Harvard, MA</a:t>
            </a:r>
          </a:p>
          <a:p>
            <a:r>
              <a:rPr lang="en-US" sz="4000" dirty="0"/>
              <a:t>10.	</a:t>
            </a:r>
            <a:r>
              <a:rPr lang="en-US" sz="4000" dirty="0">
                <a:solidFill>
                  <a:srgbClr val="FF0000"/>
                </a:solidFill>
              </a:rPr>
              <a:t>UNH in Durham, NH</a:t>
            </a:r>
          </a:p>
          <a:p>
            <a:r>
              <a:rPr lang="en-US" sz="4000" dirty="0"/>
              <a:t>11.	Washington Academy in East Machias, ME</a:t>
            </a:r>
          </a:p>
          <a:p>
            <a:pPr marL="742950" indent="-742950">
              <a:buAutoNum type="arabicPeriod" startAt="12"/>
            </a:pPr>
            <a:r>
              <a:rPr lang="en-US" sz="4000" dirty="0" err="1"/>
              <a:t>Winnesquam</a:t>
            </a:r>
            <a:r>
              <a:rPr lang="en-US" sz="4000" dirty="0"/>
              <a:t> High School in Tilton, NH</a:t>
            </a:r>
          </a:p>
          <a:p>
            <a:endParaRPr lang="en-US" sz="4000" dirty="0"/>
          </a:p>
          <a:p>
            <a:r>
              <a:rPr lang="en-US" sz="4000" dirty="0"/>
              <a:t>+ 1 in New York, 2 in Mid-West, 1 in Maryland, and 3 in Georgia.</a:t>
            </a:r>
          </a:p>
        </p:txBody>
      </p:sp>
      <p:pic>
        <p:nvPicPr>
          <p:cNvPr id="7" name="Picture 6" descr="A picture containing text&#10;&#10;Description automatically generated">
            <a:extLst>
              <a:ext uri="{FF2B5EF4-FFF2-40B4-BE49-F238E27FC236}">
                <a16:creationId xmlns:a16="http://schemas.microsoft.com/office/drawing/2014/main" id="{1FE668E5-904C-026D-C848-3B7F487D7A41}"/>
              </a:ext>
            </a:extLst>
          </p:cNvPr>
          <p:cNvPicPr>
            <a:picLocks noChangeAspect="1"/>
          </p:cNvPicPr>
          <p:nvPr/>
        </p:nvPicPr>
        <p:blipFill>
          <a:blip r:embed="rId4"/>
          <a:stretch>
            <a:fillRect/>
          </a:stretch>
        </p:blipFill>
        <p:spPr>
          <a:xfrm>
            <a:off x="27800124" y="7322810"/>
            <a:ext cx="7613814" cy="5712242"/>
          </a:xfrm>
          <a:prstGeom prst="rect">
            <a:avLst/>
          </a:prstGeom>
        </p:spPr>
      </p:pic>
      <p:pic>
        <p:nvPicPr>
          <p:cNvPr id="8" name="Picture 7" descr="A picture containing text, electronics&#10;&#10;Description automatically generated">
            <a:extLst>
              <a:ext uri="{FF2B5EF4-FFF2-40B4-BE49-F238E27FC236}">
                <a16:creationId xmlns:a16="http://schemas.microsoft.com/office/drawing/2014/main" id="{2A2EC2ED-793A-FD67-C2AD-8DCC2E08A8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413693" y="13389580"/>
            <a:ext cx="9000245" cy="5875441"/>
          </a:xfrm>
          <a:prstGeom prst="rect">
            <a:avLst/>
          </a:prstGeom>
        </p:spPr>
      </p:pic>
      <p:pic>
        <p:nvPicPr>
          <p:cNvPr id="9" name="Picture 8" descr="Chart, line chart, histogram&#10;&#10;Description automatically generated">
            <a:extLst>
              <a:ext uri="{FF2B5EF4-FFF2-40B4-BE49-F238E27FC236}">
                <a16:creationId xmlns:a16="http://schemas.microsoft.com/office/drawing/2014/main" id="{7F3506D7-D233-B34B-CB15-522E5F54420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06324" y="13425775"/>
            <a:ext cx="7390573" cy="5542930"/>
          </a:xfrm>
          <a:prstGeom prst="rect">
            <a:avLst/>
          </a:prstGeom>
        </p:spPr>
      </p:pic>
      <p:pic>
        <p:nvPicPr>
          <p:cNvPr id="10" name="Picture 9">
            <a:extLst>
              <a:ext uri="{FF2B5EF4-FFF2-40B4-BE49-F238E27FC236}">
                <a16:creationId xmlns:a16="http://schemas.microsoft.com/office/drawing/2014/main" id="{C30EB1E1-0F25-8EEB-43CD-AE2215DDC69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9193256" y="19702676"/>
            <a:ext cx="6220682" cy="8311215"/>
          </a:xfrm>
          <a:prstGeom prst="rect">
            <a:avLst/>
          </a:prstGeom>
          <a:noFill/>
        </p:spPr>
      </p:pic>
      <p:pic>
        <p:nvPicPr>
          <p:cNvPr id="11" name="Picture 10">
            <a:extLst>
              <a:ext uri="{FF2B5EF4-FFF2-40B4-BE49-F238E27FC236}">
                <a16:creationId xmlns:a16="http://schemas.microsoft.com/office/drawing/2014/main" id="{9509E238-72C2-B23A-43DE-F5D87A6ABCE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2636260" y="19702676"/>
            <a:ext cx="6232700" cy="8311215"/>
          </a:xfrm>
          <a:prstGeom prst="rect">
            <a:avLst/>
          </a:prstGeom>
          <a:noFill/>
        </p:spPr>
      </p:pic>
      <p:pic>
        <p:nvPicPr>
          <p:cNvPr id="12" name="Picture 11">
            <a:extLst>
              <a:ext uri="{FF2B5EF4-FFF2-40B4-BE49-F238E27FC236}">
                <a16:creationId xmlns:a16="http://schemas.microsoft.com/office/drawing/2014/main" id="{E087CCBC-3AAA-7A31-9E5D-64D671775E49}"/>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1252797" y="19702675"/>
            <a:ext cx="11066885" cy="8643725"/>
          </a:xfrm>
          <a:prstGeom prst="rect">
            <a:avLst/>
          </a:prstGeom>
          <a:noFill/>
        </p:spPr>
      </p:pic>
      <p:pic>
        <p:nvPicPr>
          <p:cNvPr id="13" name="Picture 12" descr="A picture containing electronics, circuit&#10;&#10;Description automatically generated">
            <a:extLst>
              <a:ext uri="{FF2B5EF4-FFF2-40B4-BE49-F238E27FC236}">
                <a16:creationId xmlns:a16="http://schemas.microsoft.com/office/drawing/2014/main" id="{FDDC84F8-53BA-8547-0092-9B1A417091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0800000">
            <a:off x="18775298" y="13389580"/>
            <a:ext cx="7390571" cy="5542929"/>
          </a:xfrm>
          <a:prstGeom prst="rect">
            <a:avLst/>
          </a:prstGeom>
        </p:spPr>
      </p:pic>
      <p:sp>
        <p:nvSpPr>
          <p:cNvPr id="14" name="TextBox 13">
            <a:extLst>
              <a:ext uri="{FF2B5EF4-FFF2-40B4-BE49-F238E27FC236}">
                <a16:creationId xmlns:a16="http://schemas.microsoft.com/office/drawing/2014/main" id="{F5AD0C26-359C-F1C3-7EAB-0F0BD4EBE94D}"/>
              </a:ext>
            </a:extLst>
          </p:cNvPr>
          <p:cNvSpPr txBox="1"/>
          <p:nvPr/>
        </p:nvSpPr>
        <p:spPr>
          <a:xfrm>
            <a:off x="11672943" y="8095047"/>
            <a:ext cx="15272649" cy="5078313"/>
          </a:xfrm>
          <a:prstGeom prst="rect">
            <a:avLst/>
          </a:prstGeom>
          <a:noFill/>
        </p:spPr>
        <p:txBody>
          <a:bodyPr wrap="square" rtlCol="0">
            <a:spAutoFit/>
          </a:bodyPr>
          <a:lstStyle/>
          <a:p>
            <a:r>
              <a:rPr lang="en-US" sz="3600" dirty="0"/>
              <a:t>UNH is working with federal funding to build an array of ground-based fluxgate magnetometers across northern New England for the purpose of better understanding ionospheric current systems.  High-school students are building the instruments and deploying them (when possible) near campus.  The data is transmitted to UNH where the SWUG Data Center provides it to the scientific and educational community.</a:t>
            </a:r>
          </a:p>
          <a:p>
            <a:endParaRPr lang="en-US" sz="3600" dirty="0"/>
          </a:p>
          <a:p>
            <a:r>
              <a:rPr lang="en-US" sz="3600" dirty="0"/>
              <a:t>Our working mags do see related transients, but the goal is to time the coincidence and determine the propagation of disturbances across the surface.</a:t>
            </a:r>
          </a:p>
        </p:txBody>
      </p:sp>
    </p:spTree>
    <p:extLst>
      <p:ext uri="{BB962C8B-B14F-4D97-AF65-F5344CB8AC3E}">
        <p14:creationId xmlns:p14="http://schemas.microsoft.com/office/powerpoint/2010/main" val="15686915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TotalTime>
  <Words>256</Words>
  <Application>Microsoft Office PowerPoint</Application>
  <PresentationFormat>Custom</PresentationFormat>
  <Paragraphs>21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UNH Space Weather UnderGround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Space Weather UnderGround</dc:title>
  <dc:creator>Charles Smith</dc:creator>
  <cp:lastModifiedBy>Charles Smith</cp:lastModifiedBy>
  <cp:revision>5</cp:revision>
  <dcterms:created xsi:type="dcterms:W3CDTF">2022-05-02T19:26:36Z</dcterms:created>
  <dcterms:modified xsi:type="dcterms:W3CDTF">2022-05-02T19:49:54Z</dcterms:modified>
</cp:coreProperties>
</file>