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AE60"/>
    <a:srgbClr val="E5E12F"/>
    <a:srgbClr val="E1FCFF"/>
    <a:srgbClr val="B8F7FE"/>
    <a:srgbClr val="FCCC8C"/>
    <a:srgbClr val="DF6613"/>
    <a:srgbClr val="24E8AB"/>
    <a:srgbClr val="5AEACB"/>
    <a:srgbClr val="C0F6C6"/>
    <a:srgbClr val="B5FA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96"/>
    <p:restoredTop sz="94694"/>
  </p:normalViewPr>
  <p:slideViewPr>
    <p:cSldViewPr snapToGrid="0" snapToObjects="1">
      <p:cViewPr>
        <p:scale>
          <a:sx n="22" d="100"/>
          <a:sy n="22" d="100"/>
        </p:scale>
        <p:origin x="2824" y="62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7D1312-153A-F245-BA0B-6858D80EB070}" type="datetimeFigureOut">
              <a:rPr lang="en-US" smtClean="0"/>
              <a:t>5/12/22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BFCB44-810A-2642-9DAC-21CE7254293A}" type="slidenum">
              <a:rPr lang="en-US" smtClean="0"/>
              <a:t>‹#›</a:t>
            </a:fld>
            <a:endParaRPr lang="en-US"/>
          </a:p>
        </p:txBody>
      </p:sp>
    </p:spTree>
    <p:extLst>
      <p:ext uri="{BB962C8B-B14F-4D97-AF65-F5344CB8AC3E}">
        <p14:creationId xmlns:p14="http://schemas.microsoft.com/office/powerpoint/2010/main" val="293093341"/>
      </p:ext>
    </p:extLst>
  </p:cSld>
  <p:clrMap bg1="lt1" tx1="dk1" bg2="lt2" tx2="dk2" accent1="accent1" accent2="accent2" accent3="accent3" accent4="accent4" accent5="accent5" accent6="accent6" hlink="hlink" folHlink="folHlink"/>
  <p:notesStyle>
    <a:lvl1pPr marL="0" algn="l" defTabSz="4389120" rtl="0" eaLnBrk="1" latinLnBrk="0" hangingPunct="1">
      <a:defRPr sz="5760" kern="1200">
        <a:solidFill>
          <a:schemeClr val="tx1"/>
        </a:solidFill>
        <a:latin typeface="+mn-lt"/>
        <a:ea typeface="+mn-ea"/>
        <a:cs typeface="+mn-cs"/>
      </a:defRPr>
    </a:lvl1pPr>
    <a:lvl2pPr marL="2194560" algn="l" defTabSz="4389120" rtl="0" eaLnBrk="1" latinLnBrk="0" hangingPunct="1">
      <a:defRPr sz="5760" kern="1200">
        <a:solidFill>
          <a:schemeClr val="tx1"/>
        </a:solidFill>
        <a:latin typeface="+mn-lt"/>
        <a:ea typeface="+mn-ea"/>
        <a:cs typeface="+mn-cs"/>
      </a:defRPr>
    </a:lvl2pPr>
    <a:lvl3pPr marL="4389120" algn="l" defTabSz="4389120" rtl="0" eaLnBrk="1" latinLnBrk="0" hangingPunct="1">
      <a:defRPr sz="5760" kern="1200">
        <a:solidFill>
          <a:schemeClr val="tx1"/>
        </a:solidFill>
        <a:latin typeface="+mn-lt"/>
        <a:ea typeface="+mn-ea"/>
        <a:cs typeface="+mn-cs"/>
      </a:defRPr>
    </a:lvl3pPr>
    <a:lvl4pPr marL="6583680" algn="l" defTabSz="4389120" rtl="0" eaLnBrk="1" latinLnBrk="0" hangingPunct="1">
      <a:defRPr sz="5760" kern="1200">
        <a:solidFill>
          <a:schemeClr val="tx1"/>
        </a:solidFill>
        <a:latin typeface="+mn-lt"/>
        <a:ea typeface="+mn-ea"/>
        <a:cs typeface="+mn-cs"/>
      </a:defRPr>
    </a:lvl4pPr>
    <a:lvl5pPr marL="8778240" algn="l" defTabSz="4389120" rtl="0" eaLnBrk="1" latinLnBrk="0" hangingPunct="1">
      <a:defRPr sz="5760" kern="1200">
        <a:solidFill>
          <a:schemeClr val="tx1"/>
        </a:solidFill>
        <a:latin typeface="+mn-lt"/>
        <a:ea typeface="+mn-ea"/>
        <a:cs typeface="+mn-cs"/>
      </a:defRPr>
    </a:lvl5pPr>
    <a:lvl6pPr marL="10972800" algn="l" defTabSz="4389120" rtl="0" eaLnBrk="1" latinLnBrk="0" hangingPunct="1">
      <a:defRPr sz="5760" kern="1200">
        <a:solidFill>
          <a:schemeClr val="tx1"/>
        </a:solidFill>
        <a:latin typeface="+mn-lt"/>
        <a:ea typeface="+mn-ea"/>
        <a:cs typeface="+mn-cs"/>
      </a:defRPr>
    </a:lvl6pPr>
    <a:lvl7pPr marL="13167360" algn="l" defTabSz="4389120" rtl="0" eaLnBrk="1" latinLnBrk="0" hangingPunct="1">
      <a:defRPr sz="5760" kern="1200">
        <a:solidFill>
          <a:schemeClr val="tx1"/>
        </a:solidFill>
        <a:latin typeface="+mn-lt"/>
        <a:ea typeface="+mn-ea"/>
        <a:cs typeface="+mn-cs"/>
      </a:defRPr>
    </a:lvl7pPr>
    <a:lvl8pPr marL="15361920" algn="l" defTabSz="4389120" rtl="0" eaLnBrk="1" latinLnBrk="0" hangingPunct="1">
      <a:defRPr sz="5760" kern="1200">
        <a:solidFill>
          <a:schemeClr val="tx1"/>
        </a:solidFill>
        <a:latin typeface="+mn-lt"/>
        <a:ea typeface="+mn-ea"/>
        <a:cs typeface="+mn-cs"/>
      </a:defRPr>
    </a:lvl8pPr>
    <a:lvl9pPr marL="17556480" algn="l" defTabSz="4389120" rtl="0" eaLnBrk="1" latinLnBrk="0" hangingPunct="1">
      <a:defRPr sz="576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0BFCB44-810A-2642-9DAC-21CE7254293A}" type="slidenum">
              <a:rPr lang="en-US" smtClean="0"/>
              <a:t>1</a:t>
            </a:fld>
            <a:endParaRPr lang="en-US"/>
          </a:p>
        </p:txBody>
      </p:sp>
    </p:spTree>
    <p:extLst>
      <p:ext uri="{BB962C8B-B14F-4D97-AF65-F5344CB8AC3E}">
        <p14:creationId xmlns:p14="http://schemas.microsoft.com/office/powerpoint/2010/main" val="2125525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E8C18C-EF2B-C144-8508-19CE022ECA00}" type="datetimeFigureOut">
              <a:rPr lang="en-US" smtClean="0"/>
              <a:t>5/12/22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3676498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E8C18C-EF2B-C144-8508-19CE022ECA00}" type="datetimeFigureOut">
              <a:rPr lang="en-US" smtClean="0"/>
              <a:t>5/12/22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758396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E8C18C-EF2B-C144-8508-19CE022ECA00}" type="datetimeFigureOut">
              <a:rPr lang="en-US" smtClean="0"/>
              <a:t>5/12/22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490181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E8C18C-EF2B-C144-8508-19CE022ECA00}" type="datetimeFigureOut">
              <a:rPr lang="en-US" smtClean="0"/>
              <a:t>5/12/22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012974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E8C18C-EF2B-C144-8508-19CE022ECA00}" type="datetimeFigureOut">
              <a:rPr lang="en-US" smtClean="0"/>
              <a:t>5/12/22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462589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E8C18C-EF2B-C144-8508-19CE022ECA00}" type="datetimeFigureOut">
              <a:rPr lang="en-US" smtClean="0"/>
              <a:t>5/12/22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533181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E8C18C-EF2B-C144-8508-19CE022ECA00}" type="datetimeFigureOut">
              <a:rPr lang="en-US" smtClean="0"/>
              <a:t>5/12/22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4063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A8E8C18C-EF2B-C144-8508-19CE022ECA00}" type="datetimeFigureOut">
              <a:rPr lang="en-US" smtClean="0"/>
              <a:t>5/12/22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933177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A8E8C18C-EF2B-C144-8508-19CE022ECA00}" type="datetimeFigureOut">
              <a:rPr lang="en-US" smtClean="0"/>
              <a:t>5/12/22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2806021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E8C18C-EF2B-C144-8508-19CE022ECA00}" type="datetimeFigureOut">
              <a:rPr lang="en-US" smtClean="0"/>
              <a:t>5/12/22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1344516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E8C18C-EF2B-C144-8508-19CE022ECA00}" type="datetimeFigureOut">
              <a:rPr lang="en-US" smtClean="0"/>
              <a:t>5/12/22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0A227-A49C-FB42-836F-E9C22544B3A5}" type="slidenum">
              <a:rPr lang="en-US" smtClean="0"/>
              <a:t>‹#›</a:t>
            </a:fld>
            <a:endParaRPr lang="en-US"/>
          </a:p>
        </p:txBody>
      </p:sp>
    </p:spTree>
    <p:extLst>
      <p:ext uri="{BB962C8B-B14F-4D97-AF65-F5344CB8AC3E}">
        <p14:creationId xmlns:p14="http://schemas.microsoft.com/office/powerpoint/2010/main" val="2378193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A8E8C18C-EF2B-C144-8508-19CE022ECA00}" type="datetimeFigureOut">
              <a:rPr lang="en-US" smtClean="0"/>
              <a:t>5/12/22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99C0A227-A49C-FB42-836F-E9C22544B3A5}" type="slidenum">
              <a:rPr lang="en-US" smtClean="0"/>
              <a:t>‹#›</a:t>
            </a:fld>
            <a:endParaRPr lang="en-US"/>
          </a:p>
        </p:txBody>
      </p:sp>
    </p:spTree>
    <p:extLst>
      <p:ext uri="{BB962C8B-B14F-4D97-AF65-F5344CB8AC3E}">
        <p14:creationId xmlns:p14="http://schemas.microsoft.com/office/powerpoint/2010/main" val="20748800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tiff"/><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D8F2FD2-1076-9746-8F55-4F363FB6BA59}"/>
              </a:ext>
            </a:extLst>
          </p:cNvPr>
          <p:cNvSpPr/>
          <p:nvPr/>
        </p:nvSpPr>
        <p:spPr>
          <a:xfrm>
            <a:off x="30099929" y="27417819"/>
            <a:ext cx="13478530" cy="5312689"/>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26" name="Rounded Rectangle 25">
            <a:extLst>
              <a:ext uri="{FF2B5EF4-FFF2-40B4-BE49-F238E27FC236}">
                <a16:creationId xmlns:a16="http://schemas.microsoft.com/office/drawing/2014/main" id="{1C9FBD3C-90F5-494D-80F5-45A3B9B307B8}"/>
              </a:ext>
            </a:extLst>
          </p:cNvPr>
          <p:cNvSpPr/>
          <p:nvPr/>
        </p:nvSpPr>
        <p:spPr>
          <a:xfrm>
            <a:off x="30099925" y="21923693"/>
            <a:ext cx="13457355" cy="5186478"/>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360" dirty="0"/>
          </a:p>
          <a:p>
            <a:pPr algn="ctr"/>
            <a:endParaRPr lang="en-US" sz="3360" dirty="0"/>
          </a:p>
        </p:txBody>
      </p:sp>
      <p:sp>
        <p:nvSpPr>
          <p:cNvPr id="22" name="Rounded Rectangle 21">
            <a:extLst>
              <a:ext uri="{FF2B5EF4-FFF2-40B4-BE49-F238E27FC236}">
                <a16:creationId xmlns:a16="http://schemas.microsoft.com/office/drawing/2014/main" id="{B687B0A1-FFC3-0746-9DC8-89CEC197AC72}"/>
              </a:ext>
            </a:extLst>
          </p:cNvPr>
          <p:cNvSpPr/>
          <p:nvPr/>
        </p:nvSpPr>
        <p:spPr>
          <a:xfrm>
            <a:off x="294314" y="21914071"/>
            <a:ext cx="15091817" cy="10806688"/>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71600" indent="-1371600">
              <a:buFont typeface="Arial" panose="020B0604020202020204" pitchFamily="34" charset="0"/>
              <a:buChar char="•"/>
            </a:pPr>
            <a:endParaRPr lang="en-US" sz="3840" dirty="0"/>
          </a:p>
          <a:p>
            <a:pPr algn="ctr"/>
            <a:endParaRPr lang="en-US" sz="3840" dirty="0"/>
          </a:p>
        </p:txBody>
      </p:sp>
      <p:sp>
        <p:nvSpPr>
          <p:cNvPr id="24" name="Rounded Rectangle 23">
            <a:extLst>
              <a:ext uri="{FF2B5EF4-FFF2-40B4-BE49-F238E27FC236}">
                <a16:creationId xmlns:a16="http://schemas.microsoft.com/office/drawing/2014/main" id="{591A5858-AAB3-0246-8D14-3D7C4F8400B8}"/>
              </a:ext>
            </a:extLst>
          </p:cNvPr>
          <p:cNvSpPr/>
          <p:nvPr/>
        </p:nvSpPr>
        <p:spPr>
          <a:xfrm>
            <a:off x="13341695" y="4589520"/>
            <a:ext cx="18540621" cy="17142163"/>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9" name="Rounded Rectangle 18">
            <a:extLst>
              <a:ext uri="{FF2B5EF4-FFF2-40B4-BE49-F238E27FC236}">
                <a16:creationId xmlns:a16="http://schemas.microsoft.com/office/drawing/2014/main" id="{B18B646E-C79C-C642-A5E8-D885CFA6D5E9}"/>
              </a:ext>
            </a:extLst>
          </p:cNvPr>
          <p:cNvSpPr/>
          <p:nvPr/>
        </p:nvSpPr>
        <p:spPr>
          <a:xfrm>
            <a:off x="306832" y="4586479"/>
            <a:ext cx="12799039" cy="12224229"/>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8" name="Rounded Rectangle 17">
            <a:extLst>
              <a:ext uri="{FF2B5EF4-FFF2-40B4-BE49-F238E27FC236}">
                <a16:creationId xmlns:a16="http://schemas.microsoft.com/office/drawing/2014/main" id="{027BADC2-F3AA-7741-BE4E-089CB77A5A0A}"/>
              </a:ext>
            </a:extLst>
          </p:cNvPr>
          <p:cNvSpPr/>
          <p:nvPr/>
        </p:nvSpPr>
        <p:spPr>
          <a:xfrm>
            <a:off x="306835" y="286747"/>
            <a:ext cx="43224461" cy="4108483"/>
          </a:xfrm>
          <a:prstGeom prst="roundRect">
            <a:avLst>
              <a:gd name="adj" fmla="val 0"/>
            </a:avLst>
          </a:prstGeom>
          <a:solidFill>
            <a:srgbClr val="E6E3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4" name="TextBox 3">
            <a:extLst>
              <a:ext uri="{FF2B5EF4-FFF2-40B4-BE49-F238E27FC236}">
                <a16:creationId xmlns:a16="http://schemas.microsoft.com/office/drawing/2014/main" id="{396E7EE5-0652-0F46-AF55-412ADE240A4D}"/>
              </a:ext>
            </a:extLst>
          </p:cNvPr>
          <p:cNvSpPr txBox="1"/>
          <p:nvPr/>
        </p:nvSpPr>
        <p:spPr>
          <a:xfrm>
            <a:off x="7770569" y="356926"/>
            <a:ext cx="26568051" cy="2400657"/>
          </a:xfrm>
          <a:prstGeom prst="rect">
            <a:avLst/>
          </a:prstGeom>
          <a:noFill/>
        </p:spPr>
        <p:txBody>
          <a:bodyPr wrap="square" rtlCol="0">
            <a:spAutoFit/>
          </a:bodyPr>
          <a:lstStyle/>
          <a:p>
            <a:pPr algn="ctr"/>
            <a:r>
              <a:rPr lang="en-US" sz="7500" dirty="0">
                <a:solidFill>
                  <a:schemeClr val="accent1">
                    <a:lumMod val="50000"/>
                  </a:schemeClr>
                </a:solidFill>
                <a:latin typeface="Helvetica" pitchFamily="2" charset="0"/>
              </a:rPr>
              <a:t>Relationship Between Stream Microbial Communities and Land Use in a Suburbanizing Watershed</a:t>
            </a:r>
          </a:p>
        </p:txBody>
      </p:sp>
      <p:sp>
        <p:nvSpPr>
          <p:cNvPr id="5" name="TextBox 4">
            <a:extLst>
              <a:ext uri="{FF2B5EF4-FFF2-40B4-BE49-F238E27FC236}">
                <a16:creationId xmlns:a16="http://schemas.microsoft.com/office/drawing/2014/main" id="{86DEC05C-FD2A-9140-994F-9395C1A0E064}"/>
              </a:ext>
            </a:extLst>
          </p:cNvPr>
          <p:cNvSpPr txBox="1"/>
          <p:nvPr/>
        </p:nvSpPr>
        <p:spPr>
          <a:xfrm>
            <a:off x="864701" y="2608654"/>
            <a:ext cx="42161799" cy="978729"/>
          </a:xfrm>
          <a:prstGeom prst="rect">
            <a:avLst/>
          </a:prstGeom>
          <a:noFill/>
        </p:spPr>
        <p:txBody>
          <a:bodyPr wrap="none" rtlCol="0">
            <a:spAutoFit/>
          </a:bodyPr>
          <a:lstStyle/>
          <a:p>
            <a:pPr algn="ctr"/>
            <a:r>
              <a:rPr lang="en-US" sz="5760" dirty="0">
                <a:solidFill>
                  <a:schemeClr val="accent1">
                    <a:lumMod val="75000"/>
                  </a:schemeClr>
                </a:solidFill>
                <a:latin typeface="Garamond" panose="02020404030301010803" pitchFamily="18" charset="0"/>
              </a:rPr>
              <a:t>Joshua Buonpane (joshua.buonpane@unh.edu), Wilfred </a:t>
            </a:r>
            <a:r>
              <a:rPr lang="en-US" sz="5760" dirty="0" err="1">
                <a:solidFill>
                  <a:schemeClr val="accent1">
                    <a:lumMod val="75000"/>
                  </a:schemeClr>
                </a:solidFill>
                <a:latin typeface="Garamond" panose="02020404030301010803" pitchFamily="18" charset="0"/>
              </a:rPr>
              <a:t>Wollheim</a:t>
            </a:r>
            <a:r>
              <a:rPr lang="en-US" sz="5760" dirty="0">
                <a:solidFill>
                  <a:schemeClr val="accent1">
                    <a:lumMod val="75000"/>
                  </a:schemeClr>
                </a:solidFill>
                <a:latin typeface="Garamond" panose="02020404030301010803" pitchFamily="18" charset="0"/>
              </a:rPr>
              <a:t>, Jessica </a:t>
            </a:r>
            <a:r>
              <a:rPr lang="en-US" sz="5760" dirty="0" err="1">
                <a:solidFill>
                  <a:schemeClr val="accent1">
                    <a:lumMod val="75000"/>
                  </a:schemeClr>
                </a:solidFill>
                <a:latin typeface="Garamond" panose="02020404030301010803" pitchFamily="18" charset="0"/>
              </a:rPr>
              <a:t>Ernakovich</a:t>
            </a:r>
            <a:r>
              <a:rPr lang="en-US" sz="5760" dirty="0">
                <a:solidFill>
                  <a:schemeClr val="accent1">
                    <a:lumMod val="75000"/>
                  </a:schemeClr>
                </a:solidFill>
                <a:latin typeface="Garamond" panose="02020404030301010803" pitchFamily="18" charset="0"/>
              </a:rPr>
              <a:t>, Adam Wymore, Lukas Bernhardt, Hannah Holland-Moritz  </a:t>
            </a:r>
          </a:p>
        </p:txBody>
      </p:sp>
      <p:sp>
        <p:nvSpPr>
          <p:cNvPr id="21" name="Rounded Rectangle 20">
            <a:extLst>
              <a:ext uri="{FF2B5EF4-FFF2-40B4-BE49-F238E27FC236}">
                <a16:creationId xmlns:a16="http://schemas.microsoft.com/office/drawing/2014/main" id="{9BFF06CE-05A5-BA4A-9DD5-16BD9E1EA0B3}"/>
              </a:ext>
            </a:extLst>
          </p:cNvPr>
          <p:cNvSpPr/>
          <p:nvPr/>
        </p:nvSpPr>
        <p:spPr>
          <a:xfrm>
            <a:off x="32109559" y="4595841"/>
            <a:ext cx="11447986" cy="17123721"/>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23" name="Rounded Rectangle 22">
            <a:extLst>
              <a:ext uri="{FF2B5EF4-FFF2-40B4-BE49-F238E27FC236}">
                <a16:creationId xmlns:a16="http://schemas.microsoft.com/office/drawing/2014/main" id="{317F1CC4-CBFA-3B44-9186-0319998BDE4C}"/>
              </a:ext>
            </a:extLst>
          </p:cNvPr>
          <p:cNvSpPr/>
          <p:nvPr/>
        </p:nvSpPr>
        <p:spPr>
          <a:xfrm>
            <a:off x="15605967" y="21896524"/>
            <a:ext cx="14251269" cy="10806688"/>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75" name="TextBox 74">
            <a:extLst>
              <a:ext uri="{FF2B5EF4-FFF2-40B4-BE49-F238E27FC236}">
                <a16:creationId xmlns:a16="http://schemas.microsoft.com/office/drawing/2014/main" id="{B365EBDD-BCA2-C84F-BB99-EA685A19878F}"/>
              </a:ext>
            </a:extLst>
          </p:cNvPr>
          <p:cNvSpPr txBox="1"/>
          <p:nvPr/>
        </p:nvSpPr>
        <p:spPr>
          <a:xfrm>
            <a:off x="12546688" y="3550147"/>
            <a:ext cx="17015812" cy="683264"/>
          </a:xfrm>
          <a:prstGeom prst="rect">
            <a:avLst/>
          </a:prstGeom>
          <a:noFill/>
        </p:spPr>
        <p:txBody>
          <a:bodyPr wrap="none" rtlCol="0">
            <a:spAutoFit/>
          </a:bodyPr>
          <a:lstStyle/>
          <a:p>
            <a:r>
              <a:rPr lang="en-US" sz="3840" dirty="0">
                <a:solidFill>
                  <a:schemeClr val="accent1"/>
                </a:solidFill>
                <a:latin typeface="Garamond" panose="02020404030301010803" pitchFamily="18" charset="0"/>
              </a:rPr>
              <a:t>Department of Natural Resources and the Environment, University of New Hampshire</a:t>
            </a:r>
          </a:p>
        </p:txBody>
      </p:sp>
      <p:sp>
        <p:nvSpPr>
          <p:cNvPr id="78" name="TextBox 77">
            <a:extLst>
              <a:ext uri="{FF2B5EF4-FFF2-40B4-BE49-F238E27FC236}">
                <a16:creationId xmlns:a16="http://schemas.microsoft.com/office/drawing/2014/main" id="{560786E6-477F-5248-B8AC-0DAACF6ED21C}"/>
              </a:ext>
            </a:extLst>
          </p:cNvPr>
          <p:cNvSpPr txBox="1"/>
          <p:nvPr/>
        </p:nvSpPr>
        <p:spPr>
          <a:xfrm>
            <a:off x="390968" y="5581594"/>
            <a:ext cx="12827916" cy="4918269"/>
          </a:xfrm>
          <a:prstGeom prst="rect">
            <a:avLst/>
          </a:prstGeom>
          <a:noFill/>
        </p:spPr>
        <p:txBody>
          <a:bodyPr wrap="square" rtlCol="0">
            <a:spAutoFit/>
          </a:bodyPr>
          <a:lstStyle/>
          <a:p>
            <a:r>
              <a:rPr lang="en-US" sz="4000" dirty="0">
                <a:latin typeface="Garamond" panose="02020404030301010803" pitchFamily="18" charset="0"/>
                <a:cs typeface="Helvetica" panose="020B0604020202020204" pitchFamily="34" charset="0"/>
              </a:rPr>
              <a:t>Development is projected to increase in the next 40 years in New England and afar. Land use affects water quality and sediment chemistry in streams, which both influence benthic microbial communities. These microbial communities are also influenced by surrounding land use due to seeding of microbes. Thus, </a:t>
            </a:r>
            <a:r>
              <a:rPr lang="en-US" sz="4000" b="1" dirty="0">
                <a:latin typeface="Garamond" panose="02020404030301010803" pitchFamily="18" charset="0"/>
                <a:cs typeface="Helvetica" panose="020B0604020202020204" pitchFamily="34" charset="0"/>
              </a:rPr>
              <a:t>suburbanization is a potential mechanism for shifts in benthic microbial communities throughout watersheds. </a:t>
            </a:r>
          </a:p>
          <a:p>
            <a:pPr algn="just"/>
            <a:endParaRPr lang="en-US" sz="3360" dirty="0">
              <a:solidFill>
                <a:schemeClr val="bg1"/>
              </a:solidFill>
              <a:latin typeface="Garamond" panose="02020404030301010803" pitchFamily="18" charset="0"/>
            </a:endParaRPr>
          </a:p>
        </p:txBody>
      </p:sp>
      <p:sp>
        <p:nvSpPr>
          <p:cNvPr id="27" name="TextBox 26">
            <a:extLst>
              <a:ext uri="{FF2B5EF4-FFF2-40B4-BE49-F238E27FC236}">
                <a16:creationId xmlns:a16="http://schemas.microsoft.com/office/drawing/2014/main" id="{4DF200AD-13CB-3243-91BA-9614BAAB1505}"/>
              </a:ext>
            </a:extLst>
          </p:cNvPr>
          <p:cNvSpPr txBox="1"/>
          <p:nvPr/>
        </p:nvSpPr>
        <p:spPr>
          <a:xfrm>
            <a:off x="30127614" y="28567482"/>
            <a:ext cx="13530356" cy="3693319"/>
          </a:xfrm>
          <a:prstGeom prst="rect">
            <a:avLst/>
          </a:prstGeom>
          <a:noFill/>
          <a:ln>
            <a:noFill/>
          </a:ln>
        </p:spPr>
        <p:txBody>
          <a:bodyPr wrap="square" rtlCol="0">
            <a:spAutoFit/>
          </a:bodyPr>
          <a:lstStyle/>
          <a:p>
            <a:r>
              <a:rPr lang="en-US" sz="3900" dirty="0">
                <a:latin typeface="Garamond" panose="02020404030301010803" pitchFamily="18" charset="0"/>
              </a:rPr>
              <a:t>Thank you to Al Searing, </a:t>
            </a:r>
            <a:r>
              <a:rPr lang="en-US" sz="3900" dirty="0" err="1">
                <a:latin typeface="Garamond" panose="02020404030301010803" pitchFamily="18" charset="0"/>
              </a:rPr>
              <a:t>Ashif</a:t>
            </a:r>
            <a:r>
              <a:rPr lang="en-US" sz="3900" dirty="0">
                <a:latin typeface="Garamond" panose="02020404030301010803" pitchFamily="18" charset="0"/>
              </a:rPr>
              <a:t> Hasan </a:t>
            </a:r>
            <a:r>
              <a:rPr lang="en-US" sz="3900" dirty="0" err="1">
                <a:latin typeface="Garamond" panose="02020404030301010803" pitchFamily="18" charset="0"/>
              </a:rPr>
              <a:t>Abir</a:t>
            </a:r>
            <a:r>
              <a:rPr lang="en-US" sz="3900" dirty="0">
                <a:latin typeface="Garamond" panose="02020404030301010803" pitchFamily="18" charset="0"/>
              </a:rPr>
              <a:t>, and Lara Munro for assisting with data collection; Ethan Manley for assistance with land use classifications; Sean Schafer, Melissa Knorr, </a:t>
            </a:r>
            <a:r>
              <a:rPr lang="en-US" sz="3900" dirty="0" err="1">
                <a:latin typeface="Garamond" panose="02020404030301010803" pitchFamily="18" charset="0"/>
              </a:rPr>
              <a:t>Aneliya</a:t>
            </a:r>
            <a:r>
              <a:rPr lang="en-US" sz="3900" dirty="0">
                <a:latin typeface="Garamond" panose="02020404030301010803" pitchFamily="18" charset="0"/>
              </a:rPr>
              <a:t> Cox, Lily Gilbert, Nathan Blaise, and Joshua Trombley for assistance with lab methods. Thanks to our funding sources and the entirety of the Water Systems Analysis Group (UNH WSAG) for support.</a:t>
            </a:r>
          </a:p>
        </p:txBody>
      </p:sp>
      <p:sp>
        <p:nvSpPr>
          <p:cNvPr id="30" name="TextBox 29">
            <a:extLst>
              <a:ext uri="{FF2B5EF4-FFF2-40B4-BE49-F238E27FC236}">
                <a16:creationId xmlns:a16="http://schemas.microsoft.com/office/drawing/2014/main" id="{FA986CB7-4D20-0C48-BF27-EBA082893352}"/>
              </a:ext>
            </a:extLst>
          </p:cNvPr>
          <p:cNvSpPr txBox="1"/>
          <p:nvPr/>
        </p:nvSpPr>
        <p:spPr>
          <a:xfrm>
            <a:off x="32252164" y="11730661"/>
            <a:ext cx="11240456" cy="3071610"/>
          </a:xfrm>
          <a:prstGeom prst="rect">
            <a:avLst/>
          </a:prstGeom>
          <a:noFill/>
        </p:spPr>
        <p:txBody>
          <a:bodyPr wrap="square" rtlCol="0">
            <a:spAutoFit/>
          </a:bodyPr>
          <a:lstStyle/>
          <a:p>
            <a:pPr marL="571500" indent="-571500">
              <a:buFont typeface="Arial" panose="020B0604020202020204" pitchFamily="34" charset="0"/>
              <a:buChar char="•"/>
            </a:pPr>
            <a:r>
              <a:rPr lang="en-US" sz="4000" dirty="0">
                <a:latin typeface="Garamond" panose="02020404030301010803" pitchFamily="18" charset="0"/>
              </a:rPr>
              <a:t>Headwater stream study sites range widely in chemistry and surrounding land use</a:t>
            </a:r>
            <a:endParaRPr lang="en-US" sz="4000" b="1" dirty="0">
              <a:latin typeface="Garamond" panose="02020404030301010803" pitchFamily="18" charset="0"/>
            </a:endParaRPr>
          </a:p>
          <a:p>
            <a:pPr marL="571500" indent="-571500">
              <a:buFont typeface="Arial" panose="020B0604020202020204" pitchFamily="34" charset="0"/>
              <a:buChar char="•"/>
            </a:pPr>
            <a:r>
              <a:rPr lang="en-US" sz="4000" dirty="0">
                <a:latin typeface="Garamond" panose="02020404030301010803" pitchFamily="18" charset="0"/>
              </a:rPr>
              <a:t>Composite sampled sediment at each site for DNA barcoding </a:t>
            </a:r>
          </a:p>
          <a:p>
            <a:pPr algn="ctr"/>
            <a:endParaRPr lang="en-US" sz="3360" dirty="0">
              <a:latin typeface="Garamond" panose="02020404030301010803" pitchFamily="18" charset="0"/>
            </a:endParaRPr>
          </a:p>
        </p:txBody>
      </p:sp>
      <p:pic>
        <p:nvPicPr>
          <p:cNvPr id="31" name="Picture 30" descr="A picture containing text&#10;&#10;Description automatically generated">
            <a:extLst>
              <a:ext uri="{FF2B5EF4-FFF2-40B4-BE49-F238E27FC236}">
                <a16:creationId xmlns:a16="http://schemas.microsoft.com/office/drawing/2014/main" id="{A8131FC6-42C2-BA46-B97E-E88FD197CDDE}"/>
              </a:ext>
            </a:extLst>
          </p:cNvPr>
          <p:cNvPicPr>
            <a:picLocks noChangeAspect="1"/>
          </p:cNvPicPr>
          <p:nvPr/>
        </p:nvPicPr>
        <p:blipFill>
          <a:blip r:embed="rId3"/>
          <a:stretch>
            <a:fillRect/>
          </a:stretch>
        </p:blipFill>
        <p:spPr>
          <a:xfrm>
            <a:off x="32414447" y="14368065"/>
            <a:ext cx="10906541" cy="4471685"/>
          </a:xfrm>
          <a:prstGeom prst="rect">
            <a:avLst/>
          </a:prstGeom>
          <a:effectLst/>
        </p:spPr>
      </p:pic>
      <p:sp>
        <p:nvSpPr>
          <p:cNvPr id="44" name="TextBox 43">
            <a:extLst>
              <a:ext uri="{FF2B5EF4-FFF2-40B4-BE49-F238E27FC236}">
                <a16:creationId xmlns:a16="http://schemas.microsoft.com/office/drawing/2014/main" id="{A1DA1BF6-81E3-6945-B4DB-35CF81DFC6DE}"/>
              </a:ext>
            </a:extLst>
          </p:cNvPr>
          <p:cNvSpPr txBox="1"/>
          <p:nvPr/>
        </p:nvSpPr>
        <p:spPr>
          <a:xfrm>
            <a:off x="13524234" y="16694247"/>
            <a:ext cx="18291427" cy="5016758"/>
          </a:xfrm>
          <a:prstGeom prst="rect">
            <a:avLst/>
          </a:prstGeom>
          <a:noFill/>
        </p:spPr>
        <p:txBody>
          <a:bodyPr wrap="square" rtlCol="0">
            <a:spAutoFit/>
          </a:bodyPr>
          <a:lstStyle/>
          <a:p>
            <a:r>
              <a:rPr lang="en-US" sz="4000" dirty="0">
                <a:latin typeface="Garamond" panose="02020404030301010803" pitchFamily="18" charset="0"/>
              </a:rPr>
              <a:t>Conceptual model of the study design. (</a:t>
            </a:r>
            <a:r>
              <a:rPr lang="en-US" sz="4000" b="1" dirty="0">
                <a:latin typeface="Garamond" panose="02020404030301010803" pitchFamily="18" charset="0"/>
              </a:rPr>
              <a:t>A</a:t>
            </a:r>
            <a:r>
              <a:rPr lang="en-US" sz="4000" dirty="0">
                <a:latin typeface="Garamond" panose="02020404030301010803" pitchFamily="18" charset="0"/>
              </a:rPr>
              <a:t>) Benthic microbes are spatially heterogenous throughout a suburbanizing river network. (</a:t>
            </a:r>
            <a:r>
              <a:rPr lang="en-US" sz="4000" b="1" dirty="0">
                <a:latin typeface="Garamond" panose="02020404030301010803" pitchFamily="18" charset="0"/>
              </a:rPr>
              <a:t>B</a:t>
            </a:r>
            <a:r>
              <a:rPr lang="en-US" sz="4000" dirty="0">
                <a:latin typeface="Garamond" panose="02020404030301010803" pitchFamily="18" charset="0"/>
              </a:rPr>
              <a:t>) The hypothesized mechanism is unique land use surrounding the headwater streams within the watershed, which influences seeding, water quality, and sediment chemistry. (</a:t>
            </a:r>
            <a:r>
              <a:rPr lang="en-US" sz="4000" b="1" dirty="0">
                <a:latin typeface="Garamond" panose="02020404030301010803" pitchFamily="18" charset="0"/>
              </a:rPr>
              <a:t>C</a:t>
            </a:r>
            <a:r>
              <a:rPr lang="en-US" sz="4000" dirty="0">
                <a:latin typeface="Garamond" panose="02020404030301010803" pitchFamily="18" charset="0"/>
              </a:rPr>
              <a:t>) These differences inform sample site selection, such that we capture a wide range of variability. (</a:t>
            </a:r>
            <a:r>
              <a:rPr lang="en-US" sz="4000" b="1" dirty="0">
                <a:latin typeface="Garamond" panose="02020404030301010803" pitchFamily="18" charset="0"/>
              </a:rPr>
              <a:t>D</a:t>
            </a:r>
            <a:r>
              <a:rPr lang="en-US" sz="4000" dirty="0">
                <a:latin typeface="Garamond" panose="02020404030301010803" pitchFamily="18" charset="0"/>
              </a:rPr>
              <a:t>) Ordinating the microbial communities provides insight into microbial community structure throughout the watershed, which will inform future studies that examine the influence of microbial community structure on ecosystem function. </a:t>
            </a:r>
          </a:p>
        </p:txBody>
      </p:sp>
      <p:sp>
        <p:nvSpPr>
          <p:cNvPr id="49" name="Rounded Rectangle 48">
            <a:extLst>
              <a:ext uri="{FF2B5EF4-FFF2-40B4-BE49-F238E27FC236}">
                <a16:creationId xmlns:a16="http://schemas.microsoft.com/office/drawing/2014/main" id="{F325CC50-E4C3-6644-B596-477CF656DE16}"/>
              </a:ext>
            </a:extLst>
          </p:cNvPr>
          <p:cNvSpPr/>
          <p:nvPr/>
        </p:nvSpPr>
        <p:spPr>
          <a:xfrm>
            <a:off x="13341694" y="4581990"/>
            <a:ext cx="18540619" cy="102006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0" name="TextBox 9">
            <a:extLst>
              <a:ext uri="{FF2B5EF4-FFF2-40B4-BE49-F238E27FC236}">
                <a16:creationId xmlns:a16="http://schemas.microsoft.com/office/drawing/2014/main" id="{A4B8E755-ECEC-6F42-A2E3-F356BD6E730A}"/>
              </a:ext>
            </a:extLst>
          </p:cNvPr>
          <p:cNvSpPr txBox="1"/>
          <p:nvPr/>
        </p:nvSpPr>
        <p:spPr>
          <a:xfrm>
            <a:off x="19099372" y="4523486"/>
            <a:ext cx="7128875" cy="1126462"/>
          </a:xfrm>
          <a:prstGeom prst="rect">
            <a:avLst/>
          </a:prstGeom>
          <a:noFill/>
        </p:spPr>
        <p:txBody>
          <a:bodyPr wrap="none" rtlCol="0">
            <a:spAutoFit/>
          </a:bodyPr>
          <a:lstStyle/>
          <a:p>
            <a:pPr algn="ctr"/>
            <a:r>
              <a:rPr lang="en-US" sz="6720" dirty="0">
                <a:solidFill>
                  <a:schemeClr val="bg1"/>
                </a:solidFill>
                <a:latin typeface="Helvetica" pitchFamily="2" charset="0"/>
              </a:rPr>
              <a:t>Conceptual Model</a:t>
            </a:r>
          </a:p>
        </p:txBody>
      </p:sp>
      <p:sp>
        <p:nvSpPr>
          <p:cNvPr id="51" name="Rounded Rectangle 50">
            <a:extLst>
              <a:ext uri="{FF2B5EF4-FFF2-40B4-BE49-F238E27FC236}">
                <a16:creationId xmlns:a16="http://schemas.microsoft.com/office/drawing/2014/main" id="{6C22FC27-882B-7F46-92FB-2068153D7173}"/>
              </a:ext>
            </a:extLst>
          </p:cNvPr>
          <p:cNvSpPr/>
          <p:nvPr/>
        </p:nvSpPr>
        <p:spPr>
          <a:xfrm>
            <a:off x="312746" y="4583732"/>
            <a:ext cx="12793125" cy="992917"/>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8" name="TextBox 7">
            <a:extLst>
              <a:ext uri="{FF2B5EF4-FFF2-40B4-BE49-F238E27FC236}">
                <a16:creationId xmlns:a16="http://schemas.microsoft.com/office/drawing/2014/main" id="{6EA7EFD9-2914-034E-BED9-6B0758BA925E}"/>
              </a:ext>
            </a:extLst>
          </p:cNvPr>
          <p:cNvSpPr txBox="1"/>
          <p:nvPr/>
        </p:nvSpPr>
        <p:spPr>
          <a:xfrm>
            <a:off x="3968645" y="4482819"/>
            <a:ext cx="4785284" cy="1126462"/>
          </a:xfrm>
          <a:prstGeom prst="rect">
            <a:avLst/>
          </a:prstGeom>
          <a:noFill/>
        </p:spPr>
        <p:txBody>
          <a:bodyPr wrap="none" rtlCol="0">
            <a:spAutoFit/>
          </a:bodyPr>
          <a:lstStyle/>
          <a:p>
            <a:pPr algn="ctr"/>
            <a:r>
              <a:rPr lang="en-US" sz="6720" dirty="0">
                <a:solidFill>
                  <a:schemeClr val="bg1"/>
                </a:solidFill>
                <a:latin typeface="Helvetica" pitchFamily="2" charset="0"/>
              </a:rPr>
              <a:t>Background</a:t>
            </a:r>
          </a:p>
        </p:txBody>
      </p:sp>
      <p:sp>
        <p:nvSpPr>
          <p:cNvPr id="53" name="Rounded Rectangle 52">
            <a:extLst>
              <a:ext uri="{FF2B5EF4-FFF2-40B4-BE49-F238E27FC236}">
                <a16:creationId xmlns:a16="http://schemas.microsoft.com/office/drawing/2014/main" id="{56B4A82D-BF81-0141-97A6-2C1C4990F600}"/>
              </a:ext>
            </a:extLst>
          </p:cNvPr>
          <p:cNvSpPr/>
          <p:nvPr/>
        </p:nvSpPr>
        <p:spPr>
          <a:xfrm>
            <a:off x="302081" y="21916886"/>
            <a:ext cx="15084050" cy="992918"/>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9" name="TextBox 8">
            <a:extLst>
              <a:ext uri="{FF2B5EF4-FFF2-40B4-BE49-F238E27FC236}">
                <a16:creationId xmlns:a16="http://schemas.microsoft.com/office/drawing/2014/main" id="{D06E8482-E75A-DC49-A0DB-0619968CB713}"/>
              </a:ext>
            </a:extLst>
          </p:cNvPr>
          <p:cNvSpPr txBox="1"/>
          <p:nvPr/>
        </p:nvSpPr>
        <p:spPr>
          <a:xfrm>
            <a:off x="3792826" y="21828988"/>
            <a:ext cx="7604966" cy="1126462"/>
          </a:xfrm>
          <a:prstGeom prst="rect">
            <a:avLst/>
          </a:prstGeom>
          <a:noFill/>
        </p:spPr>
        <p:txBody>
          <a:bodyPr wrap="none" rtlCol="0">
            <a:spAutoFit/>
          </a:bodyPr>
          <a:lstStyle/>
          <a:p>
            <a:pPr algn="ctr"/>
            <a:r>
              <a:rPr lang="en-US" sz="6720" dirty="0">
                <a:solidFill>
                  <a:schemeClr val="bg1"/>
                </a:solidFill>
                <a:latin typeface="Helvetica" pitchFamily="2" charset="0"/>
              </a:rPr>
              <a:t>Preliminary Results</a:t>
            </a:r>
          </a:p>
        </p:txBody>
      </p:sp>
      <p:sp>
        <p:nvSpPr>
          <p:cNvPr id="54" name="Rounded Rectangle 53">
            <a:extLst>
              <a:ext uri="{FF2B5EF4-FFF2-40B4-BE49-F238E27FC236}">
                <a16:creationId xmlns:a16="http://schemas.microsoft.com/office/drawing/2014/main" id="{3A553624-1A6A-4C4A-B00C-16874E8C95E2}"/>
              </a:ext>
            </a:extLst>
          </p:cNvPr>
          <p:cNvSpPr/>
          <p:nvPr/>
        </p:nvSpPr>
        <p:spPr>
          <a:xfrm>
            <a:off x="15605967" y="21913183"/>
            <a:ext cx="14251263" cy="98519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1" name="TextBox 10">
            <a:extLst>
              <a:ext uri="{FF2B5EF4-FFF2-40B4-BE49-F238E27FC236}">
                <a16:creationId xmlns:a16="http://schemas.microsoft.com/office/drawing/2014/main" id="{E13621DC-929C-614E-AA60-C63E89043122}"/>
              </a:ext>
            </a:extLst>
          </p:cNvPr>
          <p:cNvSpPr txBox="1"/>
          <p:nvPr/>
        </p:nvSpPr>
        <p:spPr>
          <a:xfrm>
            <a:off x="20242593" y="21813561"/>
            <a:ext cx="4732386" cy="1126462"/>
          </a:xfrm>
          <a:prstGeom prst="rect">
            <a:avLst/>
          </a:prstGeom>
          <a:noFill/>
        </p:spPr>
        <p:txBody>
          <a:bodyPr wrap="none" rtlCol="0">
            <a:spAutoFit/>
          </a:bodyPr>
          <a:lstStyle/>
          <a:p>
            <a:pPr algn="ctr"/>
            <a:r>
              <a:rPr lang="en-US" sz="6720" dirty="0">
                <a:solidFill>
                  <a:schemeClr val="bg1"/>
                </a:solidFill>
                <a:latin typeface="Helvetica" pitchFamily="2" charset="0"/>
              </a:rPr>
              <a:t>Implications</a:t>
            </a:r>
          </a:p>
        </p:txBody>
      </p:sp>
      <p:sp>
        <p:nvSpPr>
          <p:cNvPr id="55" name="Rounded Rectangle 54">
            <a:extLst>
              <a:ext uri="{FF2B5EF4-FFF2-40B4-BE49-F238E27FC236}">
                <a16:creationId xmlns:a16="http://schemas.microsoft.com/office/drawing/2014/main" id="{B83E0B14-BC7E-2B4F-B0F8-0AA4596EFAFC}"/>
              </a:ext>
            </a:extLst>
          </p:cNvPr>
          <p:cNvSpPr/>
          <p:nvPr/>
        </p:nvSpPr>
        <p:spPr>
          <a:xfrm>
            <a:off x="30099925" y="27349292"/>
            <a:ext cx="13496961" cy="1016604"/>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56" name="Rounded Rectangle 55">
            <a:extLst>
              <a:ext uri="{FF2B5EF4-FFF2-40B4-BE49-F238E27FC236}">
                <a16:creationId xmlns:a16="http://schemas.microsoft.com/office/drawing/2014/main" id="{79967ECA-6CAF-2C41-9D82-6A2BB1223491}"/>
              </a:ext>
            </a:extLst>
          </p:cNvPr>
          <p:cNvSpPr/>
          <p:nvPr/>
        </p:nvSpPr>
        <p:spPr>
          <a:xfrm>
            <a:off x="30099929" y="21913693"/>
            <a:ext cx="13457356" cy="98468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3" name="TextBox 12">
            <a:extLst>
              <a:ext uri="{FF2B5EF4-FFF2-40B4-BE49-F238E27FC236}">
                <a16:creationId xmlns:a16="http://schemas.microsoft.com/office/drawing/2014/main" id="{A2C7B22F-A3B1-484B-A3BE-7C230F51E9D1}"/>
              </a:ext>
            </a:extLst>
          </p:cNvPr>
          <p:cNvSpPr txBox="1"/>
          <p:nvPr/>
        </p:nvSpPr>
        <p:spPr>
          <a:xfrm>
            <a:off x="34864272" y="21847755"/>
            <a:ext cx="4398961" cy="1126462"/>
          </a:xfrm>
          <a:prstGeom prst="rect">
            <a:avLst/>
          </a:prstGeom>
          <a:noFill/>
        </p:spPr>
        <p:txBody>
          <a:bodyPr wrap="none" rtlCol="0">
            <a:spAutoFit/>
          </a:bodyPr>
          <a:lstStyle/>
          <a:p>
            <a:pPr algn="ctr"/>
            <a:r>
              <a:rPr lang="en-US" sz="6720" dirty="0">
                <a:solidFill>
                  <a:schemeClr val="bg1"/>
                </a:solidFill>
                <a:latin typeface="Helvetica" pitchFamily="2" charset="0"/>
              </a:rPr>
              <a:t>Next Steps</a:t>
            </a:r>
          </a:p>
        </p:txBody>
      </p:sp>
      <p:sp>
        <p:nvSpPr>
          <p:cNvPr id="14" name="TextBox 13">
            <a:extLst>
              <a:ext uri="{FF2B5EF4-FFF2-40B4-BE49-F238E27FC236}">
                <a16:creationId xmlns:a16="http://schemas.microsoft.com/office/drawing/2014/main" id="{75108D5F-3172-7444-8C82-EC610A7893CD}"/>
              </a:ext>
            </a:extLst>
          </p:cNvPr>
          <p:cNvSpPr txBox="1"/>
          <p:nvPr/>
        </p:nvSpPr>
        <p:spPr>
          <a:xfrm>
            <a:off x="33234819" y="27314301"/>
            <a:ext cx="7657866" cy="1126462"/>
          </a:xfrm>
          <a:prstGeom prst="rect">
            <a:avLst/>
          </a:prstGeom>
          <a:noFill/>
        </p:spPr>
        <p:txBody>
          <a:bodyPr wrap="none" rtlCol="0">
            <a:spAutoFit/>
          </a:bodyPr>
          <a:lstStyle/>
          <a:p>
            <a:pPr algn="ctr"/>
            <a:r>
              <a:rPr lang="en-US" sz="6720" dirty="0">
                <a:solidFill>
                  <a:schemeClr val="bg1"/>
                </a:solidFill>
                <a:latin typeface="Helvetica" pitchFamily="2" charset="0"/>
              </a:rPr>
              <a:t>Acknowledgements</a:t>
            </a:r>
          </a:p>
        </p:txBody>
      </p:sp>
      <p:sp>
        <p:nvSpPr>
          <p:cNvPr id="57" name="Rounded Rectangle 56">
            <a:extLst>
              <a:ext uri="{FF2B5EF4-FFF2-40B4-BE49-F238E27FC236}">
                <a16:creationId xmlns:a16="http://schemas.microsoft.com/office/drawing/2014/main" id="{3D9173B8-13BE-694F-A3AF-6C7915CD8D9B}"/>
              </a:ext>
            </a:extLst>
          </p:cNvPr>
          <p:cNvSpPr/>
          <p:nvPr/>
        </p:nvSpPr>
        <p:spPr>
          <a:xfrm>
            <a:off x="32109299" y="4591092"/>
            <a:ext cx="11447986" cy="9995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45" name="TextBox 44">
            <a:extLst>
              <a:ext uri="{FF2B5EF4-FFF2-40B4-BE49-F238E27FC236}">
                <a16:creationId xmlns:a16="http://schemas.microsoft.com/office/drawing/2014/main" id="{70DB5F8B-1143-CF47-A640-63E32347C44A}"/>
              </a:ext>
            </a:extLst>
          </p:cNvPr>
          <p:cNvSpPr txBox="1"/>
          <p:nvPr/>
        </p:nvSpPr>
        <p:spPr>
          <a:xfrm>
            <a:off x="35971728" y="4512906"/>
            <a:ext cx="3874779" cy="1126462"/>
          </a:xfrm>
          <a:prstGeom prst="rect">
            <a:avLst/>
          </a:prstGeom>
          <a:noFill/>
        </p:spPr>
        <p:txBody>
          <a:bodyPr wrap="none" rtlCol="0">
            <a:spAutoFit/>
          </a:bodyPr>
          <a:lstStyle/>
          <a:p>
            <a:pPr algn="ctr"/>
            <a:r>
              <a:rPr lang="en-US" sz="6720" dirty="0">
                <a:solidFill>
                  <a:schemeClr val="bg1"/>
                </a:solidFill>
                <a:latin typeface="Helvetica" pitchFamily="2" charset="0"/>
              </a:rPr>
              <a:t>Approach</a:t>
            </a:r>
          </a:p>
        </p:txBody>
      </p:sp>
      <p:pic>
        <p:nvPicPr>
          <p:cNvPr id="52" name="Picture 51" descr="A picture containing diagram&#10;&#10;Description automatically generated">
            <a:extLst>
              <a:ext uri="{FF2B5EF4-FFF2-40B4-BE49-F238E27FC236}">
                <a16:creationId xmlns:a16="http://schemas.microsoft.com/office/drawing/2014/main" id="{A883AA45-30C4-9B44-B98D-EA287872DD0E}"/>
              </a:ext>
            </a:extLst>
          </p:cNvPr>
          <p:cNvPicPr>
            <a:picLocks noChangeAspect="1"/>
          </p:cNvPicPr>
          <p:nvPr/>
        </p:nvPicPr>
        <p:blipFill>
          <a:blip r:embed="rId4"/>
          <a:stretch>
            <a:fillRect/>
          </a:stretch>
        </p:blipFill>
        <p:spPr>
          <a:xfrm>
            <a:off x="511073" y="481515"/>
            <a:ext cx="2015918" cy="2015918"/>
          </a:xfrm>
          <a:prstGeom prst="rect">
            <a:avLst/>
          </a:prstGeom>
        </p:spPr>
      </p:pic>
      <p:pic>
        <p:nvPicPr>
          <p:cNvPr id="60" name="Picture 59" descr="Graphical user interface, application&#10;&#10;Description automatically generated">
            <a:extLst>
              <a:ext uri="{FF2B5EF4-FFF2-40B4-BE49-F238E27FC236}">
                <a16:creationId xmlns:a16="http://schemas.microsoft.com/office/drawing/2014/main" id="{F192AA18-134D-A742-BF25-5C1795CF53A3}"/>
              </a:ext>
            </a:extLst>
          </p:cNvPr>
          <p:cNvPicPr>
            <a:picLocks noChangeAspect="1"/>
          </p:cNvPicPr>
          <p:nvPr/>
        </p:nvPicPr>
        <p:blipFill>
          <a:blip r:embed="rId5"/>
          <a:stretch>
            <a:fillRect/>
          </a:stretch>
        </p:blipFill>
        <p:spPr>
          <a:xfrm>
            <a:off x="38916991" y="451073"/>
            <a:ext cx="2125445" cy="2041310"/>
          </a:xfrm>
          <a:prstGeom prst="rect">
            <a:avLst/>
          </a:prstGeom>
        </p:spPr>
      </p:pic>
      <p:pic>
        <p:nvPicPr>
          <p:cNvPr id="62" name="Picture 61" descr="Logo&#10;&#10;Description automatically generated">
            <a:extLst>
              <a:ext uri="{FF2B5EF4-FFF2-40B4-BE49-F238E27FC236}">
                <a16:creationId xmlns:a16="http://schemas.microsoft.com/office/drawing/2014/main" id="{081D5527-C12F-644C-8188-DA7DF3E71CC6}"/>
              </a:ext>
            </a:extLst>
          </p:cNvPr>
          <p:cNvPicPr>
            <a:picLocks noChangeAspect="1"/>
          </p:cNvPicPr>
          <p:nvPr/>
        </p:nvPicPr>
        <p:blipFill>
          <a:blip r:embed="rId6"/>
          <a:stretch>
            <a:fillRect/>
          </a:stretch>
        </p:blipFill>
        <p:spPr>
          <a:xfrm>
            <a:off x="41223454" y="460522"/>
            <a:ext cx="2105966" cy="2031859"/>
          </a:xfrm>
          <a:prstGeom prst="rect">
            <a:avLst/>
          </a:prstGeom>
        </p:spPr>
      </p:pic>
      <p:pic>
        <p:nvPicPr>
          <p:cNvPr id="64" name="Picture 63" descr="Graphical user interface, application&#10;&#10;Description automatically generated with medium confidence">
            <a:extLst>
              <a:ext uri="{FF2B5EF4-FFF2-40B4-BE49-F238E27FC236}">
                <a16:creationId xmlns:a16="http://schemas.microsoft.com/office/drawing/2014/main" id="{E5894784-346B-634E-B35E-788D327208C9}"/>
              </a:ext>
            </a:extLst>
          </p:cNvPr>
          <p:cNvPicPr>
            <a:picLocks noChangeAspect="1"/>
          </p:cNvPicPr>
          <p:nvPr/>
        </p:nvPicPr>
        <p:blipFill>
          <a:blip r:embed="rId7"/>
          <a:stretch>
            <a:fillRect/>
          </a:stretch>
        </p:blipFill>
        <p:spPr>
          <a:xfrm>
            <a:off x="2731224" y="474231"/>
            <a:ext cx="2099942" cy="2099942"/>
          </a:xfrm>
          <a:prstGeom prst="rect">
            <a:avLst/>
          </a:prstGeom>
        </p:spPr>
      </p:pic>
      <p:grpSp>
        <p:nvGrpSpPr>
          <p:cNvPr id="29" name="Group 28">
            <a:extLst>
              <a:ext uri="{FF2B5EF4-FFF2-40B4-BE49-F238E27FC236}">
                <a16:creationId xmlns:a16="http://schemas.microsoft.com/office/drawing/2014/main" id="{1A580D6A-A469-4DE2-8EC3-9F1F0E04D21D}"/>
              </a:ext>
            </a:extLst>
          </p:cNvPr>
          <p:cNvGrpSpPr/>
          <p:nvPr/>
        </p:nvGrpSpPr>
        <p:grpSpPr>
          <a:xfrm>
            <a:off x="32349474" y="6496795"/>
            <a:ext cx="11012006" cy="5276060"/>
            <a:chOff x="32349474" y="8436442"/>
            <a:chExt cx="11012006" cy="5276060"/>
          </a:xfrm>
        </p:grpSpPr>
        <p:grpSp>
          <p:nvGrpSpPr>
            <p:cNvPr id="28" name="Group 27">
              <a:extLst>
                <a:ext uri="{FF2B5EF4-FFF2-40B4-BE49-F238E27FC236}">
                  <a16:creationId xmlns:a16="http://schemas.microsoft.com/office/drawing/2014/main" id="{41C3B11B-A7DC-4E8F-8E5E-EB8A880925BA}"/>
                </a:ext>
              </a:extLst>
            </p:cNvPr>
            <p:cNvGrpSpPr/>
            <p:nvPr/>
          </p:nvGrpSpPr>
          <p:grpSpPr>
            <a:xfrm>
              <a:off x="32349474" y="8436442"/>
              <a:ext cx="11012006" cy="5276060"/>
              <a:chOff x="32349471" y="6025749"/>
              <a:chExt cx="11012006" cy="5276060"/>
            </a:xfrm>
          </p:grpSpPr>
          <p:pic>
            <p:nvPicPr>
              <p:cNvPr id="47" name="Picture 46" descr="Map&#10;&#10;Description automatically generated">
                <a:extLst>
                  <a:ext uri="{FF2B5EF4-FFF2-40B4-BE49-F238E27FC236}">
                    <a16:creationId xmlns:a16="http://schemas.microsoft.com/office/drawing/2014/main" id="{D7F87101-56D1-F147-9174-B30923B8B343}"/>
                  </a:ext>
                </a:extLst>
              </p:cNvPr>
              <p:cNvPicPr>
                <a:picLocks noChangeAspect="1"/>
              </p:cNvPicPr>
              <p:nvPr/>
            </p:nvPicPr>
            <p:blipFill>
              <a:blip r:embed="rId8"/>
              <a:stretch>
                <a:fillRect/>
              </a:stretch>
            </p:blipFill>
            <p:spPr>
              <a:xfrm>
                <a:off x="32349471" y="6025749"/>
                <a:ext cx="6407606" cy="4333714"/>
              </a:xfrm>
              <a:prstGeom prst="rect">
                <a:avLst/>
              </a:prstGeom>
              <a:ln w="6350">
                <a:solidFill>
                  <a:schemeClr val="tx1"/>
                </a:solidFill>
              </a:ln>
            </p:spPr>
          </p:pic>
          <p:grpSp>
            <p:nvGrpSpPr>
              <p:cNvPr id="20" name="Group 19">
                <a:extLst>
                  <a:ext uri="{FF2B5EF4-FFF2-40B4-BE49-F238E27FC236}">
                    <a16:creationId xmlns:a16="http://schemas.microsoft.com/office/drawing/2014/main" id="{BD5C17F7-DB4D-436C-A89E-E59C4C08BED5}"/>
                  </a:ext>
                </a:extLst>
              </p:cNvPr>
              <p:cNvGrpSpPr/>
              <p:nvPr/>
            </p:nvGrpSpPr>
            <p:grpSpPr>
              <a:xfrm>
                <a:off x="36138031" y="6265613"/>
                <a:ext cx="7223446" cy="5036196"/>
                <a:chOff x="36138031" y="6265613"/>
                <a:chExt cx="7223446" cy="5036196"/>
              </a:xfrm>
            </p:grpSpPr>
            <p:pic>
              <p:nvPicPr>
                <p:cNvPr id="59" name="Content Placeholder 4" descr="Map&#10;&#10;Description automatically generated">
                  <a:extLst>
                    <a:ext uri="{FF2B5EF4-FFF2-40B4-BE49-F238E27FC236}">
                      <a16:creationId xmlns:a16="http://schemas.microsoft.com/office/drawing/2014/main" id="{A637EE8A-34AB-084C-8E99-BFEF9DEE8066}"/>
                    </a:ext>
                  </a:extLst>
                </p:cNvPr>
                <p:cNvPicPr>
                  <a:picLocks noChangeAspect="1"/>
                </p:cNvPicPr>
                <p:nvPr/>
              </p:nvPicPr>
              <p:blipFill rotWithShape="1">
                <a:blip r:embed="rId9"/>
                <a:srcRect l="3428" r="16027"/>
                <a:stretch/>
              </p:blipFill>
              <p:spPr>
                <a:xfrm>
                  <a:off x="37802559" y="6265613"/>
                  <a:ext cx="5558918" cy="5003654"/>
                </a:xfrm>
                <a:prstGeom prst="rect">
                  <a:avLst/>
                </a:prstGeom>
                <a:ln w="6350">
                  <a:solidFill>
                    <a:schemeClr val="tx1"/>
                  </a:solidFill>
                </a:ln>
              </p:spPr>
            </p:pic>
            <p:sp>
              <p:nvSpPr>
                <p:cNvPr id="66" name="Rectangle 65">
                  <a:extLst>
                    <a:ext uri="{FF2B5EF4-FFF2-40B4-BE49-F238E27FC236}">
                      <a16:creationId xmlns:a16="http://schemas.microsoft.com/office/drawing/2014/main" id="{74E84F4B-2514-7346-92C5-07679EF7D910}"/>
                    </a:ext>
                  </a:extLst>
                </p:cNvPr>
                <p:cNvSpPr/>
                <p:nvPr/>
              </p:nvSpPr>
              <p:spPr>
                <a:xfrm>
                  <a:off x="36138031" y="6492996"/>
                  <a:ext cx="952469" cy="589195"/>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cxnSp>
              <p:nvCxnSpPr>
                <p:cNvPr id="68" name="Straight Connector 67">
                  <a:extLst>
                    <a:ext uri="{FF2B5EF4-FFF2-40B4-BE49-F238E27FC236}">
                      <a16:creationId xmlns:a16="http://schemas.microsoft.com/office/drawing/2014/main" id="{E99F0490-5E2D-B249-87EC-23372C6E3E68}"/>
                    </a:ext>
                  </a:extLst>
                </p:cNvPr>
                <p:cNvCxnSpPr>
                  <a:cxnSpLocks/>
                </p:cNvCxnSpPr>
                <p:nvPr/>
              </p:nvCxnSpPr>
              <p:spPr>
                <a:xfrm>
                  <a:off x="36138031" y="7082191"/>
                  <a:ext cx="1664530" cy="421961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79" name="Straight Connector 78">
              <a:extLst>
                <a:ext uri="{FF2B5EF4-FFF2-40B4-BE49-F238E27FC236}">
                  <a16:creationId xmlns:a16="http://schemas.microsoft.com/office/drawing/2014/main" id="{45B627C1-4748-F842-AA89-AB131E9E90D6}"/>
                </a:ext>
              </a:extLst>
            </p:cNvPr>
            <p:cNvCxnSpPr>
              <a:cxnSpLocks/>
            </p:cNvCxnSpPr>
            <p:nvPr/>
          </p:nvCxnSpPr>
          <p:spPr>
            <a:xfrm flipV="1">
              <a:off x="36138031" y="8669782"/>
              <a:ext cx="1664530" cy="1904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4" name="TextBox 83">
            <a:extLst>
              <a:ext uri="{FF2B5EF4-FFF2-40B4-BE49-F238E27FC236}">
                <a16:creationId xmlns:a16="http://schemas.microsoft.com/office/drawing/2014/main" id="{5A34623E-768C-6047-B1E1-9680245485D2}"/>
              </a:ext>
            </a:extLst>
          </p:cNvPr>
          <p:cNvSpPr txBox="1"/>
          <p:nvPr/>
        </p:nvSpPr>
        <p:spPr>
          <a:xfrm>
            <a:off x="32173766" y="5683117"/>
            <a:ext cx="11717434" cy="707886"/>
          </a:xfrm>
          <a:prstGeom prst="rect">
            <a:avLst/>
          </a:prstGeom>
          <a:noFill/>
        </p:spPr>
        <p:txBody>
          <a:bodyPr wrap="square" rtlCol="0">
            <a:spAutoFit/>
          </a:bodyPr>
          <a:lstStyle/>
          <a:p>
            <a:pPr marL="571500" indent="-571500">
              <a:buFont typeface="Arial" panose="020B0604020202020204" pitchFamily="34" charset="0"/>
              <a:buChar char="•"/>
            </a:pPr>
            <a:r>
              <a:rPr lang="en-US" sz="4000" dirty="0">
                <a:latin typeface="Garamond" panose="02020404030301010803" pitchFamily="18" charset="0"/>
              </a:rPr>
              <a:t>25 headwater study sites in Ipswich River watershed</a:t>
            </a:r>
          </a:p>
        </p:txBody>
      </p:sp>
      <p:sp>
        <p:nvSpPr>
          <p:cNvPr id="85" name="TextBox 84">
            <a:extLst>
              <a:ext uri="{FF2B5EF4-FFF2-40B4-BE49-F238E27FC236}">
                <a16:creationId xmlns:a16="http://schemas.microsoft.com/office/drawing/2014/main" id="{88A0C502-E343-3740-8012-92A671817895}"/>
              </a:ext>
            </a:extLst>
          </p:cNvPr>
          <p:cNvSpPr txBox="1"/>
          <p:nvPr/>
        </p:nvSpPr>
        <p:spPr>
          <a:xfrm>
            <a:off x="30269793" y="23113124"/>
            <a:ext cx="13091686" cy="3785652"/>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Match bacterial and fungal DNA sequences to database </a:t>
            </a:r>
          </a:p>
          <a:p>
            <a:pPr marL="822960" indent="-822960">
              <a:buFont typeface="Arial" panose="020B0604020202020204" pitchFamily="34" charset="0"/>
              <a:buChar char="•"/>
            </a:pPr>
            <a:r>
              <a:rPr lang="en-US" sz="4000" dirty="0">
                <a:latin typeface="Garamond" panose="02020404030301010803" pitchFamily="18" charset="0"/>
              </a:rPr>
              <a:t>Ordinate microbial communities using NMDS</a:t>
            </a:r>
          </a:p>
          <a:p>
            <a:pPr marL="822960" indent="-822960">
              <a:buFont typeface="Arial" panose="020B0604020202020204" pitchFamily="34" charset="0"/>
              <a:buChar char="•"/>
            </a:pPr>
            <a:r>
              <a:rPr lang="en-US" sz="4000" dirty="0">
                <a:latin typeface="Garamond" panose="02020404030301010803" pitchFamily="18" charset="0"/>
              </a:rPr>
              <a:t>Add headwater streams throughout New England (CT, MA, NH) to broaden scope (summer 2022)</a:t>
            </a:r>
          </a:p>
          <a:p>
            <a:pPr marL="822960" indent="-822960">
              <a:buFont typeface="Arial" panose="020B0604020202020204" pitchFamily="34" charset="0"/>
              <a:buChar char="•"/>
            </a:pPr>
            <a:r>
              <a:rPr lang="en-US" sz="4000" b="1" u="sng" dirty="0">
                <a:latin typeface="Garamond" panose="02020404030301010803" pitchFamily="18" charset="0"/>
              </a:rPr>
              <a:t>PHASE II</a:t>
            </a:r>
            <a:r>
              <a:rPr lang="en-US" sz="4000" b="1" dirty="0">
                <a:latin typeface="Garamond" panose="02020404030301010803" pitchFamily="18" charset="0"/>
              </a:rPr>
              <a:t>: Relate variations in benthic microbial communities to stream decomposition rates </a:t>
            </a:r>
          </a:p>
        </p:txBody>
      </p:sp>
      <p:sp>
        <p:nvSpPr>
          <p:cNvPr id="86" name="TextBox 85">
            <a:extLst>
              <a:ext uri="{FF2B5EF4-FFF2-40B4-BE49-F238E27FC236}">
                <a16:creationId xmlns:a16="http://schemas.microsoft.com/office/drawing/2014/main" id="{9F59F828-E6CC-8446-835B-32D53D30F35B}"/>
              </a:ext>
            </a:extLst>
          </p:cNvPr>
          <p:cNvSpPr txBox="1"/>
          <p:nvPr/>
        </p:nvSpPr>
        <p:spPr>
          <a:xfrm>
            <a:off x="15611862" y="23224047"/>
            <a:ext cx="14251269" cy="1323439"/>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Understanding how benthic microbial communities vary with land use helps inform how communities will shift with land use changes </a:t>
            </a:r>
          </a:p>
        </p:txBody>
      </p:sp>
      <p:grpSp>
        <p:nvGrpSpPr>
          <p:cNvPr id="88" name="Group 87">
            <a:extLst>
              <a:ext uri="{FF2B5EF4-FFF2-40B4-BE49-F238E27FC236}">
                <a16:creationId xmlns:a16="http://schemas.microsoft.com/office/drawing/2014/main" id="{F86E17E1-73D5-5946-93FC-271F8FB8E24F}"/>
              </a:ext>
            </a:extLst>
          </p:cNvPr>
          <p:cNvGrpSpPr/>
          <p:nvPr/>
        </p:nvGrpSpPr>
        <p:grpSpPr>
          <a:xfrm>
            <a:off x="13690491" y="5896175"/>
            <a:ext cx="17683775" cy="10669455"/>
            <a:chOff x="2615977" y="1412337"/>
            <a:chExt cx="3912046" cy="2415699"/>
          </a:xfrm>
        </p:grpSpPr>
        <p:grpSp>
          <p:nvGrpSpPr>
            <p:cNvPr id="17" name="Group 16">
              <a:extLst>
                <a:ext uri="{FF2B5EF4-FFF2-40B4-BE49-F238E27FC236}">
                  <a16:creationId xmlns:a16="http://schemas.microsoft.com/office/drawing/2014/main" id="{EC6F1AB9-7C7B-DE48-AC74-30656F2DE3B4}"/>
                </a:ext>
              </a:extLst>
            </p:cNvPr>
            <p:cNvGrpSpPr/>
            <p:nvPr/>
          </p:nvGrpSpPr>
          <p:grpSpPr>
            <a:xfrm>
              <a:off x="2615977" y="1412337"/>
              <a:ext cx="3912046" cy="2405895"/>
              <a:chOff x="2615977" y="1449318"/>
              <a:chExt cx="3912046" cy="2405895"/>
            </a:xfrm>
          </p:grpSpPr>
          <p:grpSp>
            <p:nvGrpSpPr>
              <p:cNvPr id="15" name="Group 14">
                <a:extLst>
                  <a:ext uri="{FF2B5EF4-FFF2-40B4-BE49-F238E27FC236}">
                    <a16:creationId xmlns:a16="http://schemas.microsoft.com/office/drawing/2014/main" id="{51D9A54A-6069-B441-8194-0E91DB70BED2}"/>
                  </a:ext>
                </a:extLst>
              </p:cNvPr>
              <p:cNvGrpSpPr/>
              <p:nvPr/>
            </p:nvGrpSpPr>
            <p:grpSpPr>
              <a:xfrm>
                <a:off x="2615977" y="1449318"/>
                <a:ext cx="3912046" cy="2405895"/>
                <a:chOff x="2138028" y="1458426"/>
                <a:chExt cx="3912046" cy="2405895"/>
              </a:xfrm>
            </p:grpSpPr>
            <p:pic>
              <p:nvPicPr>
                <p:cNvPr id="69" name="Picture 68" descr="Diagram, map&#10;&#10;Description automatically generated">
                  <a:extLst>
                    <a:ext uri="{FF2B5EF4-FFF2-40B4-BE49-F238E27FC236}">
                      <a16:creationId xmlns:a16="http://schemas.microsoft.com/office/drawing/2014/main" id="{A32261C1-7ABE-994F-A092-92A004197F41}"/>
                    </a:ext>
                  </a:extLst>
                </p:cNvPr>
                <p:cNvPicPr>
                  <a:picLocks noChangeAspect="1"/>
                </p:cNvPicPr>
                <p:nvPr/>
              </p:nvPicPr>
              <p:blipFill rotWithShape="1">
                <a:blip r:embed="rId10"/>
                <a:srcRect t="12421" b="17600"/>
                <a:stretch/>
              </p:blipFill>
              <p:spPr>
                <a:xfrm>
                  <a:off x="2138028" y="1460216"/>
                  <a:ext cx="1770397" cy="1147459"/>
                </a:xfrm>
                <a:prstGeom prst="rect">
                  <a:avLst/>
                </a:prstGeom>
                <a:ln>
                  <a:solidFill>
                    <a:schemeClr val="tx1"/>
                  </a:solidFill>
                </a:ln>
              </p:spPr>
            </p:pic>
            <p:pic>
              <p:nvPicPr>
                <p:cNvPr id="71" name="Picture 70" descr="Map&#10;&#10;Description automatically generated">
                  <a:extLst>
                    <a:ext uri="{FF2B5EF4-FFF2-40B4-BE49-F238E27FC236}">
                      <a16:creationId xmlns:a16="http://schemas.microsoft.com/office/drawing/2014/main" id="{8732D653-F197-954B-A96F-D3ED17D13D26}"/>
                    </a:ext>
                  </a:extLst>
                </p:cNvPr>
                <p:cNvPicPr>
                  <a:picLocks noChangeAspect="1"/>
                </p:cNvPicPr>
                <p:nvPr/>
              </p:nvPicPr>
              <p:blipFill>
                <a:blip r:embed="rId11"/>
                <a:stretch>
                  <a:fillRect/>
                </a:stretch>
              </p:blipFill>
              <p:spPr>
                <a:xfrm>
                  <a:off x="4031113" y="1458426"/>
                  <a:ext cx="2018961" cy="1141542"/>
                </a:xfrm>
                <a:prstGeom prst="rect">
                  <a:avLst/>
                </a:prstGeom>
                <a:ln>
                  <a:solidFill>
                    <a:schemeClr val="tx1"/>
                  </a:solidFill>
                </a:ln>
              </p:spPr>
            </p:pic>
            <p:pic>
              <p:nvPicPr>
                <p:cNvPr id="73" name="Picture 72" descr="Diagram, map&#10;&#10;Description automatically generated">
                  <a:extLst>
                    <a:ext uri="{FF2B5EF4-FFF2-40B4-BE49-F238E27FC236}">
                      <a16:creationId xmlns:a16="http://schemas.microsoft.com/office/drawing/2014/main" id="{F48942A0-9E8C-1849-952B-E813BB5E24AD}"/>
                    </a:ext>
                  </a:extLst>
                </p:cNvPr>
                <p:cNvPicPr>
                  <a:picLocks noChangeAspect="1"/>
                </p:cNvPicPr>
                <p:nvPr/>
              </p:nvPicPr>
              <p:blipFill>
                <a:blip r:embed="rId12"/>
                <a:stretch>
                  <a:fillRect/>
                </a:stretch>
              </p:blipFill>
              <p:spPr>
                <a:xfrm>
                  <a:off x="4037228" y="2722779"/>
                  <a:ext cx="1621483" cy="1141542"/>
                </a:xfrm>
                <a:prstGeom prst="rect">
                  <a:avLst/>
                </a:prstGeom>
                <a:ln>
                  <a:solidFill>
                    <a:schemeClr val="tx1"/>
                  </a:solidFill>
                </a:ln>
              </p:spPr>
            </p:pic>
            <p:pic>
              <p:nvPicPr>
                <p:cNvPr id="6" name="Picture 5" descr="Chart&#10;&#10;Description automatically generated">
                  <a:extLst>
                    <a:ext uri="{FF2B5EF4-FFF2-40B4-BE49-F238E27FC236}">
                      <a16:creationId xmlns:a16="http://schemas.microsoft.com/office/drawing/2014/main" id="{DE786865-C8FD-0A4C-88B9-A869FCD46228}"/>
                    </a:ext>
                  </a:extLst>
                </p:cNvPr>
                <p:cNvPicPr>
                  <a:picLocks noChangeAspect="1"/>
                </p:cNvPicPr>
                <p:nvPr/>
              </p:nvPicPr>
              <p:blipFill>
                <a:blip r:embed="rId13"/>
                <a:stretch>
                  <a:fillRect/>
                </a:stretch>
              </p:blipFill>
              <p:spPr>
                <a:xfrm>
                  <a:off x="2366841" y="2722779"/>
                  <a:ext cx="1552315" cy="1141542"/>
                </a:xfrm>
                <a:prstGeom prst="rect">
                  <a:avLst/>
                </a:prstGeom>
                <a:ln>
                  <a:solidFill>
                    <a:schemeClr val="tx1"/>
                  </a:solidFill>
                </a:ln>
              </p:spPr>
            </p:pic>
            <p:sp>
              <p:nvSpPr>
                <p:cNvPr id="7" name="Right Arrow 6">
                  <a:extLst>
                    <a:ext uri="{FF2B5EF4-FFF2-40B4-BE49-F238E27FC236}">
                      <a16:creationId xmlns:a16="http://schemas.microsoft.com/office/drawing/2014/main" id="{AD00A890-5206-8948-82D4-76A4D91FA306}"/>
                    </a:ext>
                  </a:extLst>
                </p:cNvPr>
                <p:cNvSpPr/>
                <p:nvPr/>
              </p:nvSpPr>
              <p:spPr>
                <a:xfrm>
                  <a:off x="3717428" y="2193125"/>
                  <a:ext cx="497907" cy="8491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sp>
              <p:nvSpPr>
                <p:cNvPr id="36" name="Right Arrow 35">
                  <a:extLst>
                    <a:ext uri="{FF2B5EF4-FFF2-40B4-BE49-F238E27FC236}">
                      <a16:creationId xmlns:a16="http://schemas.microsoft.com/office/drawing/2014/main" id="{036F300D-4C0F-6340-A488-B5F56FB64D27}"/>
                    </a:ext>
                  </a:extLst>
                </p:cNvPr>
                <p:cNvSpPr/>
                <p:nvPr/>
              </p:nvSpPr>
              <p:spPr>
                <a:xfrm rot="10800000">
                  <a:off x="3711521" y="3596312"/>
                  <a:ext cx="497907" cy="8491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sp>
              <p:nvSpPr>
                <p:cNvPr id="37" name="Right Arrow 36">
                  <a:extLst>
                    <a:ext uri="{FF2B5EF4-FFF2-40B4-BE49-F238E27FC236}">
                      <a16:creationId xmlns:a16="http://schemas.microsoft.com/office/drawing/2014/main" id="{69EF08CB-C0A7-0D40-834E-A0B820CD2EEF}"/>
                    </a:ext>
                  </a:extLst>
                </p:cNvPr>
                <p:cNvSpPr/>
                <p:nvPr/>
              </p:nvSpPr>
              <p:spPr>
                <a:xfrm rot="5400000">
                  <a:off x="5208371" y="2595514"/>
                  <a:ext cx="497907" cy="8491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sp>
              <p:nvSpPr>
                <p:cNvPr id="38" name="Right Arrow 37">
                  <a:extLst>
                    <a:ext uri="{FF2B5EF4-FFF2-40B4-BE49-F238E27FC236}">
                      <a16:creationId xmlns:a16="http://schemas.microsoft.com/office/drawing/2014/main" id="{47B58017-1E5D-D048-83FA-B1805E4B4B77}"/>
                    </a:ext>
                  </a:extLst>
                </p:cNvPr>
                <p:cNvSpPr/>
                <p:nvPr/>
              </p:nvSpPr>
              <p:spPr>
                <a:xfrm rot="16200000">
                  <a:off x="2521000" y="2637258"/>
                  <a:ext cx="497907" cy="8491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grpSp>
          <p:sp>
            <p:nvSpPr>
              <p:cNvPr id="16" name="TextBox 15">
                <a:extLst>
                  <a:ext uri="{FF2B5EF4-FFF2-40B4-BE49-F238E27FC236}">
                    <a16:creationId xmlns:a16="http://schemas.microsoft.com/office/drawing/2014/main" id="{57DD1FE6-BE5D-E545-A9AE-F7B777162B0A}"/>
                  </a:ext>
                </a:extLst>
              </p:cNvPr>
              <p:cNvSpPr txBox="1"/>
              <p:nvPr/>
            </p:nvSpPr>
            <p:spPr>
              <a:xfrm>
                <a:off x="4164263" y="2376759"/>
                <a:ext cx="140998" cy="203902"/>
              </a:xfrm>
              <a:prstGeom prst="rect">
                <a:avLst/>
              </a:prstGeom>
              <a:noFill/>
            </p:spPr>
            <p:txBody>
              <a:bodyPr wrap="none" rtlCol="0">
                <a:spAutoFit/>
              </a:bodyPr>
              <a:lstStyle/>
              <a:p>
                <a:r>
                  <a:rPr lang="en-US" sz="5760" dirty="0">
                    <a:latin typeface="Helvetica" pitchFamily="2" charset="0"/>
                  </a:rPr>
                  <a:t>A</a:t>
                </a:r>
              </a:p>
            </p:txBody>
          </p:sp>
          <p:sp>
            <p:nvSpPr>
              <p:cNvPr id="41" name="TextBox 40">
                <a:extLst>
                  <a:ext uri="{FF2B5EF4-FFF2-40B4-BE49-F238E27FC236}">
                    <a16:creationId xmlns:a16="http://schemas.microsoft.com/office/drawing/2014/main" id="{CD596DDA-E57D-874F-941B-CA5CC1CAA8A8}"/>
                  </a:ext>
                </a:extLst>
              </p:cNvPr>
              <p:cNvSpPr txBox="1"/>
              <p:nvPr/>
            </p:nvSpPr>
            <p:spPr>
              <a:xfrm>
                <a:off x="5913363" y="3642670"/>
                <a:ext cx="149680" cy="203902"/>
              </a:xfrm>
              <a:prstGeom prst="rect">
                <a:avLst/>
              </a:prstGeom>
              <a:noFill/>
            </p:spPr>
            <p:txBody>
              <a:bodyPr wrap="none" rtlCol="0">
                <a:spAutoFit/>
              </a:bodyPr>
              <a:lstStyle/>
              <a:p>
                <a:r>
                  <a:rPr lang="en-US" sz="5760" dirty="0">
                    <a:latin typeface="Helvetica" pitchFamily="2" charset="0"/>
                  </a:rPr>
                  <a:t>C</a:t>
                </a:r>
              </a:p>
            </p:txBody>
          </p:sp>
          <p:sp>
            <p:nvSpPr>
              <p:cNvPr id="42" name="TextBox 41">
                <a:extLst>
                  <a:ext uri="{FF2B5EF4-FFF2-40B4-BE49-F238E27FC236}">
                    <a16:creationId xmlns:a16="http://schemas.microsoft.com/office/drawing/2014/main" id="{64F645FB-1967-ED4F-AE85-96C4948E4EE2}"/>
                  </a:ext>
                </a:extLst>
              </p:cNvPr>
              <p:cNvSpPr txBox="1"/>
              <p:nvPr/>
            </p:nvSpPr>
            <p:spPr>
              <a:xfrm>
                <a:off x="6306207" y="2376218"/>
                <a:ext cx="140998" cy="203902"/>
              </a:xfrm>
              <a:prstGeom prst="rect">
                <a:avLst/>
              </a:prstGeom>
              <a:noFill/>
            </p:spPr>
            <p:txBody>
              <a:bodyPr wrap="none" rtlCol="0">
                <a:spAutoFit/>
              </a:bodyPr>
              <a:lstStyle/>
              <a:p>
                <a:r>
                  <a:rPr lang="en-US" sz="5760" dirty="0">
                    <a:latin typeface="Helvetica" pitchFamily="2" charset="0"/>
                  </a:rPr>
                  <a:t>B</a:t>
                </a:r>
              </a:p>
            </p:txBody>
          </p:sp>
          <p:sp>
            <p:nvSpPr>
              <p:cNvPr id="43" name="TextBox 42">
                <a:extLst>
                  <a:ext uri="{FF2B5EF4-FFF2-40B4-BE49-F238E27FC236}">
                    <a16:creationId xmlns:a16="http://schemas.microsoft.com/office/drawing/2014/main" id="{97F76A27-11FA-3F43-A683-E24AC4F3639C}"/>
                  </a:ext>
                </a:extLst>
              </p:cNvPr>
              <p:cNvSpPr txBox="1"/>
              <p:nvPr/>
            </p:nvSpPr>
            <p:spPr>
              <a:xfrm>
                <a:off x="4173611" y="3643012"/>
                <a:ext cx="149680" cy="203902"/>
              </a:xfrm>
              <a:prstGeom prst="rect">
                <a:avLst/>
              </a:prstGeom>
              <a:noFill/>
            </p:spPr>
            <p:txBody>
              <a:bodyPr wrap="none" rtlCol="0">
                <a:spAutoFit/>
              </a:bodyPr>
              <a:lstStyle/>
              <a:p>
                <a:r>
                  <a:rPr lang="en-US" sz="5760" dirty="0">
                    <a:latin typeface="Helvetica" pitchFamily="2" charset="0"/>
                  </a:rPr>
                  <a:t>D</a:t>
                </a:r>
              </a:p>
            </p:txBody>
          </p:sp>
        </p:grpSp>
        <p:sp>
          <p:nvSpPr>
            <p:cNvPr id="87" name="TextBox 86">
              <a:extLst>
                <a:ext uri="{FF2B5EF4-FFF2-40B4-BE49-F238E27FC236}">
                  <a16:creationId xmlns:a16="http://schemas.microsoft.com/office/drawing/2014/main" id="{03ABFA0A-31E1-AE43-ADDD-5308DB84F9E1}"/>
                </a:ext>
              </a:extLst>
            </p:cNvPr>
            <p:cNvSpPr txBox="1"/>
            <p:nvPr/>
          </p:nvSpPr>
          <p:spPr>
            <a:xfrm>
              <a:off x="2843903" y="3731856"/>
              <a:ext cx="701047" cy="96180"/>
            </a:xfrm>
            <a:prstGeom prst="rect">
              <a:avLst/>
            </a:prstGeom>
            <a:noFill/>
          </p:spPr>
          <p:txBody>
            <a:bodyPr wrap="none" rtlCol="0">
              <a:spAutoFit/>
            </a:bodyPr>
            <a:lstStyle/>
            <a:p>
              <a:r>
                <a:rPr lang="en-US" sz="2400" b="1" dirty="0">
                  <a:latin typeface="Garamond" panose="02020404030301010803" pitchFamily="18" charset="0"/>
                </a:rPr>
                <a:t>Source: Gillett et al, 2021</a:t>
              </a:r>
            </a:p>
          </p:txBody>
        </p:sp>
      </p:grpSp>
      <p:grpSp>
        <p:nvGrpSpPr>
          <p:cNvPr id="32" name="Group 31">
            <a:extLst>
              <a:ext uri="{FF2B5EF4-FFF2-40B4-BE49-F238E27FC236}">
                <a16:creationId xmlns:a16="http://schemas.microsoft.com/office/drawing/2014/main" id="{4274FC71-56EA-D348-8779-7C23CEC16F27}"/>
              </a:ext>
            </a:extLst>
          </p:cNvPr>
          <p:cNvGrpSpPr/>
          <p:nvPr/>
        </p:nvGrpSpPr>
        <p:grpSpPr>
          <a:xfrm>
            <a:off x="20133912" y="25092647"/>
            <a:ext cx="9604066" cy="5335630"/>
            <a:chOff x="20133912" y="25092647"/>
            <a:chExt cx="9604066" cy="5335630"/>
          </a:xfrm>
        </p:grpSpPr>
        <p:grpSp>
          <p:nvGrpSpPr>
            <p:cNvPr id="93" name="Group 92">
              <a:extLst>
                <a:ext uri="{FF2B5EF4-FFF2-40B4-BE49-F238E27FC236}">
                  <a16:creationId xmlns:a16="http://schemas.microsoft.com/office/drawing/2014/main" id="{E55C5FEF-1207-864B-A18E-B31F4AB7DF48}"/>
                </a:ext>
              </a:extLst>
            </p:cNvPr>
            <p:cNvGrpSpPr/>
            <p:nvPr/>
          </p:nvGrpSpPr>
          <p:grpSpPr>
            <a:xfrm>
              <a:off x="20133912" y="25092653"/>
              <a:ext cx="9604066" cy="5335624"/>
              <a:chOff x="-2745782" y="1331136"/>
              <a:chExt cx="9994816" cy="4144778"/>
            </a:xfrm>
          </p:grpSpPr>
          <p:pic>
            <p:nvPicPr>
              <p:cNvPr id="91" name="Picture 90">
                <a:extLst>
                  <a:ext uri="{FF2B5EF4-FFF2-40B4-BE49-F238E27FC236}">
                    <a16:creationId xmlns:a16="http://schemas.microsoft.com/office/drawing/2014/main" id="{09B313D5-ACF3-084F-BA50-67F6A9CE9409}"/>
                  </a:ext>
                </a:extLst>
              </p:cNvPr>
              <p:cNvPicPr>
                <a:picLocks noChangeAspect="1"/>
              </p:cNvPicPr>
              <p:nvPr/>
            </p:nvPicPr>
            <p:blipFill>
              <a:blip r:embed="rId14"/>
              <a:stretch>
                <a:fillRect/>
              </a:stretch>
            </p:blipFill>
            <p:spPr>
              <a:xfrm>
                <a:off x="-2745782" y="1333879"/>
                <a:ext cx="5152632" cy="4142034"/>
              </a:xfrm>
              <a:prstGeom prst="rect">
                <a:avLst/>
              </a:prstGeom>
            </p:spPr>
          </p:pic>
          <p:pic>
            <p:nvPicPr>
              <p:cNvPr id="92" name="Picture 91">
                <a:extLst>
                  <a:ext uri="{FF2B5EF4-FFF2-40B4-BE49-F238E27FC236}">
                    <a16:creationId xmlns:a16="http://schemas.microsoft.com/office/drawing/2014/main" id="{9459763A-7633-1843-9928-343A61B24A54}"/>
                  </a:ext>
                </a:extLst>
              </p:cNvPr>
              <p:cNvPicPr>
                <a:picLocks noChangeAspect="1"/>
              </p:cNvPicPr>
              <p:nvPr/>
            </p:nvPicPr>
            <p:blipFill>
              <a:blip r:embed="rId15"/>
              <a:stretch>
                <a:fillRect/>
              </a:stretch>
            </p:blipFill>
            <p:spPr>
              <a:xfrm>
                <a:off x="2092987" y="1331136"/>
                <a:ext cx="5156047" cy="4144778"/>
              </a:xfrm>
              <a:prstGeom prst="rect">
                <a:avLst/>
              </a:prstGeom>
            </p:spPr>
          </p:pic>
        </p:grpSp>
        <p:sp>
          <p:nvSpPr>
            <p:cNvPr id="95" name="Rectangle 94">
              <a:extLst>
                <a:ext uri="{FF2B5EF4-FFF2-40B4-BE49-F238E27FC236}">
                  <a16:creationId xmlns:a16="http://schemas.microsoft.com/office/drawing/2014/main" id="{E7985D11-D837-394A-A2AE-247218B5C502}"/>
                </a:ext>
              </a:extLst>
            </p:cNvPr>
            <p:cNvSpPr/>
            <p:nvPr/>
          </p:nvSpPr>
          <p:spPr>
            <a:xfrm>
              <a:off x="20133912" y="25092647"/>
              <a:ext cx="9592381" cy="533563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a:p>
          </p:txBody>
        </p:sp>
      </p:grpSp>
      <p:pic>
        <p:nvPicPr>
          <p:cNvPr id="2" name="Picture 1"/>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6719880" y="561111"/>
            <a:ext cx="1931270" cy="1931270"/>
          </a:xfrm>
          <a:prstGeom prst="rect">
            <a:avLst/>
          </a:prstGeom>
        </p:spPr>
      </p:pic>
      <p:pic>
        <p:nvPicPr>
          <p:cNvPr id="3" name="Picture 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951380" y="431352"/>
            <a:ext cx="2074286" cy="2085130"/>
          </a:xfrm>
          <a:prstGeom prst="rect">
            <a:avLst/>
          </a:prstGeom>
        </p:spPr>
      </p:pic>
      <p:sp>
        <p:nvSpPr>
          <p:cNvPr id="76" name="TextBox 75"/>
          <p:cNvSpPr txBox="1"/>
          <p:nvPr/>
        </p:nvSpPr>
        <p:spPr>
          <a:xfrm>
            <a:off x="359902" y="23120376"/>
            <a:ext cx="14943681" cy="2554545"/>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DNA from benthic microbes is actively being sequenced at UNH’s </a:t>
            </a:r>
            <a:r>
              <a:rPr lang="en-US" sz="4000" b="1" dirty="0">
                <a:latin typeface="Garamond" panose="02020404030301010803" pitchFamily="18" charset="0"/>
              </a:rPr>
              <a:t>Hubbard Center for Genome Studies</a:t>
            </a:r>
            <a:endParaRPr lang="en-US" sz="4000" dirty="0">
              <a:latin typeface="Garamond" panose="02020404030301010803" pitchFamily="18" charset="0"/>
            </a:endParaRPr>
          </a:p>
          <a:p>
            <a:pPr marL="822960" indent="-822960">
              <a:buFont typeface="Arial" panose="020B0604020202020204" pitchFamily="34" charset="0"/>
              <a:buChar char="•"/>
            </a:pPr>
            <a:r>
              <a:rPr lang="en-US" sz="4000" dirty="0">
                <a:latin typeface="Garamond" panose="02020404030301010803" pitchFamily="18" charset="0"/>
              </a:rPr>
              <a:t>Currently have data related to water quality in each stream </a:t>
            </a:r>
          </a:p>
          <a:p>
            <a:pPr marL="822960" indent="-822960">
              <a:buFont typeface="Arial" panose="020B0604020202020204" pitchFamily="34" charset="0"/>
              <a:buChar char="•"/>
            </a:pPr>
            <a:r>
              <a:rPr lang="en-US" sz="4000" dirty="0">
                <a:latin typeface="Garamond" panose="02020404030301010803" pitchFamily="18" charset="0"/>
              </a:rPr>
              <a:t>Land use in each headwater stream watershed has been classified</a:t>
            </a:r>
          </a:p>
        </p:txBody>
      </p:sp>
      <p:sp>
        <p:nvSpPr>
          <p:cNvPr id="35" name="TextBox 34">
            <a:extLst>
              <a:ext uri="{FF2B5EF4-FFF2-40B4-BE49-F238E27FC236}">
                <a16:creationId xmlns:a16="http://schemas.microsoft.com/office/drawing/2014/main" id="{17BEF5D2-3BB4-46A1-A42E-47B4F21A8C2F}"/>
              </a:ext>
            </a:extLst>
          </p:cNvPr>
          <p:cNvSpPr txBox="1"/>
          <p:nvPr/>
        </p:nvSpPr>
        <p:spPr>
          <a:xfrm>
            <a:off x="32252165" y="18954455"/>
            <a:ext cx="11068823" cy="2831544"/>
          </a:xfrm>
          <a:prstGeom prst="rect">
            <a:avLst/>
          </a:prstGeom>
          <a:noFill/>
        </p:spPr>
        <p:txBody>
          <a:bodyPr wrap="square" rtlCol="0">
            <a:spAutoFit/>
          </a:bodyPr>
          <a:lstStyle/>
          <a:p>
            <a:pPr marL="571500" indent="-571500">
              <a:buFont typeface="Arial" panose="020B0604020202020204" pitchFamily="34" charset="0"/>
              <a:buChar char="•"/>
            </a:pPr>
            <a:r>
              <a:rPr lang="en-US" sz="4000" dirty="0">
                <a:latin typeface="Garamond" panose="02020404030301010803" pitchFamily="18" charset="0"/>
              </a:rPr>
              <a:t>Surface water and sediment samples analyzed for chemistry</a:t>
            </a:r>
          </a:p>
          <a:p>
            <a:pPr marL="571500" indent="-571500">
              <a:buFont typeface="Arial" panose="020B0604020202020204" pitchFamily="34" charset="0"/>
              <a:buChar char="•"/>
            </a:pPr>
            <a:r>
              <a:rPr lang="en-US" sz="4000" dirty="0">
                <a:latin typeface="Garamond" panose="02020404030301010803" pitchFamily="18" charset="0"/>
              </a:rPr>
              <a:t>Use NMDS ordination to evaluate relative importance of land use and chemistry parameters </a:t>
            </a:r>
          </a:p>
          <a:p>
            <a:endParaRPr lang="en-US" dirty="0"/>
          </a:p>
        </p:txBody>
      </p:sp>
      <p:sp>
        <p:nvSpPr>
          <p:cNvPr id="39" name="TextBox 38">
            <a:extLst>
              <a:ext uri="{FF2B5EF4-FFF2-40B4-BE49-F238E27FC236}">
                <a16:creationId xmlns:a16="http://schemas.microsoft.com/office/drawing/2014/main" id="{BC9100B1-2602-4246-BB73-BAAB6C112B83}"/>
              </a:ext>
            </a:extLst>
          </p:cNvPr>
          <p:cNvSpPr txBox="1"/>
          <p:nvPr/>
        </p:nvSpPr>
        <p:spPr>
          <a:xfrm>
            <a:off x="40884579" y="18303226"/>
            <a:ext cx="2480166" cy="461665"/>
          </a:xfrm>
          <a:prstGeom prst="rect">
            <a:avLst/>
          </a:prstGeom>
          <a:noFill/>
        </p:spPr>
        <p:txBody>
          <a:bodyPr wrap="none" rtlCol="0">
            <a:spAutoFit/>
          </a:bodyPr>
          <a:lstStyle/>
          <a:p>
            <a:r>
              <a:rPr lang="en-US" sz="2400" b="1" dirty="0">
                <a:latin typeface="Garamond" panose="02020404030301010803" pitchFamily="18" charset="0"/>
              </a:rPr>
              <a:t>Source: biome-id </a:t>
            </a:r>
          </a:p>
        </p:txBody>
      </p:sp>
      <p:sp>
        <p:nvSpPr>
          <p:cNvPr id="40" name="TextBox 39">
            <a:extLst>
              <a:ext uri="{FF2B5EF4-FFF2-40B4-BE49-F238E27FC236}">
                <a16:creationId xmlns:a16="http://schemas.microsoft.com/office/drawing/2014/main" id="{55E5CB47-CF8C-4BCD-88FB-D5D956F8BAEB}"/>
              </a:ext>
            </a:extLst>
          </p:cNvPr>
          <p:cNvSpPr txBox="1"/>
          <p:nvPr/>
        </p:nvSpPr>
        <p:spPr>
          <a:xfrm>
            <a:off x="15677177" y="30715797"/>
            <a:ext cx="14243317" cy="1323439"/>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This insight could better inform management practices and help improve understanding of the role of streams in carbon cycling</a:t>
            </a:r>
            <a:endParaRPr lang="en-US" sz="4000" dirty="0"/>
          </a:p>
        </p:txBody>
      </p:sp>
      <p:sp>
        <p:nvSpPr>
          <p:cNvPr id="97" name="TextBox 96">
            <a:extLst>
              <a:ext uri="{FF2B5EF4-FFF2-40B4-BE49-F238E27FC236}">
                <a16:creationId xmlns:a16="http://schemas.microsoft.com/office/drawing/2014/main" id="{38D16C4D-2009-4E2D-8595-160450912A32}"/>
              </a:ext>
            </a:extLst>
          </p:cNvPr>
          <p:cNvSpPr txBox="1"/>
          <p:nvPr/>
        </p:nvSpPr>
        <p:spPr>
          <a:xfrm>
            <a:off x="20169181" y="30069884"/>
            <a:ext cx="4875053" cy="461665"/>
          </a:xfrm>
          <a:prstGeom prst="rect">
            <a:avLst/>
          </a:prstGeom>
          <a:noFill/>
        </p:spPr>
        <p:txBody>
          <a:bodyPr wrap="none" rtlCol="0">
            <a:spAutoFit/>
          </a:bodyPr>
          <a:lstStyle/>
          <a:p>
            <a:r>
              <a:rPr lang="en-US" sz="2400" b="1" dirty="0">
                <a:latin typeface="Garamond" panose="02020404030301010803" pitchFamily="18" charset="0"/>
              </a:rPr>
              <a:t>Source: Schimel and Gulledge, 1998 </a:t>
            </a:r>
          </a:p>
        </p:txBody>
      </p:sp>
      <p:sp>
        <p:nvSpPr>
          <p:cNvPr id="46" name="TextBox 45">
            <a:extLst>
              <a:ext uri="{FF2B5EF4-FFF2-40B4-BE49-F238E27FC236}">
                <a16:creationId xmlns:a16="http://schemas.microsoft.com/office/drawing/2014/main" id="{F44BE64D-F458-42AC-9E07-33D207DA1234}"/>
              </a:ext>
            </a:extLst>
          </p:cNvPr>
          <p:cNvSpPr txBox="1"/>
          <p:nvPr/>
        </p:nvSpPr>
        <p:spPr>
          <a:xfrm>
            <a:off x="15644521" y="24910609"/>
            <a:ext cx="4780982" cy="5909310"/>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Understanding shifts in the community will provide insight into how ecosystem function may change in the future.</a:t>
            </a:r>
          </a:p>
          <a:p>
            <a:endParaRPr lang="en-US" dirty="0"/>
          </a:p>
        </p:txBody>
      </p:sp>
      <p:pic>
        <p:nvPicPr>
          <p:cNvPr id="34" name="Picture 33" descr="Map&#10;&#10;Description automatically generated">
            <a:extLst>
              <a:ext uri="{FF2B5EF4-FFF2-40B4-BE49-F238E27FC236}">
                <a16:creationId xmlns:a16="http://schemas.microsoft.com/office/drawing/2014/main" id="{650BCD57-F696-A94F-925D-B5E238C13F27}"/>
              </a:ext>
            </a:extLst>
          </p:cNvPr>
          <p:cNvPicPr>
            <a:picLocks noChangeAspect="1"/>
          </p:cNvPicPr>
          <p:nvPr/>
        </p:nvPicPr>
        <p:blipFill>
          <a:blip r:embed="rId18"/>
          <a:stretch>
            <a:fillRect/>
          </a:stretch>
        </p:blipFill>
        <p:spPr>
          <a:xfrm>
            <a:off x="1566664" y="10076340"/>
            <a:ext cx="9846125" cy="6479016"/>
          </a:xfrm>
          <a:prstGeom prst="rect">
            <a:avLst/>
          </a:prstGeom>
          <a:ln>
            <a:solidFill>
              <a:schemeClr val="tx1"/>
            </a:solidFill>
          </a:ln>
        </p:spPr>
      </p:pic>
      <p:sp>
        <p:nvSpPr>
          <p:cNvPr id="98" name="Rounded Rectangle 18">
            <a:extLst>
              <a:ext uri="{FF2B5EF4-FFF2-40B4-BE49-F238E27FC236}">
                <a16:creationId xmlns:a16="http://schemas.microsoft.com/office/drawing/2014/main" id="{433B917A-31B6-40F7-B0F5-06135D662E02}"/>
              </a:ext>
            </a:extLst>
          </p:cNvPr>
          <p:cNvSpPr/>
          <p:nvPr/>
        </p:nvSpPr>
        <p:spPr>
          <a:xfrm>
            <a:off x="302081" y="17004651"/>
            <a:ext cx="12828225" cy="4714911"/>
          </a:xfrm>
          <a:prstGeom prst="roundRect">
            <a:avLst>
              <a:gd name="adj"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99" name="Rounded Rectangle 50">
            <a:extLst>
              <a:ext uri="{FF2B5EF4-FFF2-40B4-BE49-F238E27FC236}">
                <a16:creationId xmlns:a16="http://schemas.microsoft.com/office/drawing/2014/main" id="{BD8071A2-15A4-41E9-A840-50C13E1B3C8D}"/>
              </a:ext>
            </a:extLst>
          </p:cNvPr>
          <p:cNvSpPr/>
          <p:nvPr/>
        </p:nvSpPr>
        <p:spPr>
          <a:xfrm>
            <a:off x="312292" y="16995196"/>
            <a:ext cx="12803791" cy="971548"/>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1472" dirty="0"/>
          </a:p>
        </p:txBody>
      </p:sp>
      <p:sp>
        <p:nvSpPr>
          <p:cNvPr id="100" name="TextBox 99">
            <a:extLst>
              <a:ext uri="{FF2B5EF4-FFF2-40B4-BE49-F238E27FC236}">
                <a16:creationId xmlns:a16="http://schemas.microsoft.com/office/drawing/2014/main" id="{30DAC222-F990-44A3-A2E1-B38366ED5D3A}"/>
              </a:ext>
            </a:extLst>
          </p:cNvPr>
          <p:cNvSpPr txBox="1"/>
          <p:nvPr/>
        </p:nvSpPr>
        <p:spPr>
          <a:xfrm>
            <a:off x="302081" y="16894953"/>
            <a:ext cx="12848741" cy="1061829"/>
          </a:xfrm>
          <a:prstGeom prst="rect">
            <a:avLst/>
          </a:prstGeom>
          <a:noFill/>
          <a:ln>
            <a:noFill/>
          </a:ln>
        </p:spPr>
        <p:txBody>
          <a:bodyPr wrap="square" rtlCol="0">
            <a:spAutoFit/>
          </a:bodyPr>
          <a:lstStyle/>
          <a:p>
            <a:pPr algn="ctr"/>
            <a:r>
              <a:rPr lang="en-US" sz="6300" dirty="0">
                <a:solidFill>
                  <a:schemeClr val="bg1"/>
                </a:solidFill>
                <a:latin typeface="Helvetica" pitchFamily="2" charset="0"/>
              </a:rPr>
              <a:t>Research Question and Hypothesis</a:t>
            </a:r>
          </a:p>
        </p:txBody>
      </p:sp>
      <p:sp>
        <p:nvSpPr>
          <p:cNvPr id="12" name="TextBox 11"/>
          <p:cNvSpPr txBox="1"/>
          <p:nvPr/>
        </p:nvSpPr>
        <p:spPr>
          <a:xfrm>
            <a:off x="375314" y="17871494"/>
            <a:ext cx="12840772" cy="3785652"/>
          </a:xfrm>
          <a:prstGeom prst="rect">
            <a:avLst/>
          </a:prstGeom>
          <a:noFill/>
          <a:ln>
            <a:noFill/>
          </a:ln>
        </p:spPr>
        <p:txBody>
          <a:bodyPr wrap="square" rtlCol="0">
            <a:spAutoFit/>
          </a:bodyPr>
          <a:lstStyle/>
          <a:p>
            <a:r>
              <a:rPr lang="en-US" sz="4000" dirty="0">
                <a:latin typeface="Garamond" panose="02020404030301010803" pitchFamily="18" charset="0"/>
              </a:rPr>
              <a:t>Q: </a:t>
            </a:r>
            <a:r>
              <a:rPr lang="en-US" sz="4000" b="1" dirty="0">
                <a:latin typeface="Garamond" panose="02020404030301010803" pitchFamily="18" charset="0"/>
              </a:rPr>
              <a:t>How do benthic microbial communities vary with land use? Are they primarily related to seeding, water quality, or sediment chemistry?</a:t>
            </a:r>
          </a:p>
          <a:p>
            <a:r>
              <a:rPr lang="en-US" sz="4000" dirty="0">
                <a:latin typeface="Garamond" panose="02020404030301010803" pitchFamily="18" charset="0"/>
              </a:rPr>
              <a:t>H: </a:t>
            </a:r>
            <a:r>
              <a:rPr lang="en-US" sz="4000" b="1" dirty="0">
                <a:latin typeface="Garamond" panose="02020404030301010803" pitchFamily="18" charset="0"/>
              </a:rPr>
              <a:t>Microbial communities will differ, with clusters corresponding with three distinct land use types: forested, suburban, and agricultural.</a:t>
            </a:r>
          </a:p>
        </p:txBody>
      </p:sp>
      <p:grpSp>
        <p:nvGrpSpPr>
          <p:cNvPr id="72" name="Group 71">
            <a:extLst>
              <a:ext uri="{FF2B5EF4-FFF2-40B4-BE49-F238E27FC236}">
                <a16:creationId xmlns:a16="http://schemas.microsoft.com/office/drawing/2014/main" id="{29EDF30B-15FC-441F-A7F1-0D38C1E16A1D}"/>
              </a:ext>
            </a:extLst>
          </p:cNvPr>
          <p:cNvGrpSpPr/>
          <p:nvPr/>
        </p:nvGrpSpPr>
        <p:grpSpPr>
          <a:xfrm>
            <a:off x="372971" y="26011489"/>
            <a:ext cx="14930612" cy="4765183"/>
            <a:chOff x="372971" y="24979854"/>
            <a:chExt cx="14930612" cy="4765183"/>
          </a:xfrm>
        </p:grpSpPr>
        <p:pic>
          <p:nvPicPr>
            <p:cNvPr id="63" name="Picture 62" descr="Chart, scatter chart&#10;&#10;Description automatically generated">
              <a:extLst>
                <a:ext uri="{FF2B5EF4-FFF2-40B4-BE49-F238E27FC236}">
                  <a16:creationId xmlns:a16="http://schemas.microsoft.com/office/drawing/2014/main" id="{10CE105D-18BC-4D5E-AB77-9C773E914D12}"/>
                </a:ext>
              </a:extLst>
            </p:cNvPr>
            <p:cNvPicPr>
              <a:picLocks noChangeAspect="1"/>
            </p:cNvPicPr>
            <p:nvPr/>
          </p:nvPicPr>
          <p:blipFill>
            <a:blip r:embed="rId19"/>
            <a:stretch>
              <a:fillRect/>
            </a:stretch>
          </p:blipFill>
          <p:spPr>
            <a:xfrm>
              <a:off x="7882538" y="24979854"/>
              <a:ext cx="7421045" cy="4765183"/>
            </a:xfrm>
            <a:prstGeom prst="rect">
              <a:avLst/>
            </a:prstGeom>
          </p:spPr>
        </p:pic>
        <p:pic>
          <p:nvPicPr>
            <p:cNvPr id="70" name="Picture 69" descr="Chart, scatter chart&#10;&#10;Description automatically generated">
              <a:extLst>
                <a:ext uri="{FF2B5EF4-FFF2-40B4-BE49-F238E27FC236}">
                  <a16:creationId xmlns:a16="http://schemas.microsoft.com/office/drawing/2014/main" id="{B1340AFE-BAD1-4AF3-A1F0-2C299526EB81}"/>
                </a:ext>
              </a:extLst>
            </p:cNvPr>
            <p:cNvPicPr>
              <a:picLocks noChangeAspect="1"/>
            </p:cNvPicPr>
            <p:nvPr/>
          </p:nvPicPr>
          <p:blipFill>
            <a:blip r:embed="rId20"/>
            <a:stretch>
              <a:fillRect/>
            </a:stretch>
          </p:blipFill>
          <p:spPr>
            <a:xfrm>
              <a:off x="372971" y="24979855"/>
              <a:ext cx="7421045" cy="4765182"/>
            </a:xfrm>
            <a:prstGeom prst="rect">
              <a:avLst/>
            </a:prstGeom>
          </p:spPr>
        </p:pic>
      </p:grpSp>
      <p:sp>
        <p:nvSpPr>
          <p:cNvPr id="101" name="TextBox 100">
            <a:extLst>
              <a:ext uri="{FF2B5EF4-FFF2-40B4-BE49-F238E27FC236}">
                <a16:creationId xmlns:a16="http://schemas.microsoft.com/office/drawing/2014/main" id="{17D249EF-DC97-4A7E-A33F-738EFB69CD7C}"/>
              </a:ext>
            </a:extLst>
          </p:cNvPr>
          <p:cNvSpPr txBox="1"/>
          <p:nvPr/>
        </p:nvSpPr>
        <p:spPr>
          <a:xfrm>
            <a:off x="390968" y="31025912"/>
            <a:ext cx="15570969" cy="1938992"/>
          </a:xfrm>
          <a:prstGeom prst="rect">
            <a:avLst/>
          </a:prstGeom>
          <a:noFill/>
        </p:spPr>
        <p:txBody>
          <a:bodyPr wrap="square" rtlCol="0">
            <a:spAutoFit/>
          </a:bodyPr>
          <a:lstStyle/>
          <a:p>
            <a:pPr marL="822960" indent="-822960">
              <a:buFont typeface="Arial" panose="020B0604020202020204" pitchFamily="34" charset="0"/>
              <a:buChar char="•"/>
            </a:pPr>
            <a:r>
              <a:rPr lang="en-US" sz="4000" dirty="0">
                <a:latin typeface="Garamond" panose="02020404030301010803" pitchFamily="18" charset="0"/>
              </a:rPr>
              <a:t>As expected, water quality varies widely with land use across the 25 headwater sites</a:t>
            </a:r>
          </a:p>
          <a:p>
            <a:pPr marL="822960" indent="-822960">
              <a:buFont typeface="Arial" panose="020B0604020202020204" pitchFamily="34" charset="0"/>
              <a:buChar char="•"/>
            </a:pPr>
            <a:endParaRPr lang="en-US" sz="4000" dirty="0">
              <a:latin typeface="Garamond" panose="02020404030301010803" pitchFamily="18" charset="0"/>
            </a:endParaRPr>
          </a:p>
        </p:txBody>
      </p:sp>
    </p:spTree>
    <p:extLst>
      <p:ext uri="{BB962C8B-B14F-4D97-AF65-F5344CB8AC3E}">
        <p14:creationId xmlns:p14="http://schemas.microsoft.com/office/powerpoint/2010/main" val="20544137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3552</TotalTime>
  <Words>580</Words>
  <Application>Microsoft Macintosh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Garamond</vt:lpstr>
      <vt:lpstr>Helvetica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Buonpane</dc:creator>
  <cp:lastModifiedBy>Joshua Buonpane</cp:lastModifiedBy>
  <cp:revision>84</cp:revision>
  <dcterms:created xsi:type="dcterms:W3CDTF">2022-05-09T14:32:16Z</dcterms:created>
  <dcterms:modified xsi:type="dcterms:W3CDTF">2022-05-12T16:13:37Z</dcterms:modified>
</cp:coreProperties>
</file>