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32918400" cy="21945600"/>
  <p:notesSz cx="7077075" cy="9363075"/>
  <p:defaultTextStyle>
    <a:defPPr>
      <a:defRPr lang="en-US"/>
    </a:defPPr>
    <a:lvl1pPr algn="ctr" rtl="0" fontAlgn="base">
      <a:spcBef>
        <a:spcPct val="0"/>
      </a:spcBef>
      <a:spcAft>
        <a:spcPct val="0"/>
      </a:spcAft>
      <a:defRPr sz="3600" b="1" kern="1200">
        <a:solidFill>
          <a:srgbClr val="FF9900"/>
        </a:solidFill>
        <a:latin typeface="Arial" charset="0"/>
        <a:ea typeface="+mn-ea"/>
        <a:cs typeface="+mn-cs"/>
      </a:defRPr>
    </a:lvl1pPr>
    <a:lvl2pPr marL="380985" algn="ctr" rtl="0" fontAlgn="base">
      <a:spcBef>
        <a:spcPct val="0"/>
      </a:spcBef>
      <a:spcAft>
        <a:spcPct val="0"/>
      </a:spcAft>
      <a:defRPr sz="3600" b="1" kern="1200">
        <a:solidFill>
          <a:srgbClr val="FF9900"/>
        </a:solidFill>
        <a:latin typeface="Arial" charset="0"/>
        <a:ea typeface="+mn-ea"/>
        <a:cs typeface="+mn-cs"/>
      </a:defRPr>
    </a:lvl2pPr>
    <a:lvl3pPr marL="761970" algn="ctr" rtl="0" fontAlgn="base">
      <a:spcBef>
        <a:spcPct val="0"/>
      </a:spcBef>
      <a:spcAft>
        <a:spcPct val="0"/>
      </a:spcAft>
      <a:defRPr sz="3600" b="1" kern="1200">
        <a:solidFill>
          <a:srgbClr val="FF9900"/>
        </a:solidFill>
        <a:latin typeface="Arial" charset="0"/>
        <a:ea typeface="+mn-ea"/>
        <a:cs typeface="+mn-cs"/>
      </a:defRPr>
    </a:lvl3pPr>
    <a:lvl4pPr marL="1142954" algn="ctr" rtl="0" fontAlgn="base">
      <a:spcBef>
        <a:spcPct val="0"/>
      </a:spcBef>
      <a:spcAft>
        <a:spcPct val="0"/>
      </a:spcAft>
      <a:defRPr sz="3600" b="1" kern="1200">
        <a:solidFill>
          <a:srgbClr val="FF9900"/>
        </a:solidFill>
        <a:latin typeface="Arial" charset="0"/>
        <a:ea typeface="+mn-ea"/>
        <a:cs typeface="+mn-cs"/>
      </a:defRPr>
    </a:lvl4pPr>
    <a:lvl5pPr marL="1523939" algn="ctr" rtl="0" fontAlgn="base">
      <a:spcBef>
        <a:spcPct val="0"/>
      </a:spcBef>
      <a:spcAft>
        <a:spcPct val="0"/>
      </a:spcAft>
      <a:defRPr sz="3600" b="1" kern="1200">
        <a:solidFill>
          <a:srgbClr val="FF9900"/>
        </a:solidFill>
        <a:latin typeface="Arial" charset="0"/>
        <a:ea typeface="+mn-ea"/>
        <a:cs typeface="+mn-cs"/>
      </a:defRPr>
    </a:lvl5pPr>
    <a:lvl6pPr marL="1904924" algn="l" defTabSz="761970" rtl="0" eaLnBrk="1" latinLnBrk="0" hangingPunct="1">
      <a:defRPr sz="3600" b="1" kern="1200">
        <a:solidFill>
          <a:srgbClr val="FF9900"/>
        </a:solidFill>
        <a:latin typeface="Arial" charset="0"/>
        <a:ea typeface="+mn-ea"/>
        <a:cs typeface="+mn-cs"/>
      </a:defRPr>
    </a:lvl6pPr>
    <a:lvl7pPr marL="2285909" algn="l" defTabSz="761970" rtl="0" eaLnBrk="1" latinLnBrk="0" hangingPunct="1">
      <a:defRPr sz="3600" b="1" kern="1200">
        <a:solidFill>
          <a:srgbClr val="FF9900"/>
        </a:solidFill>
        <a:latin typeface="Arial" charset="0"/>
        <a:ea typeface="+mn-ea"/>
        <a:cs typeface="+mn-cs"/>
      </a:defRPr>
    </a:lvl7pPr>
    <a:lvl8pPr marL="2666893" algn="l" defTabSz="761970" rtl="0" eaLnBrk="1" latinLnBrk="0" hangingPunct="1">
      <a:defRPr sz="3600" b="1" kern="1200">
        <a:solidFill>
          <a:srgbClr val="FF9900"/>
        </a:solidFill>
        <a:latin typeface="Arial" charset="0"/>
        <a:ea typeface="+mn-ea"/>
        <a:cs typeface="+mn-cs"/>
      </a:defRPr>
    </a:lvl8pPr>
    <a:lvl9pPr marL="3047878" algn="l" defTabSz="761970" rtl="0" eaLnBrk="1" latinLnBrk="0" hangingPunct="1">
      <a:defRPr sz="36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orient="horz" pos="6912">
          <p15:clr>
            <a:srgbClr val="A4A3A4"/>
          </p15:clr>
        </p15:guide>
        <p15:guide id="4" pos="10368">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llis, Eileen" initials="HE" lastIdx="7" clrIdx="0">
    <p:extLst>
      <p:ext uri="{19B8F6BF-5375-455C-9EA6-DF929625EA0E}">
        <p15:presenceInfo xmlns:p15="http://schemas.microsoft.com/office/powerpoint/2012/main" userId="S::ehk3@unh.edu::01a64b88-e38a-416a-9781-76879f44009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p:scale>
          <a:sx n="39" d="100"/>
          <a:sy n="39" d="100"/>
        </p:scale>
        <p:origin x="1392" y="-72"/>
      </p:cViewPr>
      <p:guideLst>
        <p:guide orient="horz" pos="10368"/>
        <p:guide pos="15552"/>
        <p:guide orient="horz" pos="6912"/>
        <p:guide pos="103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handoutMaster" Target="handoutMasters/handout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Users/eileenhollis/Desktop/DNP/Co-Design%20prject/Nurses%20Perceptions%20to%20FPDR%20raw%20data%2010.19.21.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eileenhollis/Desktop/DNP/Co-Design%20prject/Nurses%20Perceptions%20to%20FPDR%20raw%20data%2010.19.21.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Nurses Perceptions of Barriers to FPDR</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6"/>
              </a:solidFill>
              <a:ln w="19050">
                <a:solidFill>
                  <a:schemeClr val="lt1"/>
                </a:solidFill>
              </a:ln>
              <a:effectLst/>
            </c:spPr>
            <c:extLst>
              <c:ext xmlns:c16="http://schemas.microsoft.com/office/drawing/2014/chart" uri="{C3380CC4-5D6E-409C-BE32-E72D297353CC}">
                <c16:uniqueId val="{00000001-35E0-D047-B087-DB319B942A5F}"/>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35E0-D047-B087-DB319B942A5F}"/>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35E0-D047-B087-DB319B942A5F}"/>
              </c:ext>
            </c:extLst>
          </c:dPt>
          <c:dLbls>
            <c:dLbl>
              <c:idx val="0"/>
              <c:layout>
                <c:manualLayout>
                  <c:x val="-0.12023099740817764"/>
                  <c:y val="2.4759040536599591E-2"/>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35E0-D047-B087-DB319B942A5F}"/>
                </c:ext>
              </c:extLst>
            </c:dLbl>
            <c:dLbl>
              <c:idx val="1"/>
              <c:layout>
                <c:manualLayout>
                  <c:x val="5.2854650990903987E-2"/>
                  <c:y val="-0.16367454068241477"/>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35E0-D047-B087-DB319B942A5F}"/>
                </c:ext>
              </c:extLst>
            </c:dLbl>
            <c:dLbl>
              <c:idx val="2"/>
              <c:layout>
                <c:manualLayout>
                  <c:x val="0.13167187330619964"/>
                  <c:y val="9.6345691163604502E-2"/>
                </c:manualLayout>
              </c:layout>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15:layout>
                    <c:manualLayout>
                      <c:w val="8.6495718072787831E-2"/>
                      <c:h val="0.12490740740740738"/>
                    </c:manualLayout>
                  </c15:layout>
                </c:ext>
                <c:ext xmlns:c16="http://schemas.microsoft.com/office/drawing/2014/chart" uri="{C3380CC4-5D6E-409C-BE32-E72D297353CC}">
                  <c16:uniqueId val="{00000005-35E0-D047-B087-DB319B942A5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Themes!$B$4:$B$6</c:f>
              <c:strCache>
                <c:ptCount val="3"/>
                <c:pt idx="0">
                  <c:v>"Trauma"</c:v>
                </c:pt>
                <c:pt idx="1">
                  <c:v>Patient or Family Request</c:v>
                </c:pt>
                <c:pt idx="2">
                  <c:v>"Disruptive"</c:v>
                </c:pt>
              </c:strCache>
            </c:strRef>
          </c:cat>
          <c:val>
            <c:numRef>
              <c:f>Themes!$C$4:$C$6</c:f>
              <c:numCache>
                <c:formatCode>General</c:formatCode>
                <c:ptCount val="3"/>
                <c:pt idx="0">
                  <c:v>15</c:v>
                </c:pt>
                <c:pt idx="1">
                  <c:v>7</c:v>
                </c:pt>
                <c:pt idx="2">
                  <c:v>12</c:v>
                </c:pt>
              </c:numCache>
            </c:numRef>
          </c:val>
          <c:extLst>
            <c:ext xmlns:c16="http://schemas.microsoft.com/office/drawing/2014/chart" uri="{C3380CC4-5D6E-409C-BE32-E72D297353CC}">
              <c16:uniqueId val="{00000006-35E0-D047-B087-DB319B942A5F}"/>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en-US"/>
              <a:t>Nurses Perceptions of Benefits to FPDR</a:t>
            </a:r>
          </a:p>
        </c:rich>
      </c:tx>
      <c:overlay val="0"/>
      <c:spPr>
        <a:noFill/>
        <a:ln>
          <a:noFill/>
        </a:ln>
        <a:effectLst/>
      </c:spPr>
      <c:txPr>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6"/>
              </a:solidFill>
              <a:ln w="19050">
                <a:solidFill>
                  <a:schemeClr val="lt1"/>
                </a:solidFill>
              </a:ln>
              <a:effectLst/>
            </c:spPr>
            <c:extLst>
              <c:ext xmlns:c16="http://schemas.microsoft.com/office/drawing/2014/chart" uri="{C3380CC4-5D6E-409C-BE32-E72D297353CC}">
                <c16:uniqueId val="{00000001-D014-3C47-AA20-433485A9E861}"/>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D014-3C47-AA20-433485A9E86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D014-3C47-AA20-433485A9E861}"/>
              </c:ext>
            </c:extLst>
          </c:dPt>
          <c:dLbls>
            <c:dLbl>
              <c:idx val="0"/>
              <c:layout>
                <c:manualLayout>
                  <c:x val="-0.10147747156605434"/>
                  <c:y val="0.11432341790609507"/>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014-3C47-AA20-433485A9E861}"/>
                </c:ext>
              </c:extLst>
            </c:dLbl>
            <c:dLbl>
              <c:idx val="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extLst>
                <c:ext xmlns:c16="http://schemas.microsoft.com/office/drawing/2014/chart" uri="{C3380CC4-5D6E-409C-BE32-E72D297353CC}">
                  <c16:uniqueId val="{00000003-D014-3C47-AA20-433485A9E861}"/>
                </c:ext>
              </c:extLst>
            </c:dLbl>
            <c:dLbl>
              <c:idx val="2"/>
              <c:layout>
                <c:manualLayout>
                  <c:x val="0.14970209973753276"/>
                  <c:y val="-1.2979731700204141E-2"/>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D014-3C47-AA20-433485A9E86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Themes!$E$4:$E$6</c:f>
              <c:strCache>
                <c:ptCount val="3"/>
                <c:pt idx="0">
                  <c:v>"Closure"</c:v>
                </c:pt>
                <c:pt idx="1">
                  <c:v>Patient or Family Request</c:v>
                </c:pt>
                <c:pt idx="2">
                  <c:v>"Help Understand the Process"</c:v>
                </c:pt>
              </c:strCache>
            </c:strRef>
          </c:cat>
          <c:val>
            <c:numRef>
              <c:f>Themes!$F$4:$F$6</c:f>
              <c:numCache>
                <c:formatCode>General</c:formatCode>
                <c:ptCount val="3"/>
                <c:pt idx="0">
                  <c:v>10</c:v>
                </c:pt>
                <c:pt idx="1">
                  <c:v>7</c:v>
                </c:pt>
                <c:pt idx="2">
                  <c:v>16</c:v>
                </c:pt>
              </c:numCache>
            </c:numRef>
          </c:val>
          <c:extLst>
            <c:ext xmlns:c16="http://schemas.microsoft.com/office/drawing/2014/chart" uri="{C3380CC4-5D6E-409C-BE32-E72D297353CC}">
              <c16:uniqueId val="{00000006-D014-3C47-AA20-433485A9E861}"/>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9359" y="6817783"/>
            <a:ext cx="27979687" cy="4703234"/>
          </a:xfrm>
        </p:spPr>
        <p:txBody>
          <a:bodyPr/>
          <a:lstStyle/>
          <a:p>
            <a:r>
              <a:rPr lang="en-US"/>
              <a:t>Click to edit Master title style</a:t>
            </a:r>
          </a:p>
        </p:txBody>
      </p:sp>
      <p:sp>
        <p:nvSpPr>
          <p:cNvPr id="3" name="Subtitle 2"/>
          <p:cNvSpPr>
            <a:spLocks noGrp="1"/>
          </p:cNvSpPr>
          <p:nvPr>
            <p:ph type="subTitle" idx="1"/>
          </p:nvPr>
        </p:nvSpPr>
        <p:spPr>
          <a:xfrm>
            <a:off x="4937524" y="12435417"/>
            <a:ext cx="23043356" cy="5609167"/>
          </a:xfrm>
        </p:spPr>
        <p:txBody>
          <a:bodyPr/>
          <a:lstStyle>
            <a:lvl1pPr marL="0" indent="0" algn="ctr">
              <a:buNone/>
              <a:defRPr/>
            </a:lvl1pPr>
            <a:lvl2pPr marL="380985" indent="0" algn="ctr">
              <a:buNone/>
              <a:defRPr/>
            </a:lvl2pPr>
            <a:lvl3pPr marL="761970" indent="0" algn="ctr">
              <a:buNone/>
              <a:defRPr/>
            </a:lvl3pPr>
            <a:lvl4pPr marL="1142954" indent="0" algn="ctr">
              <a:buNone/>
              <a:defRPr/>
            </a:lvl4pPr>
            <a:lvl5pPr marL="1523939" indent="0" algn="ctr">
              <a:buNone/>
              <a:defRPr/>
            </a:lvl5pPr>
            <a:lvl6pPr marL="1904924" indent="0" algn="ctr">
              <a:buNone/>
              <a:defRPr/>
            </a:lvl6pPr>
            <a:lvl7pPr marL="2285909" indent="0" algn="ctr">
              <a:buNone/>
              <a:defRPr/>
            </a:lvl7pPr>
            <a:lvl8pPr marL="2666893" indent="0" algn="ctr">
              <a:buNone/>
              <a:defRPr/>
            </a:lvl8pPr>
            <a:lvl9pPr marL="3047878"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5" y="14102296"/>
            <a:ext cx="27980879" cy="4358216"/>
          </a:xfrm>
        </p:spPr>
        <p:txBody>
          <a:bodyPr anchor="t"/>
          <a:lstStyle>
            <a:lvl1pPr algn="l">
              <a:defRPr sz="3300" b="1" cap="all"/>
            </a:lvl1pPr>
          </a:lstStyle>
          <a:p>
            <a:r>
              <a:rPr lang="en-US"/>
              <a:t>Click to edit Master title style</a:t>
            </a:r>
          </a:p>
        </p:txBody>
      </p:sp>
      <p:sp>
        <p:nvSpPr>
          <p:cNvPr id="3" name="Text Placeholder 2"/>
          <p:cNvSpPr>
            <a:spLocks noGrp="1"/>
          </p:cNvSpPr>
          <p:nvPr>
            <p:ph type="body" idx="1"/>
          </p:nvPr>
        </p:nvSpPr>
        <p:spPr>
          <a:xfrm>
            <a:off x="2600325" y="9301692"/>
            <a:ext cx="27980879" cy="4800600"/>
          </a:xfrm>
        </p:spPr>
        <p:txBody>
          <a:bodyPr anchor="b"/>
          <a:lstStyle>
            <a:lvl1pPr marL="0" indent="0">
              <a:buNone/>
              <a:defRPr sz="1700"/>
            </a:lvl1pPr>
            <a:lvl2pPr marL="380985" indent="0">
              <a:buNone/>
              <a:defRPr sz="1500"/>
            </a:lvl2pPr>
            <a:lvl3pPr marL="761970" indent="0">
              <a:buNone/>
              <a:defRPr sz="1300"/>
            </a:lvl3pPr>
            <a:lvl4pPr marL="1142954" indent="0">
              <a:buNone/>
              <a:defRPr sz="1200"/>
            </a:lvl4pPr>
            <a:lvl5pPr marL="1523939" indent="0">
              <a:buNone/>
              <a:defRPr sz="1200"/>
            </a:lvl5pPr>
            <a:lvl6pPr marL="1904924" indent="0">
              <a:buNone/>
              <a:defRPr sz="1200"/>
            </a:lvl6pPr>
            <a:lvl7pPr marL="2285909" indent="0">
              <a:buNone/>
              <a:defRPr sz="1200"/>
            </a:lvl7pPr>
            <a:lvl8pPr marL="2666893" indent="0">
              <a:buNone/>
              <a:defRPr sz="1200"/>
            </a:lvl8pPr>
            <a:lvl9pPr marL="3047878" indent="0">
              <a:buNone/>
              <a:defRPr sz="12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45446" y="5120218"/>
            <a:ext cx="14756606" cy="14484350"/>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16353" y="5120218"/>
            <a:ext cx="14756606" cy="14484350"/>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45445" y="4912786"/>
            <a:ext cx="14544676" cy="2046817"/>
          </a:xfrm>
        </p:spPr>
        <p:txBody>
          <a:bodyPr anchor="b"/>
          <a:lstStyle>
            <a:lvl1pPr marL="0" indent="0">
              <a:buNone/>
              <a:defRPr sz="2000" b="1"/>
            </a:lvl1pPr>
            <a:lvl2pPr marL="380985" indent="0">
              <a:buNone/>
              <a:defRPr sz="1700" b="1"/>
            </a:lvl2pPr>
            <a:lvl3pPr marL="761970" indent="0">
              <a:buNone/>
              <a:defRPr sz="1500" b="1"/>
            </a:lvl3pPr>
            <a:lvl4pPr marL="1142954" indent="0">
              <a:buNone/>
              <a:defRPr sz="1300" b="1"/>
            </a:lvl4pPr>
            <a:lvl5pPr marL="1523939" indent="0">
              <a:buNone/>
              <a:defRPr sz="1300" b="1"/>
            </a:lvl5pPr>
            <a:lvl6pPr marL="1904924" indent="0">
              <a:buNone/>
              <a:defRPr sz="1300" b="1"/>
            </a:lvl6pPr>
            <a:lvl7pPr marL="2285909" indent="0">
              <a:buNone/>
              <a:defRPr sz="1300" b="1"/>
            </a:lvl7pPr>
            <a:lvl8pPr marL="2666893" indent="0">
              <a:buNone/>
              <a:defRPr sz="1300" b="1"/>
            </a:lvl8pPr>
            <a:lvl9pPr marL="3047878" indent="0">
              <a:buNone/>
              <a:defRPr sz="1300" b="1"/>
            </a:lvl9pPr>
          </a:lstStyle>
          <a:p>
            <a:pPr lvl="0"/>
            <a:r>
              <a:rPr lang="en-US"/>
              <a:t>Click to edit Master text styles</a:t>
            </a:r>
          </a:p>
        </p:txBody>
      </p:sp>
      <p:sp>
        <p:nvSpPr>
          <p:cNvPr id="4" name="Content Placeholder 3"/>
          <p:cNvSpPr>
            <a:spLocks noGrp="1"/>
          </p:cNvSpPr>
          <p:nvPr>
            <p:ph sz="half" idx="2"/>
          </p:nvPr>
        </p:nvSpPr>
        <p:spPr>
          <a:xfrm>
            <a:off x="1645445" y="6959601"/>
            <a:ext cx="14544676" cy="12643909"/>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722330" y="4912786"/>
            <a:ext cx="14550628" cy="2046817"/>
          </a:xfrm>
        </p:spPr>
        <p:txBody>
          <a:bodyPr anchor="b"/>
          <a:lstStyle>
            <a:lvl1pPr marL="0" indent="0">
              <a:buNone/>
              <a:defRPr sz="2000" b="1"/>
            </a:lvl1pPr>
            <a:lvl2pPr marL="380985" indent="0">
              <a:buNone/>
              <a:defRPr sz="1700" b="1"/>
            </a:lvl2pPr>
            <a:lvl3pPr marL="761970" indent="0">
              <a:buNone/>
              <a:defRPr sz="1500" b="1"/>
            </a:lvl3pPr>
            <a:lvl4pPr marL="1142954" indent="0">
              <a:buNone/>
              <a:defRPr sz="1300" b="1"/>
            </a:lvl4pPr>
            <a:lvl5pPr marL="1523939" indent="0">
              <a:buNone/>
              <a:defRPr sz="1300" b="1"/>
            </a:lvl5pPr>
            <a:lvl6pPr marL="1904924" indent="0">
              <a:buNone/>
              <a:defRPr sz="1300" b="1"/>
            </a:lvl6pPr>
            <a:lvl7pPr marL="2285909" indent="0">
              <a:buNone/>
              <a:defRPr sz="1300" b="1"/>
            </a:lvl7pPr>
            <a:lvl8pPr marL="2666893" indent="0">
              <a:buNone/>
              <a:defRPr sz="1300" b="1"/>
            </a:lvl8pPr>
            <a:lvl9pPr marL="3047878" indent="0">
              <a:buNone/>
              <a:defRPr sz="1300" b="1"/>
            </a:lvl9pPr>
          </a:lstStyle>
          <a:p>
            <a:pPr lvl="0"/>
            <a:r>
              <a:rPr lang="en-US"/>
              <a:t>Click to edit Master text styles</a:t>
            </a:r>
          </a:p>
        </p:txBody>
      </p:sp>
      <p:sp>
        <p:nvSpPr>
          <p:cNvPr id="6" name="Content Placeholder 5"/>
          <p:cNvSpPr>
            <a:spLocks noGrp="1"/>
          </p:cNvSpPr>
          <p:nvPr>
            <p:ph sz="quarter" idx="4"/>
          </p:nvPr>
        </p:nvSpPr>
        <p:spPr>
          <a:xfrm>
            <a:off x="16722330" y="6959601"/>
            <a:ext cx="14550628" cy="12643909"/>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444" y="874183"/>
            <a:ext cx="10829926" cy="3717926"/>
          </a:xfrm>
        </p:spPr>
        <p:txBody>
          <a:bodyPr anchor="b"/>
          <a:lstStyle>
            <a:lvl1pPr algn="l">
              <a:defRPr sz="1700" b="1"/>
            </a:lvl1pPr>
          </a:lstStyle>
          <a:p>
            <a:r>
              <a:rPr lang="en-US"/>
              <a:t>Click to edit Master title style</a:t>
            </a:r>
          </a:p>
        </p:txBody>
      </p:sp>
      <p:sp>
        <p:nvSpPr>
          <p:cNvPr id="3" name="Content Placeholder 2"/>
          <p:cNvSpPr>
            <a:spLocks noGrp="1"/>
          </p:cNvSpPr>
          <p:nvPr>
            <p:ph idx="1"/>
          </p:nvPr>
        </p:nvSpPr>
        <p:spPr>
          <a:xfrm>
            <a:off x="12870656" y="874183"/>
            <a:ext cx="18402300" cy="18729326"/>
          </a:xfrm>
        </p:spPr>
        <p:txBody>
          <a:bodyPr/>
          <a:lstStyle>
            <a:lvl1pPr>
              <a:defRPr sz="27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45444" y="4592108"/>
            <a:ext cx="10829926" cy="15011400"/>
          </a:xfrm>
        </p:spPr>
        <p:txBody>
          <a:bodyPr/>
          <a:lstStyle>
            <a:lvl1pPr marL="0" indent="0">
              <a:buNone/>
              <a:defRPr sz="1200"/>
            </a:lvl1pPr>
            <a:lvl2pPr marL="380985" indent="0">
              <a:buNone/>
              <a:defRPr sz="1000"/>
            </a:lvl2pPr>
            <a:lvl3pPr marL="761970" indent="0">
              <a:buNone/>
              <a:defRPr sz="800"/>
            </a:lvl3pPr>
            <a:lvl4pPr marL="1142954" indent="0">
              <a:buNone/>
              <a:defRPr sz="700"/>
            </a:lvl4pPr>
            <a:lvl5pPr marL="1523939" indent="0">
              <a:buNone/>
              <a:defRPr sz="700"/>
            </a:lvl5pPr>
            <a:lvl6pPr marL="1904924" indent="0">
              <a:buNone/>
              <a:defRPr sz="700"/>
            </a:lvl6pPr>
            <a:lvl7pPr marL="2285909" indent="0">
              <a:buNone/>
              <a:defRPr sz="700"/>
            </a:lvl7pPr>
            <a:lvl8pPr marL="2666893" indent="0">
              <a:buNone/>
              <a:defRPr sz="700"/>
            </a:lvl8pPr>
            <a:lvl9pPr marL="3047878" indent="0">
              <a:buNone/>
              <a:defRPr sz="7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000" y="15361713"/>
            <a:ext cx="19751278" cy="1813984"/>
          </a:xfrm>
        </p:spPr>
        <p:txBody>
          <a:bodyPr anchor="b"/>
          <a:lstStyle>
            <a:lvl1pPr algn="l">
              <a:defRPr sz="1700" b="1"/>
            </a:lvl1pPr>
          </a:lstStyle>
          <a:p>
            <a:r>
              <a:rPr lang="en-US"/>
              <a:t>Click to edit Master title style</a:t>
            </a:r>
          </a:p>
        </p:txBody>
      </p:sp>
      <p:sp>
        <p:nvSpPr>
          <p:cNvPr id="3" name="Picture Placeholder 2"/>
          <p:cNvSpPr>
            <a:spLocks noGrp="1"/>
          </p:cNvSpPr>
          <p:nvPr>
            <p:ph type="pic" idx="1"/>
          </p:nvPr>
        </p:nvSpPr>
        <p:spPr>
          <a:xfrm>
            <a:off x="6452000" y="1961093"/>
            <a:ext cx="19751278" cy="13166725"/>
          </a:xfrm>
        </p:spPr>
        <p:txBody>
          <a:bodyPr/>
          <a:lstStyle>
            <a:lvl1pPr marL="0" indent="0">
              <a:buNone/>
              <a:defRPr sz="2700"/>
            </a:lvl1pPr>
            <a:lvl2pPr marL="380985" indent="0">
              <a:buNone/>
              <a:defRPr sz="2300"/>
            </a:lvl2pPr>
            <a:lvl3pPr marL="761970" indent="0">
              <a:buNone/>
              <a:defRPr sz="2000"/>
            </a:lvl3pPr>
            <a:lvl4pPr marL="1142954" indent="0">
              <a:buNone/>
              <a:defRPr sz="1700"/>
            </a:lvl4pPr>
            <a:lvl5pPr marL="1523939" indent="0">
              <a:buNone/>
              <a:defRPr sz="1700"/>
            </a:lvl5pPr>
            <a:lvl6pPr marL="1904924" indent="0">
              <a:buNone/>
              <a:defRPr sz="1700"/>
            </a:lvl6pPr>
            <a:lvl7pPr marL="2285909" indent="0">
              <a:buNone/>
              <a:defRPr sz="1700"/>
            </a:lvl7pPr>
            <a:lvl8pPr marL="2666893" indent="0">
              <a:buNone/>
              <a:defRPr sz="1700"/>
            </a:lvl8pPr>
            <a:lvl9pPr marL="3047878" indent="0">
              <a:buNone/>
              <a:defRPr sz="1700"/>
            </a:lvl9pPr>
          </a:lstStyle>
          <a:p>
            <a:pPr lvl="0"/>
            <a:endParaRPr lang="en-US" noProof="0"/>
          </a:p>
        </p:txBody>
      </p:sp>
      <p:sp>
        <p:nvSpPr>
          <p:cNvPr id="4" name="Text Placeholder 3"/>
          <p:cNvSpPr>
            <a:spLocks noGrp="1"/>
          </p:cNvSpPr>
          <p:nvPr>
            <p:ph type="body" sz="half" idx="2"/>
          </p:nvPr>
        </p:nvSpPr>
        <p:spPr>
          <a:xfrm>
            <a:off x="6452000" y="17175696"/>
            <a:ext cx="19751278" cy="2574925"/>
          </a:xfrm>
        </p:spPr>
        <p:txBody>
          <a:bodyPr/>
          <a:lstStyle>
            <a:lvl1pPr marL="0" indent="0">
              <a:buNone/>
              <a:defRPr sz="1200"/>
            </a:lvl1pPr>
            <a:lvl2pPr marL="380985" indent="0">
              <a:buNone/>
              <a:defRPr sz="1000"/>
            </a:lvl2pPr>
            <a:lvl3pPr marL="761970" indent="0">
              <a:buNone/>
              <a:defRPr sz="800"/>
            </a:lvl3pPr>
            <a:lvl4pPr marL="1142954" indent="0">
              <a:buNone/>
              <a:defRPr sz="700"/>
            </a:lvl4pPr>
            <a:lvl5pPr marL="1523939" indent="0">
              <a:buNone/>
              <a:defRPr sz="700"/>
            </a:lvl5pPr>
            <a:lvl6pPr marL="1904924" indent="0">
              <a:buNone/>
              <a:defRPr sz="700"/>
            </a:lvl6pPr>
            <a:lvl7pPr marL="2285909" indent="0">
              <a:buNone/>
              <a:defRPr sz="700"/>
            </a:lvl7pPr>
            <a:lvl8pPr marL="2666893" indent="0">
              <a:buNone/>
              <a:defRPr sz="700"/>
            </a:lvl8pPr>
            <a:lvl9pPr marL="3047878" indent="0">
              <a:buNone/>
              <a:defRPr sz="7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6081" y="878416"/>
            <a:ext cx="7406878" cy="187261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45445" y="878416"/>
            <a:ext cx="22106335" cy="187261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645446" y="878417"/>
            <a:ext cx="29627513" cy="3657600"/>
          </a:xfrm>
        </p:spPr>
        <p:txBody>
          <a:bodyPr/>
          <a:lstStyle/>
          <a:p>
            <a:r>
              <a:rPr lang="en-US"/>
              <a:t>Click to edit Master title style</a:t>
            </a:r>
          </a:p>
        </p:txBody>
      </p:sp>
      <p:sp>
        <p:nvSpPr>
          <p:cNvPr id="3" name="Content Placeholder 2"/>
          <p:cNvSpPr>
            <a:spLocks noGrp="1"/>
          </p:cNvSpPr>
          <p:nvPr>
            <p:ph sz="quarter" idx="1"/>
          </p:nvPr>
        </p:nvSpPr>
        <p:spPr>
          <a:xfrm>
            <a:off x="1645446" y="5120218"/>
            <a:ext cx="14756606" cy="71913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6516353" y="5120218"/>
            <a:ext cx="14756606" cy="71913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645446" y="12413193"/>
            <a:ext cx="14756606" cy="71913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16516353" y="12413193"/>
            <a:ext cx="14756606" cy="71913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645711" y="878417"/>
            <a:ext cx="29626984"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1645711" y="5120218"/>
            <a:ext cx="29626984" cy="1448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1645711" y="19985567"/>
            <a:ext cx="7681384"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t" anchorCtr="0" compatLnSpc="1">
            <a:prstTxWarp prst="textNoShape">
              <a:avLst/>
            </a:prstTxWarp>
          </a:bodyPr>
          <a:lstStyle>
            <a:lvl1pPr algn="l" defTabSz="3135187">
              <a:defRPr sz="4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1246911" y="19985567"/>
            <a:ext cx="10424584"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t" anchorCtr="0" compatLnSpc="1">
            <a:prstTxWarp prst="textNoShape">
              <a:avLst/>
            </a:prstTxWarp>
          </a:bodyPr>
          <a:lstStyle>
            <a:lvl1pPr defTabSz="3135187">
              <a:defRPr sz="4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23591311" y="19985567"/>
            <a:ext cx="7681384"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t" anchorCtr="0" compatLnSpc="1">
            <a:prstTxWarp prst="textNoShape">
              <a:avLst/>
            </a:prstTxWarp>
          </a:bodyPr>
          <a:lstStyle>
            <a:lvl1pPr algn="r" defTabSz="3135187">
              <a:defRPr sz="4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135187" rtl="0" eaLnBrk="0" fontAlgn="base" hangingPunct="0">
        <a:spcBef>
          <a:spcPct val="0"/>
        </a:spcBef>
        <a:spcAft>
          <a:spcPct val="0"/>
        </a:spcAft>
        <a:defRPr sz="15200">
          <a:solidFill>
            <a:schemeClr val="tx2"/>
          </a:solidFill>
          <a:latin typeface="+mj-lt"/>
          <a:ea typeface="+mj-ea"/>
          <a:cs typeface="+mj-cs"/>
        </a:defRPr>
      </a:lvl1pPr>
      <a:lvl2pPr algn="ctr" defTabSz="3135187" rtl="0" eaLnBrk="0" fontAlgn="base" hangingPunct="0">
        <a:spcBef>
          <a:spcPct val="0"/>
        </a:spcBef>
        <a:spcAft>
          <a:spcPct val="0"/>
        </a:spcAft>
        <a:defRPr sz="15200">
          <a:solidFill>
            <a:schemeClr val="tx2"/>
          </a:solidFill>
          <a:latin typeface="Arial" pitchFamily="34" charset="0"/>
        </a:defRPr>
      </a:lvl2pPr>
      <a:lvl3pPr algn="ctr" defTabSz="3135187" rtl="0" eaLnBrk="0" fontAlgn="base" hangingPunct="0">
        <a:spcBef>
          <a:spcPct val="0"/>
        </a:spcBef>
        <a:spcAft>
          <a:spcPct val="0"/>
        </a:spcAft>
        <a:defRPr sz="15200">
          <a:solidFill>
            <a:schemeClr val="tx2"/>
          </a:solidFill>
          <a:latin typeface="Arial" pitchFamily="34" charset="0"/>
        </a:defRPr>
      </a:lvl3pPr>
      <a:lvl4pPr algn="ctr" defTabSz="3135187" rtl="0" eaLnBrk="0" fontAlgn="base" hangingPunct="0">
        <a:spcBef>
          <a:spcPct val="0"/>
        </a:spcBef>
        <a:spcAft>
          <a:spcPct val="0"/>
        </a:spcAft>
        <a:defRPr sz="15200">
          <a:solidFill>
            <a:schemeClr val="tx2"/>
          </a:solidFill>
          <a:latin typeface="Arial" pitchFamily="34" charset="0"/>
        </a:defRPr>
      </a:lvl4pPr>
      <a:lvl5pPr algn="ctr" defTabSz="3135187" rtl="0" eaLnBrk="0" fontAlgn="base" hangingPunct="0">
        <a:spcBef>
          <a:spcPct val="0"/>
        </a:spcBef>
        <a:spcAft>
          <a:spcPct val="0"/>
        </a:spcAft>
        <a:defRPr sz="15200">
          <a:solidFill>
            <a:schemeClr val="tx2"/>
          </a:solidFill>
          <a:latin typeface="Arial" pitchFamily="34" charset="0"/>
        </a:defRPr>
      </a:lvl5pPr>
      <a:lvl6pPr marL="380985" algn="ctr" defTabSz="3135187" rtl="0" fontAlgn="base">
        <a:spcBef>
          <a:spcPct val="0"/>
        </a:spcBef>
        <a:spcAft>
          <a:spcPct val="0"/>
        </a:spcAft>
        <a:defRPr sz="15200">
          <a:solidFill>
            <a:schemeClr val="tx2"/>
          </a:solidFill>
          <a:latin typeface="Arial" pitchFamily="34" charset="0"/>
        </a:defRPr>
      </a:lvl6pPr>
      <a:lvl7pPr marL="761970" algn="ctr" defTabSz="3135187" rtl="0" fontAlgn="base">
        <a:spcBef>
          <a:spcPct val="0"/>
        </a:spcBef>
        <a:spcAft>
          <a:spcPct val="0"/>
        </a:spcAft>
        <a:defRPr sz="15200">
          <a:solidFill>
            <a:schemeClr val="tx2"/>
          </a:solidFill>
          <a:latin typeface="Arial" pitchFamily="34" charset="0"/>
        </a:defRPr>
      </a:lvl7pPr>
      <a:lvl8pPr marL="1142954" algn="ctr" defTabSz="3135187" rtl="0" fontAlgn="base">
        <a:spcBef>
          <a:spcPct val="0"/>
        </a:spcBef>
        <a:spcAft>
          <a:spcPct val="0"/>
        </a:spcAft>
        <a:defRPr sz="15200">
          <a:solidFill>
            <a:schemeClr val="tx2"/>
          </a:solidFill>
          <a:latin typeface="Arial" pitchFamily="34" charset="0"/>
        </a:defRPr>
      </a:lvl8pPr>
      <a:lvl9pPr marL="1523939" algn="ctr" defTabSz="3135187" rtl="0" fontAlgn="base">
        <a:spcBef>
          <a:spcPct val="0"/>
        </a:spcBef>
        <a:spcAft>
          <a:spcPct val="0"/>
        </a:spcAft>
        <a:defRPr sz="15200">
          <a:solidFill>
            <a:schemeClr val="tx2"/>
          </a:solidFill>
          <a:latin typeface="Arial" pitchFamily="34" charset="0"/>
        </a:defRPr>
      </a:lvl9pPr>
    </p:titleStyle>
    <p:bodyStyle>
      <a:lvl1pPr marL="1174703" indent="-1174703" algn="l" defTabSz="3135187" rtl="0" eaLnBrk="0" fontAlgn="base" hangingPunct="0">
        <a:spcBef>
          <a:spcPct val="20000"/>
        </a:spcBef>
        <a:spcAft>
          <a:spcPct val="0"/>
        </a:spcAft>
        <a:buChar char="•"/>
        <a:defRPr sz="11000">
          <a:solidFill>
            <a:schemeClr val="tx1"/>
          </a:solidFill>
          <a:latin typeface="+mn-lt"/>
          <a:ea typeface="+mn-ea"/>
          <a:cs typeface="+mn-cs"/>
        </a:defRPr>
      </a:lvl1pPr>
      <a:lvl2pPr marL="2547836" indent="-980242" algn="l" defTabSz="3135187" rtl="0" eaLnBrk="0" fontAlgn="base" hangingPunct="0">
        <a:spcBef>
          <a:spcPct val="20000"/>
        </a:spcBef>
        <a:spcAft>
          <a:spcPct val="0"/>
        </a:spcAft>
        <a:buChar char="–"/>
        <a:defRPr sz="9600">
          <a:solidFill>
            <a:schemeClr val="tx1"/>
          </a:solidFill>
          <a:latin typeface="+mn-lt"/>
        </a:defRPr>
      </a:lvl2pPr>
      <a:lvl3pPr marL="3918322" indent="-783135" algn="l" defTabSz="3135187" rtl="0" eaLnBrk="0" fontAlgn="base" hangingPunct="0">
        <a:spcBef>
          <a:spcPct val="20000"/>
        </a:spcBef>
        <a:spcAft>
          <a:spcPct val="0"/>
        </a:spcAft>
        <a:buChar char="•"/>
        <a:defRPr sz="8200">
          <a:solidFill>
            <a:schemeClr val="tx1"/>
          </a:solidFill>
          <a:latin typeface="+mn-lt"/>
        </a:defRPr>
      </a:lvl3pPr>
      <a:lvl4pPr marL="5485916" indent="-783135" algn="l" defTabSz="3135187" rtl="0" eaLnBrk="0" fontAlgn="base" hangingPunct="0">
        <a:spcBef>
          <a:spcPct val="20000"/>
        </a:spcBef>
        <a:spcAft>
          <a:spcPct val="0"/>
        </a:spcAft>
        <a:buChar char="–"/>
        <a:defRPr sz="6800">
          <a:solidFill>
            <a:schemeClr val="tx1"/>
          </a:solidFill>
          <a:latin typeface="+mn-lt"/>
        </a:defRPr>
      </a:lvl4pPr>
      <a:lvl5pPr marL="7054833" indent="-784459" algn="l" defTabSz="3135187" rtl="0" eaLnBrk="0" fontAlgn="base" hangingPunct="0">
        <a:spcBef>
          <a:spcPct val="20000"/>
        </a:spcBef>
        <a:spcAft>
          <a:spcPct val="0"/>
        </a:spcAft>
        <a:buChar char="»"/>
        <a:defRPr sz="6800">
          <a:solidFill>
            <a:schemeClr val="tx1"/>
          </a:solidFill>
          <a:latin typeface="+mn-lt"/>
        </a:defRPr>
      </a:lvl5pPr>
      <a:lvl6pPr marL="7435818" indent="-784459" algn="l" defTabSz="3135187" rtl="0" fontAlgn="base">
        <a:spcBef>
          <a:spcPct val="20000"/>
        </a:spcBef>
        <a:spcAft>
          <a:spcPct val="0"/>
        </a:spcAft>
        <a:buChar char="»"/>
        <a:defRPr sz="6800">
          <a:solidFill>
            <a:schemeClr val="tx1"/>
          </a:solidFill>
          <a:latin typeface="+mn-lt"/>
        </a:defRPr>
      </a:lvl6pPr>
      <a:lvl7pPr marL="7816802" indent="-784459" algn="l" defTabSz="3135187" rtl="0" fontAlgn="base">
        <a:spcBef>
          <a:spcPct val="20000"/>
        </a:spcBef>
        <a:spcAft>
          <a:spcPct val="0"/>
        </a:spcAft>
        <a:buChar char="»"/>
        <a:defRPr sz="6800">
          <a:solidFill>
            <a:schemeClr val="tx1"/>
          </a:solidFill>
          <a:latin typeface="+mn-lt"/>
        </a:defRPr>
      </a:lvl7pPr>
      <a:lvl8pPr marL="8197787" indent="-784459" algn="l" defTabSz="3135187" rtl="0" fontAlgn="base">
        <a:spcBef>
          <a:spcPct val="20000"/>
        </a:spcBef>
        <a:spcAft>
          <a:spcPct val="0"/>
        </a:spcAft>
        <a:buChar char="»"/>
        <a:defRPr sz="6800">
          <a:solidFill>
            <a:schemeClr val="tx1"/>
          </a:solidFill>
          <a:latin typeface="+mn-lt"/>
        </a:defRPr>
      </a:lvl8pPr>
      <a:lvl9pPr marL="8578772" indent="-784459" algn="l" defTabSz="3135187" rtl="0" fontAlgn="base">
        <a:spcBef>
          <a:spcPct val="20000"/>
        </a:spcBef>
        <a:spcAft>
          <a:spcPct val="0"/>
        </a:spcAft>
        <a:buChar char="»"/>
        <a:defRPr sz="6800">
          <a:solidFill>
            <a:schemeClr val="tx1"/>
          </a:solidFill>
          <a:latin typeface="+mn-lt"/>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2"/>
            <a:ext cx="32918400" cy="36575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380985" eaLnBrk="1" hangingPunct="1">
              <a:spcBef>
                <a:spcPts val="0"/>
              </a:spcBef>
              <a:spcAft>
                <a:spcPts val="0"/>
              </a:spcAft>
            </a:pPr>
            <a:r>
              <a:rPr lang="en-US" sz="6700" i="1" dirty="0">
                <a:solidFill>
                  <a:schemeClr val="bg1"/>
                </a:solidFill>
              </a:rPr>
              <a:t>Nurses’ Perceptions to Family Presence During Resuscitation Events</a:t>
            </a:r>
            <a:r>
              <a:rPr lang="en-US" sz="6700" dirty="0">
                <a:solidFill>
                  <a:schemeClr val="bg1"/>
                </a:solidFill>
              </a:rPr>
              <a:t> </a:t>
            </a:r>
            <a:br>
              <a:rPr lang="en-US" sz="7300" dirty="0">
                <a:solidFill>
                  <a:schemeClr val="bg1"/>
                </a:solidFill>
              </a:rPr>
            </a:br>
            <a:br>
              <a:rPr lang="en-US" sz="3300" dirty="0"/>
            </a:br>
            <a:r>
              <a:rPr lang="en-US" sz="4500" i="1" dirty="0">
                <a:solidFill>
                  <a:srgbClr val="FFFFFF"/>
                </a:solidFill>
              </a:rPr>
              <a:t>Eileen Hollis, MSN, RN, CNL and Valerie Greene, DNP, RN, CEN</a:t>
            </a:r>
          </a:p>
        </p:txBody>
      </p:sp>
      <p:sp>
        <p:nvSpPr>
          <p:cNvPr id="2150" name="Text Box 161"/>
          <p:cNvSpPr txBox="1">
            <a:spLocks noChangeArrowheads="1"/>
          </p:cNvSpPr>
          <p:nvPr/>
        </p:nvSpPr>
        <p:spPr bwMode="auto">
          <a:xfrm>
            <a:off x="29889450" y="6850594"/>
            <a:ext cx="2286000" cy="461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6197" tIns="38098" rIns="76197" bIns="38098">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2500" b="0">
              <a:solidFill>
                <a:schemeClr val="tx1"/>
              </a:solidFill>
            </a:endParaRPr>
          </a:p>
        </p:txBody>
      </p:sp>
      <p:sp>
        <p:nvSpPr>
          <p:cNvPr id="2152" name="Rectangle 164"/>
          <p:cNvSpPr>
            <a:spLocks noChangeArrowheads="1"/>
          </p:cNvSpPr>
          <p:nvPr/>
        </p:nvSpPr>
        <p:spPr bwMode="auto">
          <a:xfrm>
            <a:off x="11270326" y="4064000"/>
            <a:ext cx="10272996" cy="3224269"/>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14295" tIns="57148" rIns="114295" bIns="57148" anchor="ctr"/>
          <a:lstStyle/>
          <a:p>
            <a:pPr defTabSz="3135187"/>
            <a:endParaRPr lang="en-US" sz="5000" dirty="0">
              <a:solidFill>
                <a:srgbClr val="CCCCCC"/>
              </a:solidFill>
              <a:latin typeface="Times New Roman" panose="02020603050405020304" pitchFamily="18" charset="0"/>
              <a:cs typeface="Times New Roman" panose="02020603050405020304" pitchFamily="18" charset="0"/>
            </a:endParaRPr>
          </a:p>
          <a:p>
            <a:pPr defTabSz="3135187"/>
            <a:endParaRPr lang="en-US" sz="5000" dirty="0">
              <a:solidFill>
                <a:srgbClr val="CCCCCC"/>
              </a:solidFill>
              <a:latin typeface="Times New Roman" panose="02020603050405020304" pitchFamily="18" charset="0"/>
              <a:cs typeface="Times New Roman" panose="02020603050405020304" pitchFamily="18" charset="0"/>
            </a:endParaRPr>
          </a:p>
          <a:p>
            <a:pPr defTabSz="3135187"/>
            <a:r>
              <a:rPr lang="en-US" sz="5000" dirty="0">
                <a:solidFill>
                  <a:srgbClr val="CCCCCC"/>
                </a:solidFill>
                <a:latin typeface="Times New Roman" panose="02020603050405020304" pitchFamily="18" charset="0"/>
                <a:cs typeface="Times New Roman" panose="02020603050405020304" pitchFamily="18" charset="0"/>
              </a:rPr>
              <a:t>Study aim:</a:t>
            </a:r>
          </a:p>
          <a:p>
            <a:pPr defTabSz="3135187"/>
            <a:endParaRPr lang="en-US" sz="5000" dirty="0">
              <a:solidFill>
                <a:srgbClr val="CCCCCC"/>
              </a:solidFill>
              <a:latin typeface="Times New Roman" panose="02020603050405020304" pitchFamily="18" charset="0"/>
              <a:cs typeface="Times New Roman" panose="02020603050405020304" pitchFamily="18" charset="0"/>
            </a:endParaRPr>
          </a:p>
          <a:p>
            <a:pPr defTabSz="3135187"/>
            <a:endParaRPr lang="en-US" sz="5000" dirty="0">
              <a:solidFill>
                <a:srgbClr val="CCCCCC"/>
              </a:solidFill>
              <a:latin typeface="Times New Roman" panose="02020603050405020304" pitchFamily="18" charset="0"/>
              <a:cs typeface="Times New Roman" panose="02020603050405020304" pitchFamily="18" charset="0"/>
            </a:endParaRPr>
          </a:p>
          <a:p>
            <a:pPr defTabSz="3135187"/>
            <a:endParaRPr lang="en-US" sz="5000" dirty="0">
              <a:solidFill>
                <a:srgbClr val="CCCCCC"/>
              </a:solidFill>
              <a:latin typeface="Times New Roman" panose="02020603050405020304" pitchFamily="18" charset="0"/>
              <a:cs typeface="Times New Roman" panose="02020603050405020304" pitchFamily="18" charset="0"/>
            </a:endParaRPr>
          </a:p>
          <a:p>
            <a:pPr defTabSz="3135187"/>
            <a:endParaRPr lang="en-US" sz="5000" dirty="0">
              <a:solidFill>
                <a:srgbClr val="CCCCCC"/>
              </a:solidFill>
              <a:latin typeface="Times New Roman" panose="02020603050405020304" pitchFamily="18" charset="0"/>
              <a:cs typeface="Times New Roman" panose="02020603050405020304" pitchFamily="18" charset="0"/>
            </a:endParaRPr>
          </a:p>
          <a:p>
            <a:pPr defTabSz="3135187"/>
            <a:endParaRPr lang="en-US" sz="5000" dirty="0">
              <a:solidFill>
                <a:srgbClr val="CCCCCC"/>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475486" y="14207927"/>
            <a:ext cx="9398001"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14295" tIns="57148" rIns="114295" bIns="57148" anchor="ctr"/>
          <a:lstStyle/>
          <a:p>
            <a:pPr defTabSz="3135187"/>
            <a:r>
              <a:rPr lang="en-US" sz="5000" dirty="0">
                <a:solidFill>
                  <a:srgbClr val="CCCCCC"/>
                </a:solidFill>
                <a:latin typeface="Times New Roman" panose="02020603050405020304" pitchFamily="18" charset="0"/>
                <a:cs typeface="Times New Roman" panose="02020603050405020304" pitchFamily="18" charset="0"/>
              </a:rPr>
              <a:t>Methods</a:t>
            </a:r>
          </a:p>
        </p:txBody>
      </p:sp>
      <p:sp>
        <p:nvSpPr>
          <p:cNvPr id="2155" name="Rectangle 167"/>
          <p:cNvSpPr>
            <a:spLocks noChangeArrowheads="1"/>
          </p:cNvSpPr>
          <p:nvPr/>
        </p:nvSpPr>
        <p:spPr bwMode="auto">
          <a:xfrm>
            <a:off x="602129" y="4064000"/>
            <a:ext cx="9303871"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14295" tIns="57148" rIns="114295" bIns="57148" anchor="ctr"/>
          <a:lstStyle/>
          <a:p>
            <a:pPr defTabSz="3135187"/>
            <a:r>
              <a:rPr lang="en-US" sz="5000" dirty="0">
                <a:solidFill>
                  <a:srgbClr val="CCCCCC"/>
                </a:solidFill>
                <a:latin typeface="Times New Roman" panose="02020603050405020304" pitchFamily="18" charset="0"/>
                <a:cs typeface="Times New Roman" panose="02020603050405020304" pitchFamily="18" charset="0"/>
              </a:rPr>
              <a:t>Background</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475486" y="18598812"/>
            <a:ext cx="9798051"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14295" tIns="57148" rIns="114295" bIns="57148" anchor="ctr"/>
          <a:lstStyle/>
          <a:p>
            <a:pPr defTabSz="3135187"/>
            <a:r>
              <a:rPr lang="en-US" sz="5000" dirty="0">
                <a:solidFill>
                  <a:srgbClr val="CCCCCC"/>
                </a:solidFill>
              </a:rPr>
              <a:t>References</a:t>
            </a:r>
            <a:endParaRPr lang="en-US" dirty="0">
              <a:solidFill>
                <a:schemeClr val="accent1"/>
              </a:solidFill>
            </a:endParaRPr>
          </a:p>
        </p:txBody>
      </p:sp>
      <p:sp>
        <p:nvSpPr>
          <p:cNvPr id="36" name="Rectangle 164"/>
          <p:cNvSpPr>
            <a:spLocks noChangeArrowheads="1"/>
          </p:cNvSpPr>
          <p:nvPr/>
        </p:nvSpPr>
        <p:spPr bwMode="auto">
          <a:xfrm>
            <a:off x="22486113" y="9511980"/>
            <a:ext cx="9652000"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14295" tIns="57148" rIns="114295" bIns="57148" anchor="ctr"/>
          <a:lstStyle/>
          <a:p>
            <a:pPr defTabSz="3135187"/>
            <a:r>
              <a:rPr lang="en-US" sz="5000" dirty="0">
                <a:solidFill>
                  <a:srgbClr val="CCCCCC"/>
                </a:solidFill>
                <a:latin typeface="Times New Roman" panose="02020603050405020304" pitchFamily="18" charset="0"/>
                <a:cs typeface="Times New Roman" panose="02020603050405020304" pitchFamily="18" charset="0"/>
              </a:rPr>
              <a:t>Discussion</a:t>
            </a:r>
            <a:endParaRPr lang="en-US" sz="45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602126" y="5148661"/>
            <a:ext cx="9409826" cy="526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6197" tIns="38098" rIns="76197" bIns="38098">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The AHA, AACN, AAP, and the ENA all recommend that healthcare facilities allow Family Presence During Resuscitation (FPDR) and encourage developing policies to support this practice [3,4].</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Family members present during cardiopulmonary resuscitation (CPR) found the experience to help with their grieving process, aid in closure, and assist in comforting the patient [2,5].</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Still controversial, as arguments include: Risk for adversely affecting communication between health care team and interfering with decision making or care [4,5].</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Advantages to family presence include: Fostering trust and transparency between the family and the healthcare providers, promoting positive attitudes towards healthcare professionals and increasing collaboration [2,4].</a:t>
            </a:r>
          </a:p>
        </p:txBody>
      </p:sp>
      <p:sp>
        <p:nvSpPr>
          <p:cNvPr id="21" name="Rectangle 20"/>
          <p:cNvSpPr/>
          <p:nvPr/>
        </p:nvSpPr>
        <p:spPr>
          <a:xfrm>
            <a:off x="485317" y="19558240"/>
            <a:ext cx="10345360" cy="2523764"/>
          </a:xfrm>
          <a:prstGeom prst="rect">
            <a:avLst/>
          </a:prstGeom>
        </p:spPr>
        <p:txBody>
          <a:bodyPr wrap="square" lIns="76197" tIns="38098" rIns="76197" bIns="38098">
            <a:spAutoFit/>
          </a:bodyPr>
          <a:lstStyle/>
          <a:p>
            <a:pPr marL="342900" indent="-342900" algn="l">
              <a:buFont typeface="+mj-lt"/>
              <a:buAutoNum type="arabicPeriod"/>
            </a:pPr>
            <a:r>
              <a:rPr lang="en-US" sz="1300" b="0" dirty="0">
                <a:solidFill>
                  <a:schemeClr val="tx1"/>
                </a:solidFill>
                <a:latin typeface="Times New Roman" panose="02020603050405020304" pitchFamily="18" charset="0"/>
                <a:cs typeface="Times New Roman" panose="02020603050405020304" pitchFamily="18" charset="0"/>
              </a:rPr>
              <a:t>Balogh-Mitchell, C. (2012). Is It Time for Family Presence During Resuscitation in the OR? AORN Journal, 96(1). </a:t>
            </a:r>
          </a:p>
          <a:p>
            <a:pPr marL="342900" indent="-342900" algn="l">
              <a:buFont typeface="+mj-lt"/>
              <a:buAutoNum type="arabicPeriod"/>
            </a:pPr>
            <a:r>
              <a:rPr lang="en-US" sz="1300" b="0" dirty="0">
                <a:solidFill>
                  <a:schemeClr val="tx1"/>
                </a:solidFill>
                <a:latin typeface="Times New Roman" panose="02020603050405020304" pitchFamily="18" charset="0"/>
                <a:cs typeface="Times New Roman" panose="02020603050405020304" pitchFamily="18" charset="0"/>
              </a:rPr>
              <a:t>Bradley, C., </a:t>
            </a:r>
            <a:r>
              <a:rPr lang="en-US" sz="1300" b="0" dirty="0" err="1">
                <a:solidFill>
                  <a:schemeClr val="tx1"/>
                </a:solidFill>
                <a:latin typeface="Times New Roman" panose="02020603050405020304" pitchFamily="18" charset="0"/>
                <a:cs typeface="Times New Roman" panose="02020603050405020304" pitchFamily="18" charset="0"/>
              </a:rPr>
              <a:t>Keithline</a:t>
            </a:r>
            <a:r>
              <a:rPr lang="en-US" sz="1300" b="0" dirty="0">
                <a:solidFill>
                  <a:schemeClr val="tx1"/>
                </a:solidFill>
                <a:latin typeface="Times New Roman" panose="02020603050405020304" pitchFamily="18" charset="0"/>
                <a:cs typeface="Times New Roman" panose="02020603050405020304" pitchFamily="18" charset="0"/>
              </a:rPr>
              <a:t>, M., Petrocelli, M., Scanlon, M., &amp; </a:t>
            </a:r>
            <a:r>
              <a:rPr lang="en-US" sz="1300" b="0" dirty="0" err="1">
                <a:solidFill>
                  <a:schemeClr val="tx1"/>
                </a:solidFill>
                <a:latin typeface="Times New Roman" panose="02020603050405020304" pitchFamily="18" charset="0"/>
                <a:cs typeface="Times New Roman" panose="02020603050405020304" pitchFamily="18" charset="0"/>
              </a:rPr>
              <a:t>Parkosewich</a:t>
            </a:r>
            <a:r>
              <a:rPr lang="en-US" sz="1300" b="0" dirty="0">
                <a:solidFill>
                  <a:schemeClr val="tx1"/>
                </a:solidFill>
                <a:latin typeface="Times New Roman" panose="02020603050405020304" pitchFamily="18" charset="0"/>
                <a:cs typeface="Times New Roman" panose="02020603050405020304" pitchFamily="18" charset="0"/>
              </a:rPr>
              <a:t>, J. (2017). Perceptions of Adult Hospitalized Patients on Family Presence During Cardiopulmonary Resuscitation. American Journal of Critical Care, 26(2). </a:t>
            </a:r>
          </a:p>
          <a:p>
            <a:pPr marL="342900" indent="-342900" algn="l">
              <a:buFont typeface="+mj-lt"/>
              <a:buAutoNum type="arabicPeriod"/>
            </a:pPr>
            <a:r>
              <a:rPr lang="en-US" sz="1300" b="0" dirty="0" err="1">
                <a:solidFill>
                  <a:schemeClr val="tx1"/>
                </a:solidFill>
                <a:latin typeface="Times New Roman" panose="02020603050405020304" pitchFamily="18" charset="0"/>
                <a:cs typeface="Times New Roman" panose="02020603050405020304" pitchFamily="18" charset="0"/>
              </a:rPr>
              <a:t>Brasel</a:t>
            </a:r>
            <a:r>
              <a:rPr lang="en-US" sz="1300" b="0" dirty="0">
                <a:solidFill>
                  <a:schemeClr val="tx1"/>
                </a:solidFill>
                <a:latin typeface="Times New Roman" panose="02020603050405020304" pitchFamily="18" charset="0"/>
                <a:cs typeface="Times New Roman" panose="02020603050405020304" pitchFamily="18" charset="0"/>
              </a:rPr>
              <a:t>, K., Entwistle, J., &amp; Sade, R. (2017). Should Family Presence Be Allowed During Cardiopulmonary Resuscitation? Ann </a:t>
            </a:r>
            <a:r>
              <a:rPr lang="en-US" sz="1300" b="0" dirty="0" err="1">
                <a:solidFill>
                  <a:schemeClr val="tx1"/>
                </a:solidFill>
                <a:latin typeface="Times New Roman" panose="02020603050405020304" pitchFamily="18" charset="0"/>
                <a:cs typeface="Times New Roman" panose="02020603050405020304" pitchFamily="18" charset="0"/>
              </a:rPr>
              <a:t>Thorac</a:t>
            </a:r>
            <a:r>
              <a:rPr lang="en-US" sz="1300" b="0" dirty="0">
                <a:solidFill>
                  <a:schemeClr val="tx1"/>
                </a:solidFill>
                <a:latin typeface="Times New Roman" panose="02020603050405020304" pitchFamily="18" charset="0"/>
                <a:cs typeface="Times New Roman" panose="02020603050405020304" pitchFamily="18" charset="0"/>
              </a:rPr>
              <a:t> Surg, 102(5). </a:t>
            </a:r>
          </a:p>
          <a:p>
            <a:pPr marL="342900" indent="-342900" algn="l">
              <a:buFont typeface="+mj-lt"/>
              <a:buAutoNum type="arabicPeriod"/>
            </a:pPr>
            <a:r>
              <a:rPr lang="en-US" sz="1300" b="0" dirty="0">
                <a:solidFill>
                  <a:schemeClr val="tx1"/>
                </a:solidFill>
                <a:latin typeface="Times New Roman" panose="02020603050405020304" pitchFamily="18" charset="0"/>
                <a:cs typeface="Times New Roman" panose="02020603050405020304" pitchFamily="18" charset="0"/>
              </a:rPr>
              <a:t>Doolin, C., Quinn, L., Bryant, L., Lyons, A., &amp; </a:t>
            </a:r>
            <a:r>
              <a:rPr lang="en-US" sz="1300" b="0" dirty="0" err="1">
                <a:solidFill>
                  <a:schemeClr val="tx1"/>
                </a:solidFill>
                <a:latin typeface="Times New Roman" panose="02020603050405020304" pitchFamily="18" charset="0"/>
                <a:cs typeface="Times New Roman" panose="02020603050405020304" pitchFamily="18" charset="0"/>
              </a:rPr>
              <a:t>Kleinpell</a:t>
            </a:r>
            <a:r>
              <a:rPr lang="en-US" sz="1300" b="0" dirty="0">
                <a:solidFill>
                  <a:schemeClr val="tx1"/>
                </a:solidFill>
                <a:latin typeface="Times New Roman" panose="02020603050405020304" pitchFamily="18" charset="0"/>
                <a:cs typeface="Times New Roman" panose="02020603050405020304" pitchFamily="18" charset="0"/>
              </a:rPr>
              <a:t>, R. (2010). Family presence during cardiopulmonary resuscitation: Using evidence-based knowledge to guide the advanced practice nurse in developing formal policy and practice guidelines. American Academy of Nurse Practitioners, 23. </a:t>
            </a:r>
          </a:p>
          <a:p>
            <a:pPr marL="342900" indent="-342900" algn="l">
              <a:buFont typeface="+mj-lt"/>
              <a:buAutoNum type="arabicPeriod"/>
            </a:pPr>
            <a:r>
              <a:rPr lang="en-US" sz="1300" b="0" dirty="0">
                <a:solidFill>
                  <a:schemeClr val="tx1"/>
                </a:solidFill>
                <a:latin typeface="Times New Roman" panose="02020603050405020304" pitchFamily="18" charset="0"/>
                <a:cs typeface="Times New Roman" panose="02020603050405020304" pitchFamily="18" charset="0"/>
              </a:rPr>
              <a:t>Tudor, K., Berger, J., </a:t>
            </a:r>
            <a:r>
              <a:rPr lang="en-US" sz="1300" b="0" dirty="0" err="1">
                <a:solidFill>
                  <a:schemeClr val="tx1"/>
                </a:solidFill>
                <a:latin typeface="Times New Roman" panose="02020603050405020304" pitchFamily="18" charset="0"/>
                <a:cs typeface="Times New Roman" panose="02020603050405020304" pitchFamily="18" charset="0"/>
              </a:rPr>
              <a:t>Polivka</a:t>
            </a:r>
            <a:r>
              <a:rPr lang="en-US" sz="1300" b="0" dirty="0">
                <a:solidFill>
                  <a:schemeClr val="tx1"/>
                </a:solidFill>
                <a:latin typeface="Times New Roman" panose="02020603050405020304" pitchFamily="18" charset="0"/>
                <a:cs typeface="Times New Roman" panose="02020603050405020304" pitchFamily="18" charset="0"/>
              </a:rPr>
              <a:t>, B., </a:t>
            </a:r>
            <a:r>
              <a:rPr lang="en-US" sz="1300" b="0" dirty="0" err="1">
                <a:solidFill>
                  <a:schemeClr val="tx1"/>
                </a:solidFill>
                <a:latin typeface="Times New Roman" panose="02020603050405020304" pitchFamily="18" charset="0"/>
                <a:cs typeface="Times New Roman" panose="02020603050405020304" pitchFamily="18" charset="0"/>
              </a:rPr>
              <a:t>Chlebowy</a:t>
            </a:r>
            <a:r>
              <a:rPr lang="en-US" sz="1300" b="0" dirty="0">
                <a:solidFill>
                  <a:schemeClr val="tx1"/>
                </a:solidFill>
                <a:latin typeface="Times New Roman" panose="02020603050405020304" pitchFamily="18" charset="0"/>
                <a:cs typeface="Times New Roman" panose="02020603050405020304" pitchFamily="18" charset="0"/>
              </a:rPr>
              <a:t>, R., &amp; Thomas, B. (2014). Nurses’ Perceptions of Family Presence During Resuscitation. American Journal of Critical Care, 23(6).</a:t>
            </a:r>
          </a:p>
          <a:p>
            <a:pPr marL="342900" indent="-342900" algn="l">
              <a:buFont typeface="+mj-lt"/>
              <a:buAutoNum type="arabicPeriod"/>
            </a:pPr>
            <a:r>
              <a:rPr lang="en-US" sz="1300" b="0" dirty="0" err="1">
                <a:solidFill>
                  <a:schemeClr val="tx1"/>
                </a:solidFill>
                <a:latin typeface="Times New Roman" panose="02020603050405020304" pitchFamily="18" charset="0"/>
                <a:cs typeface="Times New Roman" panose="02020603050405020304" pitchFamily="18" charset="0"/>
              </a:rPr>
              <a:t>Twibell</a:t>
            </a:r>
            <a:r>
              <a:rPr lang="en-US" sz="1300" b="0" dirty="0">
                <a:solidFill>
                  <a:schemeClr val="tx1"/>
                </a:solidFill>
                <a:latin typeface="Times New Roman" panose="02020603050405020304" pitchFamily="18" charset="0"/>
                <a:cs typeface="Times New Roman" panose="02020603050405020304" pitchFamily="18" charset="0"/>
              </a:rPr>
              <a:t>, R., </a:t>
            </a:r>
            <a:r>
              <a:rPr lang="en-US" sz="1300" b="0" dirty="0" err="1">
                <a:solidFill>
                  <a:schemeClr val="tx1"/>
                </a:solidFill>
                <a:latin typeface="Times New Roman" panose="02020603050405020304" pitchFamily="18" charset="0"/>
                <a:cs typeface="Times New Roman" panose="02020603050405020304" pitchFamily="18" charset="0"/>
              </a:rPr>
              <a:t>Siela</a:t>
            </a:r>
            <a:r>
              <a:rPr lang="en-US" sz="1300" b="0" dirty="0">
                <a:solidFill>
                  <a:schemeClr val="tx1"/>
                </a:solidFill>
                <a:latin typeface="Times New Roman" panose="02020603050405020304" pitchFamily="18" charset="0"/>
                <a:cs typeface="Times New Roman" panose="02020603050405020304" pitchFamily="18" charset="0"/>
              </a:rPr>
              <a:t>, D., </a:t>
            </a:r>
            <a:r>
              <a:rPr lang="en-US" sz="1300" b="0" dirty="0" err="1">
                <a:solidFill>
                  <a:schemeClr val="tx1"/>
                </a:solidFill>
                <a:latin typeface="Times New Roman" panose="02020603050405020304" pitchFamily="18" charset="0"/>
                <a:cs typeface="Times New Roman" panose="02020603050405020304" pitchFamily="18" charset="0"/>
              </a:rPr>
              <a:t>Riwitis</a:t>
            </a:r>
            <a:r>
              <a:rPr lang="en-US" sz="1300" b="0" dirty="0">
                <a:solidFill>
                  <a:schemeClr val="tx1"/>
                </a:solidFill>
                <a:latin typeface="Times New Roman" panose="02020603050405020304" pitchFamily="18" charset="0"/>
                <a:cs typeface="Times New Roman" panose="02020603050405020304" pitchFamily="18" charset="0"/>
              </a:rPr>
              <a:t>, C., Wheatley, J., Riegle, T., </a:t>
            </a:r>
            <a:r>
              <a:rPr lang="en-US" sz="1300" b="0" dirty="0" err="1">
                <a:solidFill>
                  <a:schemeClr val="tx1"/>
                </a:solidFill>
                <a:latin typeface="Times New Roman" panose="02020603050405020304" pitchFamily="18" charset="0"/>
                <a:cs typeface="Times New Roman" panose="02020603050405020304" pitchFamily="18" charset="0"/>
              </a:rPr>
              <a:t>Bousman</a:t>
            </a:r>
            <a:r>
              <a:rPr lang="en-US" sz="1300" b="0" dirty="0">
                <a:solidFill>
                  <a:schemeClr val="tx1"/>
                </a:solidFill>
                <a:latin typeface="Times New Roman" panose="02020603050405020304" pitchFamily="18" charset="0"/>
                <a:cs typeface="Times New Roman" panose="02020603050405020304" pitchFamily="18" charset="0"/>
              </a:rPr>
              <a:t>, D., Cable, S., Caudill, P., Harrigan, S., </a:t>
            </a:r>
            <a:r>
              <a:rPr lang="en-US" sz="1300" b="0" dirty="0" err="1">
                <a:solidFill>
                  <a:schemeClr val="tx1"/>
                </a:solidFill>
                <a:latin typeface="Times New Roman" panose="02020603050405020304" pitchFamily="18" charset="0"/>
                <a:cs typeface="Times New Roman" panose="02020603050405020304" pitchFamily="18" charset="0"/>
              </a:rPr>
              <a:t>Hollars</a:t>
            </a:r>
            <a:r>
              <a:rPr lang="en-US" sz="1300" b="0" dirty="0">
                <a:solidFill>
                  <a:schemeClr val="tx1"/>
                </a:solidFill>
                <a:latin typeface="Times New Roman" panose="02020603050405020304" pitchFamily="18" charset="0"/>
                <a:cs typeface="Times New Roman" panose="02020603050405020304" pitchFamily="18" charset="0"/>
              </a:rPr>
              <a:t>, R., Johnson, D., Neal, A. (2008). Nurses’ Perceptions of Their Self-Confidence and the Benefits and Risks of Family Presence During Resuscitation. American Journal of Critical Care, 17(2). </a:t>
            </a:r>
          </a:p>
          <a:p>
            <a:pPr algn="l"/>
            <a:endParaRPr lang="en-US" sz="1600" b="0" dirty="0">
              <a:solidFill>
                <a:srgbClr val="000000"/>
              </a:solidFill>
              <a:latin typeface="Times New Roman" panose="02020603050405020304" pitchFamily="18" charset="0"/>
              <a:cs typeface="Times New Roman" panose="02020603050405020304" pitchFamily="18" charset="0"/>
            </a:endParaRPr>
          </a:p>
        </p:txBody>
      </p:sp>
      <p:sp>
        <p:nvSpPr>
          <p:cNvPr id="30" name="Rectangle 29"/>
          <p:cNvSpPr/>
          <p:nvPr/>
        </p:nvSpPr>
        <p:spPr>
          <a:xfrm>
            <a:off x="22513822" y="10804617"/>
            <a:ext cx="9956800" cy="6848024"/>
          </a:xfrm>
          <a:prstGeom prst="rect">
            <a:avLst/>
          </a:prstGeom>
        </p:spPr>
        <p:txBody>
          <a:bodyPr wrap="square" lIns="76197" tIns="38098" rIns="76197" bIns="38098">
            <a:spAutoFit/>
          </a:bodyPr>
          <a:lstStyle/>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The results of our study found that nurses working in a community hospital setting were more likely to be influenced most by personal preference and experience on FPDR, rather than training/certification or work environment. </a:t>
            </a:r>
          </a:p>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Nurses who would allow family to be present during their own resuscitation had the strongest correlation to all aspects of confidence, perceived benefits and efficacy. </a:t>
            </a:r>
          </a:p>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Nurses who had previous personal and professional experience had greater confidence levels. Specialty certification did seem to have a greater effect on nurses’ perceived benefits of FPDR.</a:t>
            </a:r>
          </a:p>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Limitations include small sample size, survey fatigue (distributed during the initial winter covid-19 surge), and drastic changes to hospital visitation policies amidst a pandemic.</a:t>
            </a:r>
          </a:p>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Personal preference was the strongest influence on opinion of FPDR as well as confidence and perceived barriers, so it is suggested that initial interventions should be focused on reflection of opinion, as any other education on the topic would likely not be effective until these biases are addressed.</a:t>
            </a:r>
          </a:p>
          <a:p>
            <a:pPr marL="457200" indent="-457200" algn="l">
              <a:buFont typeface="Courier New" panose="02070309020205020404" pitchFamily="49" charset="0"/>
              <a:buChar char="o"/>
            </a:pPr>
            <a:endParaRPr lang="en-US" sz="3200" b="0" dirty="0">
              <a:solidFill>
                <a:schemeClr val="tx1"/>
              </a:solidFill>
              <a:latin typeface="Times New Roman" panose="02020603050405020304" pitchFamily="18" charset="0"/>
              <a:cs typeface="Times New Roman" panose="02020603050405020304" pitchFamily="18" charset="0"/>
            </a:endParaRPr>
          </a:p>
        </p:txBody>
      </p:sp>
      <p:sp>
        <p:nvSpPr>
          <p:cNvPr id="18" name="Rectangle 166">
            <a:extLst>
              <a:ext uri="{FF2B5EF4-FFF2-40B4-BE49-F238E27FC236}">
                <a16:creationId xmlns:a16="http://schemas.microsoft.com/office/drawing/2014/main" id="{13630C43-65EA-CA09-5157-C400DE119DE6}"/>
              </a:ext>
            </a:extLst>
          </p:cNvPr>
          <p:cNvSpPr>
            <a:spLocks noChangeArrowheads="1"/>
          </p:cNvSpPr>
          <p:nvPr/>
        </p:nvSpPr>
        <p:spPr bwMode="auto">
          <a:xfrm>
            <a:off x="475486" y="10477463"/>
            <a:ext cx="9398001"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14295" tIns="57148" rIns="114295" bIns="57148" anchor="ctr"/>
          <a:lstStyle/>
          <a:p>
            <a:pPr defTabSz="3135187"/>
            <a:r>
              <a:rPr lang="en-US" sz="5000" dirty="0">
                <a:solidFill>
                  <a:srgbClr val="CCCCCC"/>
                </a:solidFill>
                <a:latin typeface="Times New Roman" panose="02020603050405020304" pitchFamily="18" charset="0"/>
                <a:cs typeface="Times New Roman" panose="02020603050405020304" pitchFamily="18" charset="0"/>
              </a:rPr>
              <a:t>Problem</a:t>
            </a:r>
          </a:p>
        </p:txBody>
      </p:sp>
      <p:sp>
        <p:nvSpPr>
          <p:cNvPr id="22" name="Text Box 2546">
            <a:extLst>
              <a:ext uri="{FF2B5EF4-FFF2-40B4-BE49-F238E27FC236}">
                <a16:creationId xmlns:a16="http://schemas.microsoft.com/office/drawing/2014/main" id="{95D8A627-D141-BF48-FE28-9F6633B3C06E}"/>
              </a:ext>
            </a:extLst>
          </p:cNvPr>
          <p:cNvSpPr txBox="1">
            <a:spLocks noChangeArrowheads="1"/>
          </p:cNvSpPr>
          <p:nvPr/>
        </p:nvSpPr>
        <p:spPr bwMode="auto">
          <a:xfrm>
            <a:off x="602126" y="11523516"/>
            <a:ext cx="9271361" cy="3108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6197" tIns="38098" rIns="76197" bIns="38098">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Many healthcare providers perceive risk and barriers to FPDR [1,2,6].</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Nurses who perceive more benefits and fewer risks have been found to have greater self-confidence in their ability to manage family presence during resuscitation efforts [6].</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Identifying perceived barriers to FPDR can begin to provide more family-centered care [5].</a:t>
            </a:r>
          </a:p>
          <a:p>
            <a:pPr marL="742950" lvl="1" indent="0" algn="l" eaLnBrk="1" hangingPunct="1">
              <a:spcBef>
                <a:spcPts val="1000"/>
              </a:spcBef>
            </a:pPr>
            <a:endParaRPr lang="en-US" sz="2800" b="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623139-2433-6CAF-4AF4-92013D775691}"/>
              </a:ext>
            </a:extLst>
          </p:cNvPr>
          <p:cNvSpPr txBox="1"/>
          <p:nvPr/>
        </p:nvSpPr>
        <p:spPr>
          <a:xfrm>
            <a:off x="12132057" y="5096268"/>
            <a:ext cx="8763000" cy="1754326"/>
          </a:xfrm>
          <a:prstGeom prst="rect">
            <a:avLst/>
          </a:prstGeom>
          <a:noFill/>
        </p:spPr>
        <p:txBody>
          <a:bodyPr wrap="square" rtlCol="0">
            <a:spAutoFit/>
          </a:bodyPr>
          <a:lstStyle/>
          <a:p>
            <a:r>
              <a:rPr lang="en-US" b="0" dirty="0">
                <a:solidFill>
                  <a:schemeClr val="bg1"/>
                </a:solidFill>
              </a:rPr>
              <a:t>To explore nurses’ perceptions of the benefits, barriers and confidence towards FPDR in the workplace. </a:t>
            </a:r>
            <a:endParaRPr lang="en-US" dirty="0"/>
          </a:p>
        </p:txBody>
      </p:sp>
      <p:sp>
        <p:nvSpPr>
          <p:cNvPr id="23" name="Rectangle 166">
            <a:extLst>
              <a:ext uri="{FF2B5EF4-FFF2-40B4-BE49-F238E27FC236}">
                <a16:creationId xmlns:a16="http://schemas.microsoft.com/office/drawing/2014/main" id="{D9CA3E75-51B9-78D2-8F13-85EFDE7676DC}"/>
              </a:ext>
            </a:extLst>
          </p:cNvPr>
          <p:cNvSpPr>
            <a:spLocks noChangeArrowheads="1"/>
          </p:cNvSpPr>
          <p:nvPr/>
        </p:nvSpPr>
        <p:spPr bwMode="auto">
          <a:xfrm>
            <a:off x="11715828" y="7512140"/>
            <a:ext cx="9398001"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14295" tIns="57148" rIns="114295" bIns="57148" anchor="ctr"/>
          <a:lstStyle/>
          <a:p>
            <a:pPr defTabSz="3135187"/>
            <a:r>
              <a:rPr lang="en-US" sz="5000" dirty="0">
                <a:solidFill>
                  <a:srgbClr val="CCCCCC"/>
                </a:solidFill>
                <a:latin typeface="Times New Roman" panose="02020603050405020304" pitchFamily="18" charset="0"/>
                <a:cs typeface="Times New Roman" panose="02020603050405020304" pitchFamily="18" charset="0"/>
              </a:rPr>
              <a:t>Results </a:t>
            </a:r>
          </a:p>
        </p:txBody>
      </p:sp>
      <p:sp>
        <p:nvSpPr>
          <p:cNvPr id="24" name="Text Box 2546">
            <a:extLst>
              <a:ext uri="{FF2B5EF4-FFF2-40B4-BE49-F238E27FC236}">
                <a16:creationId xmlns:a16="http://schemas.microsoft.com/office/drawing/2014/main" id="{E782620D-91DD-33B2-8339-6D7209BA8F9F}"/>
              </a:ext>
            </a:extLst>
          </p:cNvPr>
          <p:cNvSpPr txBox="1">
            <a:spLocks noChangeArrowheads="1"/>
          </p:cNvSpPr>
          <p:nvPr/>
        </p:nvSpPr>
        <p:spPr bwMode="auto">
          <a:xfrm>
            <a:off x="622343" y="15182772"/>
            <a:ext cx="9370293" cy="43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6197" tIns="38098" rIns="76197" bIns="38098">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A convenience sample of 202 eligible registered nurses identified in designated units of the 100-bed community hospital.</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Completely voluntary, electronic format using Qualtrics distributed to all eligible RN’s via an anonymous survey link.</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The 61-item survey included 2 previously validated scales: Family Presence Risk-Benefit Scale (FPR-BS) and Family Presence Self-Confidence Scale (FPR-CS), developed by </a:t>
            </a:r>
            <a:r>
              <a:rPr lang="en-US" sz="2400" b="0" dirty="0" err="1">
                <a:latin typeface="Times New Roman" panose="02020603050405020304" pitchFamily="18" charset="0"/>
                <a:cs typeface="Times New Roman" panose="02020603050405020304" pitchFamily="18" charset="0"/>
              </a:rPr>
              <a:t>Twibell</a:t>
            </a:r>
            <a:r>
              <a:rPr lang="en-US" sz="2400" b="0" dirty="0">
                <a:latin typeface="Times New Roman" panose="02020603050405020304" pitchFamily="18" charset="0"/>
                <a:cs typeface="Times New Roman" panose="02020603050405020304" pitchFamily="18" charset="0"/>
              </a:rPr>
              <a:t> et al., (2008), demographic questions, and opinion questions [6].</a:t>
            </a:r>
          </a:p>
          <a:p>
            <a:pPr algn="l" eaLnBrk="1" hangingPunct="1">
              <a:spcBef>
                <a:spcPts val="1000"/>
              </a:spcBef>
              <a:buFont typeface="Courier New" panose="02070309020205020404" pitchFamily="49" charset="0"/>
              <a:buChar char="o"/>
            </a:pPr>
            <a:endParaRPr lang="en-US" sz="2400" b="0" dirty="0">
              <a:latin typeface="Times New Roman" panose="02020603050405020304" pitchFamily="18" charset="0"/>
              <a:cs typeface="Times New Roman" panose="02020603050405020304" pitchFamily="18" charset="0"/>
            </a:endParaRPr>
          </a:p>
          <a:p>
            <a:pPr marL="742950" lvl="1" indent="0" algn="l" eaLnBrk="1" hangingPunct="1">
              <a:spcBef>
                <a:spcPts val="1000"/>
              </a:spcBef>
            </a:pPr>
            <a:endParaRPr lang="en-US" sz="2800" b="0" dirty="0">
              <a:latin typeface="Times New Roman" panose="02020603050405020304" pitchFamily="18" charset="0"/>
              <a:cs typeface="Times New Roman" panose="02020603050405020304" pitchFamily="18" charset="0"/>
            </a:endParaRPr>
          </a:p>
        </p:txBody>
      </p:sp>
      <p:pic>
        <p:nvPicPr>
          <p:cNvPr id="25" name="Picture 24" descr="Chart, bar chart&#10;&#10;Description automatically generated">
            <a:extLst>
              <a:ext uri="{FF2B5EF4-FFF2-40B4-BE49-F238E27FC236}">
                <a16:creationId xmlns:a16="http://schemas.microsoft.com/office/drawing/2014/main" id="{8A4C4C51-5DE0-70D8-1FEC-549EF4CD38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45771" y="11442328"/>
            <a:ext cx="10138498" cy="5200830"/>
          </a:xfrm>
          <a:prstGeom prst="rect">
            <a:avLst/>
          </a:prstGeom>
        </p:spPr>
      </p:pic>
      <p:graphicFrame>
        <p:nvGraphicFramePr>
          <p:cNvPr id="26" name="Chart 25">
            <a:extLst>
              <a:ext uri="{FF2B5EF4-FFF2-40B4-BE49-F238E27FC236}">
                <a16:creationId xmlns:a16="http://schemas.microsoft.com/office/drawing/2014/main" id="{F58C83CF-1BF6-D149-A411-9515A4C2FAF0}"/>
              </a:ext>
            </a:extLst>
          </p:cNvPr>
          <p:cNvGraphicFramePr/>
          <p:nvPr>
            <p:extLst>
              <p:ext uri="{D42A27DB-BD31-4B8C-83A1-F6EECF244321}">
                <p14:modId xmlns:p14="http://schemas.microsoft.com/office/powerpoint/2010/main" val="2064534280"/>
              </p:ext>
            </p:extLst>
          </p:nvPr>
        </p:nvGraphicFramePr>
        <p:xfrm>
          <a:off x="21684269" y="5569776"/>
          <a:ext cx="5492099" cy="36575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7" name="Chart 26">
            <a:extLst>
              <a:ext uri="{FF2B5EF4-FFF2-40B4-BE49-F238E27FC236}">
                <a16:creationId xmlns:a16="http://schemas.microsoft.com/office/drawing/2014/main" id="{095301B5-AC17-1041-BADD-20B0C87E3F0E}"/>
              </a:ext>
            </a:extLst>
          </p:cNvPr>
          <p:cNvGraphicFramePr/>
          <p:nvPr>
            <p:extLst>
              <p:ext uri="{D42A27DB-BD31-4B8C-83A1-F6EECF244321}">
                <p14:modId xmlns:p14="http://schemas.microsoft.com/office/powerpoint/2010/main" val="10435637"/>
              </p:ext>
            </p:extLst>
          </p:nvPr>
        </p:nvGraphicFramePr>
        <p:xfrm>
          <a:off x="27074399" y="5569777"/>
          <a:ext cx="5843552" cy="3657598"/>
        </p:xfrm>
        <a:graphic>
          <a:graphicData uri="http://schemas.openxmlformats.org/drawingml/2006/chart">
            <c:chart xmlns:c="http://schemas.openxmlformats.org/drawingml/2006/chart" xmlns:r="http://schemas.openxmlformats.org/officeDocument/2006/relationships" r:id="rId4"/>
          </a:graphicData>
        </a:graphic>
      </p:graphicFrame>
      <p:sp>
        <p:nvSpPr>
          <p:cNvPr id="6" name="TextBox 5">
            <a:extLst>
              <a:ext uri="{FF2B5EF4-FFF2-40B4-BE49-F238E27FC236}">
                <a16:creationId xmlns:a16="http://schemas.microsoft.com/office/drawing/2014/main" id="{8F9B1662-BBF7-F9FC-F9AA-6F7B6F5E8B13}"/>
              </a:ext>
            </a:extLst>
          </p:cNvPr>
          <p:cNvSpPr txBox="1"/>
          <p:nvPr/>
        </p:nvSpPr>
        <p:spPr>
          <a:xfrm>
            <a:off x="22153431" y="4154813"/>
            <a:ext cx="9841935" cy="1200329"/>
          </a:xfrm>
          <a:prstGeom prst="rect">
            <a:avLst/>
          </a:prstGeom>
          <a:noFill/>
        </p:spPr>
        <p:txBody>
          <a:bodyPr wrap="square" rtlCol="0">
            <a:spAutoFit/>
          </a:bodyPr>
          <a:lstStyle/>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Open-ended responses at the end of the survey allowed for respondents to write in reasons they would or would not invite family presence –  A total of 5 themes were identified:</a:t>
            </a:r>
          </a:p>
        </p:txBody>
      </p:sp>
      <p:sp>
        <p:nvSpPr>
          <p:cNvPr id="28" name="TextBox 27">
            <a:extLst>
              <a:ext uri="{FF2B5EF4-FFF2-40B4-BE49-F238E27FC236}">
                <a16:creationId xmlns:a16="http://schemas.microsoft.com/office/drawing/2014/main" id="{A41EF11C-D1CE-65D1-C725-389871C9FEEE}"/>
              </a:ext>
            </a:extLst>
          </p:cNvPr>
          <p:cNvSpPr txBox="1"/>
          <p:nvPr/>
        </p:nvSpPr>
        <p:spPr>
          <a:xfrm>
            <a:off x="11688934" y="8617060"/>
            <a:ext cx="9692999" cy="2677656"/>
          </a:xfrm>
          <a:prstGeom prst="rect">
            <a:avLst/>
          </a:prstGeom>
          <a:noFill/>
        </p:spPr>
        <p:txBody>
          <a:bodyPr wrap="square" rtlCol="0">
            <a:spAutoFit/>
          </a:bodyPr>
          <a:lstStyle/>
          <a:p>
            <a:pPr algn="l"/>
            <a:r>
              <a:rPr lang="en-US" sz="2400" b="0" dirty="0">
                <a:solidFill>
                  <a:schemeClr val="tx1"/>
                </a:solidFill>
                <a:latin typeface="Times New Roman" panose="02020603050405020304" pitchFamily="18" charset="0"/>
                <a:cs typeface="Times New Roman" panose="02020603050405020304" pitchFamily="18" charset="0"/>
              </a:rPr>
              <a:t>Participant demographics - 58 total respondents (29% response rate)</a:t>
            </a:r>
          </a:p>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52% work in critical care (identified as ED or ICU/PCU) and 48% work on a medical-surgical unit. </a:t>
            </a:r>
          </a:p>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Majority of respondents had 11-20 years of experience (37%). </a:t>
            </a:r>
          </a:p>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Most hold a bachelor’s degree (58%), whereas 26% hold a master’s degree or higher. </a:t>
            </a:r>
          </a:p>
          <a:p>
            <a:pPr marL="457200" indent="-457200" algn="l">
              <a:buFont typeface="Courier New" panose="02070309020205020404" pitchFamily="49" charset="0"/>
              <a:buChar char="o"/>
            </a:pPr>
            <a:r>
              <a:rPr lang="en-US" sz="2400" b="0" dirty="0">
                <a:solidFill>
                  <a:schemeClr val="tx1"/>
                </a:solidFill>
                <a:latin typeface="Times New Roman" panose="02020603050405020304" pitchFamily="18" charset="0"/>
                <a:cs typeface="Times New Roman" panose="02020603050405020304" pitchFamily="18" charset="0"/>
              </a:rPr>
              <a:t>51% hold a specialty certification, most commonly CCRN or PCCN. </a:t>
            </a:r>
          </a:p>
        </p:txBody>
      </p:sp>
      <p:sp>
        <p:nvSpPr>
          <p:cNvPr id="29" name="Rectangle 164">
            <a:extLst>
              <a:ext uri="{FF2B5EF4-FFF2-40B4-BE49-F238E27FC236}">
                <a16:creationId xmlns:a16="http://schemas.microsoft.com/office/drawing/2014/main" id="{6F75662F-1CDB-CFB2-266F-E13B5B4D2E83}"/>
              </a:ext>
            </a:extLst>
          </p:cNvPr>
          <p:cNvSpPr>
            <a:spLocks noChangeArrowheads="1"/>
          </p:cNvSpPr>
          <p:nvPr/>
        </p:nvSpPr>
        <p:spPr bwMode="auto">
          <a:xfrm>
            <a:off x="22790914" y="17330507"/>
            <a:ext cx="9652000"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14295" tIns="57148" rIns="114295" bIns="57148" anchor="ctr"/>
          <a:lstStyle/>
          <a:p>
            <a:pPr defTabSz="3135187"/>
            <a:r>
              <a:rPr lang="en-US" sz="5000" dirty="0">
                <a:solidFill>
                  <a:srgbClr val="CCCCCC"/>
                </a:solidFill>
                <a:latin typeface="Times New Roman" panose="02020603050405020304" pitchFamily="18" charset="0"/>
                <a:cs typeface="Times New Roman" panose="02020603050405020304" pitchFamily="18" charset="0"/>
              </a:rPr>
              <a:t>Recommendations</a:t>
            </a:r>
            <a:endParaRPr lang="en-US" sz="45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31" name="Text Box 2546">
            <a:extLst>
              <a:ext uri="{FF2B5EF4-FFF2-40B4-BE49-F238E27FC236}">
                <a16:creationId xmlns:a16="http://schemas.microsoft.com/office/drawing/2014/main" id="{2F7FB401-73B6-9F30-FA48-964439151670}"/>
              </a:ext>
            </a:extLst>
          </p:cNvPr>
          <p:cNvSpPr txBox="1">
            <a:spLocks noChangeArrowheads="1"/>
          </p:cNvSpPr>
          <p:nvPr/>
        </p:nvSpPr>
        <p:spPr bwMode="auto">
          <a:xfrm>
            <a:off x="22931767" y="18598812"/>
            <a:ext cx="9370293" cy="291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6197" tIns="38098" rIns="76197" bIns="38098">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Education should be provided to staff including mock codes and simulation experiences of resuscitation events that include family presence</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Development of a formal policy for staff to use as a resource during resuscitation events</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FPDR added to the advanced directive so the patient’s preference would be known in advance</a:t>
            </a:r>
          </a:p>
        </p:txBody>
      </p:sp>
      <p:sp>
        <p:nvSpPr>
          <p:cNvPr id="32" name="Text Box 2546">
            <a:extLst>
              <a:ext uri="{FF2B5EF4-FFF2-40B4-BE49-F238E27FC236}">
                <a16:creationId xmlns:a16="http://schemas.microsoft.com/office/drawing/2014/main" id="{3BAA2D53-742B-808A-0FB8-8DEE7932E4CB}"/>
              </a:ext>
            </a:extLst>
          </p:cNvPr>
          <p:cNvSpPr txBox="1">
            <a:spLocks noChangeArrowheads="1"/>
          </p:cNvSpPr>
          <p:nvPr/>
        </p:nvSpPr>
        <p:spPr bwMode="auto">
          <a:xfrm>
            <a:off x="11688934" y="16734033"/>
            <a:ext cx="9956800" cy="502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6197" tIns="38098" rIns="76197" bIns="38098">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000"/>
              </a:spcBef>
            </a:pPr>
            <a:r>
              <a:rPr lang="en-US" sz="2400" b="0" dirty="0">
                <a:latin typeface="Times New Roman" panose="02020603050405020304" pitchFamily="18" charset="0"/>
                <a:cs typeface="Times New Roman" panose="02020603050405020304" pitchFamily="18" charset="0"/>
              </a:rPr>
              <a:t>Data was categorized into the following themes – Nurses opinions on FPDR, perceived benefits, efficacy, and confidence:</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Favorable opinions of nurses around FPDR were associated with personal preference (r=0.53, 95% CI) </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Nurses who held a specialty certification saw greater perceived benefit of FPDR (r=0.31, 95% CI). </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Correlation between efficacy of FPDR practice was strongest with nurses’ personal preference (r=0.42, 95% CI) and professional experience (r=0.41, 95% CI). </a:t>
            </a:r>
          </a:p>
          <a:p>
            <a:pPr algn="l" eaLnBrk="1" hangingPunct="1">
              <a:spcBef>
                <a:spcPts val="1000"/>
              </a:spcBef>
              <a:buFont typeface="Courier New" panose="02070309020205020404" pitchFamily="49" charset="0"/>
              <a:buChar char="o"/>
            </a:pPr>
            <a:r>
              <a:rPr lang="en-US" sz="2400" b="0" dirty="0">
                <a:latin typeface="Times New Roman" panose="02020603050405020304" pitchFamily="18" charset="0"/>
                <a:cs typeface="Times New Roman" panose="02020603050405020304" pitchFamily="18" charset="0"/>
              </a:rPr>
              <a:t>Nurses’ confidence levels correlated significantly with personal experience (r=0.33, 95% CI) professional experience (r=0.31, 95% CI) and personal preference (r=0.44, 95% CI).</a:t>
            </a: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13068</TotalTime>
  <Words>1070</Words>
  <Application>Microsoft Macintosh PowerPoint</Application>
  <PresentationFormat>Custom</PresentationFormat>
  <Paragraphs>58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Courier New</vt:lpstr>
      <vt:lpstr>Times New Roman</vt:lpstr>
      <vt:lpstr>Default Design</vt:lpstr>
      <vt:lpstr>Nurses’ Perceptions to Family Presence During Resuscitation Events   Eileen Hollis, MSN, RN, CNL and Valerie Greene, DNP, RN, CEN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Eileen Hollis</cp:lastModifiedBy>
  <cp:revision>326</cp:revision>
  <cp:lastPrinted>2014-02-24T14:53:09Z</cp:lastPrinted>
  <dcterms:created xsi:type="dcterms:W3CDTF">2004-07-26T21:45:23Z</dcterms:created>
  <dcterms:modified xsi:type="dcterms:W3CDTF">2022-05-19T02:27:17Z</dcterms:modified>
  <cp:category>science research poster</cp:category>
</cp:coreProperties>
</file>