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3"/>
  </p:sldMasterIdLst>
  <p:sldIdLst>
    <p:sldId id="256" r:id="rId4"/>
  </p:sldIdLst>
  <p:sldSz cx="32918400" cy="402336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672" userDrawn="1">
          <p15:clr>
            <a:srgbClr val="A4A3A4"/>
          </p15:clr>
        </p15:guide>
        <p15:guide id="2" pos="103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andra Contosta" initials="AC" lastIdx="1" clrIdx="0">
    <p:extLst>
      <p:ext uri="{19B8F6BF-5375-455C-9EA6-DF929625EA0E}">
        <p15:presenceInfo xmlns:p15="http://schemas.microsoft.com/office/powerpoint/2012/main" userId="Alexandra Contost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5E5D"/>
    <a:srgbClr val="177F66"/>
    <a:srgbClr val="178D7A"/>
    <a:srgbClr val="188B6F"/>
    <a:srgbClr val="17898E"/>
    <a:srgbClr val="187E84"/>
    <a:srgbClr val="3DA8AA"/>
    <a:srgbClr val="2E0957"/>
    <a:srgbClr val="FFC9C9"/>
    <a:srgbClr val="DEC8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76" autoAdjust="0"/>
    <p:restoredTop sz="94434" autoAdjust="0"/>
  </p:normalViewPr>
  <p:slideViewPr>
    <p:cSldViewPr snapToGrid="0">
      <p:cViewPr>
        <p:scale>
          <a:sx n="16" d="100"/>
          <a:sy n="16" d="100"/>
        </p:scale>
        <p:origin x="2584" y="264"/>
      </p:cViewPr>
      <p:guideLst>
        <p:guide orient="horz" pos="12672"/>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584530"/>
            <a:ext cx="27980640" cy="14007253"/>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1131956"/>
            <a:ext cx="24688800" cy="9713804"/>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86514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661873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030472"/>
            <a:ext cx="28392120" cy="1673605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6924858"/>
            <a:ext cx="28392120" cy="88010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649849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0710333"/>
            <a:ext cx="13990320" cy="255278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0710333"/>
            <a:ext cx="13990320" cy="255278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1372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142076"/>
            <a:ext cx="28392120" cy="77766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9862823"/>
            <a:ext cx="13926024" cy="483361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2267431" y="14696440"/>
            <a:ext cx="13926024" cy="21616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9862823"/>
            <a:ext cx="13994608" cy="483361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16664942" y="14696440"/>
            <a:ext cx="13994608" cy="216162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5/27/22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077262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5/27/22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080186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5/27/22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116782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682240"/>
            <a:ext cx="10617041" cy="938784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5792902"/>
            <a:ext cx="16664940" cy="285919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2070080"/>
            <a:ext cx="10617041" cy="22361316"/>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88697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682240"/>
            <a:ext cx="10617041" cy="938784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5792902"/>
            <a:ext cx="16664940" cy="28591933"/>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2070080"/>
            <a:ext cx="10617041" cy="22361316"/>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920953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91944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142067"/>
            <a:ext cx="7098030" cy="3409611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142067"/>
            <a:ext cx="20882610" cy="3409611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481044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142076"/>
            <a:ext cx="28392120" cy="77766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0710333"/>
            <a:ext cx="28392120" cy="2552785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37290595"/>
            <a:ext cx="7406640" cy="2142067"/>
          </a:xfrm>
          <a:prstGeom prst="rect">
            <a:avLst/>
          </a:prstGeom>
        </p:spPr>
        <p:txBody>
          <a:bodyPr vert="horz" lIns="91440" tIns="45720" rIns="91440" bIns="45720" rtlCol="0" anchor="ctr"/>
          <a:lstStyle>
            <a:lvl1pPr algn="l">
              <a:defRPr sz="4320">
                <a:solidFill>
                  <a:schemeClr val="tx1">
                    <a:tint val="75000"/>
                  </a:schemeClr>
                </a:solidFill>
              </a:defRPr>
            </a:lvl1pPr>
          </a:lstStyle>
          <a:p>
            <a:fld id="{08E81BC7-D5A5-445F-BF4D-797F02B50EB4}" type="datetimeFigureOut">
              <a:rPr lang="en-US" smtClean="0"/>
              <a:t>5/27/22</a:t>
            </a:fld>
            <a:endParaRPr lang="en-US"/>
          </a:p>
        </p:txBody>
      </p:sp>
      <p:sp>
        <p:nvSpPr>
          <p:cNvPr id="5" name="Footer Placeholder 4"/>
          <p:cNvSpPr>
            <a:spLocks noGrp="1"/>
          </p:cNvSpPr>
          <p:nvPr>
            <p:ph type="ftr" sz="quarter" idx="3"/>
          </p:nvPr>
        </p:nvSpPr>
        <p:spPr>
          <a:xfrm>
            <a:off x="10904220" y="37290595"/>
            <a:ext cx="11109960" cy="21420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37290595"/>
            <a:ext cx="7406640" cy="2142067"/>
          </a:xfrm>
          <a:prstGeom prst="rect">
            <a:avLst/>
          </a:prstGeom>
        </p:spPr>
        <p:txBody>
          <a:bodyPr vert="horz" lIns="91440" tIns="45720" rIns="91440" bIns="45720" rtlCol="0" anchor="ctr"/>
          <a:lstStyle>
            <a:lvl1pPr algn="r">
              <a:defRPr sz="432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334328914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9.jpeg"/><Relationship Id="rId18" Type="http://schemas.openxmlformats.org/officeDocument/2006/relationships/image" Target="../media/image14.png"/><Relationship Id="rId26" Type="http://schemas.openxmlformats.org/officeDocument/2006/relationships/image" Target="../media/image22.jpg"/><Relationship Id="rId39" Type="http://schemas.openxmlformats.org/officeDocument/2006/relationships/image" Target="../media/image35.png"/><Relationship Id="rId21" Type="http://schemas.openxmlformats.org/officeDocument/2006/relationships/image" Target="../media/image17.png"/><Relationship Id="rId34" Type="http://schemas.openxmlformats.org/officeDocument/2006/relationships/image" Target="../media/image30.jpeg"/><Relationship Id="rId7" Type="http://schemas.openxmlformats.org/officeDocument/2006/relationships/image" Target="../media/image3.jpg"/><Relationship Id="rId12" Type="http://schemas.openxmlformats.org/officeDocument/2006/relationships/image" Target="../media/image8.jpeg"/><Relationship Id="rId17" Type="http://schemas.openxmlformats.org/officeDocument/2006/relationships/image" Target="../media/image13.png"/><Relationship Id="rId25" Type="http://schemas.openxmlformats.org/officeDocument/2006/relationships/image" Target="../media/image21.jpg"/><Relationship Id="rId33" Type="http://schemas.openxmlformats.org/officeDocument/2006/relationships/image" Target="../media/image29.jpeg"/><Relationship Id="rId38" Type="http://schemas.openxmlformats.org/officeDocument/2006/relationships/image" Target="../media/image34.png"/><Relationship Id="rId2" Type="http://schemas.openxmlformats.org/officeDocument/2006/relationships/image" Target="../media/image1.jpg"/><Relationship Id="rId16" Type="http://schemas.openxmlformats.org/officeDocument/2006/relationships/image" Target="../media/image12.png"/><Relationship Id="rId20" Type="http://schemas.openxmlformats.org/officeDocument/2006/relationships/image" Target="../media/image16.png"/><Relationship Id="rId29"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png"/><Relationship Id="rId11" Type="http://schemas.openxmlformats.org/officeDocument/2006/relationships/image" Target="../media/image7.jpg"/><Relationship Id="rId24" Type="http://schemas.openxmlformats.org/officeDocument/2006/relationships/image" Target="../media/image20.png"/><Relationship Id="rId32" Type="http://schemas.openxmlformats.org/officeDocument/2006/relationships/image" Target="../media/image28.jpeg"/><Relationship Id="rId37" Type="http://schemas.openxmlformats.org/officeDocument/2006/relationships/image" Target="../media/image33.png"/><Relationship Id="rId40" Type="http://schemas.openxmlformats.org/officeDocument/2006/relationships/image" Target="../media/image36.jpg"/><Relationship Id="rId5" Type="http://schemas.openxmlformats.org/officeDocument/2006/relationships/hyperlink" Target="mailto:carpe-nrt@unh.edu" TargetMode="External"/><Relationship Id="rId15" Type="http://schemas.openxmlformats.org/officeDocument/2006/relationships/image" Target="../media/image11.jpeg"/><Relationship Id="rId23" Type="http://schemas.openxmlformats.org/officeDocument/2006/relationships/image" Target="../media/image19.gif"/><Relationship Id="rId28" Type="http://schemas.openxmlformats.org/officeDocument/2006/relationships/image" Target="../media/image24.png"/><Relationship Id="rId36" Type="http://schemas.openxmlformats.org/officeDocument/2006/relationships/image" Target="../media/image32.png"/><Relationship Id="rId10" Type="http://schemas.openxmlformats.org/officeDocument/2006/relationships/image" Target="../media/image6.jpeg"/><Relationship Id="rId19" Type="http://schemas.openxmlformats.org/officeDocument/2006/relationships/image" Target="../media/image15.emf"/><Relationship Id="rId31" Type="http://schemas.openxmlformats.org/officeDocument/2006/relationships/image" Target="../media/image27.png"/><Relationship Id="rId4" Type="http://schemas.openxmlformats.org/officeDocument/2006/relationships/hyperlink" Target="https://marine.unh.edu/carpe-nrt" TargetMode="External"/><Relationship Id="rId9" Type="http://schemas.openxmlformats.org/officeDocument/2006/relationships/image" Target="../media/image5.jpg"/><Relationship Id="rId14" Type="http://schemas.openxmlformats.org/officeDocument/2006/relationships/image" Target="../media/image10.jpeg"/><Relationship Id="rId22" Type="http://schemas.openxmlformats.org/officeDocument/2006/relationships/image" Target="../media/image18.png"/><Relationship Id="rId27" Type="http://schemas.openxmlformats.org/officeDocument/2006/relationships/image" Target="../media/image23.jpg"/><Relationship Id="rId30" Type="http://schemas.openxmlformats.org/officeDocument/2006/relationships/image" Target="../media/image26.png"/><Relationship Id="rId35" Type="http://schemas.openxmlformats.org/officeDocument/2006/relationships/image" Target="../media/image31.jpeg"/><Relationship Id="rId8" Type="http://schemas.openxmlformats.org/officeDocument/2006/relationships/image" Target="../media/image4.jpg"/><Relationship Id="rId3" Type="http://schemas.openxmlformats.org/officeDocument/2006/relationships/hyperlink" Target="mailto:ruth.varner@unh.ed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55E5D"/>
            </a:gs>
            <a:gs pos="28000">
              <a:schemeClr val="accent6">
                <a:lumMod val="0"/>
                <a:lumOff val="100000"/>
              </a:schemeClr>
            </a:gs>
            <a:gs pos="100000">
              <a:srgbClr val="155E5D"/>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61376A-07A7-3047-9118-1DEBD6E2FF69}"/>
              </a:ext>
            </a:extLst>
          </p:cNvPr>
          <p:cNvSpPr/>
          <p:nvPr/>
        </p:nvSpPr>
        <p:spPr>
          <a:xfrm>
            <a:off x="0" y="38577759"/>
            <a:ext cx="32988684" cy="16558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65EFA9E8-6F8F-E442-BF69-2A10B428AB8A}"/>
              </a:ext>
            </a:extLst>
          </p:cNvPr>
          <p:cNvPicPr>
            <a:picLocks noChangeAspect="1"/>
          </p:cNvPicPr>
          <p:nvPr/>
        </p:nvPicPr>
        <p:blipFill rotWithShape="1">
          <a:blip r:embed="rId2">
            <a:alphaModFix amt="20000"/>
            <a:extLst>
              <a:ext uri="{28A0092B-C50C-407E-A947-70E740481C1C}">
                <a14:useLocalDpi xmlns:a14="http://schemas.microsoft.com/office/drawing/2010/main" val="0"/>
              </a:ext>
            </a:extLst>
          </a:blip>
          <a:srcRect t="36508" b="10180"/>
          <a:stretch/>
        </p:blipFill>
        <p:spPr>
          <a:xfrm>
            <a:off x="0" y="-25223"/>
            <a:ext cx="32988684" cy="4934431"/>
          </a:xfrm>
          <a:prstGeom prst="rect">
            <a:avLst/>
          </a:prstGeom>
        </p:spPr>
      </p:pic>
      <p:sp>
        <p:nvSpPr>
          <p:cNvPr id="2" name="Title 1"/>
          <p:cNvSpPr>
            <a:spLocks noGrp="1"/>
          </p:cNvSpPr>
          <p:nvPr>
            <p:ph type="ctrTitle"/>
          </p:nvPr>
        </p:nvSpPr>
        <p:spPr>
          <a:xfrm>
            <a:off x="692218" y="268272"/>
            <a:ext cx="31721276" cy="4273485"/>
          </a:xfrm>
          <a:noFill/>
          <a:ln w="101600">
            <a:noFill/>
          </a:ln>
        </p:spPr>
        <p:style>
          <a:lnRef idx="2">
            <a:schemeClr val="dk1"/>
          </a:lnRef>
          <a:fillRef idx="1">
            <a:schemeClr val="lt1"/>
          </a:fillRef>
          <a:effectRef idx="0">
            <a:schemeClr val="dk1"/>
          </a:effectRef>
          <a:fontRef idx="minor">
            <a:schemeClr val="dk1"/>
          </a:fontRef>
        </p:style>
        <p:txBody>
          <a:bodyPr anchor="ctr">
            <a:normAutofit/>
          </a:bodyPr>
          <a:lstStyle/>
          <a:p>
            <a:pPr>
              <a:spcBef>
                <a:spcPts val="4000"/>
              </a:spcBef>
            </a:pPr>
            <a:r>
              <a:rPr lang="en-US" sz="7600" b="1" dirty="0">
                <a:solidFill>
                  <a:schemeClr val="tx1"/>
                </a:solidFill>
              </a:rPr>
              <a:t>Convergent Arctic Research Perspectives and Education (CARPE) </a:t>
            </a:r>
            <a:br>
              <a:rPr lang="en-US" sz="8400" dirty="0">
                <a:solidFill>
                  <a:schemeClr val="tx1"/>
                </a:solidFill>
                <a:latin typeface="Cambria" panose="02040503050406030204" pitchFamily="18" charset="0"/>
                <a:ea typeface="+mj-ea"/>
                <a:cs typeface="Arial" panose="020B0604020202020204" pitchFamily="34" charset="0"/>
              </a:rPr>
            </a:br>
            <a:br>
              <a:rPr lang="en-US" sz="1800" dirty="0">
                <a:solidFill>
                  <a:schemeClr val="tx1"/>
                </a:solidFill>
                <a:latin typeface="Cambria" panose="02040503050406030204" pitchFamily="18" charset="0"/>
                <a:ea typeface="+mj-ea"/>
                <a:cs typeface="Arial" panose="020B0604020202020204" pitchFamily="34" charset="0"/>
              </a:rPr>
            </a:br>
            <a:r>
              <a:rPr lang="en-US" sz="3800" b="1" dirty="0">
                <a:solidFill>
                  <a:schemeClr val="tx1"/>
                </a:solidFill>
                <a:latin typeface="Cambria" panose="02040503050406030204" pitchFamily="18" charset="0"/>
                <a:ea typeface="+mj-ea"/>
                <a:cs typeface="Arial" panose="020B0604020202020204" pitchFamily="34" charset="0"/>
              </a:rPr>
              <a:t>Ruth Varner (presenter), Jerker Bexelius, Julie Bryce, Elizabeth Burakowski, Alexandra Contosta, Katharine Duderstadt, Jessica Ernakovich, Meghan Howey, Jennifer Jacobs, Charina Knutson, Michael Palace, Denise Pouliot, Paul Pouliot, Elena Sparrow, Katie Spellman, Cameron Wake</a:t>
            </a:r>
            <a:br>
              <a:rPr lang="en-US" sz="3800" b="1" dirty="0">
                <a:solidFill>
                  <a:schemeClr val="tx1"/>
                </a:solidFill>
                <a:latin typeface="Cambria" panose="02040503050406030204" pitchFamily="18" charset="0"/>
                <a:ea typeface="+mj-ea"/>
                <a:cs typeface="Arial" panose="020B0604020202020204" pitchFamily="34" charset="0"/>
              </a:rPr>
            </a:br>
            <a:br>
              <a:rPr lang="en-US" sz="1200" b="1" dirty="0">
                <a:solidFill>
                  <a:schemeClr val="tx1"/>
                </a:solidFill>
                <a:latin typeface="Cambria" panose="02040503050406030204" pitchFamily="18" charset="0"/>
                <a:ea typeface="+mj-ea"/>
                <a:cs typeface="Arial" panose="020B0604020202020204" pitchFamily="34" charset="0"/>
              </a:rPr>
            </a:br>
            <a:r>
              <a:rPr lang="en-US" sz="3800" i="1" dirty="0">
                <a:solidFill>
                  <a:schemeClr val="tx1"/>
                </a:solidFill>
                <a:latin typeface="Cambria" panose="02040503050406030204" pitchFamily="18" charset="0"/>
                <a:ea typeface="+mj-ea"/>
                <a:cs typeface="Arial" panose="020B0604020202020204" pitchFamily="34" charset="0"/>
                <a:hlinkClick r:id="rId3">
                  <a:extLst>
                    <a:ext uri="{A12FA001-AC4F-418D-AE19-62706E023703}">
                      <ahyp:hlinkClr xmlns:ahyp="http://schemas.microsoft.com/office/drawing/2018/hyperlinkcolor" val="tx"/>
                    </a:ext>
                  </a:extLst>
                </a:hlinkClick>
              </a:rPr>
              <a:t>ruth.varner@unh.edu</a:t>
            </a:r>
            <a:r>
              <a:rPr lang="en-US" sz="3800" i="1" dirty="0">
                <a:solidFill>
                  <a:schemeClr val="tx1"/>
                </a:solidFill>
                <a:latin typeface="Cambria" panose="02040503050406030204" pitchFamily="18" charset="0"/>
                <a:ea typeface="+mj-ea"/>
                <a:cs typeface="Arial" panose="020B0604020202020204" pitchFamily="34" charset="0"/>
              </a:rPr>
              <a:t> </a:t>
            </a:r>
            <a:endParaRPr lang="en-US" sz="3800" i="1" dirty="0">
              <a:solidFill>
                <a:schemeClr val="tx1"/>
              </a:solidFill>
              <a:latin typeface="Cambria" panose="02040503050406030204" pitchFamily="18" charset="0"/>
              <a:cs typeface="Arial" panose="020B0604020202020204" pitchFamily="34" charset="0"/>
            </a:endParaRPr>
          </a:p>
        </p:txBody>
      </p:sp>
      <p:sp>
        <p:nvSpPr>
          <p:cNvPr id="51" name="Subtitle 2">
            <a:extLst>
              <a:ext uri="{FF2B5EF4-FFF2-40B4-BE49-F238E27FC236}">
                <a16:creationId xmlns:a16="http://schemas.microsoft.com/office/drawing/2014/main" id="{C1A0C69D-B757-A547-8C79-5220F5DB2856}"/>
              </a:ext>
            </a:extLst>
          </p:cNvPr>
          <p:cNvSpPr txBox="1">
            <a:spLocks/>
          </p:cNvSpPr>
          <p:nvPr/>
        </p:nvSpPr>
        <p:spPr>
          <a:xfrm>
            <a:off x="720697" y="6105140"/>
            <a:ext cx="15531672" cy="1593589"/>
          </a:xfrm>
          <a:prstGeom prst="rect">
            <a:avLst/>
          </a:prstGeom>
          <a:noFill/>
          <a:ln>
            <a:noFill/>
          </a:ln>
        </p:spPr>
        <p:txBody>
          <a:bodyPr vert="horz" lIns="87279" tIns="43639" rIns="87279" bIns="43639"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241594" algn="l" fontAlgn="auto">
              <a:lnSpc>
                <a:spcPct val="100000"/>
              </a:lnSpc>
              <a:spcAft>
                <a:spcPts val="0"/>
              </a:spcAft>
            </a:pPr>
            <a:r>
              <a:rPr lang="en-US" sz="3200">
                <a:solidFill>
                  <a:srgbClr val="000000"/>
                </a:solidFill>
                <a:latin typeface="Calibri" panose="020F0502020204030204" pitchFamily="34" charset="0"/>
                <a:ea typeface="Times New Roman" panose="02020603050405020304" pitchFamily="18" charset="0"/>
                <a:cs typeface="Calibri" panose="020F0502020204030204" pitchFamily="34" charset="0"/>
              </a:rPr>
              <a:t>Train</a:t>
            </a:r>
            <a:r>
              <a:rPr lang="en-US" sz="3200" i="1">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en-US" sz="3200">
                <a:solidFill>
                  <a:srgbClr val="000000"/>
                </a:solidFill>
                <a:latin typeface="Calibri" panose="020F0502020204030204" pitchFamily="34" charset="0"/>
                <a:ea typeface="Times New Roman" panose="02020603050405020304" pitchFamily="18" charset="0"/>
                <a:cs typeface="Calibri" panose="020F0502020204030204" pitchFamily="34" charset="0"/>
              </a:rPr>
              <a:t>graduate students, using a convergence research framework and approach, to more fully investigate and understand the interwoven impacts of changing seasonality on Arctic natural and human systems.</a:t>
            </a:r>
          </a:p>
        </p:txBody>
      </p:sp>
      <p:sp>
        <p:nvSpPr>
          <p:cNvPr id="52" name="Subtitle 2">
            <a:extLst>
              <a:ext uri="{FF2B5EF4-FFF2-40B4-BE49-F238E27FC236}">
                <a16:creationId xmlns:a16="http://schemas.microsoft.com/office/drawing/2014/main" id="{3442DADF-10DD-3C4F-A184-FBD1A69A0B94}"/>
              </a:ext>
            </a:extLst>
          </p:cNvPr>
          <p:cNvSpPr txBox="1">
            <a:spLocks/>
          </p:cNvSpPr>
          <p:nvPr/>
        </p:nvSpPr>
        <p:spPr>
          <a:xfrm>
            <a:off x="557045" y="5135033"/>
            <a:ext cx="15470787" cy="945409"/>
          </a:xfrm>
          <a:prstGeom prst="rect">
            <a:avLst/>
          </a:prstGeom>
          <a:solidFill>
            <a:srgbClr val="155E5D"/>
          </a:solidFill>
          <a:ln>
            <a:no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Goal</a:t>
            </a:r>
          </a:p>
        </p:txBody>
      </p:sp>
      <p:sp>
        <p:nvSpPr>
          <p:cNvPr id="53" name="Subtitle 2">
            <a:extLst>
              <a:ext uri="{FF2B5EF4-FFF2-40B4-BE49-F238E27FC236}">
                <a16:creationId xmlns:a16="http://schemas.microsoft.com/office/drawing/2014/main" id="{02177050-9D08-BD4D-B6EC-9F27A48B18F5}"/>
              </a:ext>
            </a:extLst>
          </p:cNvPr>
          <p:cNvSpPr txBox="1">
            <a:spLocks/>
          </p:cNvSpPr>
          <p:nvPr/>
        </p:nvSpPr>
        <p:spPr>
          <a:xfrm>
            <a:off x="557045" y="10932287"/>
            <a:ext cx="15501266" cy="920451"/>
          </a:xfrm>
          <a:prstGeom prst="rect">
            <a:avLst/>
          </a:prstGeom>
          <a:solidFill>
            <a:srgbClr val="155E5D"/>
          </a:solidFill>
          <a:ln>
            <a:no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Changing Seasonality in the Arctic</a:t>
            </a:r>
          </a:p>
        </p:txBody>
      </p:sp>
      <p:sp>
        <p:nvSpPr>
          <p:cNvPr id="61" name="Subtitle 2">
            <a:extLst>
              <a:ext uri="{FF2B5EF4-FFF2-40B4-BE49-F238E27FC236}">
                <a16:creationId xmlns:a16="http://schemas.microsoft.com/office/drawing/2014/main" id="{44D922F6-DDE8-5341-B03C-70FAB274B350}"/>
              </a:ext>
            </a:extLst>
          </p:cNvPr>
          <p:cNvSpPr txBox="1">
            <a:spLocks/>
          </p:cNvSpPr>
          <p:nvPr/>
        </p:nvSpPr>
        <p:spPr>
          <a:xfrm>
            <a:off x="621416" y="34878108"/>
            <a:ext cx="8771527" cy="822960"/>
          </a:xfrm>
          <a:prstGeom prst="rect">
            <a:avLst/>
          </a:prstGeom>
          <a:solidFill>
            <a:srgbClr val="155E5D"/>
          </a:solidFill>
          <a:ln>
            <a:no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defTabSz="3142281" fontAlgn="auto">
              <a:spcBef>
                <a:spcPts val="3436"/>
              </a:spcBef>
              <a:spcAft>
                <a:spcPts val="0"/>
              </a:spcAft>
              <a:defRPr/>
            </a:pPr>
            <a:r>
              <a:rPr lang="en-US" sz="3800" b="0" dirty="0">
                <a:solidFill>
                  <a:prstClr val="white"/>
                </a:solidFill>
                <a:latin typeface="Cambria" panose="02040503050406030204" pitchFamily="18" charset="0"/>
              </a:rPr>
              <a:t>Learn More and Apply</a:t>
            </a:r>
          </a:p>
        </p:txBody>
      </p:sp>
      <p:sp>
        <p:nvSpPr>
          <p:cNvPr id="65" name="TextBox 64">
            <a:extLst>
              <a:ext uri="{FF2B5EF4-FFF2-40B4-BE49-F238E27FC236}">
                <a16:creationId xmlns:a16="http://schemas.microsoft.com/office/drawing/2014/main" id="{1E1A20CA-D67C-2340-BBE5-47849AB3E523}"/>
              </a:ext>
            </a:extLst>
          </p:cNvPr>
          <p:cNvSpPr txBox="1"/>
          <p:nvPr/>
        </p:nvSpPr>
        <p:spPr>
          <a:xfrm>
            <a:off x="2634658" y="35885231"/>
            <a:ext cx="7449633" cy="2362634"/>
          </a:xfrm>
          <a:prstGeom prst="rect">
            <a:avLst/>
          </a:prstGeom>
          <a:noFill/>
          <a:ln>
            <a:noFill/>
          </a:ln>
        </p:spPr>
        <p:txBody>
          <a:bodyPr wrap="square" rtlCol="0">
            <a:spAutoFit/>
          </a:bodyPr>
          <a:lstStyle/>
          <a:p>
            <a:pPr defTabSz="3519153" fontAlgn="auto">
              <a:spcBef>
                <a:spcPts val="0"/>
              </a:spcBef>
              <a:spcAft>
                <a:spcPts val="0"/>
              </a:spcAft>
              <a:defRPr/>
            </a:pPr>
            <a:r>
              <a:rPr lang="en-US" sz="3200" kern="0" dirty="0">
                <a:solidFill>
                  <a:prstClr val="black"/>
                </a:solidFill>
                <a:latin typeface="Cambria" panose="02040503050406030204" pitchFamily="18" charset="0"/>
              </a:rPr>
              <a:t>Please visit the CARPE website: </a:t>
            </a:r>
            <a:r>
              <a:rPr lang="en-US" sz="3200" b="1" kern="0" dirty="0">
                <a:solidFill>
                  <a:prstClr val="black"/>
                </a:solidFill>
                <a:latin typeface="Cambria" panose="02040503050406030204" pitchFamily="18" charset="0"/>
                <a:hlinkClick r:id="rId4"/>
              </a:rPr>
              <a:t>https://marine.unh.edu/carpe-nrt</a:t>
            </a:r>
            <a:endParaRPr lang="en-US" sz="3200" b="1" kern="0" dirty="0">
              <a:solidFill>
                <a:prstClr val="black"/>
              </a:solidFill>
              <a:latin typeface="Cambria" panose="02040503050406030204" pitchFamily="18" charset="0"/>
            </a:endParaRPr>
          </a:p>
          <a:p>
            <a:pPr defTabSz="3519153" fontAlgn="auto">
              <a:spcBef>
                <a:spcPts val="2000"/>
              </a:spcBef>
              <a:spcAft>
                <a:spcPts val="0"/>
              </a:spcAft>
              <a:defRPr/>
            </a:pPr>
            <a:r>
              <a:rPr lang="en-US" sz="3200" kern="0" dirty="0">
                <a:solidFill>
                  <a:prstClr val="black"/>
                </a:solidFill>
                <a:latin typeface="Cambria" panose="02040503050406030204" pitchFamily="18" charset="0"/>
              </a:rPr>
              <a:t>Questions?  </a:t>
            </a:r>
            <a:r>
              <a:rPr lang="en-US" sz="3200" kern="0" dirty="0">
                <a:solidFill>
                  <a:prstClr val="black"/>
                </a:solidFill>
                <a:latin typeface="Cambria" panose="02040503050406030204" pitchFamily="18" charset="0"/>
                <a:hlinkClick r:id="rId5"/>
              </a:rPr>
              <a:t>carpe-nrt@unh.edu</a:t>
            </a:r>
            <a:r>
              <a:rPr lang="en-US" sz="3200" kern="0" dirty="0">
                <a:solidFill>
                  <a:prstClr val="black"/>
                </a:solidFill>
                <a:latin typeface="Cambria" panose="02040503050406030204" pitchFamily="18" charset="0"/>
              </a:rPr>
              <a:t> </a:t>
            </a:r>
          </a:p>
          <a:p>
            <a:pPr defTabSz="3519153" fontAlgn="auto">
              <a:lnSpc>
                <a:spcPct val="120000"/>
              </a:lnSpc>
              <a:spcBef>
                <a:spcPts val="0"/>
              </a:spcBef>
              <a:spcAft>
                <a:spcPts val="0"/>
              </a:spcAft>
              <a:defRPr/>
            </a:pPr>
            <a:endParaRPr lang="en-US" sz="3200" kern="0" dirty="0">
              <a:solidFill>
                <a:prstClr val="black"/>
              </a:solidFill>
              <a:latin typeface="Cambria" panose="02040503050406030204" pitchFamily="18" charset="0"/>
            </a:endParaRPr>
          </a:p>
        </p:txBody>
      </p:sp>
      <p:sp>
        <p:nvSpPr>
          <p:cNvPr id="69" name="Subtitle 2">
            <a:extLst>
              <a:ext uri="{FF2B5EF4-FFF2-40B4-BE49-F238E27FC236}">
                <a16:creationId xmlns:a16="http://schemas.microsoft.com/office/drawing/2014/main" id="{72F799C6-7F7B-5643-B4C2-36266D333B01}"/>
              </a:ext>
            </a:extLst>
          </p:cNvPr>
          <p:cNvSpPr txBox="1">
            <a:spLocks/>
          </p:cNvSpPr>
          <p:nvPr/>
        </p:nvSpPr>
        <p:spPr>
          <a:xfrm>
            <a:off x="9718353" y="34839315"/>
            <a:ext cx="6607631" cy="822960"/>
          </a:xfrm>
          <a:prstGeom prst="rect">
            <a:avLst/>
          </a:prstGeom>
          <a:solidFill>
            <a:srgbClr val="155E5D"/>
          </a:solidFill>
          <a:ln>
            <a:no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3800" b="0" dirty="0">
                <a:solidFill>
                  <a:prstClr val="white"/>
                </a:solidFill>
                <a:latin typeface="Cambria" panose="02040503050406030204" pitchFamily="18" charset="0"/>
              </a:rPr>
              <a:t>Funding Acknowledgement</a:t>
            </a:r>
          </a:p>
        </p:txBody>
      </p:sp>
      <p:sp>
        <p:nvSpPr>
          <p:cNvPr id="70" name="Subtitle 2">
            <a:extLst>
              <a:ext uri="{FF2B5EF4-FFF2-40B4-BE49-F238E27FC236}">
                <a16:creationId xmlns:a16="http://schemas.microsoft.com/office/drawing/2014/main" id="{88EC7098-572A-8A4E-B8A8-D9C55468CE0D}"/>
              </a:ext>
            </a:extLst>
          </p:cNvPr>
          <p:cNvSpPr txBox="1">
            <a:spLocks/>
          </p:cNvSpPr>
          <p:nvPr/>
        </p:nvSpPr>
        <p:spPr>
          <a:xfrm>
            <a:off x="9537632" y="35780176"/>
            <a:ext cx="7639261" cy="1966464"/>
          </a:xfrm>
          <a:prstGeom prst="rect">
            <a:avLst/>
          </a:prstGeom>
          <a:noFill/>
          <a:ln>
            <a:noFill/>
          </a:ln>
        </p:spPr>
        <p:txBody>
          <a:bodyPr vert="horz" lIns="87279" tIns="43639" rIns="87279" bIns="43639"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185742" algn="l" fontAlgn="auto">
              <a:lnSpc>
                <a:spcPct val="100000"/>
              </a:lnSpc>
              <a:spcBef>
                <a:spcPts val="0"/>
              </a:spcBef>
              <a:spcAft>
                <a:spcPts val="0"/>
              </a:spcAft>
            </a:pPr>
            <a:r>
              <a:rPr lang="en-US" sz="3000" b="0" dirty="0">
                <a:solidFill>
                  <a:prstClr val="black"/>
                </a:solidFill>
                <a:latin typeface="Calibri" panose="020F0502020204030204"/>
              </a:rPr>
              <a:t>This  project is supported by the National Science Foundation Research Traineeship (NRT) and Navigating the New Arctic (NNA) programs (</a:t>
            </a:r>
            <a:r>
              <a:rPr lang="en-US" sz="3000" dirty="0">
                <a:latin typeface="Calibri" panose="020F0502020204030204" pitchFamily="34" charset="0"/>
                <a:cs typeface="Calibri" panose="020F0502020204030204" pitchFamily="34" charset="0"/>
              </a:rPr>
              <a:t>NRT-NNA #2125868, PI Varner)</a:t>
            </a:r>
            <a:endParaRPr lang="en-US" sz="3000" b="0" dirty="0">
              <a:solidFill>
                <a:prstClr val="black"/>
              </a:solidFill>
              <a:latin typeface="Calibri" panose="020F0502020204030204"/>
            </a:endParaRPr>
          </a:p>
          <a:p>
            <a:pPr algn="l" fontAlgn="auto">
              <a:lnSpc>
                <a:spcPct val="120000"/>
              </a:lnSpc>
              <a:spcBef>
                <a:spcPts val="0"/>
              </a:spcBef>
              <a:spcAft>
                <a:spcPts val="0"/>
              </a:spcAft>
            </a:pPr>
            <a:endParaRPr lang="en-US" sz="982" b="0" dirty="0">
              <a:solidFill>
                <a:prstClr val="black"/>
              </a:solidFill>
              <a:latin typeface="Calibri" panose="020F0502020204030204"/>
            </a:endParaRPr>
          </a:p>
        </p:txBody>
      </p:sp>
      <p:sp>
        <p:nvSpPr>
          <p:cNvPr id="72" name="Subtitle 2">
            <a:extLst>
              <a:ext uri="{FF2B5EF4-FFF2-40B4-BE49-F238E27FC236}">
                <a16:creationId xmlns:a16="http://schemas.microsoft.com/office/drawing/2014/main" id="{E9AA7130-3FD2-5A41-BF59-870D1EED4F8F}"/>
              </a:ext>
            </a:extLst>
          </p:cNvPr>
          <p:cNvSpPr txBox="1">
            <a:spLocks/>
          </p:cNvSpPr>
          <p:nvPr/>
        </p:nvSpPr>
        <p:spPr>
          <a:xfrm>
            <a:off x="591601" y="20995394"/>
            <a:ext cx="15564426" cy="914400"/>
          </a:xfrm>
          <a:prstGeom prst="rect">
            <a:avLst/>
          </a:prstGeom>
          <a:solidFill>
            <a:srgbClr val="155E5D"/>
          </a:solidFill>
          <a:ln>
            <a:no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Research</a:t>
            </a:r>
          </a:p>
        </p:txBody>
      </p:sp>
      <p:sp>
        <p:nvSpPr>
          <p:cNvPr id="80" name="Subtitle 2">
            <a:extLst>
              <a:ext uri="{FF2B5EF4-FFF2-40B4-BE49-F238E27FC236}">
                <a16:creationId xmlns:a16="http://schemas.microsoft.com/office/drawing/2014/main" id="{EE45DD04-CCA1-F941-B4FF-5DA897B1CC3C}"/>
              </a:ext>
            </a:extLst>
          </p:cNvPr>
          <p:cNvSpPr txBox="1">
            <a:spLocks/>
          </p:cNvSpPr>
          <p:nvPr/>
        </p:nvSpPr>
        <p:spPr>
          <a:xfrm>
            <a:off x="16599408" y="5157652"/>
            <a:ext cx="15819120" cy="914400"/>
          </a:xfrm>
          <a:prstGeom prst="rect">
            <a:avLst/>
          </a:prstGeom>
          <a:solidFill>
            <a:srgbClr val="155E5D"/>
          </a:solidFill>
          <a:ln>
            <a:no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spcBef>
                <a:spcPts val="0"/>
              </a:spcBef>
            </a:pPr>
            <a:r>
              <a:rPr lang="en-US" sz="5000" b="0" dirty="0">
                <a:solidFill>
                  <a:schemeClr val="bg1"/>
                </a:solidFill>
                <a:latin typeface="Cambria" panose="02040503050406030204" pitchFamily="18" charset="0"/>
              </a:rPr>
              <a:t>Enhancing Graduate Education</a:t>
            </a:r>
          </a:p>
        </p:txBody>
      </p:sp>
      <p:sp>
        <p:nvSpPr>
          <p:cNvPr id="84" name="Subtitle 2">
            <a:extLst>
              <a:ext uri="{FF2B5EF4-FFF2-40B4-BE49-F238E27FC236}">
                <a16:creationId xmlns:a16="http://schemas.microsoft.com/office/drawing/2014/main" id="{E996A6BB-F947-B442-A393-0518FAB80836}"/>
              </a:ext>
            </a:extLst>
          </p:cNvPr>
          <p:cNvSpPr txBox="1">
            <a:spLocks/>
          </p:cNvSpPr>
          <p:nvPr/>
        </p:nvSpPr>
        <p:spPr>
          <a:xfrm>
            <a:off x="16635984" y="12553075"/>
            <a:ext cx="15716250" cy="914400"/>
          </a:xfrm>
          <a:prstGeom prst="rect">
            <a:avLst/>
          </a:prstGeom>
          <a:solidFill>
            <a:srgbClr val="155E5D"/>
          </a:solidFill>
          <a:ln>
            <a:no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CARPE Cohort 1</a:t>
            </a:r>
          </a:p>
        </p:txBody>
      </p:sp>
      <p:pic>
        <p:nvPicPr>
          <p:cNvPr id="10" name="Picture 9">
            <a:extLst>
              <a:ext uri="{FF2B5EF4-FFF2-40B4-BE49-F238E27FC236}">
                <a16:creationId xmlns:a16="http://schemas.microsoft.com/office/drawing/2014/main" id="{8962D1ED-C0A1-9944-B1EC-9C1385305DC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0094" y="36011333"/>
            <a:ext cx="1710667" cy="1710667"/>
          </a:xfrm>
          <a:prstGeom prst="rect">
            <a:avLst/>
          </a:prstGeom>
        </p:spPr>
      </p:pic>
      <p:sp>
        <p:nvSpPr>
          <p:cNvPr id="93" name="TextBox 92">
            <a:extLst>
              <a:ext uri="{FF2B5EF4-FFF2-40B4-BE49-F238E27FC236}">
                <a16:creationId xmlns:a16="http://schemas.microsoft.com/office/drawing/2014/main" id="{92774D55-922C-8F4A-B9C8-AF47911ECE6C}"/>
              </a:ext>
            </a:extLst>
          </p:cNvPr>
          <p:cNvSpPr txBox="1"/>
          <p:nvPr/>
        </p:nvSpPr>
        <p:spPr>
          <a:xfrm>
            <a:off x="16740745" y="8063864"/>
            <a:ext cx="6730800" cy="3200400"/>
          </a:xfrm>
          <a:prstGeom prst="rect">
            <a:avLst/>
          </a:prstGeom>
          <a:noFill/>
        </p:spPr>
        <p:txBody>
          <a:bodyPr wrap="square" rtlCol="0">
            <a:spAutoFit/>
          </a:bodyPr>
          <a:lstStyle/>
          <a:p>
            <a:pPr>
              <a:lnSpc>
                <a:spcPct val="150000"/>
              </a:lnSpc>
            </a:pPr>
            <a:r>
              <a:rPr lang="en-US" sz="3200" b="1" dirty="0"/>
              <a:t>Training</a:t>
            </a:r>
            <a:r>
              <a:rPr lang="en-US" sz="3200" dirty="0"/>
              <a:t>  </a:t>
            </a:r>
          </a:p>
          <a:p>
            <a:pPr marL="801688" lvl="1" indent="-284163">
              <a:buFont typeface="Arial" panose="020B0604020202020204" pitchFamily="34" charset="0"/>
              <a:buChar char="•"/>
            </a:pPr>
            <a:r>
              <a:rPr lang="en-US" sz="3200" dirty="0"/>
              <a:t>Science communication</a:t>
            </a:r>
          </a:p>
          <a:p>
            <a:pPr marL="801688" lvl="1" indent="-284163">
              <a:buFont typeface="Arial" panose="020B0604020202020204" pitchFamily="34" charset="0"/>
              <a:buChar char="•"/>
            </a:pPr>
            <a:r>
              <a:rPr lang="en-US" sz="3200" dirty="0"/>
              <a:t>Science of team science</a:t>
            </a:r>
          </a:p>
          <a:p>
            <a:pPr marL="801688" lvl="1" indent="-284163">
              <a:buFont typeface="Arial" panose="020B0604020202020204" pitchFamily="34" charset="0"/>
              <a:buChar char="•"/>
            </a:pPr>
            <a:r>
              <a:rPr lang="en-US" sz="3200" dirty="0"/>
              <a:t>Research ethics </a:t>
            </a:r>
          </a:p>
          <a:p>
            <a:pPr marL="801688" lvl="1" indent="-284163">
              <a:buFont typeface="Arial" panose="020B0604020202020204" pitchFamily="34" charset="0"/>
              <a:buChar char="•"/>
            </a:pPr>
            <a:r>
              <a:rPr lang="en-US" sz="3200" dirty="0"/>
              <a:t>Convergence theory and practice</a:t>
            </a:r>
          </a:p>
        </p:txBody>
      </p:sp>
      <p:sp>
        <p:nvSpPr>
          <p:cNvPr id="98" name="TextBox 97">
            <a:extLst>
              <a:ext uri="{FF2B5EF4-FFF2-40B4-BE49-F238E27FC236}">
                <a16:creationId xmlns:a16="http://schemas.microsoft.com/office/drawing/2014/main" id="{8DDFBF08-7B40-FD49-AB48-E53E32C0AAAB}"/>
              </a:ext>
            </a:extLst>
          </p:cNvPr>
          <p:cNvSpPr txBox="1"/>
          <p:nvPr/>
        </p:nvSpPr>
        <p:spPr>
          <a:xfrm>
            <a:off x="23197225" y="8075602"/>
            <a:ext cx="9247055" cy="2308324"/>
          </a:xfrm>
          <a:prstGeom prst="rect">
            <a:avLst/>
          </a:prstGeom>
          <a:noFill/>
        </p:spPr>
        <p:txBody>
          <a:bodyPr wrap="square" rtlCol="0">
            <a:spAutoFit/>
          </a:bodyPr>
          <a:lstStyle/>
          <a:p>
            <a:pPr>
              <a:lnSpc>
                <a:spcPct val="150000"/>
              </a:lnSpc>
            </a:pPr>
            <a:r>
              <a:rPr lang="en-US" sz="3200" b="1" dirty="0"/>
              <a:t>Professional Development </a:t>
            </a:r>
          </a:p>
          <a:p>
            <a:pPr marL="515938" lvl="1" indent="-282575">
              <a:buFont typeface="Arial" panose="020B0604020202020204" pitchFamily="34" charset="0"/>
              <a:buChar char="•"/>
            </a:pPr>
            <a:r>
              <a:rPr lang="en-US" sz="3200" dirty="0"/>
              <a:t>Engaging Arctic communities in research (UAF) </a:t>
            </a:r>
          </a:p>
          <a:p>
            <a:pPr marL="515938" lvl="1" indent="-282575">
              <a:buFont typeface="Arial" panose="020B0604020202020204" pitchFamily="34" charset="0"/>
              <a:buChar char="•"/>
            </a:pPr>
            <a:r>
              <a:rPr lang="en-US" sz="3200" dirty="0"/>
              <a:t>Cold regions field training (Mt. Washington)</a:t>
            </a:r>
          </a:p>
          <a:p>
            <a:pPr marL="515938" lvl="1" indent="-282575">
              <a:buFont typeface="Arial" panose="020B0604020202020204" pitchFamily="34" charset="0"/>
              <a:buChar char="•"/>
            </a:pPr>
            <a:r>
              <a:rPr lang="en-US" sz="3200" dirty="0"/>
              <a:t>Decolonizing Science workshops  (Abenaki &amp; Sámi)</a:t>
            </a:r>
          </a:p>
        </p:txBody>
      </p:sp>
      <p:sp>
        <p:nvSpPr>
          <p:cNvPr id="99" name="TextBox 98">
            <a:extLst>
              <a:ext uri="{FF2B5EF4-FFF2-40B4-BE49-F238E27FC236}">
                <a16:creationId xmlns:a16="http://schemas.microsoft.com/office/drawing/2014/main" id="{FCA29B99-35AD-2A4F-8E7D-639FB8A71A09}"/>
              </a:ext>
            </a:extLst>
          </p:cNvPr>
          <p:cNvSpPr txBox="1"/>
          <p:nvPr/>
        </p:nvSpPr>
        <p:spPr>
          <a:xfrm>
            <a:off x="16704117" y="10840622"/>
            <a:ext cx="14181364" cy="1569660"/>
          </a:xfrm>
          <a:prstGeom prst="rect">
            <a:avLst/>
          </a:prstGeom>
          <a:noFill/>
        </p:spPr>
        <p:txBody>
          <a:bodyPr wrap="square" rtlCol="0">
            <a:spAutoFit/>
          </a:bodyPr>
          <a:lstStyle/>
          <a:p>
            <a:r>
              <a:rPr lang="en-US" sz="3200" b="1"/>
              <a:t>Disciplines</a:t>
            </a:r>
            <a:r>
              <a:rPr lang="en-US" sz="3200"/>
              <a:t>: Earth Sciences, STEM Education, Natural Resources and Environment, Anthropology and Archaeology, Civil and Environmental Engineering, Sustainability, Indigenous Knowledge</a:t>
            </a:r>
          </a:p>
        </p:txBody>
      </p:sp>
      <p:sp>
        <p:nvSpPr>
          <p:cNvPr id="101" name="Rectangle 100">
            <a:extLst>
              <a:ext uri="{FF2B5EF4-FFF2-40B4-BE49-F238E27FC236}">
                <a16:creationId xmlns:a16="http://schemas.microsoft.com/office/drawing/2014/main" id="{0584C839-C5D1-1741-A3F6-7862302C5893}"/>
              </a:ext>
            </a:extLst>
          </p:cNvPr>
          <p:cNvSpPr/>
          <p:nvPr/>
        </p:nvSpPr>
        <p:spPr>
          <a:xfrm>
            <a:off x="16588344" y="6209414"/>
            <a:ext cx="15587106" cy="2113399"/>
          </a:xfrm>
          <a:prstGeom prst="rect">
            <a:avLst/>
          </a:prstGeom>
          <a:noFill/>
        </p:spPr>
        <p:txBody>
          <a:bodyPr wrap="square">
            <a:spAutoFit/>
          </a:bodyPr>
          <a:lstStyle/>
          <a:p>
            <a:pPr marL="409575" lvl="2" indent="-341313">
              <a:lnSpc>
                <a:spcPct val="100000"/>
              </a:lnSpc>
              <a:spcBef>
                <a:spcPts val="200"/>
              </a:spcBef>
            </a:pPr>
            <a:r>
              <a:rPr lang="en-US" sz="3200" dirty="0"/>
              <a:t>CARPE trainees will:</a:t>
            </a:r>
          </a:p>
          <a:p>
            <a:pPr marL="974725" lvl="3" indent="-457200">
              <a:spcBef>
                <a:spcPts val="200"/>
              </a:spcBef>
              <a:buFont typeface="Wingdings" pitchFamily="2" charset="2"/>
              <a:buChar char="§"/>
            </a:pPr>
            <a:r>
              <a:rPr lang="en-US" sz="3200" b="1" i="1" dirty="0"/>
              <a:t>Design and conduct convergent research projects </a:t>
            </a:r>
            <a:r>
              <a:rPr lang="en-US" sz="3200" dirty="0"/>
              <a:t>focused on the impacts of changing seasonality on the Arctic’s natural and human systems</a:t>
            </a:r>
          </a:p>
          <a:p>
            <a:pPr marL="974725" lvl="3" indent="-457200">
              <a:spcBef>
                <a:spcPts val="200"/>
              </a:spcBef>
              <a:spcAft>
                <a:spcPts val="200"/>
              </a:spcAft>
              <a:buFont typeface="Wingdings" pitchFamily="2" charset="2"/>
              <a:buChar char="§"/>
            </a:pPr>
            <a:r>
              <a:rPr lang="en-US" sz="3200" b="1" i="1" dirty="0"/>
              <a:t>Build capacity to engage with Arctic Indigenous and local people </a:t>
            </a:r>
          </a:p>
        </p:txBody>
      </p:sp>
      <p:sp>
        <p:nvSpPr>
          <p:cNvPr id="102" name="Content Placeholder 11">
            <a:extLst>
              <a:ext uri="{FF2B5EF4-FFF2-40B4-BE49-F238E27FC236}">
                <a16:creationId xmlns:a16="http://schemas.microsoft.com/office/drawing/2014/main" id="{9C729D42-8EAF-D54B-BDB4-82907E9068D0}"/>
              </a:ext>
            </a:extLst>
          </p:cNvPr>
          <p:cNvSpPr txBox="1">
            <a:spLocks/>
          </p:cNvSpPr>
          <p:nvPr/>
        </p:nvSpPr>
        <p:spPr>
          <a:xfrm>
            <a:off x="700637" y="12009198"/>
            <a:ext cx="15434125" cy="5684140"/>
          </a:xfrm>
          <a:prstGeom prst="rect">
            <a:avLst/>
          </a:prstGeom>
        </p:spPr>
        <p:txBody>
          <a:bodyPr vert="horz" lIns="91440" tIns="45720" rIns="91440" bIns="45720" rtlCol="0">
            <a:noAutofit/>
          </a:bodyPr>
          <a:lstStyle>
            <a:lvl1pPr marL="0" indent="0" algn="ctr" defTabSz="3291840" rtl="0" eaLnBrk="1" latinLnBrk="0" hangingPunct="1">
              <a:lnSpc>
                <a:spcPct val="90000"/>
              </a:lnSpc>
              <a:spcBef>
                <a:spcPts val="3600"/>
              </a:spcBef>
              <a:buFont typeface="Arial" panose="020B0604020202020204" pitchFamily="34" charset="0"/>
              <a:buNone/>
              <a:defRPr sz="8640" kern="1200">
                <a:solidFill>
                  <a:schemeClr val="tx1"/>
                </a:solidFill>
                <a:latin typeface="+mn-lt"/>
                <a:ea typeface="+mn-ea"/>
                <a:cs typeface="+mn-cs"/>
              </a:defRPr>
            </a:lvl1pPr>
            <a:lvl2pPr marL="1645920" indent="0" algn="ctr" defTabSz="3291840" rtl="0" eaLnBrk="1" latinLnBrk="0" hangingPunct="1">
              <a:lnSpc>
                <a:spcPct val="90000"/>
              </a:lnSpc>
              <a:spcBef>
                <a:spcPts val="1800"/>
              </a:spcBef>
              <a:buFont typeface="Arial" panose="020B0604020202020204" pitchFamily="34" charset="0"/>
              <a:buNone/>
              <a:defRPr sz="7200" kern="1200">
                <a:solidFill>
                  <a:schemeClr val="tx1"/>
                </a:solidFill>
                <a:latin typeface="+mn-lt"/>
                <a:ea typeface="+mn-ea"/>
                <a:cs typeface="+mn-cs"/>
              </a:defRPr>
            </a:lvl2pPr>
            <a:lvl3pPr marL="3291840" indent="0" algn="ctr" defTabSz="3291840" rtl="0" eaLnBrk="1" latinLnBrk="0" hangingPunct="1">
              <a:lnSpc>
                <a:spcPct val="90000"/>
              </a:lnSpc>
              <a:spcBef>
                <a:spcPts val="1800"/>
              </a:spcBef>
              <a:buFont typeface="Arial" panose="020B0604020202020204" pitchFamily="34" charset="0"/>
              <a:buNone/>
              <a:defRPr sz="6480" kern="1200">
                <a:solidFill>
                  <a:schemeClr val="tx1"/>
                </a:solidFill>
                <a:latin typeface="+mn-lt"/>
                <a:ea typeface="+mn-ea"/>
                <a:cs typeface="+mn-cs"/>
              </a:defRPr>
            </a:lvl3pPr>
            <a:lvl4pPr marL="493776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4pPr>
            <a:lvl5pPr marL="658368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5pPr>
            <a:lvl6pPr marL="822960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6pPr>
            <a:lvl7pPr marL="987552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7pPr>
            <a:lvl8pPr marL="1152144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8pPr>
            <a:lvl9pPr marL="13167360" indent="0" algn="ctr" defTabSz="3291840" rtl="0" eaLnBrk="1" latinLnBrk="0" hangingPunct="1">
              <a:lnSpc>
                <a:spcPct val="90000"/>
              </a:lnSpc>
              <a:spcBef>
                <a:spcPts val="1800"/>
              </a:spcBef>
              <a:buFont typeface="Arial" panose="020B0604020202020204" pitchFamily="34" charset="0"/>
              <a:buNone/>
              <a:defRPr sz="5760" kern="1200">
                <a:solidFill>
                  <a:schemeClr val="tx1"/>
                </a:solidFill>
                <a:latin typeface="+mn-lt"/>
                <a:ea typeface="+mn-ea"/>
                <a:cs typeface="+mn-cs"/>
              </a:defRPr>
            </a:lvl9pPr>
          </a:lstStyle>
          <a:p>
            <a:pPr algn="l">
              <a:lnSpc>
                <a:spcPct val="100000"/>
              </a:lnSpc>
              <a:spcBef>
                <a:spcPts val="0"/>
              </a:spcBef>
            </a:pPr>
            <a:r>
              <a:rPr lang="en-US" sz="3000" dirty="0">
                <a:solidFill>
                  <a:srgbClr val="000000"/>
                </a:solidFill>
                <a:ea typeface="Times New Roman" panose="02020603050405020304" pitchFamily="18" charset="0"/>
              </a:rPr>
              <a:t>The cascading effects of climate change on natural and human systems are more evident in the Arctic than anywhere else on Earth. Rising temperatures, dramatic sea ice reductions, glacier and ice sheet mass loss, and thawing permafrost influence Arctic peoples’ and ecosystems’ daily activities and well-being. Particularly  profound changes result from shifts in seasonality including the timing of cultural, biological, physical, and chemical events. </a:t>
            </a:r>
          </a:p>
          <a:p>
            <a:pPr marL="873125" lvl="1" indent="-635000" algn="l">
              <a:lnSpc>
                <a:spcPct val="100000"/>
              </a:lnSpc>
              <a:spcBef>
                <a:spcPts val="1000"/>
              </a:spcBef>
              <a:buFont typeface="Wingdings" pitchFamily="2" charset="2"/>
              <a:buChar char="Ø"/>
            </a:pPr>
            <a:r>
              <a:rPr lang="en-US" sz="3000" i="1" dirty="0">
                <a:solidFill>
                  <a:srgbClr val="000000"/>
                </a:solidFill>
                <a:ea typeface="Times New Roman" panose="02020603050405020304" pitchFamily="18" charset="0"/>
              </a:rPr>
              <a:t>Spring</a:t>
            </a:r>
            <a:r>
              <a:rPr lang="en-US" sz="3000" dirty="0">
                <a:solidFill>
                  <a:srgbClr val="000000"/>
                </a:solidFill>
                <a:ea typeface="Times New Roman" panose="02020603050405020304" pitchFamily="18" charset="0"/>
              </a:rPr>
              <a:t>: Earlier snowmelt, ice out of lakes, thawing of the soil profile and the initiation of plant photosynthesis and soil nutrient cycling</a:t>
            </a:r>
            <a:endParaRPr lang="en-US" sz="3000" dirty="0"/>
          </a:p>
          <a:p>
            <a:pPr marL="873125" lvl="1" indent="-635000" algn="l">
              <a:lnSpc>
                <a:spcPct val="100000"/>
              </a:lnSpc>
              <a:spcBef>
                <a:spcPts val="1000"/>
              </a:spcBef>
              <a:buFont typeface="Wingdings" pitchFamily="2" charset="2"/>
              <a:buChar char="Ø"/>
            </a:pPr>
            <a:r>
              <a:rPr lang="en-US" sz="3000" i="1" dirty="0">
                <a:ea typeface="Times New Roman" panose="02020603050405020304" pitchFamily="18" charset="0"/>
              </a:rPr>
              <a:t>Fall</a:t>
            </a:r>
            <a:r>
              <a:rPr lang="en-US" sz="3000" dirty="0">
                <a:ea typeface="Times New Roman" panose="02020603050405020304" pitchFamily="18" charset="0"/>
              </a:rPr>
              <a:t>: </a:t>
            </a:r>
            <a:r>
              <a:rPr lang="en-US" sz="3000" dirty="0">
                <a:solidFill>
                  <a:srgbClr val="000000"/>
                </a:solidFill>
                <a:ea typeface="Times New Roman" panose="02020603050405020304" pitchFamily="18" charset="0"/>
              </a:rPr>
              <a:t>delays in leaf senescence, fruit ripening, animal migration, </a:t>
            </a:r>
            <a:r>
              <a:rPr lang="en-US" sz="3000" dirty="0">
                <a:ea typeface="Times New Roman" panose="02020603050405020304" pitchFamily="18" charset="0"/>
              </a:rPr>
              <a:t>soil </a:t>
            </a:r>
            <a:r>
              <a:rPr lang="en-US" sz="3000" dirty="0">
                <a:solidFill>
                  <a:srgbClr val="000000"/>
                </a:solidFill>
                <a:ea typeface="Times New Roman" panose="02020603050405020304" pitchFamily="18" charset="0"/>
              </a:rPr>
              <a:t>freezing, snowpack development, and the icing in of lakes and rivers</a:t>
            </a:r>
            <a:endParaRPr lang="en-US" sz="3000" dirty="0">
              <a:solidFill>
                <a:srgbClr val="000000"/>
              </a:solidFill>
            </a:endParaRPr>
          </a:p>
          <a:p>
            <a:pPr marL="873125" lvl="1" indent="-635000" algn="l">
              <a:lnSpc>
                <a:spcPct val="100000"/>
              </a:lnSpc>
              <a:spcBef>
                <a:spcPts val="1000"/>
              </a:spcBef>
              <a:buFont typeface="Wingdings" pitchFamily="2" charset="2"/>
              <a:buChar char="Ø"/>
            </a:pPr>
            <a:r>
              <a:rPr lang="en-US" sz="3000" i="1" dirty="0">
                <a:solidFill>
                  <a:srgbClr val="000000"/>
                </a:solidFill>
              </a:rPr>
              <a:t>Implications</a:t>
            </a:r>
            <a:r>
              <a:rPr lang="en-US" sz="3000" dirty="0">
                <a:solidFill>
                  <a:srgbClr val="000000"/>
                </a:solidFill>
              </a:rPr>
              <a:t>: </a:t>
            </a:r>
            <a:r>
              <a:rPr lang="en-US" sz="3000" dirty="0">
                <a:solidFill>
                  <a:srgbClr val="000000"/>
                </a:solidFill>
                <a:ea typeface="Times New Roman" panose="02020603050405020304" pitchFamily="18" charset="0"/>
              </a:rPr>
              <a:t>phenological mismatches as well as effects on </a:t>
            </a:r>
            <a:r>
              <a:rPr lang="en-US" sz="3000" dirty="0">
                <a:ea typeface="Times New Roman" panose="02020603050405020304" pitchFamily="18" charset="0"/>
              </a:rPr>
              <a:t>Arctic residents’ </a:t>
            </a:r>
            <a:r>
              <a:rPr lang="en-US" sz="3000" dirty="0">
                <a:solidFill>
                  <a:srgbClr val="000000"/>
                </a:solidFill>
                <a:ea typeface="Times New Roman" panose="02020603050405020304" pitchFamily="18" charset="0"/>
              </a:rPr>
              <a:t>hunting and foraging, fishing, shipping, mobility,</a:t>
            </a:r>
            <a:r>
              <a:rPr lang="en-US" sz="3000" dirty="0">
                <a:ea typeface="Times New Roman" panose="02020603050405020304" pitchFamily="18" charset="0"/>
              </a:rPr>
              <a:t> and community infrastructure.</a:t>
            </a:r>
            <a:endParaRPr lang="en-US" sz="3000" dirty="0"/>
          </a:p>
        </p:txBody>
      </p:sp>
      <p:pic>
        <p:nvPicPr>
          <p:cNvPr id="6" name="Picture 5">
            <a:extLst>
              <a:ext uri="{FF2B5EF4-FFF2-40B4-BE49-F238E27FC236}">
                <a16:creationId xmlns:a16="http://schemas.microsoft.com/office/drawing/2014/main" id="{A4587913-E4AD-084D-BE52-559DE5FA110F}"/>
              </a:ext>
            </a:extLst>
          </p:cNvPr>
          <p:cNvPicPr>
            <a:picLocks noChangeAspect="1"/>
          </p:cNvPicPr>
          <p:nvPr/>
        </p:nvPicPr>
        <p:blipFill rotWithShape="1">
          <a:blip r:embed="rId7">
            <a:extLst>
              <a:ext uri="{28A0092B-C50C-407E-A947-70E740481C1C}">
                <a14:useLocalDpi xmlns:a14="http://schemas.microsoft.com/office/drawing/2010/main" val="0"/>
              </a:ext>
            </a:extLst>
          </a:blip>
          <a:srcRect l="16679" r="18995"/>
          <a:stretch/>
        </p:blipFill>
        <p:spPr>
          <a:xfrm>
            <a:off x="865921" y="27777531"/>
            <a:ext cx="2838408" cy="2766073"/>
          </a:xfrm>
          <a:prstGeom prst="rect">
            <a:avLst/>
          </a:prstGeom>
          <a:ln w="38100">
            <a:solidFill>
              <a:schemeClr val="tx1"/>
            </a:solidFill>
          </a:ln>
        </p:spPr>
      </p:pic>
      <p:pic>
        <p:nvPicPr>
          <p:cNvPr id="15" name="Picture 14">
            <a:extLst>
              <a:ext uri="{FF2B5EF4-FFF2-40B4-BE49-F238E27FC236}">
                <a16:creationId xmlns:a16="http://schemas.microsoft.com/office/drawing/2014/main" id="{75F32B66-9392-D34B-8193-AC87F063F7AF}"/>
              </a:ext>
            </a:extLst>
          </p:cNvPr>
          <p:cNvPicPr>
            <a:picLocks noChangeAspect="1"/>
          </p:cNvPicPr>
          <p:nvPr/>
        </p:nvPicPr>
        <p:blipFill rotWithShape="1">
          <a:blip r:embed="rId8">
            <a:extLst>
              <a:ext uri="{28A0092B-C50C-407E-A947-70E740481C1C}">
                <a14:useLocalDpi xmlns:a14="http://schemas.microsoft.com/office/drawing/2010/main" val="0"/>
              </a:ext>
            </a:extLst>
          </a:blip>
          <a:srcRect t="487" r="27694" b="6597"/>
          <a:stretch/>
        </p:blipFill>
        <p:spPr>
          <a:xfrm>
            <a:off x="8999901" y="7301118"/>
            <a:ext cx="7045293" cy="3297802"/>
          </a:xfrm>
          <a:prstGeom prst="rect">
            <a:avLst/>
          </a:prstGeom>
          <a:ln w="38100">
            <a:solidFill>
              <a:schemeClr val="tx1"/>
            </a:solidFill>
          </a:ln>
        </p:spPr>
      </p:pic>
      <p:sp>
        <p:nvSpPr>
          <p:cNvPr id="16" name="TextBox 15">
            <a:extLst>
              <a:ext uri="{FF2B5EF4-FFF2-40B4-BE49-F238E27FC236}">
                <a16:creationId xmlns:a16="http://schemas.microsoft.com/office/drawing/2014/main" id="{679A46F1-D7EA-064D-9F6C-33A3C3621558}"/>
              </a:ext>
            </a:extLst>
          </p:cNvPr>
          <p:cNvSpPr txBox="1"/>
          <p:nvPr/>
        </p:nvSpPr>
        <p:spPr>
          <a:xfrm>
            <a:off x="933412" y="7809279"/>
            <a:ext cx="8090290" cy="3046988"/>
          </a:xfrm>
          <a:prstGeom prst="rect">
            <a:avLst/>
          </a:prstGeom>
          <a:noFill/>
        </p:spPr>
        <p:txBody>
          <a:bodyPr wrap="square" rtlCol="0">
            <a:spAutoFit/>
          </a:bodyPr>
          <a:lstStyle/>
          <a:p>
            <a:r>
              <a:rPr lang="en-US" sz="3200" b="1" i="1"/>
              <a:t>Vision</a:t>
            </a:r>
            <a:r>
              <a:rPr lang="en-US" sz="3200" i="1"/>
              <a:t>: “CARPE promotes transformative graduate training where convergent scientific research and mutually beneficial partnerships with Indigenous and local communities becomes the norm rather than the exception.”  </a:t>
            </a:r>
          </a:p>
          <a:p>
            <a:endParaRPr lang="en-US" sz="3200"/>
          </a:p>
        </p:txBody>
      </p:sp>
      <p:sp>
        <p:nvSpPr>
          <p:cNvPr id="34" name="TextBox 33">
            <a:extLst>
              <a:ext uri="{FF2B5EF4-FFF2-40B4-BE49-F238E27FC236}">
                <a16:creationId xmlns:a16="http://schemas.microsoft.com/office/drawing/2014/main" id="{312AACF6-129B-B646-9126-C941369E1432}"/>
              </a:ext>
            </a:extLst>
          </p:cNvPr>
          <p:cNvSpPr txBox="1"/>
          <p:nvPr/>
        </p:nvSpPr>
        <p:spPr>
          <a:xfrm>
            <a:off x="751177" y="22046844"/>
            <a:ext cx="15307134" cy="3149580"/>
          </a:xfrm>
          <a:prstGeom prst="rect">
            <a:avLst/>
          </a:prstGeom>
          <a:noFill/>
          <a:ln>
            <a:noFill/>
          </a:ln>
        </p:spPr>
        <p:txBody>
          <a:bodyPr wrap="square" rtlCol="0">
            <a:spAutoFit/>
          </a:bodyPr>
          <a:lstStyle/>
          <a:p>
            <a:pPr algn="ctr" defTabSz="3519153" fontAlgn="auto">
              <a:spcBef>
                <a:spcPts val="0"/>
              </a:spcBef>
              <a:spcAft>
                <a:spcPts val="818"/>
              </a:spcAft>
              <a:defRPr/>
            </a:pPr>
            <a:r>
              <a:rPr lang="en-US" sz="3200" b="0" i="1" kern="0" dirty="0">
                <a:solidFill>
                  <a:prstClr val="black"/>
                </a:solidFill>
                <a:latin typeface="Calibri" panose="020F0502020204030204"/>
              </a:rPr>
              <a:t>Examples of Challenges Requiring Convergent Research and Community Engagement</a:t>
            </a:r>
          </a:p>
          <a:p>
            <a:pPr marL="3122613" lvl="1" algn="just" defTabSz="3519153">
              <a:spcAft>
                <a:spcPts val="818"/>
              </a:spcAft>
              <a:defRPr/>
            </a:pPr>
            <a:r>
              <a:rPr lang="en-US" sz="3200" b="1" kern="0" dirty="0">
                <a:solidFill>
                  <a:prstClr val="black"/>
                </a:solidFill>
              </a:rPr>
              <a:t>Infrastructure and Mobility:</a:t>
            </a:r>
            <a:r>
              <a:rPr lang="en-US" sz="3200" kern="0" dirty="0">
                <a:solidFill>
                  <a:prstClr val="black"/>
                </a:solidFill>
              </a:rPr>
              <a:t> Travel in northern latitudes relies on stable permafrost and winter freezing, on roads and frozen snow-covered land, lakes, rivers, and coastal waters. Changes in Arctic climate are affecting winter mobility with shorter freezing seasons, increased freeze-thaw cycles, ephemeral snowpacks, and rain-on-snow events.</a:t>
            </a:r>
          </a:p>
        </p:txBody>
      </p:sp>
      <p:sp>
        <p:nvSpPr>
          <p:cNvPr id="35" name="TextBox 34">
            <a:extLst>
              <a:ext uri="{FF2B5EF4-FFF2-40B4-BE49-F238E27FC236}">
                <a16:creationId xmlns:a16="http://schemas.microsoft.com/office/drawing/2014/main" id="{38841193-04F9-4744-B8AD-4698F4228129}"/>
              </a:ext>
            </a:extLst>
          </p:cNvPr>
          <p:cNvSpPr txBox="1"/>
          <p:nvPr/>
        </p:nvSpPr>
        <p:spPr>
          <a:xfrm>
            <a:off x="721902" y="25377141"/>
            <a:ext cx="12174948" cy="2062103"/>
          </a:xfrm>
          <a:prstGeom prst="rect">
            <a:avLst/>
          </a:prstGeom>
          <a:noFill/>
          <a:ln>
            <a:noFill/>
          </a:ln>
        </p:spPr>
        <p:txBody>
          <a:bodyPr wrap="square" rtlCol="0">
            <a:spAutoFit/>
          </a:bodyPr>
          <a:lstStyle/>
          <a:p>
            <a:pPr marL="159763" algn="just" defTabSz="3519153">
              <a:spcAft>
                <a:spcPts val="818"/>
              </a:spcAft>
              <a:defRPr/>
            </a:pPr>
            <a:r>
              <a:rPr lang="en-US" sz="3200" b="1" kern="0" dirty="0">
                <a:solidFill>
                  <a:prstClr val="black"/>
                </a:solidFill>
              </a:rPr>
              <a:t>Pathogens and Toxins:</a:t>
            </a:r>
            <a:r>
              <a:rPr lang="en-US" sz="3200" kern="0" dirty="0">
                <a:solidFill>
                  <a:prstClr val="black"/>
                </a:solidFill>
              </a:rPr>
              <a:t> Toxins and pathogens released from thawing soils and melting ice can move through the environment and ecosystems and potentially affect the well-being of Arctic residents, endangering human and animal health and threatening food supplies.</a:t>
            </a:r>
          </a:p>
        </p:txBody>
      </p:sp>
      <p:sp>
        <p:nvSpPr>
          <p:cNvPr id="36" name="TextBox 35">
            <a:extLst>
              <a:ext uri="{FF2B5EF4-FFF2-40B4-BE49-F238E27FC236}">
                <a16:creationId xmlns:a16="http://schemas.microsoft.com/office/drawing/2014/main" id="{BD853A77-C659-FB4E-92D8-2AEF98F28548}"/>
              </a:ext>
            </a:extLst>
          </p:cNvPr>
          <p:cNvSpPr txBox="1"/>
          <p:nvPr/>
        </p:nvSpPr>
        <p:spPr>
          <a:xfrm>
            <a:off x="3868423" y="27706344"/>
            <a:ext cx="12287604" cy="3046988"/>
          </a:xfrm>
          <a:prstGeom prst="rect">
            <a:avLst/>
          </a:prstGeom>
          <a:noFill/>
          <a:ln>
            <a:noFill/>
          </a:ln>
        </p:spPr>
        <p:txBody>
          <a:bodyPr wrap="square" rtlCol="0">
            <a:spAutoFit/>
          </a:bodyPr>
          <a:lstStyle/>
          <a:p>
            <a:pPr algn="just" defTabSz="3519153" fontAlgn="auto">
              <a:spcBef>
                <a:spcPts val="0"/>
              </a:spcBef>
              <a:spcAft>
                <a:spcPts val="818"/>
              </a:spcAft>
              <a:defRPr/>
            </a:pPr>
            <a:r>
              <a:rPr lang="en-US" sz="3200" b="1" kern="0" dirty="0">
                <a:solidFill>
                  <a:prstClr val="black"/>
                </a:solidFill>
              </a:rPr>
              <a:t>Permafrost Biogeochemistry and Food Security:</a:t>
            </a:r>
            <a:r>
              <a:rPr lang="en-US" sz="3200" kern="0" dirty="0">
                <a:solidFill>
                  <a:prstClr val="black"/>
                </a:solidFill>
              </a:rPr>
              <a:t> Foraged foods are an essential source of dietary nutrients. Berries (e.g., blueberries, crowberries, and cloudberries) are a crucial source of phytonutrients for Arctic people, offering affordable access to local nutrients. Changing seasonality has increased the variability in the timing and yield of berry harvests and may affect the nutrient profile of berries. </a:t>
            </a:r>
          </a:p>
        </p:txBody>
      </p:sp>
      <p:sp>
        <p:nvSpPr>
          <p:cNvPr id="37" name="TextBox 36">
            <a:extLst>
              <a:ext uri="{FF2B5EF4-FFF2-40B4-BE49-F238E27FC236}">
                <a16:creationId xmlns:a16="http://schemas.microsoft.com/office/drawing/2014/main" id="{26DFF9B6-0CE6-3047-84B7-E010FF2A110C}"/>
              </a:ext>
            </a:extLst>
          </p:cNvPr>
          <p:cNvSpPr txBox="1"/>
          <p:nvPr/>
        </p:nvSpPr>
        <p:spPr>
          <a:xfrm>
            <a:off x="566627" y="30839054"/>
            <a:ext cx="12471052" cy="3539430"/>
          </a:xfrm>
          <a:prstGeom prst="rect">
            <a:avLst/>
          </a:prstGeom>
          <a:noFill/>
          <a:ln>
            <a:noFill/>
          </a:ln>
        </p:spPr>
        <p:txBody>
          <a:bodyPr wrap="square" rtlCol="0">
            <a:spAutoFit/>
          </a:bodyPr>
          <a:lstStyle/>
          <a:p>
            <a:pPr marL="159763" algn="just" defTabSz="3519153">
              <a:spcAft>
                <a:spcPts val="818"/>
              </a:spcAft>
              <a:defRPr/>
            </a:pPr>
            <a:r>
              <a:rPr lang="en-US" sz="3200" b="1" kern="0" dirty="0">
                <a:solidFill>
                  <a:prstClr val="black"/>
                </a:solidFill>
              </a:rPr>
              <a:t>Aquatic Ecosystems and Greenhouse Gas Exchange:</a:t>
            </a:r>
            <a:r>
              <a:rPr lang="en-US" sz="3200" kern="0" dirty="0">
                <a:solidFill>
                  <a:prstClr val="black"/>
                </a:solidFill>
              </a:rPr>
              <a:t> Arctic aquatic ecosystems are important sources of methane, a strong greenhouse gas. Altered seasonality is driving earlier ice out and longer ice-free seasons, leading to earlier release of methane trapped under lake ice and in lake sediments. Declining ice thickness and timing of ice-out impact tourism and fishing activities as well as animal migration. Permafrost thaw is also causing “old” stored carbon to become available for decomposition. </a:t>
            </a:r>
          </a:p>
        </p:txBody>
      </p:sp>
      <p:pic>
        <p:nvPicPr>
          <p:cNvPr id="18" name="Picture 17">
            <a:extLst>
              <a:ext uri="{FF2B5EF4-FFF2-40B4-BE49-F238E27FC236}">
                <a16:creationId xmlns:a16="http://schemas.microsoft.com/office/drawing/2014/main" id="{06D0F516-E7AC-F64D-9255-426E46E463F6}"/>
              </a:ext>
            </a:extLst>
          </p:cNvPr>
          <p:cNvPicPr>
            <a:picLocks noChangeAspect="1"/>
          </p:cNvPicPr>
          <p:nvPr/>
        </p:nvPicPr>
        <p:blipFill rotWithShape="1">
          <a:blip r:embed="rId9">
            <a:extLst>
              <a:ext uri="{28A0092B-C50C-407E-A947-70E740481C1C}">
                <a14:useLocalDpi xmlns:a14="http://schemas.microsoft.com/office/drawing/2010/main" val="0"/>
              </a:ext>
            </a:extLst>
          </a:blip>
          <a:srcRect l="8656"/>
          <a:stretch/>
        </p:blipFill>
        <p:spPr>
          <a:xfrm>
            <a:off x="898578" y="22849803"/>
            <a:ext cx="2803852" cy="2346956"/>
          </a:xfrm>
          <a:prstGeom prst="rect">
            <a:avLst/>
          </a:prstGeom>
          <a:ln w="38100">
            <a:solidFill>
              <a:schemeClr val="tx1"/>
            </a:solidFill>
          </a:ln>
        </p:spPr>
      </p:pic>
      <p:pic>
        <p:nvPicPr>
          <p:cNvPr id="22" name="Picture 21">
            <a:extLst>
              <a:ext uri="{FF2B5EF4-FFF2-40B4-BE49-F238E27FC236}">
                <a16:creationId xmlns:a16="http://schemas.microsoft.com/office/drawing/2014/main" id="{A4AB221A-D9D8-D44D-9E6E-58306EDA480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8987" b="19047"/>
          <a:stretch/>
        </p:blipFill>
        <p:spPr>
          <a:xfrm>
            <a:off x="13130043" y="25235920"/>
            <a:ext cx="2689779" cy="2450171"/>
          </a:xfrm>
          <a:prstGeom prst="rect">
            <a:avLst/>
          </a:prstGeom>
          <a:ln w="38100">
            <a:solidFill>
              <a:schemeClr val="tx1"/>
            </a:solidFill>
          </a:ln>
        </p:spPr>
      </p:pic>
      <p:pic>
        <p:nvPicPr>
          <p:cNvPr id="26" name="Picture 25">
            <a:extLst>
              <a:ext uri="{FF2B5EF4-FFF2-40B4-BE49-F238E27FC236}">
                <a16:creationId xmlns:a16="http://schemas.microsoft.com/office/drawing/2014/main" id="{A1D1BC16-B0B5-3B4E-9AA4-D5913825D6BC}"/>
              </a:ext>
            </a:extLst>
          </p:cNvPr>
          <p:cNvPicPr>
            <a:picLocks noChangeAspect="1"/>
          </p:cNvPicPr>
          <p:nvPr/>
        </p:nvPicPr>
        <p:blipFill rotWithShape="1">
          <a:blip r:embed="rId11">
            <a:extLst>
              <a:ext uri="{28A0092B-C50C-407E-A947-70E740481C1C}">
                <a14:useLocalDpi xmlns:a14="http://schemas.microsoft.com/office/drawing/2010/main" val="0"/>
              </a:ext>
            </a:extLst>
          </a:blip>
          <a:srcRect t="13408" b="24894"/>
          <a:stretch/>
        </p:blipFill>
        <p:spPr>
          <a:xfrm>
            <a:off x="13144089" y="30992487"/>
            <a:ext cx="2799939" cy="3070583"/>
          </a:xfrm>
          <a:prstGeom prst="rect">
            <a:avLst/>
          </a:prstGeom>
          <a:ln w="38100">
            <a:solidFill>
              <a:schemeClr val="tx1"/>
            </a:solidFill>
          </a:ln>
        </p:spPr>
      </p:pic>
      <p:grpSp>
        <p:nvGrpSpPr>
          <p:cNvPr id="48" name="Group 47">
            <a:extLst>
              <a:ext uri="{FF2B5EF4-FFF2-40B4-BE49-F238E27FC236}">
                <a16:creationId xmlns:a16="http://schemas.microsoft.com/office/drawing/2014/main" id="{A83AACC3-B158-F743-A486-F20D4783594E}"/>
              </a:ext>
            </a:extLst>
          </p:cNvPr>
          <p:cNvGrpSpPr>
            <a:grpSpLocks/>
          </p:cNvGrpSpPr>
          <p:nvPr/>
        </p:nvGrpSpPr>
        <p:grpSpPr>
          <a:xfrm>
            <a:off x="8376972" y="17804833"/>
            <a:ext cx="3886200" cy="2926080"/>
            <a:chOff x="8353116" y="405295"/>
            <a:chExt cx="3585449" cy="2213755"/>
          </a:xfrm>
        </p:grpSpPr>
        <p:pic>
          <p:nvPicPr>
            <p:cNvPr id="50" name="Picture 49">
              <a:extLst>
                <a:ext uri="{FF2B5EF4-FFF2-40B4-BE49-F238E27FC236}">
                  <a16:creationId xmlns:a16="http://schemas.microsoft.com/office/drawing/2014/main" id="{DA1992FC-59FF-3842-B28B-E185DE85E04A}"/>
                </a:ext>
              </a:extLst>
            </p:cNvPr>
            <p:cNvPicPr>
              <a:picLocks/>
            </p:cNvPicPr>
            <p:nvPr/>
          </p:nvPicPr>
          <p:blipFill rotWithShape="1">
            <a:blip r:embed="rId12" cstate="screen">
              <a:extLst>
                <a:ext uri="{28A0092B-C50C-407E-A947-70E740481C1C}">
                  <a14:useLocalDpi xmlns:a14="http://schemas.microsoft.com/office/drawing/2010/main"/>
                </a:ext>
              </a:extLst>
            </a:blip>
            <a:srcRect l="4913" r="3445"/>
            <a:stretch/>
          </p:blipFill>
          <p:spPr>
            <a:xfrm>
              <a:off x="8353116" y="405295"/>
              <a:ext cx="3585449" cy="2213755"/>
            </a:xfrm>
            <a:prstGeom prst="rect">
              <a:avLst/>
            </a:prstGeom>
          </p:spPr>
        </p:pic>
        <p:sp>
          <p:nvSpPr>
            <p:cNvPr id="54" name="TextBox 53">
              <a:extLst>
                <a:ext uri="{FF2B5EF4-FFF2-40B4-BE49-F238E27FC236}">
                  <a16:creationId xmlns:a16="http://schemas.microsoft.com/office/drawing/2014/main" id="{D7F38C5F-A040-7849-864E-8ABF3EC05A72}"/>
                </a:ext>
              </a:extLst>
            </p:cNvPr>
            <p:cNvSpPr txBox="1"/>
            <p:nvPr/>
          </p:nvSpPr>
          <p:spPr>
            <a:xfrm>
              <a:off x="8353122" y="2255745"/>
              <a:ext cx="3585443" cy="335093"/>
            </a:xfrm>
            <a:prstGeom prst="rect">
              <a:avLst/>
            </a:prstGeom>
            <a:noFill/>
          </p:spPr>
          <p:txBody>
            <a:bodyPr wrap="none" rtlCol="0">
              <a:spAutoFit/>
            </a:bodyPr>
            <a:lstStyle/>
            <a:p>
              <a:r>
                <a:rPr lang="en-US" sz="1800" i="1" dirty="0"/>
                <a:t>Alfred Wegener Institute/</a:t>
              </a:r>
              <a:r>
                <a:rPr lang="en-US" sz="1800" i="1" dirty="0" err="1"/>
                <a:t>Lianna</a:t>
              </a:r>
              <a:r>
                <a:rPr lang="en-US" sz="1800" i="1" dirty="0"/>
                <a:t> Nixon</a:t>
              </a:r>
              <a:endParaRPr lang="en-US" sz="1800" dirty="0"/>
            </a:p>
          </p:txBody>
        </p:sp>
      </p:grpSp>
      <p:grpSp>
        <p:nvGrpSpPr>
          <p:cNvPr id="56" name="Group 55">
            <a:extLst>
              <a:ext uri="{FF2B5EF4-FFF2-40B4-BE49-F238E27FC236}">
                <a16:creationId xmlns:a16="http://schemas.microsoft.com/office/drawing/2014/main" id="{F041F420-C31A-3C4B-B30C-86920BEC50F0}"/>
              </a:ext>
            </a:extLst>
          </p:cNvPr>
          <p:cNvGrpSpPr>
            <a:grpSpLocks/>
          </p:cNvGrpSpPr>
          <p:nvPr/>
        </p:nvGrpSpPr>
        <p:grpSpPr>
          <a:xfrm>
            <a:off x="621416" y="17796259"/>
            <a:ext cx="3886200" cy="2926080"/>
            <a:chOff x="7445761" y="1304623"/>
            <a:chExt cx="1927561" cy="1757809"/>
          </a:xfrm>
        </p:grpSpPr>
        <p:pic>
          <p:nvPicPr>
            <p:cNvPr id="57" name="Picture 56">
              <a:extLst>
                <a:ext uri="{FF2B5EF4-FFF2-40B4-BE49-F238E27FC236}">
                  <a16:creationId xmlns:a16="http://schemas.microsoft.com/office/drawing/2014/main" id="{C1B96912-6B87-DF46-9F85-69B8CCCDD874}"/>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7445761" y="1304623"/>
              <a:ext cx="1927561" cy="1757809"/>
            </a:xfrm>
            <a:prstGeom prst="rect">
              <a:avLst/>
            </a:prstGeom>
          </p:spPr>
        </p:pic>
        <p:sp>
          <p:nvSpPr>
            <p:cNvPr id="58" name="Rectangle 57">
              <a:extLst>
                <a:ext uri="{FF2B5EF4-FFF2-40B4-BE49-F238E27FC236}">
                  <a16:creationId xmlns:a16="http://schemas.microsoft.com/office/drawing/2014/main" id="{792C5070-E485-AE46-A28E-4B8A963D3DF0}"/>
                </a:ext>
              </a:extLst>
            </p:cNvPr>
            <p:cNvSpPr/>
            <p:nvPr/>
          </p:nvSpPr>
          <p:spPr>
            <a:xfrm>
              <a:off x="8409541" y="1342579"/>
              <a:ext cx="756161" cy="237259"/>
            </a:xfrm>
            <a:prstGeom prst="rect">
              <a:avLst/>
            </a:prstGeom>
          </p:spPr>
          <p:txBody>
            <a:bodyPr wrap="none">
              <a:spAutoFit/>
            </a:bodyPr>
            <a:lstStyle/>
            <a:p>
              <a:r>
                <a:rPr lang="en-US" sz="1800" i="1" dirty="0">
                  <a:solidFill>
                    <a:schemeClr val="bg1"/>
                  </a:solidFill>
                  <a:latin typeface="Verdana" panose="020B0604030504040204" pitchFamily="34" charset="0"/>
                </a:rPr>
                <a:t>R. Varner</a:t>
              </a:r>
              <a:endParaRPr lang="en-US" sz="1800" dirty="0">
                <a:solidFill>
                  <a:schemeClr val="bg1"/>
                </a:solidFill>
              </a:endParaRPr>
            </a:p>
          </p:txBody>
        </p:sp>
      </p:grpSp>
      <p:grpSp>
        <p:nvGrpSpPr>
          <p:cNvPr id="59" name="Group 58">
            <a:extLst>
              <a:ext uri="{FF2B5EF4-FFF2-40B4-BE49-F238E27FC236}">
                <a16:creationId xmlns:a16="http://schemas.microsoft.com/office/drawing/2014/main" id="{AB2508F6-A935-B84A-A783-FC2C0A84149E}"/>
              </a:ext>
            </a:extLst>
          </p:cNvPr>
          <p:cNvGrpSpPr>
            <a:grpSpLocks/>
          </p:cNvGrpSpPr>
          <p:nvPr/>
        </p:nvGrpSpPr>
        <p:grpSpPr>
          <a:xfrm>
            <a:off x="12264268" y="17795403"/>
            <a:ext cx="3886200" cy="2926080"/>
            <a:chOff x="9300225" y="420842"/>
            <a:chExt cx="2223778" cy="2108471"/>
          </a:xfrm>
        </p:grpSpPr>
        <p:pic>
          <p:nvPicPr>
            <p:cNvPr id="60" name="Picture 59">
              <a:extLst>
                <a:ext uri="{FF2B5EF4-FFF2-40B4-BE49-F238E27FC236}">
                  <a16:creationId xmlns:a16="http://schemas.microsoft.com/office/drawing/2014/main" id="{B69DAC8B-D72B-C54D-BBF7-DDAE132076D7}"/>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9300225" y="420842"/>
              <a:ext cx="2223778" cy="2108471"/>
            </a:xfrm>
            <a:prstGeom prst="rect">
              <a:avLst/>
            </a:prstGeom>
          </p:spPr>
        </p:pic>
        <p:sp>
          <p:nvSpPr>
            <p:cNvPr id="62" name="Rectangle 61">
              <a:extLst>
                <a:ext uri="{FF2B5EF4-FFF2-40B4-BE49-F238E27FC236}">
                  <a16:creationId xmlns:a16="http://schemas.microsoft.com/office/drawing/2014/main" id="{100BA935-9988-E349-9130-38123E8A3B2B}"/>
                </a:ext>
              </a:extLst>
            </p:cNvPr>
            <p:cNvSpPr/>
            <p:nvPr/>
          </p:nvSpPr>
          <p:spPr>
            <a:xfrm>
              <a:off x="10557366" y="2236309"/>
              <a:ext cx="734923" cy="263002"/>
            </a:xfrm>
            <a:prstGeom prst="rect">
              <a:avLst/>
            </a:prstGeom>
          </p:spPr>
          <p:txBody>
            <a:bodyPr wrap="none">
              <a:spAutoFit/>
            </a:bodyPr>
            <a:lstStyle/>
            <a:p>
              <a:r>
                <a:rPr lang="en-US" sz="1800" i="1" dirty="0">
                  <a:solidFill>
                    <a:schemeClr val="bg1"/>
                  </a:solidFill>
                  <a:latin typeface="Verdana" panose="020B0604030504040204" pitchFamily="34" charset="0"/>
                </a:rPr>
                <a:t>R. Varner</a:t>
              </a:r>
              <a:endParaRPr lang="en-US" sz="1800" dirty="0">
                <a:solidFill>
                  <a:schemeClr val="bg1"/>
                </a:solidFill>
              </a:endParaRPr>
            </a:p>
          </p:txBody>
        </p:sp>
      </p:grpSp>
      <p:pic>
        <p:nvPicPr>
          <p:cNvPr id="63" name="Picture 62">
            <a:extLst>
              <a:ext uri="{FF2B5EF4-FFF2-40B4-BE49-F238E27FC236}">
                <a16:creationId xmlns:a16="http://schemas.microsoft.com/office/drawing/2014/main" id="{18549D01-A59A-B948-AD45-3046EAC81E71}"/>
              </a:ext>
            </a:extLst>
          </p:cNvPr>
          <p:cNvPicPr>
            <a:picLocks/>
          </p:cNvPicPr>
          <p:nvPr/>
        </p:nvPicPr>
        <p:blipFill rotWithShape="1">
          <a:blip r:embed="rId15" cstate="screen">
            <a:extLst>
              <a:ext uri="{28A0092B-C50C-407E-A947-70E740481C1C}">
                <a14:useLocalDpi xmlns:a14="http://schemas.microsoft.com/office/drawing/2010/main"/>
              </a:ext>
            </a:extLst>
          </a:blip>
          <a:srcRect/>
          <a:stretch/>
        </p:blipFill>
        <p:spPr>
          <a:xfrm>
            <a:off x="4500666" y="17800738"/>
            <a:ext cx="3886200" cy="2926080"/>
          </a:xfrm>
          <a:prstGeom prst="rect">
            <a:avLst/>
          </a:prstGeom>
        </p:spPr>
      </p:pic>
      <p:sp>
        <p:nvSpPr>
          <p:cNvPr id="81" name="Rectangle 80">
            <a:extLst>
              <a:ext uri="{FF2B5EF4-FFF2-40B4-BE49-F238E27FC236}">
                <a16:creationId xmlns:a16="http://schemas.microsoft.com/office/drawing/2014/main" id="{04F53CA2-66C6-2D49-BC62-8555925E7AC0}"/>
              </a:ext>
            </a:extLst>
          </p:cNvPr>
          <p:cNvSpPr/>
          <p:nvPr/>
        </p:nvSpPr>
        <p:spPr>
          <a:xfrm>
            <a:off x="6032128" y="17863955"/>
            <a:ext cx="1571334" cy="369332"/>
          </a:xfrm>
          <a:prstGeom prst="rect">
            <a:avLst/>
          </a:prstGeom>
        </p:spPr>
        <p:txBody>
          <a:bodyPr wrap="square">
            <a:spAutoFit/>
          </a:bodyPr>
          <a:lstStyle/>
          <a:p>
            <a:r>
              <a:rPr lang="en-US" sz="1800" i="1" dirty="0">
                <a:solidFill>
                  <a:schemeClr val="bg1"/>
                </a:solidFill>
                <a:latin typeface="Verdana" panose="020B0604030504040204" pitchFamily="34" charset="0"/>
              </a:rPr>
              <a:t>R. Varner</a:t>
            </a:r>
            <a:endParaRPr lang="en-US" sz="1800" dirty="0">
              <a:solidFill>
                <a:schemeClr val="bg1"/>
              </a:solidFill>
            </a:endParaRPr>
          </a:p>
        </p:txBody>
      </p:sp>
      <p:sp>
        <p:nvSpPr>
          <p:cNvPr id="85" name="Rectangle 84">
            <a:extLst>
              <a:ext uri="{FF2B5EF4-FFF2-40B4-BE49-F238E27FC236}">
                <a16:creationId xmlns:a16="http://schemas.microsoft.com/office/drawing/2014/main" id="{F8CBA1AA-3A53-BB45-9F44-92C056EF06AB}"/>
              </a:ext>
            </a:extLst>
          </p:cNvPr>
          <p:cNvSpPr/>
          <p:nvPr/>
        </p:nvSpPr>
        <p:spPr>
          <a:xfrm>
            <a:off x="14552071" y="27301330"/>
            <a:ext cx="1284326" cy="369332"/>
          </a:xfrm>
          <a:prstGeom prst="rect">
            <a:avLst/>
          </a:prstGeom>
        </p:spPr>
        <p:txBody>
          <a:bodyPr wrap="none">
            <a:spAutoFit/>
          </a:bodyPr>
          <a:lstStyle/>
          <a:p>
            <a:r>
              <a:rPr lang="en-US" sz="1800" i="1" dirty="0">
                <a:solidFill>
                  <a:schemeClr val="bg1"/>
                </a:solidFill>
                <a:latin typeface="Verdana" panose="020B0604030504040204" pitchFamily="34" charset="0"/>
              </a:rPr>
              <a:t>R. Varner</a:t>
            </a:r>
            <a:endParaRPr lang="en-US" sz="1800" dirty="0">
              <a:solidFill>
                <a:schemeClr val="bg1"/>
              </a:solidFill>
            </a:endParaRPr>
          </a:p>
        </p:txBody>
      </p:sp>
      <p:sp>
        <p:nvSpPr>
          <p:cNvPr id="86" name="Rectangle 85">
            <a:extLst>
              <a:ext uri="{FF2B5EF4-FFF2-40B4-BE49-F238E27FC236}">
                <a16:creationId xmlns:a16="http://schemas.microsoft.com/office/drawing/2014/main" id="{E67D786E-2257-6046-9799-1C6997E14DDE}"/>
              </a:ext>
            </a:extLst>
          </p:cNvPr>
          <p:cNvSpPr/>
          <p:nvPr/>
        </p:nvSpPr>
        <p:spPr>
          <a:xfrm>
            <a:off x="14528543" y="33510328"/>
            <a:ext cx="1284326" cy="369332"/>
          </a:xfrm>
          <a:prstGeom prst="rect">
            <a:avLst/>
          </a:prstGeom>
        </p:spPr>
        <p:txBody>
          <a:bodyPr wrap="none">
            <a:spAutoFit/>
          </a:bodyPr>
          <a:lstStyle/>
          <a:p>
            <a:r>
              <a:rPr lang="en-US" sz="1800" i="1" dirty="0">
                <a:solidFill>
                  <a:schemeClr val="bg1"/>
                </a:solidFill>
                <a:latin typeface="Verdana" panose="020B0604030504040204" pitchFamily="34" charset="0"/>
              </a:rPr>
              <a:t>R. Varner</a:t>
            </a:r>
            <a:endParaRPr lang="en-US" sz="1800" dirty="0">
              <a:solidFill>
                <a:schemeClr val="bg1"/>
              </a:solidFill>
            </a:endParaRPr>
          </a:p>
        </p:txBody>
      </p:sp>
      <p:sp>
        <p:nvSpPr>
          <p:cNvPr id="90" name="Rectangle 89">
            <a:extLst>
              <a:ext uri="{FF2B5EF4-FFF2-40B4-BE49-F238E27FC236}">
                <a16:creationId xmlns:a16="http://schemas.microsoft.com/office/drawing/2014/main" id="{9DD65F06-08BE-C749-A5AC-563E598E2BF5}"/>
              </a:ext>
            </a:extLst>
          </p:cNvPr>
          <p:cNvSpPr/>
          <p:nvPr/>
        </p:nvSpPr>
        <p:spPr>
          <a:xfrm>
            <a:off x="1072648" y="30092240"/>
            <a:ext cx="2390398" cy="338554"/>
          </a:xfrm>
          <a:prstGeom prst="rect">
            <a:avLst/>
          </a:prstGeom>
        </p:spPr>
        <p:txBody>
          <a:bodyPr wrap="none">
            <a:spAutoFit/>
          </a:bodyPr>
          <a:lstStyle/>
          <a:p>
            <a:r>
              <a:rPr lang="en-US" sz="1600" i="1" dirty="0">
                <a:solidFill>
                  <a:schemeClr val="bg1"/>
                </a:solidFill>
                <a:latin typeface="Verdana" panose="020B0604030504040204" pitchFamily="34" charset="0"/>
              </a:rPr>
              <a:t>National Park Service</a:t>
            </a:r>
            <a:endParaRPr lang="en-US" sz="1600" dirty="0">
              <a:solidFill>
                <a:schemeClr val="bg1"/>
              </a:solidFill>
            </a:endParaRPr>
          </a:p>
        </p:txBody>
      </p:sp>
      <p:sp>
        <p:nvSpPr>
          <p:cNvPr id="30" name="TextBox 29">
            <a:extLst>
              <a:ext uri="{FF2B5EF4-FFF2-40B4-BE49-F238E27FC236}">
                <a16:creationId xmlns:a16="http://schemas.microsoft.com/office/drawing/2014/main" id="{B1DD69BE-A7EC-7547-97C6-FC40F25CA211}"/>
              </a:ext>
            </a:extLst>
          </p:cNvPr>
          <p:cNvSpPr txBox="1"/>
          <p:nvPr/>
        </p:nvSpPr>
        <p:spPr>
          <a:xfrm>
            <a:off x="16874074" y="34672199"/>
            <a:ext cx="15759428" cy="3600986"/>
          </a:xfrm>
          <a:prstGeom prst="rect">
            <a:avLst/>
          </a:prstGeom>
          <a:noFill/>
          <a:ln w="158750" cmpd="sng">
            <a:solidFill>
              <a:srgbClr val="155E5D"/>
            </a:solidFill>
            <a:bevel/>
          </a:ln>
        </p:spPr>
        <p:txBody>
          <a:bodyPr wrap="square" lIns="274320" tIns="182880" rIns="274320" bIns="182880" rtlCol="0">
            <a:spAutoFit/>
          </a:bodyPr>
          <a:lstStyle/>
          <a:p>
            <a:r>
              <a:rPr lang="en-US" sz="3000" b="1" i="1"/>
              <a:t>UNH Land Acknowledgement </a:t>
            </a:r>
            <a:r>
              <a:rPr lang="en-US" sz="3000" i="1"/>
              <a:t>– As we all journey on the trail of life, we wish to acknowledge the spiritual and physical connection the Pennacook, Abenaki, and Wabanaki Peoples have maintained to N’dakinna (homeland) and the aki (land), nebi (water), olakwika (flora), and awaasak (fauna) which the University of New Hampshire community is honored to steward today. We also acknowledge the hardships they continue to endure after the loss of unceded homelands and champion the university’s responsibility to foster relationships and opportunities that strengthen the well-being of the Indigenous People who carry forward the traditions of their ancestors.</a:t>
            </a:r>
          </a:p>
        </p:txBody>
      </p:sp>
      <p:pic>
        <p:nvPicPr>
          <p:cNvPr id="92" name="Picture 91">
            <a:extLst>
              <a:ext uri="{FF2B5EF4-FFF2-40B4-BE49-F238E27FC236}">
                <a16:creationId xmlns:a16="http://schemas.microsoft.com/office/drawing/2014/main" id="{E8FFBCE5-C2F9-0547-B374-6724CE12291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83981" y="430763"/>
            <a:ext cx="1261325" cy="1737360"/>
          </a:xfrm>
          <a:prstGeom prst="rect">
            <a:avLst/>
          </a:prstGeom>
        </p:spPr>
      </p:pic>
      <p:pic>
        <p:nvPicPr>
          <p:cNvPr id="97" name="Picture 96">
            <a:extLst>
              <a:ext uri="{FF2B5EF4-FFF2-40B4-BE49-F238E27FC236}">
                <a16:creationId xmlns:a16="http://schemas.microsoft.com/office/drawing/2014/main" id="{8F126FEB-42C3-A24E-9780-707DA7DD7994}"/>
              </a:ext>
            </a:extLst>
          </p:cNvPr>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30602439" y="515743"/>
            <a:ext cx="1632541" cy="1463040"/>
          </a:xfrm>
          <a:prstGeom prst="rect">
            <a:avLst/>
          </a:prstGeom>
        </p:spPr>
      </p:pic>
      <p:pic>
        <p:nvPicPr>
          <p:cNvPr id="103" name="Picture 102">
            <a:extLst>
              <a:ext uri="{FF2B5EF4-FFF2-40B4-BE49-F238E27FC236}">
                <a16:creationId xmlns:a16="http://schemas.microsoft.com/office/drawing/2014/main" id="{C0C1A81A-4EE7-C142-AE25-99AD2E5848E2}"/>
              </a:ext>
            </a:extLst>
          </p:cNvPr>
          <p:cNvPicPr>
            <a:picLocks noChangeAspect="1"/>
          </p:cNvPicPr>
          <p:nvPr/>
        </p:nvPicPr>
        <p:blipFill>
          <a:blip r:embed="rId18"/>
          <a:stretch>
            <a:fillRect/>
          </a:stretch>
        </p:blipFill>
        <p:spPr>
          <a:xfrm>
            <a:off x="7640875" y="39103624"/>
            <a:ext cx="1594159" cy="640080"/>
          </a:xfrm>
          <a:prstGeom prst="rect">
            <a:avLst/>
          </a:prstGeom>
        </p:spPr>
      </p:pic>
      <p:pic>
        <p:nvPicPr>
          <p:cNvPr id="104" name="Picture 103">
            <a:extLst>
              <a:ext uri="{FF2B5EF4-FFF2-40B4-BE49-F238E27FC236}">
                <a16:creationId xmlns:a16="http://schemas.microsoft.com/office/drawing/2014/main" id="{34150767-3D7F-C24B-B8CC-7A2B22FF99E4}"/>
              </a:ext>
            </a:extLst>
          </p:cNvPr>
          <p:cNvPicPr>
            <a:picLocks noChangeAspect="1"/>
          </p:cNvPicPr>
          <p:nvPr/>
        </p:nvPicPr>
        <p:blipFill>
          <a:blip r:embed="rId19"/>
          <a:stretch>
            <a:fillRect/>
          </a:stretch>
        </p:blipFill>
        <p:spPr>
          <a:xfrm>
            <a:off x="662207" y="38760639"/>
            <a:ext cx="1097280" cy="1097280"/>
          </a:xfrm>
          <a:prstGeom prst="rect">
            <a:avLst/>
          </a:prstGeom>
        </p:spPr>
      </p:pic>
      <p:pic>
        <p:nvPicPr>
          <p:cNvPr id="105" name="Picture 104">
            <a:extLst>
              <a:ext uri="{FF2B5EF4-FFF2-40B4-BE49-F238E27FC236}">
                <a16:creationId xmlns:a16="http://schemas.microsoft.com/office/drawing/2014/main" id="{BF5470E6-82A1-1741-B336-D5FB63239843}"/>
              </a:ext>
            </a:extLst>
          </p:cNvPr>
          <p:cNvPicPr>
            <a:picLocks noChangeAspect="1"/>
          </p:cNvPicPr>
          <p:nvPr/>
        </p:nvPicPr>
        <p:blipFill rotWithShape="1">
          <a:blip r:embed="rId20"/>
          <a:srcRect t="27718" b="32537"/>
          <a:stretch/>
        </p:blipFill>
        <p:spPr>
          <a:xfrm>
            <a:off x="5179292" y="39005558"/>
            <a:ext cx="1840536" cy="731520"/>
          </a:xfrm>
          <a:prstGeom prst="rect">
            <a:avLst/>
          </a:prstGeom>
        </p:spPr>
      </p:pic>
      <p:pic>
        <p:nvPicPr>
          <p:cNvPr id="106" name="Picture 105">
            <a:extLst>
              <a:ext uri="{FF2B5EF4-FFF2-40B4-BE49-F238E27FC236}">
                <a16:creationId xmlns:a16="http://schemas.microsoft.com/office/drawing/2014/main" id="{37590C22-1091-F84D-A8BF-5C5037519F5E}"/>
              </a:ext>
            </a:extLst>
          </p:cNvPr>
          <p:cNvPicPr>
            <a:picLocks noChangeAspect="1"/>
          </p:cNvPicPr>
          <p:nvPr/>
        </p:nvPicPr>
        <p:blipFill>
          <a:blip r:embed="rId21"/>
          <a:stretch>
            <a:fillRect/>
          </a:stretch>
        </p:blipFill>
        <p:spPr>
          <a:xfrm>
            <a:off x="10261736" y="38822678"/>
            <a:ext cx="1097280" cy="1097280"/>
          </a:xfrm>
          <a:prstGeom prst="rect">
            <a:avLst/>
          </a:prstGeom>
        </p:spPr>
      </p:pic>
      <p:pic>
        <p:nvPicPr>
          <p:cNvPr id="107" name="Picture 106">
            <a:extLst>
              <a:ext uri="{FF2B5EF4-FFF2-40B4-BE49-F238E27FC236}">
                <a16:creationId xmlns:a16="http://schemas.microsoft.com/office/drawing/2014/main" id="{58497C0A-84AB-9F4D-BC60-F55782F090DF}"/>
              </a:ext>
            </a:extLst>
          </p:cNvPr>
          <p:cNvPicPr>
            <a:picLocks noChangeAspect="1"/>
          </p:cNvPicPr>
          <p:nvPr/>
        </p:nvPicPr>
        <p:blipFill>
          <a:blip r:embed="rId22"/>
          <a:stretch>
            <a:fillRect/>
          </a:stretch>
        </p:blipFill>
        <p:spPr>
          <a:xfrm>
            <a:off x="12306397" y="38973741"/>
            <a:ext cx="1463040" cy="731520"/>
          </a:xfrm>
          <a:prstGeom prst="rect">
            <a:avLst/>
          </a:prstGeom>
        </p:spPr>
      </p:pic>
      <p:pic>
        <p:nvPicPr>
          <p:cNvPr id="40" name="Picture 39">
            <a:extLst>
              <a:ext uri="{FF2B5EF4-FFF2-40B4-BE49-F238E27FC236}">
                <a16:creationId xmlns:a16="http://schemas.microsoft.com/office/drawing/2014/main" id="{BE6ABD02-611E-2147-9E2C-B29DDF5B3310}"/>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0134799" y="3827892"/>
            <a:ext cx="2420469" cy="822960"/>
          </a:xfrm>
          <a:prstGeom prst="rect">
            <a:avLst/>
          </a:prstGeom>
        </p:spPr>
      </p:pic>
      <p:pic>
        <p:nvPicPr>
          <p:cNvPr id="108" name="Picture 107">
            <a:extLst>
              <a:ext uri="{FF2B5EF4-FFF2-40B4-BE49-F238E27FC236}">
                <a16:creationId xmlns:a16="http://schemas.microsoft.com/office/drawing/2014/main" id="{F1866098-F474-3541-B847-5834E7E58AB2}"/>
              </a:ext>
            </a:extLst>
          </p:cNvPr>
          <p:cNvPicPr>
            <a:picLocks noChangeAspect="1"/>
          </p:cNvPicPr>
          <p:nvPr/>
        </p:nvPicPr>
        <p:blipFill>
          <a:blip r:embed="rId24"/>
          <a:stretch>
            <a:fillRect/>
          </a:stretch>
        </p:blipFill>
        <p:spPr>
          <a:xfrm>
            <a:off x="20827256" y="38692928"/>
            <a:ext cx="4309327" cy="1097280"/>
          </a:xfrm>
          <a:prstGeom prst="rect">
            <a:avLst/>
          </a:prstGeom>
        </p:spPr>
      </p:pic>
      <p:pic>
        <p:nvPicPr>
          <p:cNvPr id="109" name="Picture 108">
            <a:extLst>
              <a:ext uri="{FF2B5EF4-FFF2-40B4-BE49-F238E27FC236}">
                <a16:creationId xmlns:a16="http://schemas.microsoft.com/office/drawing/2014/main" id="{F80F894C-D6FE-914C-A081-66A53B0905D0}"/>
              </a:ext>
            </a:extLst>
          </p:cNvPr>
          <p:cNvPicPr>
            <a:picLocks noChangeAspect="1"/>
          </p:cNvPicPr>
          <p:nvPr/>
        </p:nvPicPr>
        <p:blipFill rotWithShape="1">
          <a:blip r:embed="rId25"/>
          <a:srcRect t="11261" b="13165"/>
          <a:stretch/>
        </p:blipFill>
        <p:spPr>
          <a:xfrm>
            <a:off x="2582943" y="38832784"/>
            <a:ext cx="1693906" cy="1280160"/>
          </a:xfrm>
          <a:prstGeom prst="rect">
            <a:avLst/>
          </a:prstGeom>
        </p:spPr>
      </p:pic>
      <p:pic>
        <p:nvPicPr>
          <p:cNvPr id="110" name="Picture 109">
            <a:extLst>
              <a:ext uri="{FF2B5EF4-FFF2-40B4-BE49-F238E27FC236}">
                <a16:creationId xmlns:a16="http://schemas.microsoft.com/office/drawing/2014/main" id="{957E2D87-6D29-5549-9F2D-85332A8DF9D6}"/>
              </a:ext>
            </a:extLst>
          </p:cNvPr>
          <p:cNvPicPr>
            <a:picLocks noChangeAspect="1"/>
          </p:cNvPicPr>
          <p:nvPr/>
        </p:nvPicPr>
        <p:blipFill>
          <a:blip r:embed="rId26"/>
          <a:stretch>
            <a:fillRect/>
          </a:stretch>
        </p:blipFill>
        <p:spPr>
          <a:xfrm>
            <a:off x="25569388" y="38646424"/>
            <a:ext cx="1995054" cy="1097280"/>
          </a:xfrm>
          <a:prstGeom prst="rect">
            <a:avLst/>
          </a:prstGeom>
        </p:spPr>
      </p:pic>
      <p:pic>
        <p:nvPicPr>
          <p:cNvPr id="111" name="Picture 110">
            <a:extLst>
              <a:ext uri="{FF2B5EF4-FFF2-40B4-BE49-F238E27FC236}">
                <a16:creationId xmlns:a16="http://schemas.microsoft.com/office/drawing/2014/main" id="{B7CC0BD8-23E8-1948-B9EE-3460D085EA24}"/>
              </a:ext>
            </a:extLst>
          </p:cNvPr>
          <p:cNvPicPr>
            <a:picLocks noChangeAspect="1"/>
          </p:cNvPicPr>
          <p:nvPr/>
        </p:nvPicPr>
        <p:blipFill>
          <a:blip r:embed="rId27"/>
          <a:stretch>
            <a:fillRect/>
          </a:stretch>
        </p:blipFill>
        <p:spPr>
          <a:xfrm>
            <a:off x="28349413" y="38685335"/>
            <a:ext cx="1358538" cy="1188720"/>
          </a:xfrm>
          <a:prstGeom prst="rect">
            <a:avLst/>
          </a:prstGeom>
        </p:spPr>
      </p:pic>
      <p:pic>
        <p:nvPicPr>
          <p:cNvPr id="112" name="Picture 111">
            <a:extLst>
              <a:ext uri="{FF2B5EF4-FFF2-40B4-BE49-F238E27FC236}">
                <a16:creationId xmlns:a16="http://schemas.microsoft.com/office/drawing/2014/main" id="{F6A987CF-5EC5-0948-899E-4D7FC4FBB9C7}"/>
              </a:ext>
            </a:extLst>
          </p:cNvPr>
          <p:cNvPicPr>
            <a:picLocks noChangeAspect="1"/>
          </p:cNvPicPr>
          <p:nvPr/>
        </p:nvPicPr>
        <p:blipFill>
          <a:blip r:embed="rId28"/>
          <a:stretch>
            <a:fillRect/>
          </a:stretch>
        </p:blipFill>
        <p:spPr>
          <a:xfrm>
            <a:off x="19198347" y="38745141"/>
            <a:ext cx="1097280" cy="1097280"/>
          </a:xfrm>
          <a:prstGeom prst="rect">
            <a:avLst/>
          </a:prstGeom>
        </p:spPr>
      </p:pic>
      <p:pic>
        <p:nvPicPr>
          <p:cNvPr id="113" name="Picture 112">
            <a:extLst>
              <a:ext uri="{FF2B5EF4-FFF2-40B4-BE49-F238E27FC236}">
                <a16:creationId xmlns:a16="http://schemas.microsoft.com/office/drawing/2014/main" id="{F700C7C5-C038-B247-94E3-8F99FB4C72C8}"/>
              </a:ext>
            </a:extLst>
          </p:cNvPr>
          <p:cNvPicPr>
            <a:picLocks noChangeAspect="1"/>
          </p:cNvPicPr>
          <p:nvPr/>
        </p:nvPicPr>
        <p:blipFill>
          <a:blip r:embed="rId29"/>
          <a:stretch>
            <a:fillRect/>
          </a:stretch>
        </p:blipFill>
        <p:spPr>
          <a:xfrm>
            <a:off x="14798917" y="38758468"/>
            <a:ext cx="1097280" cy="1097280"/>
          </a:xfrm>
          <a:prstGeom prst="rect">
            <a:avLst/>
          </a:prstGeom>
        </p:spPr>
      </p:pic>
      <p:pic>
        <p:nvPicPr>
          <p:cNvPr id="114" name="Picture 113">
            <a:extLst>
              <a:ext uri="{FF2B5EF4-FFF2-40B4-BE49-F238E27FC236}">
                <a16:creationId xmlns:a16="http://schemas.microsoft.com/office/drawing/2014/main" id="{3407064E-A133-A644-93DA-BB5A6B062B18}"/>
              </a:ext>
            </a:extLst>
          </p:cNvPr>
          <p:cNvPicPr>
            <a:picLocks noChangeAspect="1"/>
          </p:cNvPicPr>
          <p:nvPr/>
        </p:nvPicPr>
        <p:blipFill>
          <a:blip r:embed="rId30"/>
          <a:stretch>
            <a:fillRect/>
          </a:stretch>
        </p:blipFill>
        <p:spPr>
          <a:xfrm>
            <a:off x="30180321" y="38679601"/>
            <a:ext cx="2313826" cy="1097280"/>
          </a:xfrm>
          <a:prstGeom prst="rect">
            <a:avLst/>
          </a:prstGeom>
        </p:spPr>
      </p:pic>
      <p:pic>
        <p:nvPicPr>
          <p:cNvPr id="115" name="Picture 114">
            <a:extLst>
              <a:ext uri="{FF2B5EF4-FFF2-40B4-BE49-F238E27FC236}">
                <a16:creationId xmlns:a16="http://schemas.microsoft.com/office/drawing/2014/main" id="{FD412382-E361-224F-8C0D-34504F75B929}"/>
              </a:ext>
            </a:extLst>
          </p:cNvPr>
          <p:cNvPicPr>
            <a:picLocks noChangeAspect="1"/>
          </p:cNvPicPr>
          <p:nvPr/>
        </p:nvPicPr>
        <p:blipFill>
          <a:blip r:embed="rId31"/>
          <a:stretch>
            <a:fillRect/>
          </a:stretch>
        </p:blipFill>
        <p:spPr>
          <a:xfrm>
            <a:off x="17074327" y="38745141"/>
            <a:ext cx="1188720" cy="1188720"/>
          </a:xfrm>
          <a:prstGeom prst="rect">
            <a:avLst/>
          </a:prstGeom>
        </p:spPr>
      </p:pic>
      <p:sp>
        <p:nvSpPr>
          <p:cNvPr id="3" name="TextBox 2">
            <a:extLst>
              <a:ext uri="{FF2B5EF4-FFF2-40B4-BE49-F238E27FC236}">
                <a16:creationId xmlns:a16="http://schemas.microsoft.com/office/drawing/2014/main" id="{BCE8911F-0BD2-8943-B9EB-B1EA3DBB43C3}"/>
              </a:ext>
            </a:extLst>
          </p:cNvPr>
          <p:cNvSpPr txBox="1"/>
          <p:nvPr/>
        </p:nvSpPr>
        <p:spPr>
          <a:xfrm>
            <a:off x="865921" y="37688758"/>
            <a:ext cx="1348378" cy="440942"/>
          </a:xfrm>
          <a:prstGeom prst="rect">
            <a:avLst/>
          </a:prstGeom>
          <a:noFill/>
        </p:spPr>
        <p:txBody>
          <a:bodyPr wrap="square" rtlCol="0">
            <a:spAutoFit/>
          </a:bodyPr>
          <a:lstStyle/>
          <a:p>
            <a:r>
              <a:rPr lang="en-US" sz="2200"/>
              <a:t>Scan here</a:t>
            </a:r>
          </a:p>
        </p:txBody>
      </p:sp>
      <p:sp>
        <p:nvSpPr>
          <p:cNvPr id="5" name="TextBox 4">
            <a:extLst>
              <a:ext uri="{FF2B5EF4-FFF2-40B4-BE49-F238E27FC236}">
                <a16:creationId xmlns:a16="http://schemas.microsoft.com/office/drawing/2014/main" id="{E4711C8C-755D-41A5-8792-90910E8116C6}"/>
              </a:ext>
            </a:extLst>
          </p:cNvPr>
          <p:cNvSpPr txBox="1"/>
          <p:nvPr/>
        </p:nvSpPr>
        <p:spPr>
          <a:xfrm>
            <a:off x="16704117" y="14896408"/>
            <a:ext cx="15358903" cy="6494085"/>
          </a:xfrm>
          <a:prstGeom prst="rect">
            <a:avLst/>
          </a:prstGeom>
          <a:noFill/>
        </p:spPr>
        <p:txBody>
          <a:bodyPr wrap="square" rtlCol="0">
            <a:spAutoFit/>
          </a:bodyPr>
          <a:lstStyle/>
          <a:p>
            <a:pPr marL="0" marR="0">
              <a:spcBef>
                <a:spcPts val="0"/>
              </a:spcBef>
              <a:spcAft>
                <a:spcPts val="0"/>
              </a:spcAft>
            </a:pPr>
            <a:endParaRPr lang="en-US" sz="3200" dirty="0">
              <a:effectLst/>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a typeface="Times New Roman" panose="02020603050405020304" pitchFamily="18" charset="0"/>
            </a:endParaRPr>
          </a:p>
          <a:p>
            <a:pPr marL="0" marR="0">
              <a:spcBef>
                <a:spcPts val="0"/>
              </a:spcBef>
              <a:spcAft>
                <a:spcPts val="0"/>
              </a:spcAft>
            </a:pPr>
            <a:endParaRPr lang="en-US" sz="3200" dirty="0">
              <a:effectLst/>
              <a:ea typeface="Times New Roman" panose="02020603050405020304" pitchFamily="18" charset="0"/>
            </a:endParaRPr>
          </a:p>
          <a:p>
            <a:endParaRPr lang="en-US" sz="3200" i="1" dirty="0"/>
          </a:p>
          <a:p>
            <a:endParaRPr lang="en-US" sz="3200" i="1" dirty="0"/>
          </a:p>
        </p:txBody>
      </p:sp>
      <p:pic>
        <p:nvPicPr>
          <p:cNvPr id="8" name="Picture 7" descr="A picture containing tree, outdoor, plant&#10;&#10;Description automatically generated">
            <a:extLst>
              <a:ext uri="{FF2B5EF4-FFF2-40B4-BE49-F238E27FC236}">
                <a16:creationId xmlns:a16="http://schemas.microsoft.com/office/drawing/2014/main" id="{9AD5A082-E37B-400D-A355-3B2BE7CE18F4}"/>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rot="5400000">
            <a:off x="16426774" y="14194744"/>
            <a:ext cx="3657600" cy="2743200"/>
          </a:xfrm>
          <a:prstGeom prst="rect">
            <a:avLst/>
          </a:prstGeom>
        </p:spPr>
      </p:pic>
      <p:pic>
        <p:nvPicPr>
          <p:cNvPr id="14" name="Picture 13" descr="A group of people standing in the snow&#10;&#10;Description automatically generated with medium confidence">
            <a:extLst>
              <a:ext uri="{FF2B5EF4-FFF2-40B4-BE49-F238E27FC236}">
                <a16:creationId xmlns:a16="http://schemas.microsoft.com/office/drawing/2014/main" id="{EBE2F6BA-FB6C-43BB-ADE6-169CB9946AF9}"/>
              </a:ext>
            </a:extLst>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24494109" y="13735080"/>
            <a:ext cx="4876800" cy="3657600"/>
          </a:xfrm>
          <a:prstGeom prst="rect">
            <a:avLst/>
          </a:prstGeom>
        </p:spPr>
      </p:pic>
      <p:pic>
        <p:nvPicPr>
          <p:cNvPr id="19" name="Picture 18" descr="A group of people playing in the snow&#10;&#10;Description automatically generated">
            <a:extLst>
              <a:ext uri="{FF2B5EF4-FFF2-40B4-BE49-F238E27FC236}">
                <a16:creationId xmlns:a16="http://schemas.microsoft.com/office/drawing/2014/main" id="{E052F7AF-0AF7-4515-A481-FF692AC3350C}"/>
              </a:ext>
            </a:extLst>
          </p:cNvPr>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19627174" y="13737544"/>
            <a:ext cx="4876800" cy="3657600"/>
          </a:xfrm>
          <a:prstGeom prst="rect">
            <a:avLst/>
          </a:prstGeom>
        </p:spPr>
      </p:pic>
      <p:pic>
        <p:nvPicPr>
          <p:cNvPr id="24" name="Picture 23" descr="A picture containing tree, plant&#10;&#10;Description automatically generated">
            <a:extLst>
              <a:ext uri="{FF2B5EF4-FFF2-40B4-BE49-F238E27FC236}">
                <a16:creationId xmlns:a16="http://schemas.microsoft.com/office/drawing/2014/main" id="{F49B43AD-7F52-4393-9F1C-0D65E626BDF0}"/>
              </a:ext>
            </a:extLst>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rot="5400000">
            <a:off x="28801541" y="14192280"/>
            <a:ext cx="3657600" cy="2743200"/>
          </a:xfrm>
          <a:prstGeom prst="rect">
            <a:avLst/>
          </a:prstGeom>
        </p:spPr>
      </p:pic>
      <p:sp>
        <p:nvSpPr>
          <p:cNvPr id="7" name="TextBox 6">
            <a:extLst>
              <a:ext uri="{FF2B5EF4-FFF2-40B4-BE49-F238E27FC236}">
                <a16:creationId xmlns:a16="http://schemas.microsoft.com/office/drawing/2014/main" id="{274D8698-C636-A847-82D6-7A1BDA58920A}"/>
              </a:ext>
            </a:extLst>
          </p:cNvPr>
          <p:cNvSpPr txBox="1"/>
          <p:nvPr/>
        </p:nvSpPr>
        <p:spPr>
          <a:xfrm>
            <a:off x="16709402" y="17501859"/>
            <a:ext cx="15568920" cy="7509748"/>
          </a:xfrm>
          <a:prstGeom prst="rect">
            <a:avLst/>
          </a:prstGeom>
          <a:noFill/>
        </p:spPr>
        <p:txBody>
          <a:bodyPr wrap="square" rtlCol="0">
            <a:spAutoFit/>
          </a:bodyPr>
          <a:lstStyle/>
          <a:p>
            <a:r>
              <a:rPr lang="en-US" sz="3000"/>
              <a:t>The first cohort of CARPE graduate students began with the Spring 2022 “</a:t>
            </a:r>
            <a:r>
              <a:rPr lang="en-US" sz="3000" b="1"/>
              <a:t>Arctic Ecology and Society” </a:t>
            </a:r>
            <a:r>
              <a:rPr lang="en-US" sz="3000"/>
              <a:t>co-led by UNH faculty Jessica Ernakovich, Alexandra Contosta, and Meghan Howey and Denise and Paul Pouliot of the Cowasuck Band of the Pennacook-Abenaki People, addressing:</a:t>
            </a:r>
          </a:p>
          <a:p>
            <a:pPr marL="838200" indent="-431800">
              <a:buFont typeface="Wingdings" pitchFamily="2" charset="2"/>
              <a:buChar char="Ø"/>
            </a:pPr>
            <a:r>
              <a:rPr lang="en-US" sz="3000" i="1" dirty="0">
                <a:ea typeface="Times New Roman" panose="02020603050405020304" pitchFamily="18" charset="0"/>
              </a:rPr>
              <a:t>Foundational understanding about how changing seasonality is altering Arctic systems </a:t>
            </a:r>
            <a:r>
              <a:rPr lang="en-US" sz="3000"/>
              <a:t>– </a:t>
            </a:r>
            <a:r>
              <a:rPr lang="en-US" sz="3000" dirty="0">
                <a:ea typeface="Times New Roman" panose="02020603050405020304" pitchFamily="18" charset="0"/>
              </a:rPr>
              <a:t>exploring </a:t>
            </a:r>
            <a:r>
              <a:rPr lang="en-US" sz="3000" dirty="0">
                <a:ea typeface="Calibri" panose="020F0502020204030204" pitchFamily="34" charset="0"/>
                <a:cs typeface="Times New Roman" panose="02020603050405020304" pitchFamily="18" charset="0"/>
              </a:rPr>
              <a:t>the ways humans interact with the changing environment </a:t>
            </a:r>
            <a:r>
              <a:rPr lang="en-US" sz="3000"/>
              <a:t>through lectures, literature, guest speakers, and interdisciplinary small group projects.</a:t>
            </a:r>
          </a:p>
          <a:p>
            <a:pPr marL="838200" indent="-431800">
              <a:buFont typeface="Wingdings" pitchFamily="2" charset="2"/>
              <a:buChar char="Ø"/>
            </a:pPr>
            <a:r>
              <a:rPr lang="en-US" sz="3000" i="1"/>
              <a:t>Knowledge co-production with communities and stakeholder groups </a:t>
            </a:r>
            <a:r>
              <a:rPr lang="en-US" sz="3000"/>
              <a:t>– including working with Abenaki colleagues to co-develop research question and engaging the town of Durham to develop protocols for monitoring on kettle hole bog conservation lands.</a:t>
            </a:r>
          </a:p>
          <a:p>
            <a:pPr marL="838200" indent="-431800">
              <a:buFont typeface="Wingdings" pitchFamily="2" charset="2"/>
              <a:buChar char="Ø"/>
            </a:pPr>
            <a:r>
              <a:rPr lang="en-US" sz="3000" i="1"/>
              <a:t>Decolonizing Science </a:t>
            </a:r>
            <a:r>
              <a:rPr lang="en-US" sz="3000"/>
              <a:t>– learning about Sámi communities and concerns as well as the theory of decolonizing science and Indigenous engagement through a workshop designed by Charina Knutson and Jerker Bexelius of the Gaaltije Foundation. </a:t>
            </a:r>
          </a:p>
          <a:p>
            <a:pPr marL="838200" indent="-431800">
              <a:buFont typeface="Wingdings" pitchFamily="2" charset="2"/>
              <a:buChar char="Ø"/>
            </a:pPr>
            <a:r>
              <a:rPr lang="en-US" sz="3000" i="1"/>
              <a:t>Hands-on experience building sensor suites to monitor environmental change </a:t>
            </a:r>
            <a:r>
              <a:rPr lang="en-US" sz="3000"/>
              <a:t>– installed sensors at Spruce Hole Bog and a protected Abenaki archeological site (air temperature, relative humidity, soil temperature &amp; moisture, acoustic recorders, and time-lapse cameras). </a:t>
            </a:r>
          </a:p>
          <a:p>
            <a:pPr marL="61913"/>
            <a:endParaRPr lang="en-US" sz="3200"/>
          </a:p>
        </p:txBody>
      </p:sp>
      <p:pic>
        <p:nvPicPr>
          <p:cNvPr id="73" name="Google Shape;151;p26">
            <a:extLst>
              <a:ext uri="{FF2B5EF4-FFF2-40B4-BE49-F238E27FC236}">
                <a16:creationId xmlns:a16="http://schemas.microsoft.com/office/drawing/2014/main" id="{48B1AC0D-5492-0B4F-9C37-20C06E86C4BF}"/>
              </a:ext>
            </a:extLst>
          </p:cNvPr>
          <p:cNvPicPr preferRelativeResize="0">
            <a:picLocks noChangeAspect="1"/>
          </p:cNvPicPr>
          <p:nvPr/>
        </p:nvPicPr>
        <p:blipFill>
          <a:blip r:embed="rId36">
            <a:alphaModFix/>
          </a:blip>
          <a:stretch>
            <a:fillRect/>
          </a:stretch>
        </p:blipFill>
        <p:spPr>
          <a:xfrm>
            <a:off x="16892316" y="24618670"/>
            <a:ext cx="6515500" cy="8431763"/>
          </a:xfrm>
          <a:prstGeom prst="rect">
            <a:avLst/>
          </a:prstGeom>
          <a:noFill/>
          <a:ln w="38100">
            <a:solidFill>
              <a:schemeClr val="tx1"/>
            </a:solidFill>
          </a:ln>
        </p:spPr>
      </p:pic>
      <p:pic>
        <p:nvPicPr>
          <p:cNvPr id="75" name="Google Shape;340;p46">
            <a:extLst>
              <a:ext uri="{FF2B5EF4-FFF2-40B4-BE49-F238E27FC236}">
                <a16:creationId xmlns:a16="http://schemas.microsoft.com/office/drawing/2014/main" id="{02745ED1-E437-C64C-BC23-17683704F063}"/>
              </a:ext>
            </a:extLst>
          </p:cNvPr>
          <p:cNvPicPr preferRelativeResize="0">
            <a:picLocks noChangeAspect="1"/>
          </p:cNvPicPr>
          <p:nvPr/>
        </p:nvPicPr>
        <p:blipFill>
          <a:blip r:embed="rId37">
            <a:alphaModFix/>
          </a:blip>
          <a:stretch>
            <a:fillRect/>
          </a:stretch>
        </p:blipFill>
        <p:spPr>
          <a:xfrm>
            <a:off x="27438968" y="27772761"/>
            <a:ext cx="4664573" cy="2834640"/>
          </a:xfrm>
          <a:prstGeom prst="rect">
            <a:avLst/>
          </a:prstGeom>
          <a:noFill/>
          <a:ln w="38100">
            <a:solidFill>
              <a:schemeClr val="tx1"/>
            </a:solidFill>
          </a:ln>
        </p:spPr>
      </p:pic>
      <p:pic>
        <p:nvPicPr>
          <p:cNvPr id="76" name="Google Shape;258;p37">
            <a:extLst>
              <a:ext uri="{FF2B5EF4-FFF2-40B4-BE49-F238E27FC236}">
                <a16:creationId xmlns:a16="http://schemas.microsoft.com/office/drawing/2014/main" id="{8C16150C-82A3-6745-83FC-1BEBBEC0A857}"/>
              </a:ext>
            </a:extLst>
          </p:cNvPr>
          <p:cNvPicPr preferRelativeResize="0"/>
          <p:nvPr/>
        </p:nvPicPr>
        <p:blipFill>
          <a:blip r:embed="rId38">
            <a:alphaModFix/>
          </a:blip>
          <a:stretch>
            <a:fillRect/>
          </a:stretch>
        </p:blipFill>
        <p:spPr>
          <a:xfrm>
            <a:off x="23663620" y="30741158"/>
            <a:ext cx="6905010" cy="2571750"/>
          </a:xfrm>
          <a:prstGeom prst="rect">
            <a:avLst/>
          </a:prstGeom>
          <a:noFill/>
          <a:ln w="38100">
            <a:solidFill>
              <a:schemeClr val="tx1"/>
            </a:solidFill>
          </a:ln>
        </p:spPr>
      </p:pic>
      <p:sp>
        <p:nvSpPr>
          <p:cNvPr id="82" name="TextBox 81">
            <a:extLst>
              <a:ext uri="{FF2B5EF4-FFF2-40B4-BE49-F238E27FC236}">
                <a16:creationId xmlns:a16="http://schemas.microsoft.com/office/drawing/2014/main" id="{154D4F98-3FAE-BB45-9ACD-C4A2E3F0044F}"/>
              </a:ext>
            </a:extLst>
          </p:cNvPr>
          <p:cNvSpPr txBox="1"/>
          <p:nvPr/>
        </p:nvSpPr>
        <p:spPr>
          <a:xfrm>
            <a:off x="16790716" y="33311676"/>
            <a:ext cx="15423975" cy="954107"/>
          </a:xfrm>
          <a:prstGeom prst="rect">
            <a:avLst/>
          </a:prstGeom>
          <a:noFill/>
        </p:spPr>
        <p:txBody>
          <a:bodyPr wrap="square" rtlCol="0">
            <a:spAutoFit/>
          </a:bodyPr>
          <a:lstStyle/>
          <a:p>
            <a:pPr marL="61913"/>
            <a:r>
              <a:rPr lang="en-US" sz="2800" b="1"/>
              <a:t>Preliminary Data: </a:t>
            </a:r>
            <a:r>
              <a:rPr lang="en-US" sz="2800"/>
              <a:t>courtesy of the </a:t>
            </a:r>
            <a:r>
              <a:rPr lang="en-US" sz="2800" i="1"/>
              <a:t>Arctic Ecology and Society </a:t>
            </a:r>
            <a:r>
              <a:rPr lang="en-US" sz="2800"/>
              <a:t>class with Emma Burkett, Tim Hoheneder, Cheristy Jones, Tamara Marcus, Mahsa Moradi Khaneghahi, Jess Steketee, and Megan Verfaillie of CARPE.</a:t>
            </a:r>
          </a:p>
        </p:txBody>
      </p:sp>
      <p:pic>
        <p:nvPicPr>
          <p:cNvPr id="88" name="Google Shape;84;p17">
            <a:extLst>
              <a:ext uri="{FF2B5EF4-FFF2-40B4-BE49-F238E27FC236}">
                <a16:creationId xmlns:a16="http://schemas.microsoft.com/office/drawing/2014/main" id="{FD498F2A-82DE-6D45-811E-E371E8A37CB2}"/>
              </a:ext>
            </a:extLst>
          </p:cNvPr>
          <p:cNvPicPr preferRelativeResize="0">
            <a:picLocks noChangeAspect="1"/>
          </p:cNvPicPr>
          <p:nvPr/>
        </p:nvPicPr>
        <p:blipFill>
          <a:blip r:embed="rId39">
            <a:alphaModFix/>
          </a:blip>
          <a:stretch>
            <a:fillRect/>
          </a:stretch>
        </p:blipFill>
        <p:spPr>
          <a:xfrm>
            <a:off x="23641017" y="24616290"/>
            <a:ext cx="5813447" cy="3017520"/>
          </a:xfrm>
          <a:prstGeom prst="rect">
            <a:avLst/>
          </a:prstGeom>
          <a:noFill/>
          <a:ln w="38100">
            <a:solidFill>
              <a:schemeClr val="tx1"/>
            </a:solidFill>
          </a:ln>
        </p:spPr>
      </p:pic>
      <p:sp>
        <p:nvSpPr>
          <p:cNvPr id="23" name="TextBox 22">
            <a:extLst>
              <a:ext uri="{FF2B5EF4-FFF2-40B4-BE49-F238E27FC236}">
                <a16:creationId xmlns:a16="http://schemas.microsoft.com/office/drawing/2014/main" id="{4CB5E6AF-2728-BB4B-9D15-DEBF3A9F227D}"/>
              </a:ext>
            </a:extLst>
          </p:cNvPr>
          <p:cNvSpPr txBox="1"/>
          <p:nvPr/>
        </p:nvSpPr>
        <p:spPr>
          <a:xfrm>
            <a:off x="29771254" y="25053415"/>
            <a:ext cx="2689982" cy="2308324"/>
          </a:xfrm>
          <a:prstGeom prst="rect">
            <a:avLst/>
          </a:prstGeom>
          <a:noFill/>
        </p:spPr>
        <p:txBody>
          <a:bodyPr wrap="square" rtlCol="0">
            <a:spAutoFit/>
          </a:bodyPr>
          <a:lstStyle/>
          <a:p>
            <a:r>
              <a:rPr lang="en-US" sz="2400"/>
              <a:t>Green chromatic coordinate (GCC) over region of interest from PhenoCam at Spruce Hole Bog</a:t>
            </a:r>
          </a:p>
        </p:txBody>
      </p:sp>
      <p:sp>
        <p:nvSpPr>
          <p:cNvPr id="91" name="TextBox 90">
            <a:extLst>
              <a:ext uri="{FF2B5EF4-FFF2-40B4-BE49-F238E27FC236}">
                <a16:creationId xmlns:a16="http://schemas.microsoft.com/office/drawing/2014/main" id="{23CF7C1F-2EB5-4A44-AFF5-075F9970FE58}"/>
              </a:ext>
            </a:extLst>
          </p:cNvPr>
          <p:cNvSpPr txBox="1"/>
          <p:nvPr/>
        </p:nvSpPr>
        <p:spPr>
          <a:xfrm>
            <a:off x="23663620" y="28166263"/>
            <a:ext cx="3587708" cy="1938992"/>
          </a:xfrm>
          <a:prstGeom prst="rect">
            <a:avLst/>
          </a:prstGeom>
          <a:noFill/>
        </p:spPr>
        <p:txBody>
          <a:bodyPr wrap="square" rtlCol="0">
            <a:spAutoFit/>
          </a:bodyPr>
          <a:lstStyle/>
          <a:p>
            <a:r>
              <a:rPr lang="en-US" sz="2400"/>
              <a:t>Occurrence of bird calls at the Abenaki ancestral site using </a:t>
            </a:r>
            <a:r>
              <a:rPr lang="en" sz="2400"/>
              <a:t>Wildlife Acoustics audio recorders and Cornell </a:t>
            </a:r>
            <a:r>
              <a:rPr lang="en-US" sz="2400"/>
              <a:t>BirdNET sound ID</a:t>
            </a:r>
          </a:p>
        </p:txBody>
      </p:sp>
      <p:pic>
        <p:nvPicPr>
          <p:cNvPr id="77" name="Picture 76">
            <a:extLst>
              <a:ext uri="{FF2B5EF4-FFF2-40B4-BE49-F238E27FC236}">
                <a16:creationId xmlns:a16="http://schemas.microsoft.com/office/drawing/2014/main" id="{ADC557E2-B968-E244-A904-72E49A58F4A2}"/>
              </a:ext>
            </a:extLst>
          </p:cNvPr>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541154" y="3383291"/>
            <a:ext cx="1463040" cy="1463040"/>
          </a:xfrm>
          <a:prstGeom prst="rect">
            <a:avLst/>
          </a:prstGeom>
        </p:spPr>
      </p:pic>
      <p:sp>
        <p:nvSpPr>
          <p:cNvPr id="9" name="TextBox 8">
            <a:extLst>
              <a:ext uri="{FF2B5EF4-FFF2-40B4-BE49-F238E27FC236}">
                <a16:creationId xmlns:a16="http://schemas.microsoft.com/office/drawing/2014/main" id="{5E7032A8-4A07-6144-9C73-A4D0BEED3C19}"/>
              </a:ext>
            </a:extLst>
          </p:cNvPr>
          <p:cNvSpPr txBox="1"/>
          <p:nvPr/>
        </p:nvSpPr>
        <p:spPr>
          <a:xfrm>
            <a:off x="30663976" y="31202446"/>
            <a:ext cx="2030137" cy="1569660"/>
          </a:xfrm>
          <a:prstGeom prst="rect">
            <a:avLst/>
          </a:prstGeom>
          <a:noFill/>
        </p:spPr>
        <p:txBody>
          <a:bodyPr wrap="square" rtlCol="0">
            <a:spAutoFit/>
          </a:bodyPr>
          <a:lstStyle/>
          <a:p>
            <a:r>
              <a:rPr lang="en-US" sz="2400"/>
              <a:t>Time series of soil, surface, and air temperatures</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4537</TotalTime>
  <Words>1123</Words>
  <Application>Microsoft Macintosh PowerPoint</Application>
  <PresentationFormat>Custom</PresentationFormat>
  <Paragraphs>64</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Cambria</vt:lpstr>
      <vt:lpstr>Times New Roman</vt:lpstr>
      <vt:lpstr>Verdana</vt:lpstr>
      <vt:lpstr>Wingdings</vt:lpstr>
      <vt:lpstr>Office Theme</vt:lpstr>
      <vt:lpstr>Convergent Arctic Research Perspectives and Education (CARPE)   Ruth Varner (presenter), Jerker Bexelius, Julie Bryce, Elizabeth Burakowski, Alexandra Contosta, Katharine Duderstadt, Jessica Ernakovich, Meghan Howey, Jennifer Jacobs, Charina Knutson, Michael Palace, Denise Pouliot, Paul Pouliot, Elena Sparrow, Katie Spellman, Cameron Wake  ruth.varner@unh.edu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Duderstadt, Katharine</cp:lastModifiedBy>
  <cp:revision>271</cp:revision>
  <cp:lastPrinted>2022-05-26T20:39:42Z</cp:lastPrinted>
  <dcterms:created xsi:type="dcterms:W3CDTF">2016-03-05T16:55:12Z</dcterms:created>
  <dcterms:modified xsi:type="dcterms:W3CDTF">2022-05-27T14:42:43Z</dcterms:modified>
</cp:coreProperties>
</file>