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921" r:id="rId1"/>
  </p:sldMasterIdLst>
  <p:notesMasterIdLst>
    <p:notesMasterId r:id="rId3"/>
  </p:notesMasterIdLst>
  <p:sldIdLst>
    <p:sldId id="260" r:id="rId2"/>
  </p:sldIdLst>
  <p:sldSz cx="40233600" cy="32918400"/>
  <p:notesSz cx="6858000" cy="9144000"/>
  <p:defaultTextStyle>
    <a:defPPr>
      <a:defRPr lang="en-GB"/>
    </a:defPPr>
    <a:lvl1pPr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1pPr>
    <a:lvl2pPr marL="4556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2pPr>
    <a:lvl3pPr marL="9128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3pPr>
    <a:lvl4pPr marL="13700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4pPr>
    <a:lvl5pPr marL="18272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5pPr>
    <a:lvl6pPr marL="2286000" algn="l" defTabSz="914400" rtl="0" eaLnBrk="1" latinLnBrk="0" hangingPunct="1">
      <a:defRPr sz="2300" kern="1200">
        <a:solidFill>
          <a:srgbClr val="000000"/>
        </a:solidFill>
        <a:latin typeface="Arial" pitchFamily="34" charset="0"/>
        <a:ea typeface="ＭＳ Ｐゴシック" pitchFamily="34" charset="-128"/>
        <a:cs typeface="+mn-cs"/>
      </a:defRPr>
    </a:lvl6pPr>
    <a:lvl7pPr marL="2743200" algn="l" defTabSz="914400" rtl="0" eaLnBrk="1" latinLnBrk="0" hangingPunct="1">
      <a:defRPr sz="2300" kern="1200">
        <a:solidFill>
          <a:srgbClr val="000000"/>
        </a:solidFill>
        <a:latin typeface="Arial" pitchFamily="34" charset="0"/>
        <a:ea typeface="ＭＳ Ｐゴシック" pitchFamily="34" charset="-128"/>
        <a:cs typeface="+mn-cs"/>
      </a:defRPr>
    </a:lvl7pPr>
    <a:lvl8pPr marL="3200400" algn="l" defTabSz="914400" rtl="0" eaLnBrk="1" latinLnBrk="0" hangingPunct="1">
      <a:defRPr sz="2300" kern="1200">
        <a:solidFill>
          <a:srgbClr val="000000"/>
        </a:solidFill>
        <a:latin typeface="Arial" pitchFamily="34" charset="0"/>
        <a:ea typeface="ＭＳ Ｐゴシック" pitchFamily="34" charset="-128"/>
        <a:cs typeface="+mn-cs"/>
      </a:defRPr>
    </a:lvl8pPr>
    <a:lvl9pPr marL="3657600" algn="l" defTabSz="914400" rtl="0" eaLnBrk="1" latinLnBrk="0" hangingPunct="1">
      <a:defRPr sz="2300" kern="1200">
        <a:solidFill>
          <a:srgbClr val="000000"/>
        </a:solidFill>
        <a:latin typeface="Arial" pitchFamily="34" charset="0"/>
        <a:ea typeface="ＭＳ Ｐゴシック" pitchFamily="34" charset="-128"/>
        <a:cs typeface="+mn-cs"/>
      </a:defRPr>
    </a:lvl9pPr>
  </p:defaultTextStyle>
  <p:extLst>
    <p:ext uri="{521415D9-36F7-43E2-AB2F-B90AF26B5E84}">
      <p14:sectionLst xmlns:p14="http://schemas.microsoft.com/office/powerpoint/2010/main">
        <p14:section name="Untitled Section" id="{C73075ED-B71C-4876-AAC7-B444855A6649}">
          <p14:sldIdLst>
            <p14:sldId id="260"/>
          </p14:sldIdLst>
        </p14:section>
      </p14:sectionLst>
    </p:ext>
    <p:ext uri="{EFAFB233-063F-42B5-8137-9DF3F51BA10A}">
      <p15:sldGuideLst xmlns:p15="http://schemas.microsoft.com/office/powerpoint/2012/main">
        <p15:guide id="1" orient="horz" pos="1728">
          <p15:clr>
            <a:srgbClr val="A4A3A4"/>
          </p15:clr>
        </p15:guide>
        <p15:guide id="2" orient="horz" pos="12029">
          <p15:clr>
            <a:srgbClr val="A4A3A4"/>
          </p15:clr>
        </p15:guide>
        <p15:guide id="3" orient="horz" pos="14323">
          <p15:clr>
            <a:srgbClr val="A4A3A4"/>
          </p15:clr>
        </p15:guide>
        <p15:guide id="4" orient="horz" pos="9072" userDrawn="1">
          <p15:clr>
            <a:srgbClr val="A4A3A4"/>
          </p15:clr>
        </p15:guide>
        <p15:guide id="5" orient="horz" pos="6298">
          <p15:clr>
            <a:srgbClr val="A4A3A4"/>
          </p15:clr>
        </p15:guide>
        <p15:guide id="6" orient="horz" pos="163">
          <p15:clr>
            <a:srgbClr val="A4A3A4"/>
          </p15:clr>
        </p15:guide>
        <p15:guide id="7" orient="horz" pos="15883">
          <p15:clr>
            <a:srgbClr val="A4A3A4"/>
          </p15:clr>
        </p15:guide>
        <p15:guide id="8" orient="horz" pos="20424">
          <p15:clr>
            <a:srgbClr val="A4A3A4"/>
          </p15:clr>
        </p15:guide>
        <p15:guide id="9" pos="383">
          <p15:clr>
            <a:srgbClr val="A4A3A4"/>
          </p15:clr>
        </p15:guide>
        <p15:guide id="10" pos="16848">
          <p15:clr>
            <a:srgbClr val="A4A3A4"/>
          </p15:clr>
        </p15:guide>
        <p15:guide id="11" pos="24672" userDrawn="1">
          <p15:clr>
            <a:srgbClr val="A4A3A4"/>
          </p15:clr>
        </p15:guide>
        <p15:guide id="12" pos="20975">
          <p15:clr>
            <a:srgbClr val="A4A3A4"/>
          </p15:clr>
        </p15:guide>
        <p15:guide id="13" pos="22946">
          <p15:clr>
            <a:srgbClr val="A4A3A4"/>
          </p15:clr>
        </p15:guide>
        <p15:guide id="14" pos="8782">
          <p15:clr>
            <a:srgbClr val="A4A3A4"/>
          </p15:clr>
        </p15:guide>
        <p15:guide id="15" pos="18146">
          <p15:clr>
            <a:srgbClr val="A4A3A4"/>
          </p15:clr>
        </p15:guide>
        <p15:guide id="16" pos="1651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herylW" initials="C" lastIdx="23" clrIdx="0"/>
  <p:cmAuthor id="1" name="Matt" initials="M" lastIdx="0" clrIdx="1"/>
  <p:cmAuthor id="2" name="Randi Foxall" initials="" lastIdx="9" clrIdx="2"/>
  <p:cmAuthor id="3" name="Whistler, Cheryl" initials="WC" lastIdx="6" clrIdx="3">
    <p:extLst>
      <p:ext uri="{19B8F6BF-5375-455C-9EA6-DF929625EA0E}">
        <p15:presenceInfo xmlns:p15="http://schemas.microsoft.com/office/powerpoint/2012/main" userId="Whistler, Chery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CC00"/>
    <a:srgbClr val="7030A0"/>
    <a:srgbClr val="008080"/>
    <a:srgbClr val="FF9999"/>
    <a:srgbClr val="FFCC00"/>
    <a:srgbClr val="00CC99"/>
    <a:srgbClr val="CC99FF"/>
    <a:srgbClr val="FFFFFF"/>
    <a:srgbClr val="C8A200"/>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599" autoAdjust="0"/>
  </p:normalViewPr>
  <p:slideViewPr>
    <p:cSldViewPr>
      <p:cViewPr>
        <p:scale>
          <a:sx n="40" d="100"/>
          <a:sy n="40" d="100"/>
        </p:scale>
        <p:origin x="180" y="-5046"/>
      </p:cViewPr>
      <p:guideLst>
        <p:guide orient="horz" pos="1728"/>
        <p:guide orient="horz" pos="12029"/>
        <p:guide orient="horz" pos="14323"/>
        <p:guide orient="horz" pos="9072"/>
        <p:guide orient="horz" pos="6298"/>
        <p:guide orient="horz" pos="163"/>
        <p:guide orient="horz" pos="15883"/>
        <p:guide orient="horz" pos="20424"/>
        <p:guide pos="383"/>
        <p:guide pos="16848"/>
        <p:guide pos="24672"/>
        <p:guide pos="20975"/>
        <p:guide pos="22946"/>
        <p:guide pos="8782"/>
        <p:guide pos="18146"/>
        <p:guide pos="16513"/>
      </p:guideLst>
    </p:cSldViewPr>
  </p:slideViewPr>
  <p:outlineViewPr>
    <p:cViewPr varScale="1">
      <p:scale>
        <a:sx n="170" d="200"/>
        <a:sy n="170" d="200"/>
      </p:scale>
      <p:origin x="-784" y="-88"/>
    </p:cViewPr>
  </p:outlineViewPr>
  <p:notesTextViewPr>
    <p:cViewPr>
      <p:scale>
        <a:sx n="100" d="100"/>
        <a:sy n="100" d="100"/>
      </p:scale>
      <p:origin x="0" y="0"/>
    </p:cViewPr>
  </p:notesTextViewPr>
  <p:sorterViewPr>
    <p:cViewPr>
      <p:scale>
        <a:sx n="167" d="100"/>
        <a:sy n="167" d="100"/>
      </p:scale>
      <p:origin x="2088" y="1206"/>
    </p:cViewPr>
  </p:sorter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b="1" i="0" baseline="0" dirty="0">
                <a:solidFill>
                  <a:sysClr val="windowText" lastClr="000000"/>
                </a:solidFill>
                <a:effectLst/>
                <a:latin typeface="Times New Roman" panose="02020603050405020304" pitchFamily="18" charset="0"/>
                <a:cs typeface="Times New Roman" panose="02020603050405020304" pitchFamily="18" charset="0"/>
              </a:rPr>
              <a:t>Does Selective Removal of Native Community Members Impact </a:t>
            </a:r>
          </a:p>
          <a:p>
            <a:pPr>
              <a:defRPr sz="2400" b="0" i="0" u="none" strike="noStrike" kern="1200" spc="0" baseline="0">
                <a:solidFill>
                  <a:schemeClr val="tx1">
                    <a:lumMod val="65000"/>
                    <a:lumOff val="35000"/>
                  </a:schemeClr>
                </a:solidFill>
                <a:latin typeface="+mn-lt"/>
                <a:ea typeface="+mn-ea"/>
                <a:cs typeface="+mn-cs"/>
              </a:defRPr>
            </a:pPr>
            <a:r>
              <a:rPr lang="en-US" sz="2400" b="1" i="1" baseline="0" dirty="0">
                <a:solidFill>
                  <a:sysClr val="windowText" lastClr="000000"/>
                </a:solidFill>
                <a:effectLst/>
                <a:latin typeface="Times New Roman" panose="02020603050405020304" pitchFamily="18" charset="0"/>
                <a:cs typeface="Times New Roman" panose="02020603050405020304" pitchFamily="18" charset="0"/>
              </a:rPr>
              <a:t>V. parahaemolyticus </a:t>
            </a:r>
            <a:r>
              <a:rPr lang="en-US" sz="2400" b="1" i="0" baseline="0" dirty="0">
                <a:solidFill>
                  <a:sysClr val="windowText" lastClr="000000"/>
                </a:solidFill>
                <a:effectLst/>
                <a:latin typeface="Times New Roman" panose="02020603050405020304" pitchFamily="18" charset="0"/>
                <a:cs typeface="Times New Roman" panose="02020603050405020304" pitchFamily="18" charset="0"/>
              </a:rPr>
              <a:t>Fitness in Microcosm?</a:t>
            </a:r>
            <a:endParaRPr lang="en-US" sz="2400" dirty="0">
              <a:solidFill>
                <a:sysClr val="windowText" lastClr="000000"/>
              </a:solidFill>
              <a:effectLst/>
              <a:latin typeface="Times New Roman" panose="02020603050405020304" pitchFamily="18" charset="0"/>
              <a:cs typeface="Times New Roman" panose="02020603050405020304" pitchFamily="18" charset="0"/>
            </a:endParaRPr>
          </a:p>
        </c:rich>
      </c:tx>
      <c:layout>
        <c:manualLayout>
          <c:xMode val="edge"/>
          <c:yMode val="edge"/>
          <c:x val="8.101675495006927E-2"/>
          <c:y val="7.9075182320644168E-3"/>
        </c:manualLayout>
      </c:layout>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1691814123136539E-2"/>
          <c:y val="0.15533625415702992"/>
          <c:w val="0.71214542266716541"/>
          <c:h val="0.71472737388511942"/>
        </c:manualLayout>
      </c:layout>
      <c:lineChart>
        <c:grouping val="standard"/>
        <c:varyColors val="0"/>
        <c:ser>
          <c:idx val="1"/>
          <c:order val="1"/>
          <c:tx>
            <c:strRef>
              <c:f>'Cat Log((cellsmL)+1) w noise'!$A$3</c:f>
              <c:strCache>
                <c:ptCount val="1"/>
                <c:pt idx="0">
                  <c:v>T3SS- PROT+ BACT+ VIR+</c:v>
                </c:pt>
              </c:strCache>
            </c:strRef>
          </c:tx>
          <c:spPr>
            <a:ln w="38100" cap="rnd">
              <a:solidFill>
                <a:srgbClr val="7030A0"/>
              </a:solidFill>
              <a:round/>
            </a:ln>
            <a:effectLst/>
          </c:spPr>
          <c:marker>
            <c:symbol val="square"/>
            <c:size val="15"/>
            <c:spPr>
              <a:noFill/>
              <a:ln w="25400">
                <a:solidFill>
                  <a:srgbClr val="7030A0"/>
                </a:solidFill>
              </a:ln>
              <a:effectLst/>
            </c:spPr>
          </c:marker>
          <c:errBars>
            <c:errDir val="y"/>
            <c:errBarType val="both"/>
            <c:errValType val="cust"/>
            <c:noEndCap val="0"/>
            <c:plus>
              <c:numRef>
                <c:f>'[2]Day 1 (May 18th) (4)'!$K$2</c:f>
                <c:numCache>
                  <c:formatCode>General</c:formatCode>
                  <c:ptCount val="1"/>
                  <c:pt idx="0">
                    <c:v>0</c:v>
                  </c:pt>
                </c:numCache>
              </c:numRef>
            </c:plus>
            <c:minus>
              <c:numRef>
                <c:f>'[2]Day 1 (May 18th) (4)'!$K$2</c:f>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noise'!$B$3:$E$3</c:f>
              <c:numCache>
                <c:formatCode>General</c:formatCode>
                <c:ptCount val="4"/>
                <c:pt idx="0">
                  <c:v>4.4182310104370099</c:v>
                </c:pt>
                <c:pt idx="1">
                  <c:v>4.7706632614135698</c:v>
                </c:pt>
                <c:pt idx="2">
                  <c:v>4.8577589988708496</c:v>
                </c:pt>
                <c:pt idx="3">
                  <c:v>4.84220170974731</c:v>
                </c:pt>
              </c:numCache>
            </c:numRef>
          </c:val>
          <c:smooth val="0"/>
          <c:extLst>
            <c:ext xmlns:c16="http://schemas.microsoft.com/office/drawing/2014/chart" uri="{C3380CC4-5D6E-409C-BE32-E72D297353CC}">
              <c16:uniqueId val="{00000000-D492-4092-B292-7356E831D6D6}"/>
            </c:ext>
          </c:extLst>
        </c:ser>
        <c:ser>
          <c:idx val="3"/>
          <c:order val="3"/>
          <c:tx>
            <c:strRef>
              <c:f>'Cat Log((cellsmL)+1) w noise'!$A$5</c:f>
              <c:strCache>
                <c:ptCount val="1"/>
                <c:pt idx="0">
                  <c:v>T3SS- PROT+ BACT- VIR+</c:v>
                </c:pt>
              </c:strCache>
            </c:strRef>
          </c:tx>
          <c:spPr>
            <a:ln w="38100" cap="rnd">
              <a:solidFill>
                <a:srgbClr val="008080"/>
              </a:solidFill>
              <a:round/>
            </a:ln>
            <a:effectLst/>
          </c:spPr>
          <c:marker>
            <c:symbol val="square"/>
            <c:size val="15"/>
            <c:spPr>
              <a:noFill/>
              <a:ln w="25400">
                <a:solidFill>
                  <a:srgbClr val="008080"/>
                </a:solidFill>
              </a:ln>
              <a:effectLst/>
            </c:spPr>
          </c:marker>
          <c:errBars>
            <c:errDir val="y"/>
            <c:errBarType val="both"/>
            <c:errValType val="cust"/>
            <c:noEndCap val="0"/>
            <c:plus>
              <c:numRef>
                <c:f>'[2]Day 0 (May 17th) (4)'!$U$2</c:f>
                <c:numCache>
                  <c:formatCode>General</c:formatCode>
                  <c:ptCount val="1"/>
                  <c:pt idx="0">
                    <c:v>0</c:v>
                  </c:pt>
                </c:numCache>
              </c:numRef>
            </c:plus>
            <c:minus>
              <c:numRef>
                <c:f>'[2]Day 0 (May 17th) (4)'!$U$2</c:f>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noise'!$B$5:$E$5</c:f>
              <c:numCache>
                <c:formatCode>General</c:formatCode>
                <c:ptCount val="4"/>
                <c:pt idx="0">
                  <c:v>4.5064949989318803</c:v>
                </c:pt>
                <c:pt idx="1">
                  <c:v>4.6589541435241699</c:v>
                </c:pt>
                <c:pt idx="2">
                  <c:v>4.9137601852417001</c:v>
                </c:pt>
                <c:pt idx="3">
                  <c:v>4.8843469619751003</c:v>
                </c:pt>
              </c:numCache>
            </c:numRef>
          </c:val>
          <c:smooth val="0"/>
          <c:extLst>
            <c:ext xmlns:c16="http://schemas.microsoft.com/office/drawing/2014/chart" uri="{C3380CC4-5D6E-409C-BE32-E72D297353CC}">
              <c16:uniqueId val="{00000001-D492-4092-B292-7356E831D6D6}"/>
            </c:ext>
          </c:extLst>
        </c:ser>
        <c:ser>
          <c:idx val="5"/>
          <c:order val="5"/>
          <c:tx>
            <c:strRef>
              <c:f>'Cat Log((cellsmL)+1) w noise'!$A$7</c:f>
              <c:strCache>
                <c:ptCount val="1"/>
                <c:pt idx="0">
                  <c:v>T3SS- PROT- BACT+ VIR+</c:v>
                </c:pt>
              </c:strCache>
            </c:strRef>
          </c:tx>
          <c:spPr>
            <a:ln w="38100" cap="rnd">
              <a:solidFill>
                <a:srgbClr val="00CC00"/>
              </a:solidFill>
              <a:prstDash val="solid"/>
              <a:round/>
            </a:ln>
            <a:effectLst/>
          </c:spPr>
          <c:marker>
            <c:symbol val="square"/>
            <c:size val="15"/>
            <c:spPr>
              <a:noFill/>
              <a:ln w="25400">
                <a:solidFill>
                  <a:srgbClr val="00CC00"/>
                </a:solidFill>
              </a:ln>
              <a:effectLst/>
            </c:spPr>
          </c:marker>
          <c:errBars>
            <c:errDir val="y"/>
            <c:errBarType val="both"/>
            <c:errValType val="cust"/>
            <c:noEndCap val="0"/>
            <c:plus>
              <c:numRef>
                <c:f>'[2]Day 2 (May 19th) (4)'!$AE$2</c:f>
                <c:numCache>
                  <c:formatCode>General</c:formatCode>
                  <c:ptCount val="1"/>
                  <c:pt idx="0">
                    <c:v>0</c:v>
                  </c:pt>
                </c:numCache>
              </c:numRef>
            </c:plus>
            <c:minus>
              <c:numRef>
                <c:f>'[2]Day 2 (May 19th) (4)'!$AE$2</c:f>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noise'!$B$7:$E$7</c:f>
              <c:numCache>
                <c:formatCode>General</c:formatCode>
                <c:ptCount val="4"/>
                <c:pt idx="0">
                  <c:v>4.3897566795349103</c:v>
                </c:pt>
                <c:pt idx="1">
                  <c:v>4.6928634643554696</c:v>
                </c:pt>
                <c:pt idx="2">
                  <c:v>4.7708368301391602</c:v>
                </c:pt>
                <c:pt idx="3">
                  <c:v>4.7945623397827104</c:v>
                </c:pt>
              </c:numCache>
            </c:numRef>
          </c:val>
          <c:smooth val="0"/>
          <c:extLst>
            <c:ext xmlns:c16="http://schemas.microsoft.com/office/drawing/2014/chart" uri="{C3380CC4-5D6E-409C-BE32-E72D297353CC}">
              <c16:uniqueId val="{00000002-D492-4092-B292-7356E831D6D6}"/>
            </c:ext>
          </c:extLst>
        </c:ser>
        <c:ser>
          <c:idx val="7"/>
          <c:order val="7"/>
          <c:tx>
            <c:strRef>
              <c:f>'Cat Log((cellsmL)+1) w noise'!$A$9</c:f>
              <c:strCache>
                <c:ptCount val="1"/>
                <c:pt idx="0">
                  <c:v>T3SS- PROT- BACT- VIR+</c:v>
                </c:pt>
              </c:strCache>
            </c:strRef>
          </c:tx>
          <c:spPr>
            <a:ln w="38100" cap="rnd">
              <a:solidFill>
                <a:srgbClr val="FFCC00"/>
              </a:solidFill>
              <a:round/>
            </a:ln>
            <a:effectLst/>
          </c:spPr>
          <c:marker>
            <c:symbol val="square"/>
            <c:size val="15"/>
            <c:spPr>
              <a:noFill/>
              <a:ln w="25400">
                <a:solidFill>
                  <a:srgbClr val="FFCC00"/>
                </a:solidFill>
              </a:ln>
              <a:effectLst/>
            </c:spPr>
          </c:marker>
          <c:errBars>
            <c:errDir val="y"/>
            <c:errBarType val="both"/>
            <c:errValType val="cust"/>
            <c:noEndCap val="0"/>
            <c:plus>
              <c:numRef>
                <c:f>'[2]Day 2 (May 19th) (4)'!$AO$2</c:f>
                <c:numCache>
                  <c:formatCode>General</c:formatCode>
                  <c:ptCount val="1"/>
                  <c:pt idx="0">
                    <c:v>0</c:v>
                  </c:pt>
                </c:numCache>
              </c:numRef>
            </c:plus>
            <c:minus>
              <c:numRef>
                <c:f>'[2]Day 2 (May 19th) (4)'!$AO$2</c:f>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noise'!$B$9:$E$9</c:f>
              <c:numCache>
                <c:formatCode>General</c:formatCode>
                <c:ptCount val="4"/>
                <c:pt idx="0">
                  <c:v>4.5830378532409703</c:v>
                </c:pt>
                <c:pt idx="1">
                  <c:v>5.2677426338195801</c:v>
                </c:pt>
                <c:pt idx="2">
                  <c:v>5.3435297012329102</c:v>
                </c:pt>
                <c:pt idx="3">
                  <c:v>5.0008358955383301</c:v>
                </c:pt>
              </c:numCache>
            </c:numRef>
          </c:val>
          <c:smooth val="0"/>
          <c:extLst>
            <c:ext xmlns:c16="http://schemas.microsoft.com/office/drawing/2014/chart" uri="{C3380CC4-5D6E-409C-BE32-E72D297353CC}">
              <c16:uniqueId val="{00000003-D492-4092-B292-7356E831D6D6}"/>
            </c:ext>
          </c:extLst>
        </c:ser>
        <c:ser>
          <c:idx val="9"/>
          <c:order val="9"/>
          <c:tx>
            <c:strRef>
              <c:f>'Cat Log((cellsmL)+1) w noise'!$A$11</c:f>
              <c:strCache>
                <c:ptCount val="1"/>
                <c:pt idx="0">
                  <c:v>T3SS- PROT- BACT- VIR-</c:v>
                </c:pt>
              </c:strCache>
            </c:strRef>
          </c:tx>
          <c:spPr>
            <a:ln w="38100" cap="rnd">
              <a:solidFill>
                <a:srgbClr val="FF9999"/>
              </a:solidFill>
              <a:round/>
            </a:ln>
            <a:effectLst/>
          </c:spPr>
          <c:marker>
            <c:symbol val="square"/>
            <c:size val="15"/>
            <c:spPr>
              <a:noFill/>
              <a:ln w="25400">
                <a:solidFill>
                  <a:srgbClr val="FF9999"/>
                </a:solidFill>
              </a:ln>
              <a:effectLst/>
            </c:spPr>
          </c:marker>
          <c:errBars>
            <c:errDir val="y"/>
            <c:errBarType val="both"/>
            <c:errValType val="cust"/>
            <c:noEndCap val="0"/>
            <c:plus>
              <c:numRef>
                <c:f>'[2]Day 0 (May 17th) (4)'!$AY$2</c:f>
                <c:numCache>
                  <c:formatCode>General</c:formatCode>
                  <c:ptCount val="1"/>
                  <c:pt idx="0">
                    <c:v>0</c:v>
                  </c:pt>
                </c:numCache>
              </c:numRef>
            </c:plus>
            <c:minus>
              <c:numRef>
                <c:f>'[2]Day 0 (May 17th) (4)'!$AY$2</c:f>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noise'!$B$11:$E$11</c:f>
              <c:numCache>
                <c:formatCode>General</c:formatCode>
                <c:ptCount val="4"/>
                <c:pt idx="0">
                  <c:v>4.9301891326904297</c:v>
                </c:pt>
                <c:pt idx="1">
                  <c:v>6.5141544342040998</c:v>
                </c:pt>
                <c:pt idx="2">
                  <c:v>6.5077590942382804</c:v>
                </c:pt>
                <c:pt idx="3">
                  <c:v>6.51145315170288</c:v>
                </c:pt>
              </c:numCache>
            </c:numRef>
          </c:val>
          <c:smooth val="0"/>
          <c:extLst>
            <c:ext xmlns:c16="http://schemas.microsoft.com/office/drawing/2014/chart" uri="{C3380CC4-5D6E-409C-BE32-E72D297353CC}">
              <c16:uniqueId val="{00000004-D492-4092-B292-7356E831D6D6}"/>
            </c:ext>
          </c:extLst>
        </c:ser>
        <c:dLbls>
          <c:showLegendKey val="0"/>
          <c:showVal val="0"/>
          <c:showCatName val="0"/>
          <c:showSerName val="0"/>
          <c:showPercent val="0"/>
          <c:showBubbleSize val="0"/>
        </c:dLbls>
        <c:marker val="1"/>
        <c:smooth val="0"/>
        <c:axId val="564262832"/>
        <c:axId val="564261192"/>
        <c:extLst>
          <c:ext xmlns:c15="http://schemas.microsoft.com/office/drawing/2012/chart" uri="{02D57815-91ED-43cb-92C2-25804820EDAC}">
            <c15:filteredLineSeries>
              <c15:ser>
                <c:idx val="0"/>
                <c:order val="0"/>
                <c:tx>
                  <c:strRef>
                    <c:extLst>
                      <c:ext uri="{02D57815-91ED-43cb-92C2-25804820EDAC}">
                        <c15:formulaRef>
                          <c15:sqref>'Cat Log((cellsmL)+1) w noise'!$A$2</c15:sqref>
                        </c15:formulaRef>
                      </c:ext>
                    </c:extLst>
                    <c:strCache>
                      <c:ptCount val="1"/>
                      <c:pt idx="0">
                        <c:v>T3SS+ PROT+ BACT+ VIR+</c:v>
                      </c:pt>
                    </c:strCache>
                  </c:strRef>
                </c:tx>
                <c:spPr>
                  <a:ln w="28575" cap="rnd">
                    <a:solidFill>
                      <a:schemeClr val="accent6">
                        <a:lumMod val="20000"/>
                        <a:lumOff val="80000"/>
                      </a:schemeClr>
                    </a:solidFill>
                    <a:round/>
                  </a:ln>
                  <a:effectLst/>
                </c:spPr>
                <c:marker>
                  <c:symbol val="star"/>
                  <c:size val="10"/>
                  <c:spPr>
                    <a:noFill/>
                    <a:ln w="9525">
                      <a:solidFill>
                        <a:schemeClr val="accent6">
                          <a:lumMod val="20000"/>
                          <a:lumOff val="80000"/>
                          <a:alpha val="88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c:ex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c:ext uri="{02D57815-91ED-43cb-92C2-25804820EDAC}">
                        <c15:formulaRef>
                          <c15:sqref>'Cat Log((cellsmL)+1) w noise'!$B$2:$E$2</c15:sqref>
                        </c15:formulaRef>
                      </c:ext>
                    </c:extLst>
                    <c:numCache>
                      <c:formatCode>General</c:formatCode>
                      <c:ptCount val="4"/>
                      <c:pt idx="0">
                        <c:v>4.5494904518127397</c:v>
                      </c:pt>
                      <c:pt idx="1">
                        <c:v>4.9161944389343297</c:v>
                      </c:pt>
                      <c:pt idx="2">
                        <c:v>4.9029402732849103</c:v>
                      </c:pt>
                      <c:pt idx="3">
                        <c:v>4.9195713996887198</c:v>
                      </c:pt>
                    </c:numCache>
                  </c:numRef>
                </c:val>
                <c:smooth val="0"/>
                <c:extLst>
                  <c:ext xmlns:c16="http://schemas.microsoft.com/office/drawing/2014/chart" uri="{C3380CC4-5D6E-409C-BE32-E72D297353CC}">
                    <c16:uniqueId val="{00000005-D492-4092-B292-7356E831D6D6}"/>
                  </c:ext>
                </c:extLst>
              </c15:ser>
            </c15:filteredLineSeries>
            <c15:filteredLineSeries>
              <c15:ser>
                <c:idx val="2"/>
                <c:order val="2"/>
                <c:tx>
                  <c:strRef>
                    <c:extLst xmlns:c15="http://schemas.microsoft.com/office/drawing/2012/chart">
                      <c:ext xmlns:c15="http://schemas.microsoft.com/office/drawing/2012/chart" uri="{02D57815-91ED-43cb-92C2-25804820EDAC}">
                        <c15:formulaRef>
                          <c15:sqref>'Cat Log((cellsmL)+1) w noise'!$A$4</c15:sqref>
                        </c15:formulaRef>
                      </c:ext>
                    </c:extLst>
                    <c:strCache>
                      <c:ptCount val="1"/>
                      <c:pt idx="0">
                        <c:v>T3SS+ PROT+ BACT- VIR+</c:v>
                      </c:pt>
                    </c:strCache>
                  </c:strRef>
                </c:tx>
                <c:spPr>
                  <a:ln w="28575" cap="rnd">
                    <a:solidFill>
                      <a:schemeClr val="accent6">
                        <a:lumMod val="40000"/>
                        <a:lumOff val="60000"/>
                      </a:schemeClr>
                    </a:solidFill>
                    <a:round/>
                  </a:ln>
                  <a:effectLst/>
                </c:spPr>
                <c:marker>
                  <c:symbol val="star"/>
                  <c:size val="11"/>
                  <c:spPr>
                    <a:noFill/>
                    <a:ln w="9525">
                      <a:solidFill>
                        <a:schemeClr val="accent6">
                          <a:lumMod val="40000"/>
                          <a:lumOff val="60000"/>
                        </a:schemeClr>
                      </a:solidFill>
                    </a:ln>
                    <a:effectLst/>
                  </c:spPr>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0 (May 17th) (4)'!$P$2</c15:sqref>
                          </c15:formulaRef>
                        </c:ext>
                      </c:extLst>
                      <c:numCache>
                        <c:formatCode>General</c:formatCode>
                        <c:ptCount val="1"/>
                        <c:pt idx="0">
                          <c:v>0</c:v>
                        </c:pt>
                      </c:numCache>
                    </c:numRef>
                  </c:plus>
                  <c:minus>
                    <c:numRef>
                      <c:extLst xmlns:c15="http://schemas.microsoft.com/office/drawing/2012/chart">
                        <c:ext xmlns:c15="http://schemas.microsoft.com/office/drawing/2012/chart" uri="{02D57815-91ED-43cb-92C2-25804820EDAC}">
                          <c15:formulaRef>
                            <c15:sqref>'[2]Day 0 (May 17th) (4)'!$P$2</c15:sqref>
                          </c15:formulaRef>
                        </c:ext>
                      </c:extLst>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noise'!$B$4:$E$4</c15:sqref>
                        </c15:formulaRef>
                      </c:ext>
                    </c:extLst>
                    <c:numCache>
                      <c:formatCode>General</c:formatCode>
                      <c:ptCount val="4"/>
                      <c:pt idx="0">
                        <c:v>4.62428903579712</c:v>
                      </c:pt>
                      <c:pt idx="1">
                        <c:v>4.7974290847778303</c:v>
                      </c:pt>
                      <c:pt idx="2">
                        <c:v>4.91379690170288</c:v>
                      </c:pt>
                      <c:pt idx="3">
                        <c:v>4.8817615509033203</c:v>
                      </c:pt>
                    </c:numCache>
                  </c:numRef>
                </c:val>
                <c:smooth val="0"/>
                <c:extLst xmlns:c15="http://schemas.microsoft.com/office/drawing/2012/chart">
                  <c:ext xmlns:c16="http://schemas.microsoft.com/office/drawing/2014/chart" uri="{C3380CC4-5D6E-409C-BE32-E72D297353CC}">
                    <c16:uniqueId val="{00000006-D492-4092-B292-7356E831D6D6}"/>
                  </c:ext>
                </c:extLst>
              </c15:ser>
            </c15:filteredLineSeries>
            <c15:filteredLineSeries>
              <c15:ser>
                <c:idx val="4"/>
                <c:order val="4"/>
                <c:tx>
                  <c:strRef>
                    <c:extLst xmlns:c15="http://schemas.microsoft.com/office/drawing/2012/chart">
                      <c:ext xmlns:c15="http://schemas.microsoft.com/office/drawing/2012/chart" uri="{02D57815-91ED-43cb-92C2-25804820EDAC}">
                        <c15:formulaRef>
                          <c15:sqref>'Cat Log((cellsmL)+1) w noise'!$A$6</c15:sqref>
                        </c15:formulaRef>
                      </c:ext>
                    </c:extLst>
                    <c:strCache>
                      <c:ptCount val="1"/>
                      <c:pt idx="0">
                        <c:v>T3SS+ PROT- BACT+ VIR+</c:v>
                      </c:pt>
                    </c:strCache>
                  </c:strRef>
                </c:tx>
                <c:spPr>
                  <a:ln w="28575" cap="rnd">
                    <a:solidFill>
                      <a:schemeClr val="accent6">
                        <a:lumMod val="60000"/>
                        <a:lumOff val="40000"/>
                      </a:schemeClr>
                    </a:solidFill>
                    <a:prstDash val="solid"/>
                    <a:round/>
                  </a:ln>
                  <a:effectLst/>
                </c:spPr>
                <c:marker>
                  <c:symbol val="star"/>
                  <c:size val="11"/>
                  <c:spPr>
                    <a:no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noise'!$B$6:$E$6</c15:sqref>
                        </c15:formulaRef>
                      </c:ext>
                    </c:extLst>
                    <c:numCache>
                      <c:formatCode>General</c:formatCode>
                      <c:ptCount val="4"/>
                      <c:pt idx="0">
                        <c:v>4.5311870574951199</c:v>
                      </c:pt>
                      <c:pt idx="1">
                        <c:v>4.7272777557373002</c:v>
                      </c:pt>
                      <c:pt idx="2">
                        <c:v>4.9095711708068803</c:v>
                      </c:pt>
                      <c:pt idx="3">
                        <c:v>4.8949666023254403</c:v>
                      </c:pt>
                    </c:numCache>
                  </c:numRef>
                </c:val>
                <c:smooth val="0"/>
                <c:extLst xmlns:c15="http://schemas.microsoft.com/office/drawing/2012/chart">
                  <c:ext xmlns:c16="http://schemas.microsoft.com/office/drawing/2014/chart" uri="{C3380CC4-5D6E-409C-BE32-E72D297353CC}">
                    <c16:uniqueId val="{00000007-D492-4092-B292-7356E831D6D6}"/>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'Cat Log((cellsmL)+1) w noise'!$A$8</c15:sqref>
                        </c15:formulaRef>
                      </c:ext>
                    </c:extLst>
                    <c:strCache>
                      <c:ptCount val="1"/>
                      <c:pt idx="0">
                        <c:v>T3SS+ PROT- BACT- VIR+</c:v>
                      </c:pt>
                    </c:strCache>
                  </c:strRef>
                </c:tx>
                <c:spPr>
                  <a:ln w="28575" cap="rnd">
                    <a:solidFill>
                      <a:schemeClr val="accent6">
                        <a:lumMod val="75000"/>
                      </a:schemeClr>
                    </a:solidFill>
                    <a:round/>
                  </a:ln>
                  <a:effectLst/>
                </c:spPr>
                <c:marker>
                  <c:symbol val="star"/>
                  <c:size val="11"/>
                  <c:spPr>
                    <a:no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noise'!$B$8:$E$8</c15:sqref>
                        </c15:formulaRef>
                      </c:ext>
                    </c:extLst>
                    <c:numCache>
                      <c:formatCode>General</c:formatCode>
                      <c:ptCount val="4"/>
                      <c:pt idx="0">
                        <c:v>4.7055001258850098</c:v>
                      </c:pt>
                      <c:pt idx="1">
                        <c:v>5.4360017776489302</c:v>
                      </c:pt>
                      <c:pt idx="2">
                        <c:v>5.3595442771911603</c:v>
                      </c:pt>
                      <c:pt idx="3">
                        <c:v>5.1164584159851101</c:v>
                      </c:pt>
                    </c:numCache>
                  </c:numRef>
                </c:val>
                <c:smooth val="0"/>
                <c:extLst xmlns:c15="http://schemas.microsoft.com/office/drawing/2012/chart">
                  <c:ext xmlns:c16="http://schemas.microsoft.com/office/drawing/2014/chart" uri="{C3380CC4-5D6E-409C-BE32-E72D297353CC}">
                    <c16:uniqueId val="{00000008-D492-4092-B292-7356E831D6D6}"/>
                  </c:ext>
                </c:extLst>
              </c15:ser>
            </c15:filteredLineSeries>
            <c15:filteredLineSeries>
              <c15:ser>
                <c:idx val="8"/>
                <c:order val="8"/>
                <c:tx>
                  <c:strRef>
                    <c:extLst xmlns:c15="http://schemas.microsoft.com/office/drawing/2012/chart">
                      <c:ext xmlns:c15="http://schemas.microsoft.com/office/drawing/2012/chart" uri="{02D57815-91ED-43cb-92C2-25804820EDAC}">
                        <c15:formulaRef>
                          <c15:sqref>'Cat Log((cellsmL)+1) w noise'!$A$10</c15:sqref>
                        </c15:formulaRef>
                      </c:ext>
                    </c:extLst>
                    <c:strCache>
                      <c:ptCount val="1"/>
                      <c:pt idx="0">
                        <c:v>T3SS+ PROT- BACT- VIR-</c:v>
                      </c:pt>
                    </c:strCache>
                  </c:strRef>
                </c:tx>
                <c:spPr>
                  <a:ln w="28575" cap="rnd">
                    <a:solidFill>
                      <a:schemeClr val="accent6">
                        <a:lumMod val="50000"/>
                      </a:schemeClr>
                    </a:solidFill>
                    <a:round/>
                  </a:ln>
                  <a:effectLst/>
                </c:spPr>
                <c:marker>
                  <c:symbol val="star"/>
                  <c:size val="11"/>
                  <c:spPr>
                    <a:noFill/>
                    <a:ln w="9525">
                      <a:solidFill>
                        <a:schemeClr val="accent6">
                          <a:lumMod val="50000"/>
                        </a:schemeClr>
                      </a:solidFill>
                    </a:ln>
                    <a:effectLst/>
                  </c:spPr>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0 (May 17th) (4)'!$AT$2</c15:sqref>
                          </c15:formulaRef>
                        </c:ext>
                      </c:extLst>
                      <c:numCache>
                        <c:formatCode>General</c:formatCode>
                        <c:ptCount val="1"/>
                        <c:pt idx="0">
                          <c:v>0</c:v>
                        </c:pt>
                      </c:numCache>
                    </c:numRef>
                  </c:plus>
                  <c:minus>
                    <c:numRef>
                      <c:extLst xmlns:c15="http://schemas.microsoft.com/office/drawing/2012/chart">
                        <c:ext xmlns:c15="http://schemas.microsoft.com/office/drawing/2012/chart" uri="{02D57815-91ED-43cb-92C2-25804820EDAC}">
                          <c15:formulaRef>
                            <c15:sqref>'[2]Day 0 (May 17th) (4)'!$AT$2</c15:sqref>
                          </c15:formulaRef>
                        </c:ext>
                      </c:extLst>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noise'!$B$10:$E$10</c15:sqref>
                        </c15:formulaRef>
                      </c:ext>
                    </c:extLst>
                    <c:numCache>
                      <c:formatCode>General</c:formatCode>
                      <c:ptCount val="4"/>
                      <c:pt idx="0">
                        <c:v>5.2670493125915501</c:v>
                      </c:pt>
                      <c:pt idx="1">
                        <c:v>6.5133481025695801</c:v>
                      </c:pt>
                      <c:pt idx="2">
                        <c:v>6.5110244750976598</c:v>
                      </c:pt>
                      <c:pt idx="3">
                        <c:v>6.5161762237548801</c:v>
                      </c:pt>
                    </c:numCache>
                  </c:numRef>
                </c:val>
                <c:smooth val="0"/>
                <c:extLst xmlns:c15="http://schemas.microsoft.com/office/drawing/2012/chart">
                  <c:ext xmlns:c16="http://schemas.microsoft.com/office/drawing/2014/chart" uri="{C3380CC4-5D6E-409C-BE32-E72D297353CC}">
                    <c16:uniqueId val="{00000009-D492-4092-B292-7356E831D6D6}"/>
                  </c:ext>
                </c:extLst>
              </c15:ser>
            </c15:filteredLineSeries>
            <c15:filteredLineSeries>
              <c15:ser>
                <c:idx val="10"/>
                <c:order val="10"/>
                <c:tx>
                  <c:strRef>
                    <c:extLst xmlns:c15="http://schemas.microsoft.com/office/drawing/2012/chart">
                      <c:ext xmlns:c15="http://schemas.microsoft.com/office/drawing/2012/chart" uri="{02D57815-91ED-43cb-92C2-25804820EDAC}">
                        <c15:formulaRef>
                          <c15:sqref>'Cat Log((cellsmL)+1) w noise'!$A$12</c15:sqref>
                        </c15:formulaRef>
                      </c:ext>
                    </c:extLst>
                    <c:strCache>
                      <c:ptCount val="1"/>
                      <c:pt idx="0">
                        <c:v>Vp +PROT +BACT +VIR</c:v>
                      </c:pt>
                    </c:strCache>
                  </c:strRef>
                </c:tx>
                <c:spPr>
                  <a:ln w="28575" cap="rnd">
                    <a:solidFill>
                      <a:schemeClr val="accent6">
                        <a:lumMod val="20000"/>
                        <a:lumOff val="8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noise'!$B$12:$E$12</c15:sqref>
                        </c15:formulaRef>
                      </c:ext>
                    </c:extLst>
                    <c:numCache>
                      <c:formatCode>General</c:formatCode>
                      <c:ptCount val="4"/>
                      <c:pt idx="0">
                        <c:v>4.2509517669677699</c:v>
                      </c:pt>
                      <c:pt idx="1">
                        <c:v>4.8129358291626003</c:v>
                      </c:pt>
                      <c:pt idx="2">
                        <c:v>4.8092880249023402</c:v>
                      </c:pt>
                      <c:pt idx="3">
                        <c:v>4.9753875732421902</c:v>
                      </c:pt>
                    </c:numCache>
                  </c:numRef>
                </c:val>
                <c:smooth val="0"/>
                <c:extLst xmlns:c15="http://schemas.microsoft.com/office/drawing/2012/chart">
                  <c:ext xmlns:c16="http://schemas.microsoft.com/office/drawing/2014/chart" uri="{C3380CC4-5D6E-409C-BE32-E72D297353CC}">
                    <c16:uniqueId val="{0000000A-D492-4092-B292-7356E831D6D6}"/>
                  </c:ext>
                </c:extLst>
              </c15:ser>
            </c15:filteredLineSeries>
            <c15:filteredLineSeries>
              <c15:ser>
                <c:idx val="11"/>
                <c:order val="11"/>
                <c:tx>
                  <c:strRef>
                    <c:extLst xmlns:c15="http://schemas.microsoft.com/office/drawing/2012/chart">
                      <c:ext xmlns:c15="http://schemas.microsoft.com/office/drawing/2012/chart" uri="{02D57815-91ED-43cb-92C2-25804820EDAC}">
                        <c15:formulaRef>
                          <c15:sqref>'Cat Log((cellsmL)+1) w noise'!$A$13</c15:sqref>
                        </c15:formulaRef>
                      </c:ext>
                    </c:extLst>
                    <c:strCache>
                      <c:ptCount val="1"/>
                      <c:pt idx="0">
                        <c:v>Vp +PROT -BACT +VIR</c:v>
                      </c:pt>
                    </c:strCache>
                  </c:strRef>
                </c:tx>
                <c:spPr>
                  <a:ln w="28575" cap="rnd">
                    <a:solidFill>
                      <a:schemeClr val="accent6">
                        <a:lumMod val="40000"/>
                        <a:lumOff val="6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noise'!$B$13:$E$13</c15:sqref>
                        </c15:formulaRef>
                      </c:ext>
                    </c:extLst>
                    <c:numCache>
                      <c:formatCode>General</c:formatCode>
                      <c:ptCount val="4"/>
                      <c:pt idx="0">
                        <c:v>4.2293586730956996</c:v>
                      </c:pt>
                      <c:pt idx="1">
                        <c:v>4.6722817420959499</c:v>
                      </c:pt>
                      <c:pt idx="2">
                        <c:v>4.8460197448730504</c:v>
                      </c:pt>
                      <c:pt idx="3">
                        <c:v>4.8380126953125</c:v>
                      </c:pt>
                    </c:numCache>
                  </c:numRef>
                </c:val>
                <c:smooth val="0"/>
                <c:extLst xmlns:c15="http://schemas.microsoft.com/office/drawing/2012/chart">
                  <c:ext xmlns:c16="http://schemas.microsoft.com/office/drawing/2014/chart" uri="{C3380CC4-5D6E-409C-BE32-E72D297353CC}">
                    <c16:uniqueId val="{0000000B-D492-4092-B292-7356E831D6D6}"/>
                  </c:ext>
                </c:extLst>
              </c15:ser>
            </c15:filteredLineSeries>
            <c15:filteredLineSeries>
              <c15:ser>
                <c:idx val="12"/>
                <c:order val="12"/>
                <c:tx>
                  <c:strRef>
                    <c:extLst xmlns:c15="http://schemas.microsoft.com/office/drawing/2012/chart">
                      <c:ext xmlns:c15="http://schemas.microsoft.com/office/drawing/2012/chart" uri="{02D57815-91ED-43cb-92C2-25804820EDAC}">
                        <c15:formulaRef>
                          <c15:sqref>'Cat Log((cellsmL)+1) w noise'!$A$14</c15:sqref>
                        </c15:formulaRef>
                      </c:ext>
                    </c:extLst>
                    <c:strCache>
                      <c:ptCount val="1"/>
                      <c:pt idx="0">
                        <c:v>Vp -PROT +BACT +VIR</c:v>
                      </c:pt>
                    </c:strCache>
                  </c:strRef>
                </c:tx>
                <c:spPr>
                  <a:ln w="28575" cap="rnd">
                    <a:solidFill>
                      <a:schemeClr val="accent6">
                        <a:lumMod val="60000"/>
                        <a:lumOff val="4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noise'!$B$14:$E$14</c15:sqref>
                        </c15:formulaRef>
                      </c:ext>
                    </c:extLst>
                    <c:numCache>
                      <c:formatCode>General</c:formatCode>
                      <c:ptCount val="4"/>
                      <c:pt idx="0">
                        <c:v>4.1785907745361301</c:v>
                      </c:pt>
                      <c:pt idx="1">
                        <c:v>4.6741065979003897</c:v>
                      </c:pt>
                      <c:pt idx="2">
                        <c:v>4.8229503631591797</c:v>
                      </c:pt>
                      <c:pt idx="3">
                        <c:v>4.8528671264648402</c:v>
                      </c:pt>
                    </c:numCache>
                  </c:numRef>
                </c:val>
                <c:smooth val="0"/>
                <c:extLst xmlns:c15="http://schemas.microsoft.com/office/drawing/2012/chart">
                  <c:ext xmlns:c16="http://schemas.microsoft.com/office/drawing/2014/chart" uri="{C3380CC4-5D6E-409C-BE32-E72D297353CC}">
                    <c16:uniqueId val="{0000000C-D492-4092-B292-7356E831D6D6}"/>
                  </c:ext>
                </c:extLst>
              </c15:ser>
            </c15:filteredLineSeries>
            <c15:filteredLineSeries>
              <c15:ser>
                <c:idx val="13"/>
                <c:order val="13"/>
                <c:tx>
                  <c:strRef>
                    <c:extLst xmlns:c15="http://schemas.microsoft.com/office/drawing/2012/chart">
                      <c:ext xmlns:c15="http://schemas.microsoft.com/office/drawing/2012/chart" uri="{02D57815-91ED-43cb-92C2-25804820EDAC}">
                        <c15:formulaRef>
                          <c15:sqref>'Cat Log((cellsmL)+1) w noise'!$A$15</c15:sqref>
                        </c15:formulaRef>
                      </c:ext>
                    </c:extLst>
                    <c:strCache>
                      <c:ptCount val="1"/>
                      <c:pt idx="0">
                        <c:v>Vp -PROT -BACT +VIR</c:v>
                      </c:pt>
                    </c:strCache>
                  </c:strRef>
                </c:tx>
                <c:spPr>
                  <a:ln w="28575" cap="rnd">
                    <a:solidFill>
                      <a:schemeClr val="accent6">
                        <a:lumMod val="75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noise'!$B$15:$E$15</c15:sqref>
                        </c15:formulaRef>
                      </c:ext>
                    </c:extLst>
                    <c:numCache>
                      <c:formatCode>General</c:formatCode>
                      <c:ptCount val="4"/>
                      <c:pt idx="0">
                        <c:v>4.1574964523315403</c:v>
                      </c:pt>
                      <c:pt idx="1">
                        <c:v>4.6904549598693803</c:v>
                      </c:pt>
                      <c:pt idx="2">
                        <c:v>4.78997802734375</c:v>
                      </c:pt>
                      <c:pt idx="3">
                        <c:v>4.7524042129516602</c:v>
                      </c:pt>
                    </c:numCache>
                  </c:numRef>
                </c:val>
                <c:smooth val="0"/>
                <c:extLst xmlns:c15="http://schemas.microsoft.com/office/drawing/2012/chart">
                  <c:ext xmlns:c16="http://schemas.microsoft.com/office/drawing/2014/chart" uri="{C3380CC4-5D6E-409C-BE32-E72D297353CC}">
                    <c16:uniqueId val="{0000000D-D492-4092-B292-7356E831D6D6}"/>
                  </c:ext>
                </c:extLst>
              </c15:ser>
            </c15:filteredLineSeries>
            <c15:filteredLineSeries>
              <c15:ser>
                <c:idx val="14"/>
                <c:order val="14"/>
                <c:tx>
                  <c:strRef>
                    <c:extLst xmlns:c15="http://schemas.microsoft.com/office/drawing/2012/chart">
                      <c:ext xmlns:c15="http://schemas.microsoft.com/office/drawing/2012/chart" uri="{02D57815-91ED-43cb-92C2-25804820EDAC}">
                        <c15:formulaRef>
                          <c15:sqref>'Cat Log((cellsmL)+1) w noise'!$A$16</c15:sqref>
                        </c15:formulaRef>
                      </c:ext>
                    </c:extLst>
                    <c:strCache>
                      <c:ptCount val="1"/>
                      <c:pt idx="0">
                        <c:v>Vp -PROT -BACT -VIR</c:v>
                      </c:pt>
                    </c:strCache>
                  </c:strRef>
                </c:tx>
                <c:spPr>
                  <a:ln w="28575" cap="rnd">
                    <a:solidFill>
                      <a:schemeClr val="accent6">
                        <a:lumMod val="5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noise'!$B$16:$E$16</c15:sqref>
                        </c15:formulaRef>
                      </c:ext>
                    </c:extLst>
                    <c:numCache>
                      <c:formatCode>General</c:formatCode>
                      <c:ptCount val="4"/>
                      <c:pt idx="0">
                        <c:v>4.2948317527770996</c:v>
                      </c:pt>
                      <c:pt idx="1">
                        <c:v>4.7958221435546902</c:v>
                      </c:pt>
                      <c:pt idx="2">
                        <c:v>4.8522710800170898</c:v>
                      </c:pt>
                      <c:pt idx="3">
                        <c:v>4.8836374282836896</c:v>
                      </c:pt>
                    </c:numCache>
                  </c:numRef>
                </c:val>
                <c:smooth val="0"/>
                <c:extLst xmlns:c15="http://schemas.microsoft.com/office/drawing/2012/chart">
                  <c:ext xmlns:c16="http://schemas.microsoft.com/office/drawing/2014/chart" uri="{C3380CC4-5D6E-409C-BE32-E72D297353CC}">
                    <c16:uniqueId val="{0000000E-D492-4092-B292-7356E831D6D6}"/>
                  </c:ext>
                </c:extLst>
              </c15:ser>
            </c15:filteredLineSeries>
            <c15:filteredLineSeries>
              <c15:ser>
                <c:idx val="15"/>
                <c:order val="15"/>
                <c:tx>
                  <c:strRef>
                    <c:extLst xmlns:c15="http://schemas.microsoft.com/office/drawing/2012/chart">
                      <c:ext xmlns:c15="http://schemas.microsoft.com/office/drawing/2012/chart" uri="{02D57815-91ED-43cb-92C2-25804820EDAC}">
                        <c15:formulaRef>
                          <c15:sqref>'Cat Log((cellsmL)+1) w noise'!$A$17</c15:sqref>
                        </c15:formulaRef>
                      </c:ext>
                    </c:extLst>
                    <c:strCache>
                      <c:ptCount val="1"/>
                      <c:pt idx="0">
                        <c:v>NB +T3SS +PROT +BACT +VIR</c:v>
                      </c:pt>
                    </c:strCache>
                  </c:strRef>
                </c:tx>
                <c:spPr>
                  <a:ln w="28575" cap="rnd">
                    <a:solidFill>
                      <a:schemeClr val="accent5">
                        <a:lumMod val="20000"/>
                        <a:lumOff val="80000"/>
                      </a:schemeClr>
                    </a:solidFill>
                    <a:round/>
                  </a:ln>
                  <a:effectLst/>
                </c:spPr>
                <c:marker>
                  <c:symbol val="star"/>
                  <c:size val="11"/>
                  <c:spPr>
                    <a:noFill/>
                    <a:ln w="9525">
                      <a:solidFill>
                        <a:schemeClr val="accent5">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noise'!$B$17:$E$17</c15:sqref>
                        </c15:formulaRef>
                      </c:ext>
                    </c:extLst>
                    <c:numCache>
                      <c:formatCode>General</c:formatCode>
                      <c:ptCount val="4"/>
                      <c:pt idx="0">
                        <c:v>6.21309566497803</c:v>
                      </c:pt>
                      <c:pt idx="1">
                        <c:v>6.2494807243347203</c:v>
                      </c:pt>
                      <c:pt idx="2">
                        <c:v>6.1895060539245597</c:v>
                      </c:pt>
                      <c:pt idx="3">
                        <c:v>6.2053875923156703</c:v>
                      </c:pt>
                    </c:numCache>
                  </c:numRef>
                </c:val>
                <c:smooth val="0"/>
                <c:extLst xmlns:c15="http://schemas.microsoft.com/office/drawing/2012/chart">
                  <c:ext xmlns:c16="http://schemas.microsoft.com/office/drawing/2014/chart" uri="{C3380CC4-5D6E-409C-BE32-E72D297353CC}">
                    <c16:uniqueId val="{0000000F-D492-4092-B292-7356E831D6D6}"/>
                  </c:ext>
                </c:extLst>
              </c15:ser>
            </c15:filteredLineSeries>
            <c15:filteredLineSeries>
              <c15:ser>
                <c:idx val="16"/>
                <c:order val="16"/>
                <c:tx>
                  <c:strRef>
                    <c:extLst xmlns:c15="http://schemas.microsoft.com/office/drawing/2012/chart">
                      <c:ext xmlns:c15="http://schemas.microsoft.com/office/drawing/2012/chart" uri="{02D57815-91ED-43cb-92C2-25804820EDAC}">
                        <c15:formulaRef>
                          <c15:sqref>'Cat Log((cellsmL)+1) w noise'!$A$18</c15:sqref>
                        </c15:formulaRef>
                      </c:ext>
                    </c:extLst>
                    <c:strCache>
                      <c:ptCount val="1"/>
                      <c:pt idx="0">
                        <c:v>NB -T3SS +PROT +BACT +VIR</c:v>
                      </c:pt>
                    </c:strCache>
                  </c:strRef>
                </c:tx>
                <c:spPr>
                  <a:ln w="28575" cap="rnd">
                    <a:solidFill>
                      <a:schemeClr val="accent5">
                        <a:lumMod val="20000"/>
                        <a:lumOff val="80000"/>
                      </a:schemeClr>
                    </a:solidFill>
                    <a:prstDash val="solid"/>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noise'!$B$18:$E$18</c15:sqref>
                        </c15:formulaRef>
                      </c:ext>
                    </c:extLst>
                    <c:numCache>
                      <c:formatCode>General</c:formatCode>
                      <c:ptCount val="4"/>
                      <c:pt idx="0">
                        <c:v>6.2341222763061497</c:v>
                      </c:pt>
                      <c:pt idx="1">
                        <c:v>6.2287106513977104</c:v>
                      </c:pt>
                      <c:pt idx="2">
                        <c:v>6.2793688774108896</c:v>
                      </c:pt>
                      <c:pt idx="3">
                        <c:v>6.2526402473449698</c:v>
                      </c:pt>
                    </c:numCache>
                  </c:numRef>
                </c:val>
                <c:smooth val="0"/>
                <c:extLst xmlns:c15="http://schemas.microsoft.com/office/drawing/2012/chart">
                  <c:ext xmlns:c16="http://schemas.microsoft.com/office/drawing/2014/chart" uri="{C3380CC4-5D6E-409C-BE32-E72D297353CC}">
                    <c16:uniqueId val="{00000010-D492-4092-B292-7356E831D6D6}"/>
                  </c:ext>
                </c:extLst>
              </c15:ser>
            </c15:filteredLineSeries>
            <c15:filteredLineSeries>
              <c15:ser>
                <c:idx val="17"/>
                <c:order val="17"/>
                <c:tx>
                  <c:strRef>
                    <c:extLst xmlns:c15="http://schemas.microsoft.com/office/drawing/2012/chart">
                      <c:ext xmlns:c15="http://schemas.microsoft.com/office/drawing/2012/chart" uri="{02D57815-91ED-43cb-92C2-25804820EDAC}">
                        <c15:formulaRef>
                          <c15:sqref>'Cat Log((cellsmL)+1) w noise'!$A$19</c15:sqref>
                        </c15:formulaRef>
                      </c:ext>
                    </c:extLst>
                    <c:strCache>
                      <c:ptCount val="1"/>
                      <c:pt idx="0">
                        <c:v>NB +T3SS +PROT -BACT +VIR</c:v>
                      </c:pt>
                    </c:strCache>
                  </c:strRef>
                </c:tx>
                <c:spPr>
                  <a:ln w="28575" cap="rnd">
                    <a:solidFill>
                      <a:schemeClr val="accent5">
                        <a:lumMod val="40000"/>
                        <a:lumOff val="60000"/>
                      </a:schemeClr>
                    </a:solidFill>
                    <a:prstDash val="solid"/>
                    <a:round/>
                  </a:ln>
                  <a:effectLst/>
                </c:spPr>
                <c:marker>
                  <c:symbol val="star"/>
                  <c:size val="11"/>
                  <c:spPr>
                    <a:noFill/>
                    <a:ln w="9525">
                      <a:solidFill>
                        <a:schemeClr val="accent5">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noise'!$B$19:$E$19</c15:sqref>
                        </c15:formulaRef>
                      </c:ext>
                    </c:extLst>
                    <c:numCache>
                      <c:formatCode>General</c:formatCode>
                      <c:ptCount val="4"/>
                      <c:pt idx="0">
                        <c:v>6.2336153984069798</c:v>
                      </c:pt>
                      <c:pt idx="1">
                        <c:v>6.1403427124023402</c:v>
                      </c:pt>
                      <c:pt idx="2">
                        <c:v>6.1728572845459002</c:v>
                      </c:pt>
                      <c:pt idx="3">
                        <c:v>6.1603264808654803</c:v>
                      </c:pt>
                    </c:numCache>
                  </c:numRef>
                </c:val>
                <c:smooth val="0"/>
                <c:extLst xmlns:c15="http://schemas.microsoft.com/office/drawing/2012/chart">
                  <c:ext xmlns:c16="http://schemas.microsoft.com/office/drawing/2014/chart" uri="{C3380CC4-5D6E-409C-BE32-E72D297353CC}">
                    <c16:uniqueId val="{00000011-D492-4092-B292-7356E831D6D6}"/>
                  </c:ext>
                </c:extLst>
              </c15:ser>
            </c15:filteredLineSeries>
            <c15:filteredLineSeries>
              <c15:ser>
                <c:idx val="18"/>
                <c:order val="18"/>
                <c:tx>
                  <c:strRef>
                    <c:extLst xmlns:c15="http://schemas.microsoft.com/office/drawing/2012/chart">
                      <c:ext xmlns:c15="http://schemas.microsoft.com/office/drawing/2012/chart" uri="{02D57815-91ED-43cb-92C2-25804820EDAC}">
                        <c15:formulaRef>
                          <c15:sqref>'Cat Log((cellsmL)+1) w noise'!$A$20</c15:sqref>
                        </c15:formulaRef>
                      </c:ext>
                    </c:extLst>
                    <c:strCache>
                      <c:ptCount val="1"/>
                      <c:pt idx="0">
                        <c:v>NB -T3SS +PROT -BACT +VIR</c:v>
                      </c:pt>
                    </c:strCache>
                  </c:strRef>
                </c:tx>
                <c:spPr>
                  <a:ln w="28575" cap="rnd">
                    <a:solidFill>
                      <a:schemeClr val="accent5">
                        <a:lumMod val="40000"/>
                        <a:lumOff val="60000"/>
                      </a:schemeClr>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noise'!$B$20:$E$20</c15:sqref>
                        </c15:formulaRef>
                      </c:ext>
                    </c:extLst>
                    <c:numCache>
                      <c:formatCode>General</c:formatCode>
                      <c:ptCount val="4"/>
                      <c:pt idx="0">
                        <c:v>6.2219581604003897</c:v>
                      </c:pt>
                      <c:pt idx="1">
                        <c:v>6.18863773345947</c:v>
                      </c:pt>
                      <c:pt idx="2">
                        <c:v>6.1625423431396502</c:v>
                      </c:pt>
                      <c:pt idx="3">
                        <c:v>6.1248722076415998</c:v>
                      </c:pt>
                    </c:numCache>
                  </c:numRef>
                </c:val>
                <c:smooth val="0"/>
                <c:extLst xmlns:c15="http://schemas.microsoft.com/office/drawing/2012/chart">
                  <c:ext xmlns:c16="http://schemas.microsoft.com/office/drawing/2014/chart" uri="{C3380CC4-5D6E-409C-BE32-E72D297353CC}">
                    <c16:uniqueId val="{00000012-D492-4092-B292-7356E831D6D6}"/>
                  </c:ext>
                </c:extLst>
              </c15:ser>
            </c15:filteredLineSeries>
            <c15:filteredLineSeries>
              <c15:ser>
                <c:idx val="19"/>
                <c:order val="19"/>
                <c:tx>
                  <c:strRef>
                    <c:extLst xmlns:c15="http://schemas.microsoft.com/office/drawing/2012/chart">
                      <c:ext xmlns:c15="http://schemas.microsoft.com/office/drawing/2012/chart" uri="{02D57815-91ED-43cb-92C2-25804820EDAC}">
                        <c15:formulaRef>
                          <c15:sqref>'Cat Log((cellsmL)+1) w noise'!$A$21</c15:sqref>
                        </c15:formulaRef>
                      </c:ext>
                    </c:extLst>
                    <c:strCache>
                      <c:ptCount val="1"/>
                      <c:pt idx="0">
                        <c:v>NB +T3SS -PROT +BACT +VIR</c:v>
                      </c:pt>
                    </c:strCache>
                  </c:strRef>
                </c:tx>
                <c:spPr>
                  <a:ln w="28575" cap="rnd">
                    <a:solidFill>
                      <a:schemeClr val="accent5">
                        <a:lumMod val="60000"/>
                        <a:lumOff val="40000"/>
                      </a:schemeClr>
                    </a:solidFill>
                    <a:round/>
                  </a:ln>
                  <a:effectLst/>
                </c:spPr>
                <c:marker>
                  <c:symbol val="star"/>
                  <c:size val="11"/>
                  <c:spPr>
                    <a:noFill/>
                    <a:ln w="9525">
                      <a:solidFill>
                        <a:schemeClr val="accent5">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noise'!$B$21:$E$21</c15:sqref>
                        </c15:formulaRef>
                      </c:ext>
                    </c:extLst>
                    <c:numCache>
                      <c:formatCode>General</c:formatCode>
                      <c:ptCount val="4"/>
                      <c:pt idx="0">
                        <c:v>6.2506685256957999</c:v>
                      </c:pt>
                      <c:pt idx="1">
                        <c:v>6.3193030357360804</c:v>
                      </c:pt>
                      <c:pt idx="2">
                        <c:v>6.3450765609741202</c:v>
                      </c:pt>
                      <c:pt idx="3">
                        <c:v>6.3363156318664604</c:v>
                      </c:pt>
                    </c:numCache>
                  </c:numRef>
                </c:val>
                <c:smooth val="0"/>
                <c:extLst xmlns:c15="http://schemas.microsoft.com/office/drawing/2012/chart">
                  <c:ext xmlns:c16="http://schemas.microsoft.com/office/drawing/2014/chart" uri="{C3380CC4-5D6E-409C-BE32-E72D297353CC}">
                    <c16:uniqueId val="{00000013-D492-4092-B292-7356E831D6D6}"/>
                  </c:ext>
                </c:extLst>
              </c15:ser>
            </c15:filteredLineSeries>
            <c15:filteredLineSeries>
              <c15:ser>
                <c:idx val="20"/>
                <c:order val="20"/>
                <c:tx>
                  <c:strRef>
                    <c:extLst xmlns:c15="http://schemas.microsoft.com/office/drawing/2012/chart">
                      <c:ext xmlns:c15="http://schemas.microsoft.com/office/drawing/2012/chart" uri="{02D57815-91ED-43cb-92C2-25804820EDAC}">
                        <c15:formulaRef>
                          <c15:sqref>'Cat Log((cellsmL)+1) w noise'!$A$22</c15:sqref>
                        </c15:formulaRef>
                      </c:ext>
                    </c:extLst>
                    <c:strCache>
                      <c:ptCount val="1"/>
                      <c:pt idx="0">
                        <c:v>NB -T3SS -PROT +BACT +VIR</c:v>
                      </c:pt>
                    </c:strCache>
                  </c:strRef>
                </c:tx>
                <c:spPr>
                  <a:ln w="28575" cap="rnd">
                    <a:solidFill>
                      <a:schemeClr val="accent5">
                        <a:lumMod val="60000"/>
                        <a:lumOff val="40000"/>
                      </a:schemeClr>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noise'!$B$22:$E$22</c15:sqref>
                        </c15:formulaRef>
                      </c:ext>
                    </c:extLst>
                    <c:numCache>
                      <c:formatCode>General</c:formatCode>
                      <c:ptCount val="4"/>
                      <c:pt idx="0">
                        <c:v>6.2570247650146502</c:v>
                      </c:pt>
                      <c:pt idx="1">
                        <c:v>6.2989630699157697</c:v>
                      </c:pt>
                      <c:pt idx="2">
                        <c:v>6.3650703430175799</c:v>
                      </c:pt>
                      <c:pt idx="3">
                        <c:v>6.3543262481689498</c:v>
                      </c:pt>
                    </c:numCache>
                  </c:numRef>
                </c:val>
                <c:smooth val="0"/>
                <c:extLst xmlns:c15="http://schemas.microsoft.com/office/drawing/2012/chart">
                  <c:ext xmlns:c16="http://schemas.microsoft.com/office/drawing/2014/chart" uri="{C3380CC4-5D6E-409C-BE32-E72D297353CC}">
                    <c16:uniqueId val="{00000014-D492-4092-B292-7356E831D6D6}"/>
                  </c:ext>
                </c:extLst>
              </c15:ser>
            </c15:filteredLineSeries>
            <c15:filteredLineSeries>
              <c15:ser>
                <c:idx val="21"/>
                <c:order val="21"/>
                <c:tx>
                  <c:strRef>
                    <c:extLst xmlns:c15="http://schemas.microsoft.com/office/drawing/2012/chart">
                      <c:ext xmlns:c15="http://schemas.microsoft.com/office/drawing/2012/chart" uri="{02D57815-91ED-43cb-92C2-25804820EDAC}">
                        <c15:formulaRef>
                          <c15:sqref>'Cat Log((cellsmL)+1) w noise'!$A$23</c15:sqref>
                        </c15:formulaRef>
                      </c:ext>
                    </c:extLst>
                    <c:strCache>
                      <c:ptCount val="1"/>
                      <c:pt idx="0">
                        <c:v>NB +T3SS -PROT -BACT +VIR</c:v>
                      </c:pt>
                    </c:strCache>
                  </c:strRef>
                </c:tx>
                <c:spPr>
                  <a:ln w="28575" cap="rnd">
                    <a:solidFill>
                      <a:schemeClr val="accent5">
                        <a:lumMod val="75000"/>
                      </a:schemeClr>
                    </a:solidFill>
                    <a:round/>
                  </a:ln>
                  <a:effectLst/>
                </c:spPr>
                <c:marker>
                  <c:symbol val="star"/>
                  <c:size val="11"/>
                  <c:spPr>
                    <a:noFill/>
                    <a:ln w="9525">
                      <a:solidFill>
                        <a:schemeClr val="accent5">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noise'!$B$23:$E$23</c15:sqref>
                        </c15:formulaRef>
                      </c:ext>
                    </c:extLst>
                    <c:numCache>
                      <c:formatCode>General</c:formatCode>
                      <c:ptCount val="4"/>
                      <c:pt idx="0">
                        <c:v>5.3308510780334499</c:v>
                      </c:pt>
                      <c:pt idx="1">
                        <c:v>6.0617866516113299</c:v>
                      </c:pt>
                      <c:pt idx="2">
                        <c:v>6.2676320075988796</c:v>
                      </c:pt>
                      <c:pt idx="3">
                        <c:v>5.9731597900390598</c:v>
                      </c:pt>
                    </c:numCache>
                  </c:numRef>
                </c:val>
                <c:smooth val="0"/>
                <c:extLst xmlns:c15="http://schemas.microsoft.com/office/drawing/2012/chart">
                  <c:ext xmlns:c16="http://schemas.microsoft.com/office/drawing/2014/chart" uri="{C3380CC4-5D6E-409C-BE32-E72D297353CC}">
                    <c16:uniqueId val="{00000015-D492-4092-B292-7356E831D6D6}"/>
                  </c:ext>
                </c:extLst>
              </c15:ser>
            </c15:filteredLineSeries>
            <c15:filteredLineSeries>
              <c15:ser>
                <c:idx val="22"/>
                <c:order val="22"/>
                <c:tx>
                  <c:strRef>
                    <c:extLst xmlns:c15="http://schemas.microsoft.com/office/drawing/2012/chart">
                      <c:ext xmlns:c15="http://schemas.microsoft.com/office/drawing/2012/chart" uri="{02D57815-91ED-43cb-92C2-25804820EDAC}">
                        <c15:formulaRef>
                          <c15:sqref>'Cat Log((cellsmL)+1) w noise'!$A$24</c15:sqref>
                        </c15:formulaRef>
                      </c:ext>
                    </c:extLst>
                    <c:strCache>
                      <c:ptCount val="1"/>
                      <c:pt idx="0">
                        <c:v>NB -T3SS -PROT -BACT +VIR</c:v>
                      </c:pt>
                    </c:strCache>
                  </c:strRef>
                </c:tx>
                <c:spPr>
                  <a:ln w="28575" cap="rnd">
                    <a:solidFill>
                      <a:schemeClr val="accent5">
                        <a:lumMod val="75000"/>
                      </a:schemeClr>
                    </a:solidFill>
                    <a:prstDash val="solid"/>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noise'!$B$24:$E$24</c15:sqref>
                        </c15:formulaRef>
                      </c:ext>
                    </c:extLst>
                    <c:numCache>
                      <c:formatCode>General</c:formatCode>
                      <c:ptCount val="4"/>
                      <c:pt idx="0">
                        <c:v>5.3270907402038601</c:v>
                      </c:pt>
                      <c:pt idx="1">
                        <c:v>6.0838770866393999</c:v>
                      </c:pt>
                      <c:pt idx="2">
                        <c:v>6.2615828514099103</c:v>
                      </c:pt>
                      <c:pt idx="3">
                        <c:v>5.6605200767517099</c:v>
                      </c:pt>
                    </c:numCache>
                  </c:numRef>
                </c:val>
                <c:smooth val="0"/>
                <c:extLst xmlns:c15="http://schemas.microsoft.com/office/drawing/2012/chart">
                  <c:ext xmlns:c16="http://schemas.microsoft.com/office/drawing/2014/chart" uri="{C3380CC4-5D6E-409C-BE32-E72D297353CC}">
                    <c16:uniqueId val="{00000016-D492-4092-B292-7356E831D6D6}"/>
                  </c:ext>
                </c:extLst>
              </c15:ser>
            </c15:filteredLineSeries>
            <c15:filteredLineSeries>
              <c15:ser>
                <c:idx val="23"/>
                <c:order val="23"/>
                <c:tx>
                  <c:strRef>
                    <c:extLst xmlns:c15="http://schemas.microsoft.com/office/drawing/2012/chart">
                      <c:ext xmlns:c15="http://schemas.microsoft.com/office/drawing/2012/chart" uri="{02D57815-91ED-43cb-92C2-25804820EDAC}">
                        <c15:formulaRef>
                          <c15:sqref>'Cat Log((cellsmL)+1) w noise'!$A$25</c15:sqref>
                        </c15:formulaRef>
                      </c:ext>
                    </c:extLst>
                    <c:strCache>
                      <c:ptCount val="1"/>
                      <c:pt idx="0">
                        <c:v>NB +T3SS -PROT -BACT -VIR</c:v>
                      </c:pt>
                    </c:strCache>
                  </c:strRef>
                </c:tx>
                <c:spPr>
                  <a:ln w="28575" cap="rnd">
                    <a:solidFill>
                      <a:schemeClr val="accent5">
                        <a:lumMod val="50000"/>
                      </a:schemeClr>
                    </a:solidFill>
                    <a:prstDash val="solid"/>
                    <a:round/>
                  </a:ln>
                  <a:effectLst/>
                </c:spPr>
                <c:marker>
                  <c:symbol val="star"/>
                  <c:size val="11"/>
                  <c:spPr>
                    <a:noFill/>
                    <a:ln w="9525">
                      <a:solidFill>
                        <a:schemeClr val="accent5">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noise'!$B$25:$E$25</c15:sqref>
                        </c15:formulaRef>
                      </c:ext>
                    </c:extLst>
                    <c:numCache>
                      <c:formatCode>General</c:formatCode>
                      <c:ptCount val="4"/>
                      <c:pt idx="0">
                        <c:v>3.5904855728149401</c:v>
                      </c:pt>
                      <c:pt idx="1">
                        <c:v>3.86543536186218</c:v>
                      </c:pt>
                      <c:pt idx="2">
                        <c:v>0</c:v>
                      </c:pt>
                      <c:pt idx="3">
                        <c:v>0</c:v>
                      </c:pt>
                    </c:numCache>
                  </c:numRef>
                </c:val>
                <c:smooth val="0"/>
                <c:extLst xmlns:c15="http://schemas.microsoft.com/office/drawing/2012/chart">
                  <c:ext xmlns:c16="http://schemas.microsoft.com/office/drawing/2014/chart" uri="{C3380CC4-5D6E-409C-BE32-E72D297353CC}">
                    <c16:uniqueId val="{00000017-D492-4092-B292-7356E831D6D6}"/>
                  </c:ext>
                </c:extLst>
              </c15:ser>
            </c15:filteredLineSeries>
            <c15:filteredLineSeries>
              <c15:ser>
                <c:idx val="24"/>
                <c:order val="24"/>
                <c:tx>
                  <c:strRef>
                    <c:extLst xmlns:c15="http://schemas.microsoft.com/office/drawing/2012/chart">
                      <c:ext xmlns:c15="http://schemas.microsoft.com/office/drawing/2012/chart" uri="{02D57815-91ED-43cb-92C2-25804820EDAC}">
                        <c15:formulaRef>
                          <c15:sqref>'Cat Log((cellsmL)+1) w noise'!$A$26</c15:sqref>
                        </c15:formulaRef>
                      </c:ext>
                    </c:extLst>
                    <c:strCache>
                      <c:ptCount val="1"/>
                      <c:pt idx="0">
                        <c:v>NB -T3SS -PROT -BACT -VIR</c:v>
                      </c:pt>
                    </c:strCache>
                  </c:strRef>
                </c:tx>
                <c:spPr>
                  <a:ln w="28575" cap="rnd">
                    <a:solidFill>
                      <a:schemeClr val="accent5">
                        <a:lumMod val="50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noise'!$B$26:$E$26</c15:sqref>
                        </c15:formulaRef>
                      </c:ext>
                    </c:extLst>
                    <c:numCache>
                      <c:formatCode>General</c:formatCode>
                      <c:ptCount val="4"/>
                      <c:pt idx="0">
                        <c:v>5.1672048568725604</c:v>
                      </c:pt>
                      <c:pt idx="1">
                        <c:v>0</c:v>
                      </c:pt>
                      <c:pt idx="2">
                        <c:v>0</c:v>
                      </c:pt>
                      <c:pt idx="3">
                        <c:v>0</c:v>
                      </c:pt>
                    </c:numCache>
                  </c:numRef>
                </c:val>
                <c:smooth val="0"/>
                <c:extLst xmlns:c15="http://schemas.microsoft.com/office/drawing/2012/chart">
                  <c:ext xmlns:c16="http://schemas.microsoft.com/office/drawing/2014/chart" uri="{C3380CC4-5D6E-409C-BE32-E72D297353CC}">
                    <c16:uniqueId val="{00000018-D492-4092-B292-7356E831D6D6}"/>
                  </c:ext>
                </c:extLst>
              </c15:ser>
            </c15:filteredLineSeries>
            <c15:filteredLineSeries>
              <c15:ser>
                <c:idx val="25"/>
                <c:order val="25"/>
                <c:tx>
                  <c:strRef>
                    <c:extLst xmlns:c15="http://schemas.microsoft.com/office/drawing/2012/chart">
                      <c:ext xmlns:c15="http://schemas.microsoft.com/office/drawing/2012/chart" uri="{02D57815-91ED-43cb-92C2-25804820EDAC}">
                        <c15:formulaRef>
                          <c15:sqref>'Cat Log((cellsmL)+1) w noise'!$A$27</c15:sqref>
                        </c15:formulaRef>
                      </c:ext>
                    </c:extLst>
                    <c:strCache>
                      <c:ptCount val="1"/>
                      <c:pt idx="0">
                        <c:v>NB +PROT +BACT +VIR</c:v>
                      </c:pt>
                    </c:strCache>
                  </c:strRef>
                </c:tx>
                <c:spPr>
                  <a:ln w="28575" cap="rnd">
                    <a:solidFill>
                      <a:schemeClr val="accent5">
                        <a:lumMod val="20000"/>
                        <a:lumOff val="8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noise'!$B$27:$E$27</c15:sqref>
                        </c15:formulaRef>
                      </c:ext>
                    </c:extLst>
                    <c:numCache>
                      <c:formatCode>General</c:formatCode>
                      <c:ptCount val="4"/>
                      <c:pt idx="0">
                        <c:v>6.2154383659362802</c:v>
                      </c:pt>
                      <c:pt idx="1">
                        <c:v>6.2246856689453098</c:v>
                      </c:pt>
                      <c:pt idx="2">
                        <c:v>6.1825494766235396</c:v>
                      </c:pt>
                      <c:pt idx="3">
                        <c:v>6.1888937950134304</c:v>
                      </c:pt>
                    </c:numCache>
                  </c:numRef>
                </c:val>
                <c:smooth val="0"/>
                <c:extLst xmlns:c15="http://schemas.microsoft.com/office/drawing/2012/chart">
                  <c:ext xmlns:c16="http://schemas.microsoft.com/office/drawing/2014/chart" uri="{C3380CC4-5D6E-409C-BE32-E72D297353CC}">
                    <c16:uniqueId val="{00000019-D492-4092-B292-7356E831D6D6}"/>
                  </c:ext>
                </c:extLst>
              </c15:ser>
            </c15:filteredLineSeries>
            <c15:filteredLineSeries>
              <c15:ser>
                <c:idx val="26"/>
                <c:order val="26"/>
                <c:tx>
                  <c:strRef>
                    <c:extLst xmlns:c15="http://schemas.microsoft.com/office/drawing/2012/chart">
                      <c:ext xmlns:c15="http://schemas.microsoft.com/office/drawing/2012/chart" uri="{02D57815-91ED-43cb-92C2-25804820EDAC}">
                        <c15:formulaRef>
                          <c15:sqref>'Cat Log((cellsmL)+1) w noise'!$A$28</c15:sqref>
                        </c15:formulaRef>
                      </c:ext>
                    </c:extLst>
                    <c:strCache>
                      <c:ptCount val="1"/>
                      <c:pt idx="0">
                        <c:v>NB +PROT -BACT +VIR</c:v>
                      </c:pt>
                    </c:strCache>
                  </c:strRef>
                </c:tx>
                <c:spPr>
                  <a:ln w="28575" cap="rnd">
                    <a:solidFill>
                      <a:schemeClr val="accent5">
                        <a:lumMod val="40000"/>
                        <a:lumOff val="6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noise'!$B$28:$E$28</c15:sqref>
                        </c15:formulaRef>
                      </c:ext>
                    </c:extLst>
                    <c:numCache>
                      <c:formatCode>General</c:formatCode>
                      <c:ptCount val="4"/>
                      <c:pt idx="0">
                        <c:v>6.2463884353637704</c:v>
                      </c:pt>
                      <c:pt idx="1">
                        <c:v>6.23950147628784</c:v>
                      </c:pt>
                      <c:pt idx="2">
                        <c:v>6.1933445930481001</c:v>
                      </c:pt>
                      <c:pt idx="3">
                        <c:v>6.0862274169921902</c:v>
                      </c:pt>
                    </c:numCache>
                  </c:numRef>
                </c:val>
                <c:smooth val="0"/>
                <c:extLst xmlns:c15="http://schemas.microsoft.com/office/drawing/2012/chart">
                  <c:ext xmlns:c16="http://schemas.microsoft.com/office/drawing/2014/chart" uri="{C3380CC4-5D6E-409C-BE32-E72D297353CC}">
                    <c16:uniqueId val="{0000001A-D492-4092-B292-7356E831D6D6}"/>
                  </c:ext>
                </c:extLst>
              </c15:ser>
            </c15:filteredLineSeries>
            <c15:filteredLineSeries>
              <c15:ser>
                <c:idx val="27"/>
                <c:order val="27"/>
                <c:tx>
                  <c:strRef>
                    <c:extLst xmlns:c15="http://schemas.microsoft.com/office/drawing/2012/chart">
                      <c:ext xmlns:c15="http://schemas.microsoft.com/office/drawing/2012/chart" uri="{02D57815-91ED-43cb-92C2-25804820EDAC}">
                        <c15:formulaRef>
                          <c15:sqref>'Cat Log((cellsmL)+1) w noise'!$A$29</c15:sqref>
                        </c15:formulaRef>
                      </c:ext>
                    </c:extLst>
                    <c:strCache>
                      <c:ptCount val="1"/>
                      <c:pt idx="0">
                        <c:v>NB -PROT +BACT +VIR</c:v>
                      </c:pt>
                    </c:strCache>
                  </c:strRef>
                </c:tx>
                <c:spPr>
                  <a:ln w="28575" cap="rnd">
                    <a:solidFill>
                      <a:schemeClr val="accent5">
                        <a:lumMod val="60000"/>
                        <a:lumOff val="4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noise'!$B$29:$E$29</c15:sqref>
                        </c15:formulaRef>
                      </c:ext>
                    </c:extLst>
                    <c:numCache>
                      <c:formatCode>General</c:formatCode>
                      <c:ptCount val="4"/>
                      <c:pt idx="0">
                        <c:v>6.2449388504028303</c:v>
                      </c:pt>
                      <c:pt idx="1">
                        <c:v>6.2908172607421902</c:v>
                      </c:pt>
                      <c:pt idx="2">
                        <c:v>6.30672264099121</c:v>
                      </c:pt>
                      <c:pt idx="3">
                        <c:v>6.3382010459899902</c:v>
                      </c:pt>
                    </c:numCache>
                  </c:numRef>
                </c:val>
                <c:smooth val="0"/>
                <c:extLst xmlns:c15="http://schemas.microsoft.com/office/drawing/2012/chart">
                  <c:ext xmlns:c16="http://schemas.microsoft.com/office/drawing/2014/chart" uri="{C3380CC4-5D6E-409C-BE32-E72D297353CC}">
                    <c16:uniqueId val="{0000001B-D492-4092-B292-7356E831D6D6}"/>
                  </c:ext>
                </c:extLst>
              </c15:ser>
            </c15:filteredLineSeries>
            <c15:filteredLineSeries>
              <c15:ser>
                <c:idx val="28"/>
                <c:order val="28"/>
                <c:tx>
                  <c:strRef>
                    <c:extLst xmlns:c15="http://schemas.microsoft.com/office/drawing/2012/chart">
                      <c:ext xmlns:c15="http://schemas.microsoft.com/office/drawing/2012/chart" uri="{02D57815-91ED-43cb-92C2-25804820EDAC}">
                        <c15:formulaRef>
                          <c15:sqref>'Cat Log((cellsmL)+1) w noise'!$A$30</c15:sqref>
                        </c15:formulaRef>
                      </c:ext>
                    </c:extLst>
                    <c:strCache>
                      <c:ptCount val="1"/>
                      <c:pt idx="0">
                        <c:v>NB -PROT -BACT +VIR</c:v>
                      </c:pt>
                    </c:strCache>
                  </c:strRef>
                </c:tx>
                <c:spPr>
                  <a:ln w="28575" cap="rnd">
                    <a:solidFill>
                      <a:schemeClr val="accent5">
                        <a:lumMod val="75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noise'!$B$30:$E$30</c15:sqref>
                        </c15:formulaRef>
                      </c:ext>
                    </c:extLst>
                    <c:numCache>
                      <c:formatCode>General</c:formatCode>
                      <c:ptCount val="4"/>
                      <c:pt idx="0">
                        <c:v>5.1205511093139604</c:v>
                      </c:pt>
                      <c:pt idx="1">
                        <c:v>6.0609092712402299</c:v>
                      </c:pt>
                      <c:pt idx="2">
                        <c:v>6.2756109237670898</c:v>
                      </c:pt>
                      <c:pt idx="3">
                        <c:v>5.7743115425109899</c:v>
                      </c:pt>
                    </c:numCache>
                  </c:numRef>
                </c:val>
                <c:smooth val="0"/>
                <c:extLst xmlns:c15="http://schemas.microsoft.com/office/drawing/2012/chart">
                  <c:ext xmlns:c16="http://schemas.microsoft.com/office/drawing/2014/chart" uri="{C3380CC4-5D6E-409C-BE32-E72D297353CC}">
                    <c16:uniqueId val="{0000001C-D492-4092-B292-7356E831D6D6}"/>
                  </c:ext>
                </c:extLst>
              </c15:ser>
            </c15:filteredLineSeries>
            <c15:filteredLineSeries>
              <c15:ser>
                <c:idx val="29"/>
                <c:order val="29"/>
                <c:tx>
                  <c:strRef>
                    <c:extLst xmlns:c15="http://schemas.microsoft.com/office/drawing/2012/chart">
                      <c:ext xmlns:c15="http://schemas.microsoft.com/office/drawing/2012/chart" uri="{02D57815-91ED-43cb-92C2-25804820EDAC}">
                        <c15:formulaRef>
                          <c15:sqref>'Cat Log((cellsmL)+1) w noise'!$A$31</c15:sqref>
                        </c15:formulaRef>
                      </c:ext>
                    </c:extLst>
                    <c:strCache>
                      <c:ptCount val="1"/>
                      <c:pt idx="0">
                        <c:v>NB -PROT -BACT -VIR</c:v>
                      </c:pt>
                    </c:strCache>
                  </c:strRef>
                </c:tx>
                <c:spPr>
                  <a:ln w="28575" cap="rnd">
                    <a:solidFill>
                      <a:schemeClr val="accent5">
                        <a:lumMod val="5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noise'!$B$31:$E$31</c15:sqref>
                        </c15:formulaRef>
                      </c:ext>
                    </c:extLst>
                    <c:numCache>
                      <c:formatCode>General</c:formatCode>
                      <c:ptCount val="4"/>
                      <c:pt idx="0">
                        <c:v>5.1756691932678196</c:v>
                      </c:pt>
                      <c:pt idx="1">
                        <c:v>6.4260668754577601</c:v>
                      </c:pt>
                      <c:pt idx="2">
                        <c:v>6.4061021804809597</c:v>
                      </c:pt>
                      <c:pt idx="3">
                        <c:v>6.4078812599182102</c:v>
                      </c:pt>
                    </c:numCache>
                  </c:numRef>
                </c:val>
                <c:smooth val="0"/>
                <c:extLst xmlns:c15="http://schemas.microsoft.com/office/drawing/2012/chart">
                  <c:ext xmlns:c16="http://schemas.microsoft.com/office/drawing/2014/chart" uri="{C3380CC4-5D6E-409C-BE32-E72D297353CC}">
                    <c16:uniqueId val="{0000001D-D492-4092-B292-7356E831D6D6}"/>
                  </c:ext>
                </c:extLst>
              </c15:ser>
            </c15:filteredLineSeries>
            <c15:filteredLineSeries>
              <c15:ser>
                <c:idx val="30"/>
                <c:order val="30"/>
                <c:tx>
                  <c:strRef>
                    <c:extLst xmlns:c15="http://schemas.microsoft.com/office/drawing/2012/chart">
                      <c:ext xmlns:c15="http://schemas.microsoft.com/office/drawing/2012/chart" uri="{02D57815-91ED-43cb-92C2-25804820EDAC}">
                        <c15:formulaRef>
                          <c15:sqref>'Cat Log((cellsmL)+1) w noise'!$A$32</c15:sqref>
                        </c15:formulaRef>
                      </c:ext>
                    </c:extLst>
                    <c:strCache>
                      <c:ptCount val="1"/>
                      <c:pt idx="0">
                        <c:v>PP +T3SS +PROT +BACT +VIR</c:v>
                      </c:pt>
                    </c:strCache>
                  </c:strRef>
                </c:tx>
                <c:spPr>
                  <a:ln w="28575" cap="rnd">
                    <a:solidFill>
                      <a:srgbClr val="FFFFCC"/>
                    </a:solidFill>
                    <a:round/>
                  </a:ln>
                  <a:effectLst/>
                </c:spPr>
                <c:marker>
                  <c:symbol val="star"/>
                  <c:size val="11"/>
                  <c:spPr>
                    <a:noFill/>
                    <a:ln w="9525">
                      <a:solidFill>
                        <a:srgbClr val="FFFFCC">
                          <a:alpha val="68000"/>
                        </a:srgb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noise'!$B$32:$E$32</c15:sqref>
                        </c15:formulaRef>
                      </c:ext>
                    </c:extLst>
                    <c:numCache>
                      <c:formatCode>General</c:formatCode>
                      <c:ptCount val="4"/>
                      <c:pt idx="0">
                        <c:v>5.9926447868347203</c:v>
                      </c:pt>
                      <c:pt idx="1">
                        <c:v>5.82666063308716</c:v>
                      </c:pt>
                      <c:pt idx="2">
                        <c:v>5.9325122833251998</c:v>
                      </c:pt>
                      <c:pt idx="3">
                        <c:v>5.8839192390441903</c:v>
                      </c:pt>
                    </c:numCache>
                  </c:numRef>
                </c:val>
                <c:smooth val="0"/>
                <c:extLst xmlns:c15="http://schemas.microsoft.com/office/drawing/2012/chart">
                  <c:ext xmlns:c16="http://schemas.microsoft.com/office/drawing/2014/chart" uri="{C3380CC4-5D6E-409C-BE32-E72D297353CC}">
                    <c16:uniqueId val="{0000001E-D492-4092-B292-7356E831D6D6}"/>
                  </c:ext>
                </c:extLst>
              </c15:ser>
            </c15:filteredLineSeries>
            <c15:filteredLineSeries>
              <c15:ser>
                <c:idx val="31"/>
                <c:order val="31"/>
                <c:tx>
                  <c:strRef>
                    <c:extLst xmlns:c15="http://schemas.microsoft.com/office/drawing/2012/chart">
                      <c:ext xmlns:c15="http://schemas.microsoft.com/office/drawing/2012/chart" uri="{02D57815-91ED-43cb-92C2-25804820EDAC}">
                        <c15:formulaRef>
                          <c15:sqref>'Cat Log((cellsmL)+1) w noise'!$A$33</c15:sqref>
                        </c15:formulaRef>
                      </c:ext>
                    </c:extLst>
                    <c:strCache>
                      <c:ptCount val="1"/>
                      <c:pt idx="0">
                        <c:v>PP -T3SS +PROT +BACT +VIR</c:v>
                      </c:pt>
                    </c:strCache>
                  </c:strRef>
                </c:tx>
                <c:spPr>
                  <a:ln w="28575" cap="rnd">
                    <a:solidFill>
                      <a:srgbClr val="FFFFCC"/>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noise'!$B$33:$E$33</c15:sqref>
                        </c15:formulaRef>
                      </c:ext>
                    </c:extLst>
                    <c:numCache>
                      <c:formatCode>General</c:formatCode>
                      <c:ptCount val="4"/>
                      <c:pt idx="0">
                        <c:v>6.06136226654053</c:v>
                      </c:pt>
                      <c:pt idx="1">
                        <c:v>5.9303617477417001</c:v>
                      </c:pt>
                      <c:pt idx="2">
                        <c:v>5.8165993690490696</c:v>
                      </c:pt>
                      <c:pt idx="3">
                        <c:v>5.6537203788757298</c:v>
                      </c:pt>
                    </c:numCache>
                  </c:numRef>
                </c:val>
                <c:smooth val="0"/>
                <c:extLst xmlns:c15="http://schemas.microsoft.com/office/drawing/2012/chart">
                  <c:ext xmlns:c16="http://schemas.microsoft.com/office/drawing/2014/chart" uri="{C3380CC4-5D6E-409C-BE32-E72D297353CC}">
                    <c16:uniqueId val="{0000001F-D492-4092-B292-7356E831D6D6}"/>
                  </c:ext>
                </c:extLst>
              </c15:ser>
            </c15:filteredLineSeries>
            <c15:filteredLineSeries>
              <c15:ser>
                <c:idx val="32"/>
                <c:order val="32"/>
                <c:tx>
                  <c:strRef>
                    <c:extLst xmlns:c15="http://schemas.microsoft.com/office/drawing/2012/chart">
                      <c:ext xmlns:c15="http://schemas.microsoft.com/office/drawing/2012/chart" uri="{02D57815-91ED-43cb-92C2-25804820EDAC}">
                        <c15:formulaRef>
                          <c15:sqref>'Cat Log((cellsmL)+1) w noise'!$A$34</c15:sqref>
                        </c15:formulaRef>
                      </c:ext>
                    </c:extLst>
                    <c:strCache>
                      <c:ptCount val="1"/>
                      <c:pt idx="0">
                        <c:v>PP +T3SS +PROT -BACT +VIR</c:v>
                      </c:pt>
                    </c:strCache>
                  </c:strRef>
                </c:tx>
                <c:spPr>
                  <a:ln w="28575" cap="rnd">
                    <a:solidFill>
                      <a:srgbClr val="FFFF66"/>
                    </a:solidFill>
                    <a:round/>
                  </a:ln>
                  <a:effectLst/>
                </c:spPr>
                <c:marker>
                  <c:symbol val="star"/>
                  <c:size val="11"/>
                  <c:spPr>
                    <a:noFill/>
                    <a:ln w="9525">
                      <a:solidFill>
                        <a:srgbClr val="FFFF66"/>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noise'!$B$34:$E$34</c15:sqref>
                        </c15:formulaRef>
                      </c:ext>
                    </c:extLst>
                    <c:numCache>
                      <c:formatCode>General</c:formatCode>
                      <c:ptCount val="4"/>
                      <c:pt idx="0">
                        <c:v>5.0044498443603498</c:v>
                      </c:pt>
                      <c:pt idx="1">
                        <c:v>5.7387681007385298</c:v>
                      </c:pt>
                      <c:pt idx="2">
                        <c:v>5.8155870437622097</c:v>
                      </c:pt>
                      <c:pt idx="3">
                        <c:v>5.7547907829284703</c:v>
                      </c:pt>
                    </c:numCache>
                  </c:numRef>
                </c:val>
                <c:smooth val="0"/>
                <c:extLst xmlns:c15="http://schemas.microsoft.com/office/drawing/2012/chart">
                  <c:ext xmlns:c16="http://schemas.microsoft.com/office/drawing/2014/chart" uri="{C3380CC4-5D6E-409C-BE32-E72D297353CC}">
                    <c16:uniqueId val="{00000020-D492-4092-B292-7356E831D6D6}"/>
                  </c:ext>
                </c:extLst>
              </c15:ser>
            </c15:filteredLineSeries>
            <c15:filteredLineSeries>
              <c15:ser>
                <c:idx val="33"/>
                <c:order val="33"/>
                <c:tx>
                  <c:strRef>
                    <c:extLst xmlns:c15="http://schemas.microsoft.com/office/drawing/2012/chart">
                      <c:ext xmlns:c15="http://schemas.microsoft.com/office/drawing/2012/chart" uri="{02D57815-91ED-43cb-92C2-25804820EDAC}">
                        <c15:formulaRef>
                          <c15:sqref>'Cat Log((cellsmL)+1) w noise'!$A$35</c15:sqref>
                        </c15:formulaRef>
                      </c:ext>
                    </c:extLst>
                    <c:strCache>
                      <c:ptCount val="1"/>
                      <c:pt idx="0">
                        <c:v>PP -T3SS +PROT -BACT +VIR</c:v>
                      </c:pt>
                    </c:strCache>
                  </c:strRef>
                </c:tx>
                <c:spPr>
                  <a:ln w="28575" cap="rnd">
                    <a:solidFill>
                      <a:srgbClr val="FFFF66"/>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noise'!$B$35:$E$35</c15:sqref>
                        </c15:formulaRef>
                      </c:ext>
                    </c:extLst>
                    <c:numCache>
                      <c:formatCode>General</c:formatCode>
                      <c:ptCount val="4"/>
                      <c:pt idx="0">
                        <c:v>5.1572198867797896</c:v>
                      </c:pt>
                      <c:pt idx="1">
                        <c:v>5.7388777732849103</c:v>
                      </c:pt>
                      <c:pt idx="2">
                        <c:v>5.7502160072326696</c:v>
                      </c:pt>
                      <c:pt idx="3">
                        <c:v>5.6802120208740199</c:v>
                      </c:pt>
                    </c:numCache>
                  </c:numRef>
                </c:val>
                <c:smooth val="0"/>
                <c:extLst xmlns:c15="http://schemas.microsoft.com/office/drawing/2012/chart">
                  <c:ext xmlns:c16="http://schemas.microsoft.com/office/drawing/2014/chart" uri="{C3380CC4-5D6E-409C-BE32-E72D297353CC}">
                    <c16:uniqueId val="{00000021-D492-4092-B292-7356E831D6D6}"/>
                  </c:ext>
                </c:extLst>
              </c15:ser>
            </c15:filteredLineSeries>
            <c15:filteredLineSeries>
              <c15:ser>
                <c:idx val="34"/>
                <c:order val="34"/>
                <c:tx>
                  <c:strRef>
                    <c:extLst xmlns:c15="http://schemas.microsoft.com/office/drawing/2012/chart">
                      <c:ext xmlns:c15="http://schemas.microsoft.com/office/drawing/2012/chart" uri="{02D57815-91ED-43cb-92C2-25804820EDAC}">
                        <c15:formulaRef>
                          <c15:sqref>'Cat Log((cellsmL)+1) w noise'!$A$36</c15:sqref>
                        </c15:formulaRef>
                      </c:ext>
                    </c:extLst>
                    <c:strCache>
                      <c:ptCount val="1"/>
                      <c:pt idx="0">
                        <c:v>PP +T3SS -PROT +BACT +VIR</c:v>
                      </c:pt>
                    </c:strCache>
                  </c:strRef>
                </c:tx>
                <c:spPr>
                  <a:ln w="28575" cap="rnd">
                    <a:solidFill>
                      <a:srgbClr val="FFFF00"/>
                    </a:solidFill>
                    <a:round/>
                  </a:ln>
                  <a:effectLst/>
                </c:spPr>
                <c:marker>
                  <c:symbol val="star"/>
                  <c:size val="11"/>
                  <c:spPr>
                    <a:noFill/>
                    <a:ln w="9525">
                      <a:solidFill>
                        <a:srgbClr val="FFFF00"/>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noise'!$B$36:$E$36</c15:sqref>
                        </c15:formulaRef>
                      </c:ext>
                    </c:extLst>
                    <c:numCache>
                      <c:formatCode>General</c:formatCode>
                      <c:ptCount val="4"/>
                      <c:pt idx="0">
                        <c:v>5.9147238731384304</c:v>
                      </c:pt>
                      <c:pt idx="1">
                        <c:v>5.7851858139038104</c:v>
                      </c:pt>
                      <c:pt idx="2">
                        <c:v>5.5973887443542498</c:v>
                      </c:pt>
                      <c:pt idx="3">
                        <c:v>5.5010313987731898</c:v>
                      </c:pt>
                    </c:numCache>
                  </c:numRef>
                </c:val>
                <c:smooth val="0"/>
                <c:extLst xmlns:c15="http://schemas.microsoft.com/office/drawing/2012/chart">
                  <c:ext xmlns:c16="http://schemas.microsoft.com/office/drawing/2014/chart" uri="{C3380CC4-5D6E-409C-BE32-E72D297353CC}">
                    <c16:uniqueId val="{00000022-D492-4092-B292-7356E831D6D6}"/>
                  </c:ext>
                </c:extLst>
              </c15:ser>
            </c15:filteredLineSeries>
            <c15:filteredLineSeries>
              <c15:ser>
                <c:idx val="35"/>
                <c:order val="35"/>
                <c:tx>
                  <c:strRef>
                    <c:extLst xmlns:c15="http://schemas.microsoft.com/office/drawing/2012/chart">
                      <c:ext xmlns:c15="http://schemas.microsoft.com/office/drawing/2012/chart" uri="{02D57815-91ED-43cb-92C2-25804820EDAC}">
                        <c15:formulaRef>
                          <c15:sqref>'Cat Log((cellsmL)+1) w noise'!$A$37</c15:sqref>
                        </c15:formulaRef>
                      </c:ext>
                    </c:extLst>
                    <c:strCache>
                      <c:ptCount val="1"/>
                      <c:pt idx="0">
                        <c:v>PP -T3SS -PROT +BACT +VIR</c:v>
                      </c:pt>
                    </c:strCache>
                  </c:strRef>
                </c:tx>
                <c:spPr>
                  <a:ln w="28575" cap="rnd">
                    <a:solidFill>
                      <a:srgbClr val="FFFF00"/>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noise'!$B$37:$E$37</c15:sqref>
                        </c15:formulaRef>
                      </c:ext>
                    </c:extLst>
                    <c:numCache>
                      <c:formatCode>General</c:formatCode>
                      <c:ptCount val="4"/>
                      <c:pt idx="0">
                        <c:v>5.9236531257629403</c:v>
                      </c:pt>
                      <c:pt idx="1">
                        <c:v>5.8589501380920401</c:v>
                      </c:pt>
                      <c:pt idx="2">
                        <c:v>5.6172719001770002</c:v>
                      </c:pt>
                      <c:pt idx="3">
                        <c:v>5.5576472282409703</c:v>
                      </c:pt>
                    </c:numCache>
                  </c:numRef>
                </c:val>
                <c:smooth val="0"/>
                <c:extLst xmlns:c15="http://schemas.microsoft.com/office/drawing/2012/chart">
                  <c:ext xmlns:c16="http://schemas.microsoft.com/office/drawing/2014/chart" uri="{C3380CC4-5D6E-409C-BE32-E72D297353CC}">
                    <c16:uniqueId val="{00000023-D492-4092-B292-7356E831D6D6}"/>
                  </c:ext>
                </c:extLst>
              </c15:ser>
            </c15:filteredLineSeries>
            <c15:filteredLineSeries>
              <c15:ser>
                <c:idx val="36"/>
                <c:order val="36"/>
                <c:tx>
                  <c:strRef>
                    <c:extLst xmlns:c15="http://schemas.microsoft.com/office/drawing/2012/chart">
                      <c:ext xmlns:c15="http://schemas.microsoft.com/office/drawing/2012/chart" uri="{02D57815-91ED-43cb-92C2-25804820EDAC}">
                        <c15:formulaRef>
                          <c15:sqref>'Cat Log((cellsmL)+1) w noise'!$A$38</c15:sqref>
                        </c15:formulaRef>
                      </c:ext>
                    </c:extLst>
                    <c:strCache>
                      <c:ptCount val="1"/>
                      <c:pt idx="0">
                        <c:v>PP +T3SS -PROT -BACT +VIR</c:v>
                      </c:pt>
                    </c:strCache>
                  </c:strRef>
                </c:tx>
                <c:spPr>
                  <a:ln w="28575" cap="rnd">
                    <a:solidFill>
                      <a:srgbClr val="CC9900"/>
                    </a:solidFill>
                    <a:round/>
                  </a:ln>
                  <a:effectLst/>
                </c:spPr>
                <c:marker>
                  <c:symbol val="star"/>
                  <c:size val="11"/>
                  <c:spPr>
                    <a:noFill/>
                    <a:ln w="9525">
                      <a:solidFill>
                        <a:srgbClr val="CC9900"/>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noise'!$B$38:$E$38</c15:sqref>
                        </c15:formulaRef>
                      </c:ext>
                    </c:extLst>
                    <c:numCache>
                      <c:formatCode>General</c:formatCode>
                      <c:ptCount val="4"/>
                      <c:pt idx="0">
                        <c:v>5.9837183952331499</c:v>
                      </c:pt>
                      <c:pt idx="1">
                        <c:v>5.16225290298462</c:v>
                      </c:pt>
                      <c:pt idx="2">
                        <c:v>5.00128221511841</c:v>
                      </c:pt>
                      <c:pt idx="3">
                        <c:v>4.9372086524963397</c:v>
                      </c:pt>
                    </c:numCache>
                  </c:numRef>
                </c:val>
                <c:smooth val="0"/>
                <c:extLst xmlns:c15="http://schemas.microsoft.com/office/drawing/2012/chart">
                  <c:ext xmlns:c16="http://schemas.microsoft.com/office/drawing/2014/chart" uri="{C3380CC4-5D6E-409C-BE32-E72D297353CC}">
                    <c16:uniqueId val="{00000024-D492-4092-B292-7356E831D6D6}"/>
                  </c:ext>
                </c:extLst>
              </c15:ser>
            </c15:filteredLineSeries>
            <c15:filteredLineSeries>
              <c15:ser>
                <c:idx val="37"/>
                <c:order val="37"/>
                <c:tx>
                  <c:strRef>
                    <c:extLst xmlns:c15="http://schemas.microsoft.com/office/drawing/2012/chart">
                      <c:ext xmlns:c15="http://schemas.microsoft.com/office/drawing/2012/chart" uri="{02D57815-91ED-43cb-92C2-25804820EDAC}">
                        <c15:formulaRef>
                          <c15:sqref>'Cat Log((cellsmL)+1) w noise'!$A$39</c15:sqref>
                        </c15:formulaRef>
                      </c:ext>
                    </c:extLst>
                    <c:strCache>
                      <c:ptCount val="1"/>
                      <c:pt idx="0">
                        <c:v>PP -T3SS -PROT -BACT +VIR</c:v>
                      </c:pt>
                    </c:strCache>
                  </c:strRef>
                </c:tx>
                <c:spPr>
                  <a:ln w="28575" cap="rnd">
                    <a:solidFill>
                      <a:srgbClr val="CC9900"/>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noise'!$B$39:$E$39</c15:sqref>
                        </c15:formulaRef>
                      </c:ext>
                    </c:extLst>
                    <c:numCache>
                      <c:formatCode>General</c:formatCode>
                      <c:ptCount val="4"/>
                      <c:pt idx="0">
                        <c:v>5.0230379104614302</c:v>
                      </c:pt>
                      <c:pt idx="1">
                        <c:v>5.0702772140502903</c:v>
                      </c:pt>
                      <c:pt idx="2">
                        <c:v>5.50417280197144</c:v>
                      </c:pt>
                      <c:pt idx="3">
                        <c:v>5.2605018615722701</c:v>
                      </c:pt>
                    </c:numCache>
                  </c:numRef>
                </c:val>
                <c:smooth val="0"/>
                <c:extLst xmlns:c15="http://schemas.microsoft.com/office/drawing/2012/chart">
                  <c:ext xmlns:c16="http://schemas.microsoft.com/office/drawing/2014/chart" uri="{C3380CC4-5D6E-409C-BE32-E72D297353CC}">
                    <c16:uniqueId val="{00000025-D492-4092-B292-7356E831D6D6}"/>
                  </c:ext>
                </c:extLst>
              </c15:ser>
            </c15:filteredLineSeries>
            <c15:filteredLineSeries>
              <c15:ser>
                <c:idx val="38"/>
                <c:order val="38"/>
                <c:tx>
                  <c:strRef>
                    <c:extLst xmlns:c15="http://schemas.microsoft.com/office/drawing/2012/chart">
                      <c:ext xmlns:c15="http://schemas.microsoft.com/office/drawing/2012/chart" uri="{02D57815-91ED-43cb-92C2-25804820EDAC}">
                        <c15:formulaRef>
                          <c15:sqref>'Cat Log((cellsmL)+1) w noise'!$A$40</c15:sqref>
                        </c15:formulaRef>
                      </c:ext>
                    </c:extLst>
                    <c:strCache>
                      <c:ptCount val="1"/>
                      <c:pt idx="0">
                        <c:v>PP +T3SS -PROT -BACT -VIR</c:v>
                      </c:pt>
                    </c:strCache>
                  </c:strRef>
                </c:tx>
                <c:spPr>
                  <a:ln w="28575" cap="rnd">
                    <a:solidFill>
                      <a:schemeClr val="accent2"/>
                    </a:solidFill>
                    <a:round/>
                  </a:ln>
                  <a:effectLst/>
                </c:spPr>
                <c:marker>
                  <c:symbol val="star"/>
                  <c:size val="11"/>
                  <c:spPr>
                    <a:noFill/>
                    <a:ln w="9525">
                      <a:solidFill>
                        <a:schemeClr val="accent2"/>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noise'!$B$40:$E$40</c15:sqref>
                        </c15:formulaRef>
                      </c:ext>
                    </c:extLst>
                    <c:numCache>
                      <c:formatCode>General</c:formatCode>
                      <c:ptCount val="4"/>
                      <c:pt idx="0">
                        <c:v>5.1267051696777299</c:v>
                      </c:pt>
                      <c:pt idx="1">
                        <c:v>5.8931322097778303</c:v>
                      </c:pt>
                      <c:pt idx="2">
                        <c:v>5.7006778717040998</c:v>
                      </c:pt>
                      <c:pt idx="3">
                        <c:v>5.6879682540893599</c:v>
                      </c:pt>
                    </c:numCache>
                  </c:numRef>
                </c:val>
                <c:smooth val="0"/>
                <c:extLst xmlns:c15="http://schemas.microsoft.com/office/drawing/2012/chart">
                  <c:ext xmlns:c16="http://schemas.microsoft.com/office/drawing/2014/chart" uri="{C3380CC4-5D6E-409C-BE32-E72D297353CC}">
                    <c16:uniqueId val="{00000026-D492-4092-B292-7356E831D6D6}"/>
                  </c:ext>
                </c:extLst>
              </c15:ser>
            </c15:filteredLineSeries>
            <c15:filteredLineSeries>
              <c15:ser>
                <c:idx val="39"/>
                <c:order val="39"/>
                <c:tx>
                  <c:strRef>
                    <c:extLst xmlns:c15="http://schemas.microsoft.com/office/drawing/2012/chart">
                      <c:ext xmlns:c15="http://schemas.microsoft.com/office/drawing/2012/chart" uri="{02D57815-91ED-43cb-92C2-25804820EDAC}">
                        <c15:formulaRef>
                          <c15:sqref>'Cat Log((cellsmL)+1) w noise'!$A$41</c15:sqref>
                        </c15:formulaRef>
                      </c:ext>
                    </c:extLst>
                    <c:strCache>
                      <c:ptCount val="1"/>
                      <c:pt idx="0">
                        <c:v>PP -T3SS -PROT -BACT -VIR</c:v>
                      </c:pt>
                    </c:strCache>
                  </c:strRef>
                </c:tx>
                <c:spPr>
                  <a:ln w="28575" cap="rnd">
                    <a:solidFill>
                      <a:schemeClr val="accent2"/>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noise'!$B$41:$E$41</c15:sqref>
                        </c15:formulaRef>
                      </c:ext>
                    </c:extLst>
                    <c:numCache>
                      <c:formatCode>General</c:formatCode>
                      <c:ptCount val="4"/>
                      <c:pt idx="0">
                        <c:v>5.1544609069824201</c:v>
                      </c:pt>
                      <c:pt idx="1">
                        <c:v>5.9221873283386204</c:v>
                      </c:pt>
                      <c:pt idx="2">
                        <c:v>5.7405948638915998</c:v>
                      </c:pt>
                      <c:pt idx="3">
                        <c:v>5.7556939125061</c:v>
                      </c:pt>
                    </c:numCache>
                  </c:numRef>
                </c:val>
                <c:smooth val="0"/>
                <c:extLst xmlns:c15="http://schemas.microsoft.com/office/drawing/2012/chart">
                  <c:ext xmlns:c16="http://schemas.microsoft.com/office/drawing/2014/chart" uri="{C3380CC4-5D6E-409C-BE32-E72D297353CC}">
                    <c16:uniqueId val="{00000027-D492-4092-B292-7356E831D6D6}"/>
                  </c:ext>
                </c:extLst>
              </c15:ser>
            </c15:filteredLineSeries>
            <c15:filteredLineSeries>
              <c15:ser>
                <c:idx val="40"/>
                <c:order val="40"/>
                <c:tx>
                  <c:strRef>
                    <c:extLst xmlns:c15="http://schemas.microsoft.com/office/drawing/2012/chart">
                      <c:ext xmlns:c15="http://schemas.microsoft.com/office/drawing/2012/chart" uri="{02D57815-91ED-43cb-92C2-25804820EDAC}">
                        <c15:formulaRef>
                          <c15:sqref>'Cat Log((cellsmL)+1) w noise'!$A$42</c15:sqref>
                        </c15:formulaRef>
                      </c:ext>
                    </c:extLst>
                    <c:strCache>
                      <c:ptCount val="1"/>
                      <c:pt idx="0">
                        <c:v>PP +PROT +BACT +VIR</c:v>
                      </c:pt>
                    </c:strCache>
                  </c:strRef>
                </c:tx>
                <c:spPr>
                  <a:ln w="28575" cap="rnd">
                    <a:solidFill>
                      <a:srgbClr val="FFFFCC"/>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noise'!$B$42:$E$42</c15:sqref>
                        </c15:formulaRef>
                      </c:ext>
                    </c:extLst>
                    <c:numCache>
                      <c:formatCode>General</c:formatCode>
                      <c:ptCount val="4"/>
                      <c:pt idx="0">
                        <c:v>5.16748094558716</c:v>
                      </c:pt>
                      <c:pt idx="1">
                        <c:v>5.9311285018920898</c:v>
                      </c:pt>
                      <c:pt idx="2">
                        <c:v>5.9054384231567401</c:v>
                      </c:pt>
                      <c:pt idx="3">
                        <c:v>5.8156719207763699</c:v>
                      </c:pt>
                    </c:numCache>
                  </c:numRef>
                </c:val>
                <c:smooth val="0"/>
                <c:extLst xmlns:c15="http://schemas.microsoft.com/office/drawing/2012/chart">
                  <c:ext xmlns:c16="http://schemas.microsoft.com/office/drawing/2014/chart" uri="{C3380CC4-5D6E-409C-BE32-E72D297353CC}">
                    <c16:uniqueId val="{00000028-D492-4092-B292-7356E831D6D6}"/>
                  </c:ext>
                </c:extLst>
              </c15:ser>
            </c15:filteredLineSeries>
            <c15:filteredLineSeries>
              <c15:ser>
                <c:idx val="41"/>
                <c:order val="41"/>
                <c:tx>
                  <c:strRef>
                    <c:extLst xmlns:c15="http://schemas.microsoft.com/office/drawing/2012/chart">
                      <c:ext xmlns:c15="http://schemas.microsoft.com/office/drawing/2012/chart" uri="{02D57815-91ED-43cb-92C2-25804820EDAC}">
                        <c15:formulaRef>
                          <c15:sqref>'Cat Log((cellsmL)+1) w noise'!$A$43</c15:sqref>
                        </c15:formulaRef>
                      </c:ext>
                    </c:extLst>
                    <c:strCache>
                      <c:ptCount val="1"/>
                      <c:pt idx="0">
                        <c:v>PP +PROT -BACT +VIR</c:v>
                      </c:pt>
                    </c:strCache>
                  </c:strRef>
                </c:tx>
                <c:spPr>
                  <a:ln w="28575" cap="rnd">
                    <a:solidFill>
                      <a:srgbClr val="FFFF66"/>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noise'!$B$43:$E$43</c15:sqref>
                        </c15:formulaRef>
                      </c:ext>
                    </c:extLst>
                    <c:numCache>
                      <c:formatCode>General</c:formatCode>
                      <c:ptCount val="4"/>
                      <c:pt idx="0">
                        <c:v>5.8116507530212402</c:v>
                      </c:pt>
                      <c:pt idx="1">
                        <c:v>5.8459272384643599</c:v>
                      </c:pt>
                      <c:pt idx="2">
                        <c:v>5.9007406234741202</c:v>
                      </c:pt>
                      <c:pt idx="3">
                        <c:v>5.9237976074218803</c:v>
                      </c:pt>
                    </c:numCache>
                  </c:numRef>
                </c:val>
                <c:smooth val="0"/>
                <c:extLst xmlns:c15="http://schemas.microsoft.com/office/drawing/2012/chart">
                  <c:ext xmlns:c16="http://schemas.microsoft.com/office/drawing/2014/chart" uri="{C3380CC4-5D6E-409C-BE32-E72D297353CC}">
                    <c16:uniqueId val="{00000029-D492-4092-B292-7356E831D6D6}"/>
                  </c:ext>
                </c:extLst>
              </c15:ser>
            </c15:filteredLineSeries>
            <c15:filteredLineSeries>
              <c15:ser>
                <c:idx val="42"/>
                <c:order val="42"/>
                <c:tx>
                  <c:strRef>
                    <c:extLst xmlns:c15="http://schemas.microsoft.com/office/drawing/2012/chart">
                      <c:ext xmlns:c15="http://schemas.microsoft.com/office/drawing/2012/chart" uri="{02D57815-91ED-43cb-92C2-25804820EDAC}">
                        <c15:formulaRef>
                          <c15:sqref>'Cat Log((cellsmL)+1) w noise'!$A$44</c15:sqref>
                        </c15:formulaRef>
                      </c:ext>
                    </c:extLst>
                    <c:strCache>
                      <c:ptCount val="1"/>
                      <c:pt idx="0">
                        <c:v>PP -PROT +BACT +VIR</c:v>
                      </c:pt>
                    </c:strCache>
                  </c:strRef>
                </c:tx>
                <c:spPr>
                  <a:ln w="28575" cap="rnd">
                    <a:solidFill>
                      <a:srgbClr val="FFFF00"/>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noise'!$B$44:$E$44</c15:sqref>
                        </c15:formulaRef>
                      </c:ext>
                    </c:extLst>
                    <c:numCache>
                      <c:formatCode>General</c:formatCode>
                      <c:ptCount val="4"/>
                      <c:pt idx="0">
                        <c:v>5.8803539276123002</c:v>
                      </c:pt>
                      <c:pt idx="1">
                        <c:v>5.9419507980346697</c:v>
                      </c:pt>
                      <c:pt idx="2">
                        <c:v>5.7901053428649902</c:v>
                      </c:pt>
                      <c:pt idx="3">
                        <c:v>5.6026277542114302</c:v>
                      </c:pt>
                    </c:numCache>
                  </c:numRef>
                </c:val>
                <c:smooth val="0"/>
                <c:extLst xmlns:c15="http://schemas.microsoft.com/office/drawing/2012/chart">
                  <c:ext xmlns:c16="http://schemas.microsoft.com/office/drawing/2014/chart" uri="{C3380CC4-5D6E-409C-BE32-E72D297353CC}">
                    <c16:uniqueId val="{0000002A-D492-4092-B292-7356E831D6D6}"/>
                  </c:ext>
                </c:extLst>
              </c15:ser>
            </c15:filteredLineSeries>
            <c15:filteredLineSeries>
              <c15:ser>
                <c:idx val="43"/>
                <c:order val="43"/>
                <c:tx>
                  <c:strRef>
                    <c:extLst xmlns:c15="http://schemas.microsoft.com/office/drawing/2012/chart">
                      <c:ext xmlns:c15="http://schemas.microsoft.com/office/drawing/2012/chart" uri="{02D57815-91ED-43cb-92C2-25804820EDAC}">
                        <c15:formulaRef>
                          <c15:sqref>'Cat Log((cellsmL)+1) w noise'!$A$45</c15:sqref>
                        </c15:formulaRef>
                      </c:ext>
                    </c:extLst>
                    <c:strCache>
                      <c:ptCount val="1"/>
                      <c:pt idx="0">
                        <c:v>PP -PROT -BACT +VIR</c:v>
                      </c:pt>
                    </c:strCache>
                  </c:strRef>
                </c:tx>
                <c:spPr>
                  <a:ln w="28575" cap="rnd">
                    <a:solidFill>
                      <a:srgbClr val="CC9900"/>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noise'!$B$45:$E$45</c15:sqref>
                        </c15:formulaRef>
                      </c:ext>
                    </c:extLst>
                    <c:numCache>
                      <c:formatCode>General</c:formatCode>
                      <c:ptCount val="4"/>
                      <c:pt idx="0">
                        <c:v>5.9379978179931596</c:v>
                      </c:pt>
                      <c:pt idx="1">
                        <c:v>5.2168817520141602</c:v>
                      </c:pt>
                      <c:pt idx="2">
                        <c:v>5.1146440505981401</c:v>
                      </c:pt>
                      <c:pt idx="3">
                        <c:v>5.0155582427978498</c:v>
                      </c:pt>
                    </c:numCache>
                  </c:numRef>
                </c:val>
                <c:smooth val="0"/>
                <c:extLst xmlns:c15="http://schemas.microsoft.com/office/drawing/2012/chart">
                  <c:ext xmlns:c16="http://schemas.microsoft.com/office/drawing/2014/chart" uri="{C3380CC4-5D6E-409C-BE32-E72D297353CC}">
                    <c16:uniqueId val="{0000002B-D492-4092-B292-7356E831D6D6}"/>
                  </c:ext>
                </c:extLst>
              </c15:ser>
            </c15:filteredLineSeries>
            <c15:filteredLineSeries>
              <c15:ser>
                <c:idx val="44"/>
                <c:order val="44"/>
                <c:tx>
                  <c:strRef>
                    <c:extLst xmlns:c15="http://schemas.microsoft.com/office/drawing/2012/chart">
                      <c:ext xmlns:c15="http://schemas.microsoft.com/office/drawing/2012/chart" uri="{02D57815-91ED-43cb-92C2-25804820EDAC}">
                        <c15:formulaRef>
                          <c15:sqref>'Cat Log((cellsmL)+1) w noise'!$A$46</c15:sqref>
                        </c15:formulaRef>
                      </c:ext>
                    </c:extLst>
                    <c:strCache>
                      <c:ptCount val="1"/>
                      <c:pt idx="0">
                        <c:v>PP -PROT -BACT -VIR</c:v>
                      </c:pt>
                    </c:strCache>
                  </c:strRef>
                </c:tx>
                <c:spPr>
                  <a:ln w="28575" cap="rnd">
                    <a:solidFill>
                      <a:schemeClr val="accent2"/>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noise'!$B$46:$E$46</c15:sqref>
                        </c15:formulaRef>
                      </c:ext>
                    </c:extLst>
                    <c:numCache>
                      <c:formatCode>General</c:formatCode>
                      <c:ptCount val="4"/>
                      <c:pt idx="0">
                        <c:v>5.9242997169494602</c:v>
                      </c:pt>
                      <c:pt idx="1">
                        <c:v>5.7759270668029803</c:v>
                      </c:pt>
                      <c:pt idx="2">
                        <c:v>5.5292057991027797</c:v>
                      </c:pt>
                      <c:pt idx="3">
                        <c:v>5.5511970520019496</c:v>
                      </c:pt>
                    </c:numCache>
                  </c:numRef>
                </c:val>
                <c:smooth val="0"/>
                <c:extLst xmlns:c15="http://schemas.microsoft.com/office/drawing/2012/chart">
                  <c:ext xmlns:c16="http://schemas.microsoft.com/office/drawing/2014/chart" uri="{C3380CC4-5D6E-409C-BE32-E72D297353CC}">
                    <c16:uniqueId val="{0000002C-D492-4092-B292-7356E831D6D6}"/>
                  </c:ext>
                </c:extLst>
              </c15:ser>
            </c15:filteredLineSeries>
            <c15:filteredLineSeries>
              <c15:ser>
                <c:idx val="45"/>
                <c:order val="45"/>
                <c:tx>
                  <c:strRef>
                    <c:extLst xmlns:c15="http://schemas.microsoft.com/office/drawing/2012/chart">
                      <c:ext xmlns:c15="http://schemas.microsoft.com/office/drawing/2012/chart" uri="{02D57815-91ED-43cb-92C2-25804820EDAC}">
                        <c15:formulaRef>
                          <c15:sqref>'Cat Log((cellsmL)+1) w noise'!$A$47</c15:sqref>
                        </c15:formulaRef>
                      </c:ext>
                    </c:extLst>
                    <c:strCache>
                      <c:ptCount val="1"/>
                      <c:pt idx="0">
                        <c:v>T3SS+ PROT+ BACT+ VIR+</c:v>
                      </c:pt>
                    </c:strCache>
                  </c:strRef>
                </c:tx>
                <c:spPr>
                  <a:ln w="28575" cap="rnd">
                    <a:solidFill>
                      <a:schemeClr val="accent1">
                        <a:lumMod val="20000"/>
                        <a:lumOff val="80000"/>
                      </a:schemeClr>
                    </a:solidFill>
                    <a:round/>
                  </a:ln>
                  <a:effectLst/>
                </c:spPr>
                <c:marker>
                  <c:symbol val="star"/>
                  <c:size val="11"/>
                  <c:spPr>
                    <a:noFill/>
                    <a:ln w="9525">
                      <a:solidFill>
                        <a:schemeClr val="accent1">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noise'!$B$47:$E$47</c15:sqref>
                        </c15:formulaRef>
                      </c:ext>
                    </c:extLst>
                    <c:numCache>
                      <c:formatCode>General</c:formatCode>
                      <c:ptCount val="4"/>
                      <c:pt idx="0">
                        <c:v>0</c:v>
                      </c:pt>
                      <c:pt idx="1">
                        <c:v>5.4067230224609402</c:v>
                      </c:pt>
                      <c:pt idx="2">
                        <c:v>0</c:v>
                      </c:pt>
                      <c:pt idx="3">
                        <c:v>0</c:v>
                      </c:pt>
                    </c:numCache>
                  </c:numRef>
                </c:val>
                <c:smooth val="0"/>
                <c:extLst xmlns:c15="http://schemas.microsoft.com/office/drawing/2012/chart">
                  <c:ext xmlns:c16="http://schemas.microsoft.com/office/drawing/2014/chart" uri="{C3380CC4-5D6E-409C-BE32-E72D297353CC}">
                    <c16:uniqueId val="{0000002D-D492-4092-B292-7356E831D6D6}"/>
                  </c:ext>
                </c:extLst>
              </c15:ser>
            </c15:filteredLineSeries>
            <c15:filteredLineSeries>
              <c15:ser>
                <c:idx val="46"/>
                <c:order val="46"/>
                <c:tx>
                  <c:strRef>
                    <c:extLst xmlns:c15="http://schemas.microsoft.com/office/drawing/2012/chart">
                      <c:ext xmlns:c15="http://schemas.microsoft.com/office/drawing/2012/chart" uri="{02D57815-91ED-43cb-92C2-25804820EDAC}">
                        <c15:formulaRef>
                          <c15:sqref>'Cat Log((cellsmL)+1) w noise'!$A$48</c15:sqref>
                        </c15:formulaRef>
                      </c:ext>
                    </c:extLst>
                    <c:strCache>
                      <c:ptCount val="1"/>
                      <c:pt idx="0">
                        <c:v>T3SS- PROT+ BACT+ VIR+</c:v>
                      </c:pt>
                    </c:strCache>
                  </c:strRef>
                </c:tx>
                <c:spPr>
                  <a:ln w="28575" cap="rnd">
                    <a:solidFill>
                      <a:schemeClr val="accent1">
                        <a:lumMod val="20000"/>
                        <a:lumOff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noise'!$B$48:$E$48</c15:sqref>
                        </c15:formulaRef>
                      </c:ext>
                    </c:extLst>
                    <c:numCache>
                      <c:formatCode>General</c:formatCode>
                      <c:ptCount val="4"/>
                      <c:pt idx="0">
                        <c:v>0</c:v>
                      </c:pt>
                      <c:pt idx="1">
                        <c:v>0</c:v>
                      </c:pt>
                      <c:pt idx="2">
                        <c:v>5.7522377967834499</c:v>
                      </c:pt>
                      <c:pt idx="3">
                        <c:v>5.7883639335632298</c:v>
                      </c:pt>
                    </c:numCache>
                  </c:numRef>
                </c:val>
                <c:smooth val="0"/>
                <c:extLst xmlns:c15="http://schemas.microsoft.com/office/drawing/2012/chart">
                  <c:ext xmlns:c16="http://schemas.microsoft.com/office/drawing/2014/chart" uri="{C3380CC4-5D6E-409C-BE32-E72D297353CC}">
                    <c16:uniqueId val="{0000002E-D492-4092-B292-7356E831D6D6}"/>
                  </c:ext>
                </c:extLst>
              </c15:ser>
            </c15:filteredLineSeries>
            <c15:filteredLineSeries>
              <c15:ser>
                <c:idx val="47"/>
                <c:order val="47"/>
                <c:tx>
                  <c:strRef>
                    <c:extLst xmlns:c15="http://schemas.microsoft.com/office/drawing/2012/chart">
                      <c:ext xmlns:c15="http://schemas.microsoft.com/office/drawing/2012/chart" uri="{02D57815-91ED-43cb-92C2-25804820EDAC}">
                        <c15:formulaRef>
                          <c15:sqref>'Cat Log((cellsmL)+1) w noise'!$A$49</c15:sqref>
                        </c15:formulaRef>
                      </c:ext>
                    </c:extLst>
                    <c:strCache>
                      <c:ptCount val="1"/>
                      <c:pt idx="0">
                        <c:v>T3SS+ PROT+ BACT- VIR+</c:v>
                      </c:pt>
                    </c:strCache>
                  </c:strRef>
                </c:tx>
                <c:spPr>
                  <a:ln w="28575" cap="rnd">
                    <a:solidFill>
                      <a:schemeClr val="accent1">
                        <a:lumMod val="40000"/>
                        <a:lumOff val="60000"/>
                      </a:schemeClr>
                    </a:solidFill>
                    <a:round/>
                  </a:ln>
                  <a:effectLst/>
                </c:spPr>
                <c:marker>
                  <c:symbol val="star"/>
                  <c:size val="11"/>
                  <c:spPr>
                    <a:noFill/>
                    <a:ln w="9525">
                      <a:solidFill>
                        <a:schemeClr val="accent1">
                          <a:lumMod val="40000"/>
                          <a:lumOff val="60000"/>
                        </a:schemeClr>
                      </a:solidFill>
                    </a:ln>
                    <a:effectLst/>
                  </c:spPr>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3 (May 20th) (4)'!$P$7</c15:sqref>
                          </c15:formulaRef>
                        </c:ext>
                      </c:extLst>
                      <c:numCache>
                        <c:formatCode>General</c:formatCode>
                        <c:ptCount val="1"/>
                        <c:pt idx="0">
                          <c:v>0</c:v>
                        </c:pt>
                      </c:numCache>
                    </c:numRef>
                  </c:plus>
                  <c:minus>
                    <c:numRef>
                      <c:extLst xmlns:c15="http://schemas.microsoft.com/office/drawing/2012/chart">
                        <c:ext xmlns:c15="http://schemas.microsoft.com/office/drawing/2012/chart" uri="{02D57815-91ED-43cb-92C2-25804820EDAC}">
                          <c15:formulaRef>
                            <c15:sqref>'[2]Day 3 (May 20th) (4)'!$P$7</c15:sqref>
                          </c15:formulaRef>
                        </c:ext>
                      </c:extLst>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noise'!$B$49:$E$49</c15:sqref>
                        </c15:formulaRef>
                      </c:ext>
                    </c:extLst>
                    <c:numCache>
                      <c:formatCode>General</c:formatCode>
                      <c:ptCount val="4"/>
                      <c:pt idx="0">
                        <c:v>3.3948957920074498</c:v>
                      </c:pt>
                      <c:pt idx="1">
                        <c:v>4.38181829452515</c:v>
                      </c:pt>
                      <c:pt idx="2">
                        <c:v>4.0597882270812997</c:v>
                      </c:pt>
                      <c:pt idx="3">
                        <c:v>5.1965537071228001</c:v>
                      </c:pt>
                    </c:numCache>
                  </c:numRef>
                </c:val>
                <c:smooth val="0"/>
                <c:extLst xmlns:c15="http://schemas.microsoft.com/office/drawing/2012/chart">
                  <c:ext xmlns:c16="http://schemas.microsoft.com/office/drawing/2014/chart" uri="{C3380CC4-5D6E-409C-BE32-E72D297353CC}">
                    <c16:uniqueId val="{0000002F-D492-4092-B292-7356E831D6D6}"/>
                  </c:ext>
                </c:extLst>
              </c15:ser>
            </c15:filteredLineSeries>
            <c15:filteredLineSeries>
              <c15:ser>
                <c:idx val="48"/>
                <c:order val="48"/>
                <c:tx>
                  <c:strRef>
                    <c:extLst xmlns:c15="http://schemas.microsoft.com/office/drawing/2012/chart">
                      <c:ext xmlns:c15="http://schemas.microsoft.com/office/drawing/2012/chart" uri="{02D57815-91ED-43cb-92C2-25804820EDAC}">
                        <c15:formulaRef>
                          <c15:sqref>'Cat Log((cellsmL)+1) w noise'!$A$50</c15:sqref>
                        </c15:formulaRef>
                      </c:ext>
                    </c:extLst>
                    <c:strCache>
                      <c:ptCount val="1"/>
                      <c:pt idx="0">
                        <c:v>T3SS- PROT+ BACT- VIR+</c:v>
                      </c:pt>
                    </c:strCache>
                  </c:strRef>
                </c:tx>
                <c:spPr>
                  <a:ln w="28575" cap="rnd">
                    <a:solidFill>
                      <a:schemeClr val="accent1">
                        <a:lumMod val="40000"/>
                        <a:lumOff val="60000"/>
                      </a:schemeClr>
                    </a:solidFill>
                    <a:round/>
                  </a:ln>
                  <a:effectLst/>
                </c:spPr>
                <c:marker>
                  <c:symbol val="none"/>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3 (May 20th) (4)'!$U$7</c15:sqref>
                          </c15:formulaRef>
                        </c:ext>
                      </c:extLst>
                      <c:numCache>
                        <c:formatCode>General</c:formatCode>
                        <c:ptCount val="1"/>
                        <c:pt idx="0">
                          <c:v>0</c:v>
                        </c:pt>
                      </c:numCache>
                    </c:numRef>
                  </c:plus>
                  <c:minus>
                    <c:numRef>
                      <c:extLst xmlns:c15="http://schemas.microsoft.com/office/drawing/2012/chart">
                        <c:ext xmlns:c15="http://schemas.microsoft.com/office/drawing/2012/chart" uri="{02D57815-91ED-43cb-92C2-25804820EDAC}">
                          <c15:formulaRef>
                            <c15:sqref>'[2]Day 3 (May 20th) (4)'!$U$7</c15:sqref>
                          </c15:formulaRef>
                        </c:ext>
                      </c:extLst>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noise'!$B$50:$E$50</c15:sqref>
                        </c15:formulaRef>
                      </c:ext>
                    </c:extLst>
                    <c:numCache>
                      <c:formatCode>General</c:formatCode>
                      <c:ptCount val="4"/>
                      <c:pt idx="0">
                        <c:v>3.3948957920074498</c:v>
                      </c:pt>
                      <c:pt idx="1">
                        <c:v>5.0678591728210396</c:v>
                      </c:pt>
                      <c:pt idx="2">
                        <c:v>4.6195497512817401</c:v>
                      </c:pt>
                      <c:pt idx="3">
                        <c:v>5.5699400901794398</c:v>
                      </c:pt>
                    </c:numCache>
                  </c:numRef>
                </c:val>
                <c:smooth val="0"/>
                <c:extLst xmlns:c15="http://schemas.microsoft.com/office/drawing/2012/chart">
                  <c:ext xmlns:c16="http://schemas.microsoft.com/office/drawing/2014/chart" uri="{C3380CC4-5D6E-409C-BE32-E72D297353CC}">
                    <c16:uniqueId val="{00000030-D492-4092-B292-7356E831D6D6}"/>
                  </c:ext>
                </c:extLst>
              </c15:ser>
            </c15:filteredLineSeries>
            <c15:filteredLineSeries>
              <c15:ser>
                <c:idx val="49"/>
                <c:order val="49"/>
                <c:tx>
                  <c:strRef>
                    <c:extLst xmlns:c15="http://schemas.microsoft.com/office/drawing/2012/chart">
                      <c:ext xmlns:c15="http://schemas.microsoft.com/office/drawing/2012/chart" uri="{02D57815-91ED-43cb-92C2-25804820EDAC}">
                        <c15:formulaRef>
                          <c15:sqref>'Cat Log((cellsmL)+1) w noise'!$A$51</c15:sqref>
                        </c15:formulaRef>
                      </c:ext>
                    </c:extLst>
                    <c:strCache>
                      <c:ptCount val="1"/>
                      <c:pt idx="0">
                        <c:v>T3SS+ PROT- BACT+ VIR+</c:v>
                      </c:pt>
                    </c:strCache>
                  </c:strRef>
                </c:tx>
                <c:spPr>
                  <a:ln w="28575" cap="rnd">
                    <a:solidFill>
                      <a:schemeClr val="accent1">
                        <a:lumMod val="60000"/>
                        <a:lumOff val="40000"/>
                      </a:schemeClr>
                    </a:solidFill>
                    <a:round/>
                  </a:ln>
                  <a:effectLst/>
                </c:spPr>
                <c:marker>
                  <c:symbol val="star"/>
                  <c:size val="11"/>
                  <c:spPr>
                    <a:noFill/>
                    <a:ln w="9525">
                      <a:solidFill>
                        <a:schemeClr val="accent1">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noise'!$B$51:$E$51</c15:sqref>
                        </c15:formulaRef>
                      </c:ext>
                    </c:extLst>
                    <c:numCache>
                      <c:formatCode>General</c:formatCode>
                      <c:ptCount val="4"/>
                      <c:pt idx="0">
                        <c:v>5.2806644439697301</c:v>
                      </c:pt>
                      <c:pt idx="1">
                        <c:v>0</c:v>
                      </c:pt>
                      <c:pt idx="2">
                        <c:v>4.5046072006225604</c:v>
                      </c:pt>
                      <c:pt idx="3">
                        <c:v>5.1018753051757804</c:v>
                      </c:pt>
                    </c:numCache>
                  </c:numRef>
                </c:val>
                <c:smooth val="0"/>
                <c:extLst xmlns:c15="http://schemas.microsoft.com/office/drawing/2012/chart">
                  <c:ext xmlns:c16="http://schemas.microsoft.com/office/drawing/2014/chart" uri="{C3380CC4-5D6E-409C-BE32-E72D297353CC}">
                    <c16:uniqueId val="{00000031-D492-4092-B292-7356E831D6D6}"/>
                  </c:ext>
                </c:extLst>
              </c15:ser>
            </c15:filteredLineSeries>
            <c15:filteredLineSeries>
              <c15:ser>
                <c:idx val="50"/>
                <c:order val="50"/>
                <c:tx>
                  <c:strRef>
                    <c:extLst xmlns:c15="http://schemas.microsoft.com/office/drawing/2012/chart">
                      <c:ext xmlns:c15="http://schemas.microsoft.com/office/drawing/2012/chart" uri="{02D57815-91ED-43cb-92C2-25804820EDAC}">
                        <c15:formulaRef>
                          <c15:sqref>'Cat Log((cellsmL)+1) w noise'!$A$52</c15:sqref>
                        </c15:formulaRef>
                      </c:ext>
                    </c:extLst>
                    <c:strCache>
                      <c:ptCount val="1"/>
                      <c:pt idx="0">
                        <c:v>T3SS- PROT- BACT+ VIR+</c:v>
                      </c:pt>
                    </c:strCache>
                  </c:strRef>
                </c:tx>
                <c:spPr>
                  <a:ln w="28575" cap="rnd">
                    <a:solidFill>
                      <a:schemeClr val="accent1">
                        <a:lumMod val="60000"/>
                        <a:lumOff val="40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noise'!$B$52:$E$52</c15:sqref>
                        </c15:formulaRef>
                      </c:ext>
                    </c:extLst>
                    <c:numCache>
                      <c:formatCode>General</c:formatCode>
                      <c:ptCount val="4"/>
                      <c:pt idx="0">
                        <c:v>4.7959361076354998</c:v>
                      </c:pt>
                      <c:pt idx="1">
                        <c:v>0</c:v>
                      </c:pt>
                      <c:pt idx="2">
                        <c:v>4.6970582008361799</c:v>
                      </c:pt>
                      <c:pt idx="3">
                        <c:v>4.7844915390014604</c:v>
                      </c:pt>
                    </c:numCache>
                  </c:numRef>
                </c:val>
                <c:smooth val="0"/>
                <c:extLst xmlns:c15="http://schemas.microsoft.com/office/drawing/2012/chart">
                  <c:ext xmlns:c16="http://schemas.microsoft.com/office/drawing/2014/chart" uri="{C3380CC4-5D6E-409C-BE32-E72D297353CC}">
                    <c16:uniqueId val="{00000032-D492-4092-B292-7356E831D6D6}"/>
                  </c:ext>
                </c:extLst>
              </c15:ser>
            </c15:filteredLineSeries>
            <c15:filteredLineSeries>
              <c15:ser>
                <c:idx val="51"/>
                <c:order val="51"/>
                <c:tx>
                  <c:strRef>
                    <c:extLst xmlns:c15="http://schemas.microsoft.com/office/drawing/2012/chart">
                      <c:ext xmlns:c15="http://schemas.microsoft.com/office/drawing/2012/chart" uri="{02D57815-91ED-43cb-92C2-25804820EDAC}">
                        <c15:formulaRef>
                          <c15:sqref>'Cat Log((cellsmL)+1) w noise'!$A$53</c15:sqref>
                        </c15:formulaRef>
                      </c:ext>
                    </c:extLst>
                    <c:strCache>
                      <c:ptCount val="1"/>
                      <c:pt idx="0">
                        <c:v>T3SS+ PROT- BACT- VIR+</c:v>
                      </c:pt>
                    </c:strCache>
                  </c:strRef>
                </c:tx>
                <c:spPr>
                  <a:ln w="28575" cap="rnd">
                    <a:solidFill>
                      <a:schemeClr val="accent1">
                        <a:lumMod val="75000"/>
                      </a:schemeClr>
                    </a:solidFill>
                    <a:round/>
                  </a:ln>
                  <a:effectLst/>
                </c:spPr>
                <c:marker>
                  <c:symbol val="star"/>
                  <c:size val="11"/>
                  <c:spPr>
                    <a:noFill/>
                    <a:ln w="9525">
                      <a:solidFill>
                        <a:schemeClr val="accent1">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noise'!$B$53:$E$53</c15:sqref>
                        </c15:formulaRef>
                      </c:ext>
                    </c:extLst>
                    <c:numCache>
                      <c:formatCode>General</c:formatCode>
                      <c:ptCount val="4"/>
                      <c:pt idx="0">
                        <c:v>0</c:v>
                      </c:pt>
                      <c:pt idx="1">
                        <c:v>0</c:v>
                      </c:pt>
                      <c:pt idx="2">
                        <c:v>4.0450901985168501</c:v>
                      </c:pt>
                      <c:pt idx="3">
                        <c:v>4.2046251296997097</c:v>
                      </c:pt>
                    </c:numCache>
                  </c:numRef>
                </c:val>
                <c:smooth val="0"/>
                <c:extLst xmlns:c15="http://schemas.microsoft.com/office/drawing/2012/chart">
                  <c:ext xmlns:c16="http://schemas.microsoft.com/office/drawing/2014/chart" uri="{C3380CC4-5D6E-409C-BE32-E72D297353CC}">
                    <c16:uniqueId val="{00000033-D492-4092-B292-7356E831D6D6}"/>
                  </c:ext>
                </c:extLst>
              </c15:ser>
            </c15:filteredLineSeries>
            <c15:filteredLineSeries>
              <c15:ser>
                <c:idx val="52"/>
                <c:order val="52"/>
                <c:tx>
                  <c:strRef>
                    <c:extLst xmlns:c15="http://schemas.microsoft.com/office/drawing/2012/chart">
                      <c:ext xmlns:c15="http://schemas.microsoft.com/office/drawing/2012/chart" uri="{02D57815-91ED-43cb-92C2-25804820EDAC}">
                        <c15:formulaRef>
                          <c15:sqref>'Cat Log((cellsmL)+1) w noise'!$A$54</c15:sqref>
                        </c15:formulaRef>
                      </c:ext>
                    </c:extLst>
                    <c:strCache>
                      <c:ptCount val="1"/>
                      <c:pt idx="0">
                        <c:v>T3SS- PROT- BACT- VIR+</c:v>
                      </c:pt>
                    </c:strCache>
                  </c:strRef>
                </c:tx>
                <c:spPr>
                  <a:ln w="28575" cap="rnd">
                    <a:solidFill>
                      <a:schemeClr val="accent1">
                        <a:lumMod val="75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noise'!$B$54:$E$54</c15:sqref>
                        </c15:formulaRef>
                      </c:ext>
                    </c:extLst>
                    <c:numCache>
                      <c:formatCode>General</c:formatCode>
                      <c:ptCount val="4"/>
                      <c:pt idx="0">
                        <c:v>0</c:v>
                      </c:pt>
                      <c:pt idx="1">
                        <c:v>3.9959731101989702</c:v>
                      </c:pt>
                      <c:pt idx="2">
                        <c:v>0</c:v>
                      </c:pt>
                      <c:pt idx="3">
                        <c:v>4.2347240447998002</c:v>
                      </c:pt>
                    </c:numCache>
                  </c:numRef>
                </c:val>
                <c:smooth val="0"/>
                <c:extLst xmlns:c15="http://schemas.microsoft.com/office/drawing/2012/chart">
                  <c:ext xmlns:c16="http://schemas.microsoft.com/office/drawing/2014/chart" uri="{C3380CC4-5D6E-409C-BE32-E72D297353CC}">
                    <c16:uniqueId val="{00000034-D492-4092-B292-7356E831D6D6}"/>
                  </c:ext>
                </c:extLst>
              </c15:ser>
            </c15:filteredLineSeries>
            <c15:filteredLineSeries>
              <c15:ser>
                <c:idx val="53"/>
                <c:order val="53"/>
                <c:tx>
                  <c:strRef>
                    <c:extLst xmlns:c15="http://schemas.microsoft.com/office/drawing/2012/chart">
                      <c:ext xmlns:c15="http://schemas.microsoft.com/office/drawing/2012/chart" uri="{02D57815-91ED-43cb-92C2-25804820EDAC}">
                        <c15:formulaRef>
                          <c15:sqref>'Cat Log((cellsmL)+1) w noise'!$A$55</c15:sqref>
                        </c15:formulaRef>
                      </c:ext>
                    </c:extLst>
                    <c:strCache>
                      <c:ptCount val="1"/>
                      <c:pt idx="0">
                        <c:v>T3SS+ PROT- BACT- VIR-</c:v>
                      </c:pt>
                    </c:strCache>
                  </c:strRef>
                </c:tx>
                <c:spPr>
                  <a:ln w="28575" cap="rnd">
                    <a:solidFill>
                      <a:schemeClr val="accent1">
                        <a:lumMod val="50000"/>
                      </a:schemeClr>
                    </a:solidFill>
                    <a:round/>
                  </a:ln>
                  <a:effectLst/>
                </c:spPr>
                <c:marker>
                  <c:symbol val="star"/>
                  <c:size val="11"/>
                  <c:spPr>
                    <a:noFill/>
                    <a:ln w="9525">
                      <a:solidFill>
                        <a:schemeClr val="accent1">
                          <a:lumMod val="50000"/>
                        </a:schemeClr>
                      </a:solidFill>
                    </a:ln>
                    <a:effectLst/>
                  </c:spPr>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0 (May 17th) (4)'!$AT$7</c15:sqref>
                          </c15:formulaRef>
                        </c:ext>
                      </c:extLst>
                      <c:numCache>
                        <c:formatCode>General</c:formatCode>
                        <c:ptCount val="1"/>
                        <c:pt idx="0">
                          <c:v>0</c:v>
                        </c:pt>
                      </c:numCache>
                    </c:numRef>
                  </c:plus>
                  <c:minus>
                    <c:numRef>
                      <c:extLst xmlns:c15="http://schemas.microsoft.com/office/drawing/2012/chart">
                        <c:ext xmlns:c15="http://schemas.microsoft.com/office/drawing/2012/chart" uri="{02D57815-91ED-43cb-92C2-25804820EDAC}">
                          <c15:formulaRef>
                            <c15:sqref>'[2]Day 0 (May 17th) (4)'!$AT$7</c15:sqref>
                          </c15:formulaRef>
                        </c:ext>
                      </c:extLst>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noise'!$B$55:$E$55</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35-D492-4092-B292-7356E831D6D6}"/>
                  </c:ext>
                </c:extLst>
              </c15:ser>
            </c15:filteredLineSeries>
            <c15:filteredLineSeries>
              <c15:ser>
                <c:idx val="54"/>
                <c:order val="54"/>
                <c:tx>
                  <c:strRef>
                    <c:extLst xmlns:c15="http://schemas.microsoft.com/office/drawing/2012/chart">
                      <c:ext xmlns:c15="http://schemas.microsoft.com/office/drawing/2012/chart" uri="{02D57815-91ED-43cb-92C2-25804820EDAC}">
                        <c15:formulaRef>
                          <c15:sqref>'Cat Log((cellsmL)+1) w noise'!$A$56</c15:sqref>
                        </c15:formulaRef>
                      </c:ext>
                    </c:extLst>
                    <c:strCache>
                      <c:ptCount val="1"/>
                      <c:pt idx="0">
                        <c:v>T3SS- PROT- BACT- VIR-</c:v>
                      </c:pt>
                    </c:strCache>
                  </c:strRef>
                </c:tx>
                <c:spPr>
                  <a:ln w="28575" cap="rnd">
                    <a:solidFill>
                      <a:schemeClr val="accent1">
                        <a:lumMod val="50000"/>
                      </a:schemeClr>
                    </a:solidFill>
                    <a:round/>
                  </a:ln>
                  <a:effectLst/>
                </c:spPr>
                <c:marker>
                  <c:symbol val="none"/>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2 (May 19th) (4)'!$AY$7</c15:sqref>
                          </c15:formulaRef>
                        </c:ext>
                      </c:extLst>
                      <c:numCache>
                        <c:formatCode>General</c:formatCode>
                        <c:ptCount val="1"/>
                        <c:pt idx="0">
                          <c:v>0</c:v>
                        </c:pt>
                      </c:numCache>
                    </c:numRef>
                  </c:plus>
                  <c:minus>
                    <c:numRef>
                      <c:extLst xmlns:c15="http://schemas.microsoft.com/office/drawing/2012/chart">
                        <c:ext xmlns:c15="http://schemas.microsoft.com/office/drawing/2012/chart" uri="{02D57815-91ED-43cb-92C2-25804820EDAC}">
                          <c15:formulaRef>
                            <c15:sqref>'[2]Day 2 (May 19th) (4)'!$AY$7</c15:sqref>
                          </c15:formulaRef>
                        </c:ext>
                      </c:extLst>
                      <c:numCache>
                        <c:formatCode>General</c:formatCode>
                        <c:ptCount val="1"/>
                        <c:pt idx="0">
                          <c:v>0</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noise'!$B$56:$E$56</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36-D492-4092-B292-7356E831D6D6}"/>
                  </c:ext>
                </c:extLst>
              </c15:ser>
            </c15:filteredLineSeries>
            <c15:filteredLineSeries>
              <c15:ser>
                <c:idx val="55"/>
                <c:order val="55"/>
                <c:tx>
                  <c:strRef>
                    <c:extLst xmlns:c15="http://schemas.microsoft.com/office/drawing/2012/chart">
                      <c:ext xmlns:c15="http://schemas.microsoft.com/office/drawing/2012/chart" uri="{02D57815-91ED-43cb-92C2-25804820EDAC}">
                        <c15:formulaRef>
                          <c15:sqref>'Cat Log((cellsmL)+1) w noise'!$A$57</c15:sqref>
                        </c15:formulaRef>
                      </c:ext>
                    </c:extLst>
                    <c:strCache>
                      <c:ptCount val="1"/>
                      <c:pt idx="0">
                        <c:v>ZP +PROT +BACT +VIR</c:v>
                      </c:pt>
                    </c:strCache>
                  </c:strRef>
                </c:tx>
                <c:spPr>
                  <a:ln w="28575" cap="rnd">
                    <a:solidFill>
                      <a:schemeClr val="accent1">
                        <a:lumMod val="20000"/>
                        <a:lumOff val="8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noise'!$B$57:$E$57</c15:sqref>
                        </c15:formulaRef>
                      </c:ext>
                    </c:extLst>
                    <c:numCache>
                      <c:formatCode>General</c:formatCode>
                      <c:ptCount val="4"/>
                      <c:pt idx="0">
                        <c:v>0</c:v>
                      </c:pt>
                      <c:pt idx="1">
                        <c:v>4.8915176391601598</c:v>
                      </c:pt>
                      <c:pt idx="2">
                        <c:v>5.0988907814025897</c:v>
                      </c:pt>
                      <c:pt idx="3">
                        <c:v>5.05334377288818</c:v>
                      </c:pt>
                    </c:numCache>
                  </c:numRef>
                </c:val>
                <c:smooth val="0"/>
                <c:extLst xmlns:c15="http://schemas.microsoft.com/office/drawing/2012/chart">
                  <c:ext xmlns:c16="http://schemas.microsoft.com/office/drawing/2014/chart" uri="{C3380CC4-5D6E-409C-BE32-E72D297353CC}">
                    <c16:uniqueId val="{00000037-D492-4092-B292-7356E831D6D6}"/>
                  </c:ext>
                </c:extLst>
              </c15:ser>
            </c15:filteredLineSeries>
            <c15:filteredLineSeries>
              <c15:ser>
                <c:idx val="56"/>
                <c:order val="56"/>
                <c:tx>
                  <c:strRef>
                    <c:extLst xmlns:c15="http://schemas.microsoft.com/office/drawing/2012/chart">
                      <c:ext xmlns:c15="http://schemas.microsoft.com/office/drawing/2012/chart" uri="{02D57815-91ED-43cb-92C2-25804820EDAC}">
                        <c15:formulaRef>
                          <c15:sqref>'Cat Log((cellsmL)+1) w noise'!$A$58</c15:sqref>
                        </c15:formulaRef>
                      </c:ext>
                    </c:extLst>
                    <c:strCache>
                      <c:ptCount val="1"/>
                      <c:pt idx="0">
                        <c:v>ZP +PROT -BACT +VIR</c:v>
                      </c:pt>
                    </c:strCache>
                  </c:strRef>
                </c:tx>
                <c:spPr>
                  <a:ln w="28575" cap="rnd">
                    <a:solidFill>
                      <a:schemeClr val="accent1">
                        <a:lumMod val="40000"/>
                        <a:lumOff val="6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noise'!$B$58:$E$58</c15:sqref>
                        </c15:formulaRef>
                      </c:ext>
                    </c:extLst>
                    <c:numCache>
                      <c:formatCode>General</c:formatCode>
                      <c:ptCount val="4"/>
                      <c:pt idx="0">
                        <c:v>4.5220651626586896</c:v>
                      </c:pt>
                      <c:pt idx="1">
                        <c:v>0</c:v>
                      </c:pt>
                      <c:pt idx="2">
                        <c:v>5.7242922782897896</c:v>
                      </c:pt>
                      <c:pt idx="3">
                        <c:v>0</c:v>
                      </c:pt>
                    </c:numCache>
                  </c:numRef>
                </c:val>
                <c:smooth val="0"/>
                <c:extLst xmlns:c15="http://schemas.microsoft.com/office/drawing/2012/chart">
                  <c:ext xmlns:c16="http://schemas.microsoft.com/office/drawing/2014/chart" uri="{C3380CC4-5D6E-409C-BE32-E72D297353CC}">
                    <c16:uniqueId val="{00000038-D492-4092-B292-7356E831D6D6}"/>
                  </c:ext>
                </c:extLst>
              </c15:ser>
            </c15:filteredLineSeries>
            <c15:filteredLineSeries>
              <c15:ser>
                <c:idx val="57"/>
                <c:order val="57"/>
                <c:tx>
                  <c:strRef>
                    <c:extLst xmlns:c15="http://schemas.microsoft.com/office/drawing/2012/chart">
                      <c:ext xmlns:c15="http://schemas.microsoft.com/office/drawing/2012/chart" uri="{02D57815-91ED-43cb-92C2-25804820EDAC}">
                        <c15:formulaRef>
                          <c15:sqref>'Cat Log((cellsmL)+1) w noise'!$A$59</c15:sqref>
                        </c15:formulaRef>
                      </c:ext>
                    </c:extLst>
                    <c:strCache>
                      <c:ptCount val="1"/>
                      <c:pt idx="0">
                        <c:v>ZP -PROT +BACT +VIR</c:v>
                      </c:pt>
                    </c:strCache>
                  </c:strRef>
                </c:tx>
                <c:spPr>
                  <a:ln w="28575" cap="rnd">
                    <a:solidFill>
                      <a:schemeClr val="accent1">
                        <a:lumMod val="60000"/>
                        <a:lumOff val="4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noise'!$B$59:$E$59</c15:sqref>
                        </c15:formulaRef>
                      </c:ext>
                    </c:extLst>
                    <c:numCache>
                      <c:formatCode>General</c:formatCode>
                      <c:ptCount val="4"/>
                      <c:pt idx="0">
                        <c:v>0</c:v>
                      </c:pt>
                      <c:pt idx="1">
                        <c:v>0</c:v>
                      </c:pt>
                      <c:pt idx="2">
                        <c:v>4.7248773574829102</c:v>
                      </c:pt>
                      <c:pt idx="3">
                        <c:v>4.9146289825439498</c:v>
                      </c:pt>
                    </c:numCache>
                  </c:numRef>
                </c:val>
                <c:smooth val="0"/>
                <c:extLst xmlns:c15="http://schemas.microsoft.com/office/drawing/2012/chart">
                  <c:ext xmlns:c16="http://schemas.microsoft.com/office/drawing/2014/chart" uri="{C3380CC4-5D6E-409C-BE32-E72D297353CC}">
                    <c16:uniqueId val="{00000039-D492-4092-B292-7356E831D6D6}"/>
                  </c:ext>
                </c:extLst>
              </c15:ser>
            </c15:filteredLineSeries>
            <c15:filteredLineSeries>
              <c15:ser>
                <c:idx val="58"/>
                <c:order val="58"/>
                <c:tx>
                  <c:strRef>
                    <c:extLst xmlns:c15="http://schemas.microsoft.com/office/drawing/2012/chart">
                      <c:ext xmlns:c15="http://schemas.microsoft.com/office/drawing/2012/chart" uri="{02D57815-91ED-43cb-92C2-25804820EDAC}">
                        <c15:formulaRef>
                          <c15:sqref>'Cat Log((cellsmL)+1) w noise'!$A$60</c15:sqref>
                        </c15:formulaRef>
                      </c:ext>
                    </c:extLst>
                    <c:strCache>
                      <c:ptCount val="1"/>
                      <c:pt idx="0">
                        <c:v>ZP -PROT -BACT +VIR</c:v>
                      </c:pt>
                    </c:strCache>
                  </c:strRef>
                </c:tx>
                <c:spPr>
                  <a:ln w="28575" cap="rnd">
                    <a:solidFill>
                      <a:schemeClr val="accent1">
                        <a:lumMod val="75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noise'!$B$60:$E$60</c15:sqref>
                        </c15:formulaRef>
                      </c:ext>
                    </c:extLst>
                    <c:numCache>
                      <c:formatCode>General</c:formatCode>
                      <c:ptCount val="4"/>
                      <c:pt idx="0">
                        <c:v>0</c:v>
                      </c:pt>
                      <c:pt idx="1">
                        <c:v>0</c:v>
                      </c:pt>
                      <c:pt idx="2">
                        <c:v>3.6467144489288299</c:v>
                      </c:pt>
                      <c:pt idx="3">
                        <c:v>3.9483268260955802</c:v>
                      </c:pt>
                    </c:numCache>
                  </c:numRef>
                </c:val>
                <c:smooth val="0"/>
                <c:extLst xmlns:c15="http://schemas.microsoft.com/office/drawing/2012/chart">
                  <c:ext xmlns:c16="http://schemas.microsoft.com/office/drawing/2014/chart" uri="{C3380CC4-5D6E-409C-BE32-E72D297353CC}">
                    <c16:uniqueId val="{0000003A-D492-4092-B292-7356E831D6D6}"/>
                  </c:ext>
                </c:extLst>
              </c15:ser>
            </c15:filteredLineSeries>
            <c15:filteredLineSeries>
              <c15:ser>
                <c:idx val="59"/>
                <c:order val="59"/>
                <c:tx>
                  <c:strRef>
                    <c:extLst xmlns:c15="http://schemas.microsoft.com/office/drawing/2012/chart">
                      <c:ext xmlns:c15="http://schemas.microsoft.com/office/drawing/2012/chart" uri="{02D57815-91ED-43cb-92C2-25804820EDAC}">
                        <c15:formulaRef>
                          <c15:sqref>'Cat Log((cellsmL)+1) w noise'!$A$61</c15:sqref>
                        </c15:formulaRef>
                      </c:ext>
                    </c:extLst>
                    <c:strCache>
                      <c:ptCount val="1"/>
                      <c:pt idx="0">
                        <c:v>ZP -PROT -BACT -VIR</c:v>
                      </c:pt>
                    </c:strCache>
                  </c:strRef>
                </c:tx>
                <c:spPr>
                  <a:ln w="28575" cap="rnd">
                    <a:solidFill>
                      <a:schemeClr val="accent1">
                        <a:lumMod val="5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noise'!$B$61:$E$61</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3B-D492-4092-B292-7356E831D6D6}"/>
                  </c:ext>
                </c:extLst>
              </c15:ser>
            </c15:filteredLineSeries>
            <c15:filteredLineSeries>
              <c15:ser>
                <c:idx val="60"/>
                <c:order val="60"/>
                <c:tx>
                  <c:strRef>
                    <c:extLst xmlns:c15="http://schemas.microsoft.com/office/drawing/2012/chart">
                      <c:ext xmlns:c15="http://schemas.microsoft.com/office/drawing/2012/chart" uri="{02D57815-91ED-43cb-92C2-25804820EDAC}">
                        <c15:formulaRef>
                          <c15:sqref>'Cat Log((cellsmL)+1) w noise'!$A$62</c15:sqref>
                        </c15:formulaRef>
                      </c:ext>
                    </c:extLst>
                    <c:strCache>
                      <c:ptCount val="1"/>
                      <c:pt idx="0">
                        <c:v>CH +T3SS +PROT +BACT +VIR</c:v>
                      </c:pt>
                    </c:strCache>
                  </c:strRef>
                </c:tx>
                <c:spPr>
                  <a:ln w="28575" cap="rnd">
                    <a:solidFill>
                      <a:schemeClr val="accent6">
                        <a:lumMod val="20000"/>
                        <a:lumOff val="80000"/>
                      </a:schemeClr>
                    </a:solidFill>
                    <a:round/>
                  </a:ln>
                  <a:effectLst/>
                </c:spPr>
                <c:marker>
                  <c:symbol val="star"/>
                  <c:size val="11"/>
                  <c:spPr>
                    <a:solidFill>
                      <a:schemeClr val="bg2">
                        <a:lumMod val="50000"/>
                        <a:alpha val="72000"/>
                      </a:schemeClr>
                    </a:solidFill>
                    <a:ln w="9525">
                      <a:solidFill>
                        <a:schemeClr val="accent6">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noise'!$B$62:$E$62</c15:sqref>
                        </c15:formulaRef>
                      </c:ext>
                    </c:extLst>
                    <c:numCache>
                      <c:formatCode>General</c:formatCode>
                      <c:ptCount val="4"/>
                      <c:pt idx="0">
                        <c:v>3.8751192092895499</c:v>
                      </c:pt>
                      <c:pt idx="1">
                        <c:v>0</c:v>
                      </c:pt>
                      <c:pt idx="2">
                        <c:v>0</c:v>
                      </c:pt>
                      <c:pt idx="3">
                        <c:v>2.47856640815735</c:v>
                      </c:pt>
                    </c:numCache>
                  </c:numRef>
                </c:val>
                <c:smooth val="0"/>
                <c:extLst xmlns:c15="http://schemas.microsoft.com/office/drawing/2012/chart">
                  <c:ext xmlns:c16="http://schemas.microsoft.com/office/drawing/2014/chart" uri="{C3380CC4-5D6E-409C-BE32-E72D297353CC}">
                    <c16:uniqueId val="{0000003C-D492-4092-B292-7356E831D6D6}"/>
                  </c:ext>
                </c:extLst>
              </c15:ser>
            </c15:filteredLineSeries>
            <c15:filteredLineSeries>
              <c15:ser>
                <c:idx val="61"/>
                <c:order val="61"/>
                <c:tx>
                  <c:strRef>
                    <c:extLst xmlns:c15="http://schemas.microsoft.com/office/drawing/2012/chart">
                      <c:ext xmlns:c15="http://schemas.microsoft.com/office/drawing/2012/chart" uri="{02D57815-91ED-43cb-92C2-25804820EDAC}">
                        <c15:formulaRef>
                          <c15:sqref>'Cat Log((cellsmL)+1) w noise'!$A$63</c15:sqref>
                        </c15:formulaRef>
                      </c:ext>
                    </c:extLst>
                    <c:strCache>
                      <c:ptCount val="1"/>
                      <c:pt idx="0">
                        <c:v>CH -T3SS +PROT +BACT +VIR</c:v>
                      </c:pt>
                    </c:strCache>
                  </c:strRef>
                </c:tx>
                <c:spPr>
                  <a:ln w="28575" cap="rnd">
                    <a:solidFill>
                      <a:schemeClr val="accent6">
                        <a:lumMod val="20000"/>
                        <a:lumOff val="80000"/>
                      </a:schemeClr>
                    </a:solidFill>
                    <a:round/>
                  </a:ln>
                  <a:effectLst/>
                </c:spPr>
                <c:marker>
                  <c:symbol val="square"/>
                  <c:size val="11"/>
                  <c:spPr>
                    <a:solidFill>
                      <a:schemeClr val="accent6">
                        <a:lumMod val="20000"/>
                        <a:lumOff val="80000"/>
                      </a:schemeClr>
                    </a:solidFill>
                    <a:ln w="9525">
                      <a:solidFill>
                        <a:schemeClr val="accent6">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noise'!$B$63:$E$63</c15:sqref>
                        </c15:formulaRef>
                      </c:ext>
                    </c:extLst>
                    <c:numCache>
                      <c:formatCode>General</c:formatCode>
                      <c:ptCount val="4"/>
                      <c:pt idx="0">
                        <c:v>3.7659912109375</c:v>
                      </c:pt>
                      <c:pt idx="1">
                        <c:v>0</c:v>
                      </c:pt>
                      <c:pt idx="2">
                        <c:v>0</c:v>
                      </c:pt>
                      <c:pt idx="3">
                        <c:v>2.6998376846313499</c:v>
                      </c:pt>
                    </c:numCache>
                  </c:numRef>
                </c:val>
                <c:smooth val="0"/>
                <c:extLst xmlns:c15="http://schemas.microsoft.com/office/drawing/2012/chart">
                  <c:ext xmlns:c16="http://schemas.microsoft.com/office/drawing/2014/chart" uri="{C3380CC4-5D6E-409C-BE32-E72D297353CC}">
                    <c16:uniqueId val="{0000003D-D492-4092-B292-7356E831D6D6}"/>
                  </c:ext>
                </c:extLst>
              </c15:ser>
            </c15:filteredLineSeries>
            <c15:filteredLineSeries>
              <c15:ser>
                <c:idx val="62"/>
                <c:order val="62"/>
                <c:tx>
                  <c:strRef>
                    <c:extLst xmlns:c15="http://schemas.microsoft.com/office/drawing/2012/chart">
                      <c:ext xmlns:c15="http://schemas.microsoft.com/office/drawing/2012/chart" uri="{02D57815-91ED-43cb-92C2-25804820EDAC}">
                        <c15:formulaRef>
                          <c15:sqref>'Cat Log((cellsmL)+1) w noise'!$A$64</c15:sqref>
                        </c15:formulaRef>
                      </c:ext>
                    </c:extLst>
                    <c:strCache>
                      <c:ptCount val="1"/>
                      <c:pt idx="0">
                        <c:v>CH +T3SS +PROT -BACT +VIR</c:v>
                      </c:pt>
                    </c:strCache>
                  </c:strRef>
                </c:tx>
                <c:spPr>
                  <a:ln w="28575" cap="rnd">
                    <a:solidFill>
                      <a:schemeClr val="accent6">
                        <a:lumMod val="40000"/>
                        <a:lumOff val="60000"/>
                      </a:schemeClr>
                    </a:solidFill>
                    <a:round/>
                  </a:ln>
                  <a:effectLst/>
                </c:spPr>
                <c:marker>
                  <c:symbol val="star"/>
                  <c:size val="11"/>
                  <c:spPr>
                    <a:solidFill>
                      <a:schemeClr val="tx1">
                        <a:lumMod val="50000"/>
                        <a:lumOff val="50000"/>
                        <a:alpha val="65000"/>
                      </a:schemeClr>
                    </a:solidFill>
                    <a:ln w="9525">
                      <a:solidFill>
                        <a:schemeClr val="accent6">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noise'!$B$64:$E$64</c15:sqref>
                        </c15:formulaRef>
                      </c:ext>
                    </c:extLst>
                    <c:numCache>
                      <c:formatCode>General</c:formatCode>
                      <c:ptCount val="4"/>
                      <c:pt idx="0">
                        <c:v>4.6611909866332999</c:v>
                      </c:pt>
                      <c:pt idx="1">
                        <c:v>0</c:v>
                      </c:pt>
                      <c:pt idx="2">
                        <c:v>0</c:v>
                      </c:pt>
                      <c:pt idx="3">
                        <c:v>3.17638063430786</c:v>
                      </c:pt>
                    </c:numCache>
                  </c:numRef>
                </c:val>
                <c:smooth val="0"/>
                <c:extLst xmlns:c15="http://schemas.microsoft.com/office/drawing/2012/chart">
                  <c:ext xmlns:c16="http://schemas.microsoft.com/office/drawing/2014/chart" uri="{C3380CC4-5D6E-409C-BE32-E72D297353CC}">
                    <c16:uniqueId val="{0000003E-D492-4092-B292-7356E831D6D6}"/>
                  </c:ext>
                </c:extLst>
              </c15:ser>
            </c15:filteredLineSeries>
            <c15:filteredLineSeries>
              <c15:ser>
                <c:idx val="63"/>
                <c:order val="63"/>
                <c:tx>
                  <c:strRef>
                    <c:extLst xmlns:c15="http://schemas.microsoft.com/office/drawing/2012/chart">
                      <c:ext xmlns:c15="http://schemas.microsoft.com/office/drawing/2012/chart" uri="{02D57815-91ED-43cb-92C2-25804820EDAC}">
                        <c15:formulaRef>
                          <c15:sqref>'Cat Log((cellsmL)+1) w noise'!$A$65</c15:sqref>
                        </c15:formulaRef>
                      </c:ext>
                    </c:extLst>
                    <c:strCache>
                      <c:ptCount val="1"/>
                      <c:pt idx="0">
                        <c:v>CH -T3SS +PROT -BACT +VIR</c:v>
                      </c:pt>
                    </c:strCache>
                  </c:strRef>
                </c:tx>
                <c:spPr>
                  <a:ln w="28575" cap="rnd">
                    <a:solidFill>
                      <a:schemeClr val="accent6">
                        <a:lumMod val="40000"/>
                        <a:lumOff val="60000"/>
                      </a:schemeClr>
                    </a:solidFill>
                    <a:round/>
                  </a:ln>
                  <a:effectLst/>
                </c:spPr>
                <c:marker>
                  <c:symbol val="square"/>
                  <c:size val="11"/>
                  <c:spPr>
                    <a:solidFill>
                      <a:schemeClr val="accent6">
                        <a:lumMod val="40000"/>
                        <a:lumOff val="60000"/>
                      </a:schemeClr>
                    </a:solidFill>
                    <a:ln w="9525">
                      <a:solidFill>
                        <a:schemeClr val="accent6">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noise'!$B$65:$E$65</c15:sqref>
                        </c15:formulaRef>
                      </c:ext>
                    </c:extLst>
                    <c:numCache>
                      <c:formatCode>General</c:formatCode>
                      <c:ptCount val="4"/>
                      <c:pt idx="0">
                        <c:v>4.4286909103393599</c:v>
                      </c:pt>
                      <c:pt idx="1">
                        <c:v>0</c:v>
                      </c:pt>
                      <c:pt idx="2">
                        <c:v>0</c:v>
                      </c:pt>
                      <c:pt idx="3">
                        <c:v>3.30124711990356</c:v>
                      </c:pt>
                    </c:numCache>
                  </c:numRef>
                </c:val>
                <c:smooth val="0"/>
                <c:extLst xmlns:c15="http://schemas.microsoft.com/office/drawing/2012/chart">
                  <c:ext xmlns:c16="http://schemas.microsoft.com/office/drawing/2014/chart" uri="{C3380CC4-5D6E-409C-BE32-E72D297353CC}">
                    <c16:uniqueId val="{0000003F-D492-4092-B292-7356E831D6D6}"/>
                  </c:ext>
                </c:extLst>
              </c15:ser>
            </c15:filteredLineSeries>
            <c15:filteredLineSeries>
              <c15:ser>
                <c:idx val="64"/>
                <c:order val="64"/>
                <c:tx>
                  <c:strRef>
                    <c:extLst xmlns:c15="http://schemas.microsoft.com/office/drawing/2012/chart">
                      <c:ext xmlns:c15="http://schemas.microsoft.com/office/drawing/2012/chart" uri="{02D57815-91ED-43cb-92C2-25804820EDAC}">
                        <c15:formulaRef>
                          <c15:sqref>'Cat Log((cellsmL)+1) w noise'!$A$66</c15:sqref>
                        </c15:formulaRef>
                      </c:ext>
                    </c:extLst>
                    <c:strCache>
                      <c:ptCount val="1"/>
                      <c:pt idx="0">
                        <c:v>CH +T3SS -PROT +BACT +VIR</c:v>
                      </c:pt>
                    </c:strCache>
                  </c:strRef>
                </c:tx>
                <c:spPr>
                  <a:ln w="28575" cap="rnd">
                    <a:solidFill>
                      <a:schemeClr val="accent6">
                        <a:lumMod val="60000"/>
                        <a:lumOff val="40000"/>
                      </a:schemeClr>
                    </a:solidFill>
                    <a:round/>
                  </a:ln>
                  <a:effectLst/>
                </c:spPr>
                <c:marker>
                  <c:symbol val="star"/>
                  <c:size val="11"/>
                  <c:spPr>
                    <a:solidFill>
                      <a:schemeClr val="bg1">
                        <a:lumMod val="50000"/>
                        <a:alpha val="70000"/>
                      </a:schemeClr>
                    </a:solid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noise'!$B$66:$E$66</c15:sqref>
                        </c15:formulaRef>
                      </c:ext>
                    </c:extLst>
                    <c:numCache>
                      <c:formatCode>General</c:formatCode>
                      <c:ptCount val="4"/>
                      <c:pt idx="0">
                        <c:v>4.5207147598266602</c:v>
                      </c:pt>
                      <c:pt idx="1">
                        <c:v>0</c:v>
                      </c:pt>
                      <c:pt idx="2">
                        <c:v>0</c:v>
                      </c:pt>
                      <c:pt idx="3">
                        <c:v>2.9547247886657702</c:v>
                      </c:pt>
                    </c:numCache>
                  </c:numRef>
                </c:val>
                <c:smooth val="0"/>
                <c:extLst xmlns:c15="http://schemas.microsoft.com/office/drawing/2012/chart">
                  <c:ext xmlns:c16="http://schemas.microsoft.com/office/drawing/2014/chart" uri="{C3380CC4-5D6E-409C-BE32-E72D297353CC}">
                    <c16:uniqueId val="{00000040-D492-4092-B292-7356E831D6D6}"/>
                  </c:ext>
                </c:extLst>
              </c15:ser>
            </c15:filteredLineSeries>
            <c15:filteredLineSeries>
              <c15:ser>
                <c:idx val="65"/>
                <c:order val="65"/>
                <c:tx>
                  <c:strRef>
                    <c:extLst xmlns:c15="http://schemas.microsoft.com/office/drawing/2012/chart">
                      <c:ext xmlns:c15="http://schemas.microsoft.com/office/drawing/2012/chart" uri="{02D57815-91ED-43cb-92C2-25804820EDAC}">
                        <c15:formulaRef>
                          <c15:sqref>'Cat Log((cellsmL)+1) w noise'!$A$67</c15:sqref>
                        </c15:formulaRef>
                      </c:ext>
                    </c:extLst>
                    <c:strCache>
                      <c:ptCount val="1"/>
                      <c:pt idx="0">
                        <c:v>CH -T3SS -PROT +BACT +VIR</c:v>
                      </c:pt>
                    </c:strCache>
                  </c:strRef>
                </c:tx>
                <c:spPr>
                  <a:ln w="28575" cap="rnd">
                    <a:solidFill>
                      <a:schemeClr val="accent6">
                        <a:lumMod val="60000"/>
                        <a:lumOff val="40000"/>
                      </a:schemeClr>
                    </a:solidFill>
                    <a:round/>
                  </a:ln>
                  <a:effectLst/>
                </c:spPr>
                <c:marker>
                  <c:symbol val="square"/>
                  <c:size val="11"/>
                  <c:spPr>
                    <a:solidFill>
                      <a:schemeClr val="accent6">
                        <a:lumMod val="60000"/>
                        <a:lumOff val="40000"/>
                      </a:schemeClr>
                    </a:solid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noise'!$B$67:$E$67</c15:sqref>
                        </c15:formulaRef>
                      </c:ext>
                    </c:extLst>
                    <c:numCache>
                      <c:formatCode>General</c:formatCode>
                      <c:ptCount val="4"/>
                      <c:pt idx="0">
                        <c:v>3.8451600074768102</c:v>
                      </c:pt>
                      <c:pt idx="1">
                        <c:v>0</c:v>
                      </c:pt>
                      <c:pt idx="2">
                        <c:v>0</c:v>
                      </c:pt>
                      <c:pt idx="3">
                        <c:v>3.09725737571716</c:v>
                      </c:pt>
                    </c:numCache>
                  </c:numRef>
                </c:val>
                <c:smooth val="0"/>
                <c:extLst xmlns:c15="http://schemas.microsoft.com/office/drawing/2012/chart">
                  <c:ext xmlns:c16="http://schemas.microsoft.com/office/drawing/2014/chart" uri="{C3380CC4-5D6E-409C-BE32-E72D297353CC}">
                    <c16:uniqueId val="{00000041-D492-4092-B292-7356E831D6D6}"/>
                  </c:ext>
                </c:extLst>
              </c15:ser>
            </c15:filteredLineSeries>
            <c15:filteredLineSeries>
              <c15:ser>
                <c:idx val="66"/>
                <c:order val="66"/>
                <c:tx>
                  <c:strRef>
                    <c:extLst xmlns:c15="http://schemas.microsoft.com/office/drawing/2012/chart">
                      <c:ext xmlns:c15="http://schemas.microsoft.com/office/drawing/2012/chart" uri="{02D57815-91ED-43cb-92C2-25804820EDAC}">
                        <c15:formulaRef>
                          <c15:sqref>'Cat Log((cellsmL)+1) w noise'!$A$68</c15:sqref>
                        </c15:formulaRef>
                      </c:ext>
                    </c:extLst>
                    <c:strCache>
                      <c:ptCount val="1"/>
                      <c:pt idx="0">
                        <c:v>CH +T3SS -PROT -BACT +VIR</c:v>
                      </c:pt>
                    </c:strCache>
                  </c:strRef>
                </c:tx>
                <c:spPr>
                  <a:ln w="28575" cap="rnd">
                    <a:solidFill>
                      <a:schemeClr val="accent6">
                        <a:lumMod val="75000"/>
                      </a:schemeClr>
                    </a:solidFill>
                    <a:round/>
                  </a:ln>
                  <a:effectLst/>
                </c:spPr>
                <c:marker>
                  <c:symbol val="star"/>
                  <c:size val="11"/>
                  <c:spPr>
                    <a:solidFill>
                      <a:schemeClr val="bg1">
                        <a:lumMod val="65000"/>
                        <a:alpha val="70000"/>
                      </a:schemeClr>
                    </a:solid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noise'!$B$68:$E$68</c15:sqref>
                        </c15:formulaRef>
                      </c:ext>
                    </c:extLst>
                    <c:numCache>
                      <c:formatCode>General</c:formatCode>
                      <c:ptCount val="4"/>
                      <c:pt idx="0">
                        <c:v>4.2710900306701696</c:v>
                      </c:pt>
                      <c:pt idx="1">
                        <c:v>0</c:v>
                      </c:pt>
                      <c:pt idx="2">
                        <c:v>0</c:v>
                      </c:pt>
                      <c:pt idx="3">
                        <c:v>4.4771356582641602</c:v>
                      </c:pt>
                    </c:numCache>
                  </c:numRef>
                </c:val>
                <c:smooth val="0"/>
                <c:extLst xmlns:c15="http://schemas.microsoft.com/office/drawing/2012/chart">
                  <c:ext xmlns:c16="http://schemas.microsoft.com/office/drawing/2014/chart" uri="{C3380CC4-5D6E-409C-BE32-E72D297353CC}">
                    <c16:uniqueId val="{00000042-D492-4092-B292-7356E831D6D6}"/>
                  </c:ext>
                </c:extLst>
              </c15:ser>
            </c15:filteredLineSeries>
            <c15:filteredLineSeries>
              <c15:ser>
                <c:idx val="67"/>
                <c:order val="67"/>
                <c:tx>
                  <c:strRef>
                    <c:extLst xmlns:c15="http://schemas.microsoft.com/office/drawing/2012/chart">
                      <c:ext xmlns:c15="http://schemas.microsoft.com/office/drawing/2012/chart" uri="{02D57815-91ED-43cb-92C2-25804820EDAC}">
                        <c15:formulaRef>
                          <c15:sqref>'Cat Log((cellsmL)+1) w noise'!$A$69</c15:sqref>
                        </c15:formulaRef>
                      </c:ext>
                    </c:extLst>
                    <c:strCache>
                      <c:ptCount val="1"/>
                      <c:pt idx="0">
                        <c:v>CH -T3SS -PROT -BACT +VIR</c:v>
                      </c:pt>
                    </c:strCache>
                  </c:strRef>
                </c:tx>
                <c:spPr>
                  <a:ln w="28575" cap="rnd">
                    <a:solidFill>
                      <a:schemeClr val="accent6">
                        <a:lumMod val="75000"/>
                      </a:schemeClr>
                    </a:solidFill>
                    <a:round/>
                  </a:ln>
                  <a:effectLst/>
                </c:spPr>
                <c:marker>
                  <c:symbol val="square"/>
                  <c:size val="11"/>
                  <c:spPr>
                    <a:solidFill>
                      <a:schemeClr val="accent6">
                        <a:lumMod val="75000"/>
                      </a:schemeClr>
                    </a:solid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noise'!$B$69:$E$69</c15:sqref>
                        </c15:formulaRef>
                      </c:ext>
                    </c:extLst>
                    <c:numCache>
                      <c:formatCode>General</c:formatCode>
                      <c:ptCount val="4"/>
                      <c:pt idx="0">
                        <c:v>4.0280694961547896</c:v>
                      </c:pt>
                      <c:pt idx="1">
                        <c:v>0</c:v>
                      </c:pt>
                      <c:pt idx="2">
                        <c:v>0</c:v>
                      </c:pt>
                      <c:pt idx="3">
                        <c:v>4.5502405166626003</c:v>
                      </c:pt>
                    </c:numCache>
                  </c:numRef>
                </c:val>
                <c:smooth val="0"/>
                <c:extLst xmlns:c15="http://schemas.microsoft.com/office/drawing/2012/chart">
                  <c:ext xmlns:c16="http://schemas.microsoft.com/office/drawing/2014/chart" uri="{C3380CC4-5D6E-409C-BE32-E72D297353CC}">
                    <c16:uniqueId val="{00000043-D492-4092-B292-7356E831D6D6}"/>
                  </c:ext>
                </c:extLst>
              </c15:ser>
            </c15:filteredLineSeries>
            <c15:filteredLineSeries>
              <c15:ser>
                <c:idx val="68"/>
                <c:order val="68"/>
                <c:tx>
                  <c:strRef>
                    <c:extLst xmlns:c15="http://schemas.microsoft.com/office/drawing/2012/chart">
                      <c:ext xmlns:c15="http://schemas.microsoft.com/office/drawing/2012/chart" uri="{02D57815-91ED-43cb-92C2-25804820EDAC}">
                        <c15:formulaRef>
                          <c15:sqref>'Cat Log((cellsmL)+1) w noise'!$A$70</c15:sqref>
                        </c15:formulaRef>
                      </c:ext>
                    </c:extLst>
                    <c:strCache>
                      <c:ptCount val="1"/>
                      <c:pt idx="0">
                        <c:v>CH +T3SS -PROT -BACT -VIR</c:v>
                      </c:pt>
                    </c:strCache>
                  </c:strRef>
                </c:tx>
                <c:spPr>
                  <a:ln w="28575" cap="rnd">
                    <a:solidFill>
                      <a:schemeClr val="accent6">
                        <a:lumMod val="50000"/>
                      </a:schemeClr>
                    </a:solidFill>
                    <a:round/>
                  </a:ln>
                  <a:effectLst/>
                </c:spPr>
                <c:marker>
                  <c:symbol val="star"/>
                  <c:size val="11"/>
                  <c:spPr>
                    <a:solidFill>
                      <a:schemeClr val="bg1">
                        <a:lumMod val="65000"/>
                        <a:alpha val="70000"/>
                      </a:schemeClr>
                    </a:solidFill>
                    <a:ln w="9525">
                      <a:solidFill>
                        <a:schemeClr val="accent6">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noise'!$B$70:$E$70</c15:sqref>
                        </c15:formulaRef>
                      </c:ext>
                    </c:extLst>
                    <c:numCache>
                      <c:formatCode>General</c:formatCode>
                      <c:ptCount val="4"/>
                      <c:pt idx="0">
                        <c:v>4.9444875717163104</c:v>
                      </c:pt>
                      <c:pt idx="1">
                        <c:v>0</c:v>
                      </c:pt>
                      <c:pt idx="2">
                        <c:v>0</c:v>
                      </c:pt>
                      <c:pt idx="3">
                        <c:v>0</c:v>
                      </c:pt>
                    </c:numCache>
                  </c:numRef>
                </c:val>
                <c:smooth val="0"/>
                <c:extLst xmlns:c15="http://schemas.microsoft.com/office/drawing/2012/chart">
                  <c:ext xmlns:c16="http://schemas.microsoft.com/office/drawing/2014/chart" uri="{C3380CC4-5D6E-409C-BE32-E72D297353CC}">
                    <c16:uniqueId val="{00000044-D492-4092-B292-7356E831D6D6}"/>
                  </c:ext>
                </c:extLst>
              </c15:ser>
            </c15:filteredLineSeries>
            <c15:filteredLineSeries>
              <c15:ser>
                <c:idx val="69"/>
                <c:order val="69"/>
                <c:tx>
                  <c:strRef>
                    <c:extLst xmlns:c15="http://schemas.microsoft.com/office/drawing/2012/chart">
                      <c:ext xmlns:c15="http://schemas.microsoft.com/office/drawing/2012/chart" uri="{02D57815-91ED-43cb-92C2-25804820EDAC}">
                        <c15:formulaRef>
                          <c15:sqref>'Cat Log((cellsmL)+1) w noise'!$A$71</c15:sqref>
                        </c15:formulaRef>
                      </c:ext>
                    </c:extLst>
                    <c:strCache>
                      <c:ptCount val="1"/>
                      <c:pt idx="0">
                        <c:v>CH -T3SS -PROT -BACT -VIR</c:v>
                      </c:pt>
                    </c:strCache>
                  </c:strRef>
                </c:tx>
                <c:spPr>
                  <a:ln w="28575" cap="rnd">
                    <a:solidFill>
                      <a:srgbClr val="7030A0"/>
                    </a:solidFill>
                    <a:round/>
                  </a:ln>
                  <a:effectLst/>
                </c:spPr>
                <c:marker>
                  <c:symbol val="square"/>
                  <c:size val="11"/>
                  <c:spPr>
                    <a:solidFill>
                      <a:schemeClr val="accent6">
                        <a:lumMod val="50000"/>
                      </a:schemeClr>
                    </a:solidFill>
                    <a:ln w="9525">
                      <a:solidFill>
                        <a:schemeClr val="accent6">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noise'!$B$71:$E$71</c15:sqref>
                        </c15:formulaRef>
                      </c:ext>
                    </c:extLst>
                    <c:numCache>
                      <c:formatCode>General</c:formatCode>
                      <c:ptCount val="4"/>
                      <c:pt idx="0">
                        <c:v>3.69905686378479</c:v>
                      </c:pt>
                      <c:pt idx="1">
                        <c:v>0</c:v>
                      </c:pt>
                      <c:pt idx="2">
                        <c:v>0</c:v>
                      </c:pt>
                      <c:pt idx="3">
                        <c:v>0</c:v>
                      </c:pt>
                    </c:numCache>
                  </c:numRef>
                </c:val>
                <c:smooth val="0"/>
                <c:extLst xmlns:c15="http://schemas.microsoft.com/office/drawing/2012/chart">
                  <c:ext xmlns:c16="http://schemas.microsoft.com/office/drawing/2014/chart" uri="{C3380CC4-5D6E-409C-BE32-E72D297353CC}">
                    <c16:uniqueId val="{00000045-D492-4092-B292-7356E831D6D6}"/>
                  </c:ext>
                </c:extLst>
              </c15:ser>
            </c15:filteredLineSeries>
            <c15:filteredLineSeries>
              <c15:ser>
                <c:idx val="70"/>
                <c:order val="70"/>
                <c:tx>
                  <c:strRef>
                    <c:extLst xmlns:c15="http://schemas.microsoft.com/office/drawing/2012/chart">
                      <c:ext xmlns:c15="http://schemas.microsoft.com/office/drawing/2012/chart" uri="{02D57815-91ED-43cb-92C2-25804820EDAC}">
                        <c15:formulaRef>
                          <c15:sqref>'Cat Log((cellsmL)+1) w noise'!$A$72</c15:sqref>
                        </c15:formulaRef>
                      </c:ext>
                    </c:extLst>
                    <c:strCache>
                      <c:ptCount val="1"/>
                      <c:pt idx="0">
                        <c:v>CH +PROT +BACT +VIR</c:v>
                      </c:pt>
                    </c:strCache>
                  </c:strRef>
                </c:tx>
                <c:spPr>
                  <a:ln w="28575" cap="rnd">
                    <a:solidFill>
                      <a:schemeClr val="accent6">
                        <a:lumMod val="20000"/>
                        <a:lumOff val="80000"/>
                      </a:schemeClr>
                    </a:solidFill>
                    <a:prstDash val="dash"/>
                    <a:round/>
                  </a:ln>
                  <a:effectLst/>
                </c:spPr>
                <c:marker>
                  <c:symbol val="square"/>
                  <c:size val="11"/>
                  <c:spPr>
                    <a:solidFill>
                      <a:schemeClr val="accent6">
                        <a:lumMod val="20000"/>
                        <a:lumOff val="80000"/>
                      </a:schemeClr>
                    </a:solidFill>
                    <a:ln w="9525">
                      <a:solidFill>
                        <a:schemeClr val="accent6">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noise'!$B$72:$E$72</c15:sqref>
                        </c15:formulaRef>
                      </c:ext>
                    </c:extLst>
                    <c:numCache>
                      <c:formatCode>General</c:formatCode>
                      <c:ptCount val="4"/>
                      <c:pt idx="0">
                        <c:v>0</c:v>
                      </c:pt>
                      <c:pt idx="1">
                        <c:v>1.53571593761444</c:v>
                      </c:pt>
                      <c:pt idx="2">
                        <c:v>0</c:v>
                      </c:pt>
                      <c:pt idx="3">
                        <c:v>0</c:v>
                      </c:pt>
                    </c:numCache>
                  </c:numRef>
                </c:val>
                <c:smooth val="0"/>
                <c:extLst xmlns:c15="http://schemas.microsoft.com/office/drawing/2012/chart">
                  <c:ext xmlns:c16="http://schemas.microsoft.com/office/drawing/2014/chart" uri="{C3380CC4-5D6E-409C-BE32-E72D297353CC}">
                    <c16:uniqueId val="{00000046-D492-4092-B292-7356E831D6D6}"/>
                  </c:ext>
                </c:extLst>
              </c15:ser>
            </c15:filteredLineSeries>
            <c15:filteredLineSeries>
              <c15:ser>
                <c:idx val="71"/>
                <c:order val="71"/>
                <c:tx>
                  <c:strRef>
                    <c:extLst xmlns:c15="http://schemas.microsoft.com/office/drawing/2012/chart">
                      <c:ext xmlns:c15="http://schemas.microsoft.com/office/drawing/2012/chart" uri="{02D57815-91ED-43cb-92C2-25804820EDAC}">
                        <c15:formulaRef>
                          <c15:sqref>'Cat Log((cellsmL)+1) w noise'!$A$73</c15:sqref>
                        </c15:formulaRef>
                      </c:ext>
                    </c:extLst>
                    <c:strCache>
                      <c:ptCount val="1"/>
                      <c:pt idx="0">
                        <c:v>CH +PROT -BACT +VIR</c:v>
                      </c:pt>
                    </c:strCache>
                  </c:strRef>
                </c:tx>
                <c:spPr>
                  <a:ln w="28575" cap="rnd">
                    <a:solidFill>
                      <a:schemeClr val="accent6">
                        <a:lumMod val="40000"/>
                        <a:lumOff val="60000"/>
                      </a:schemeClr>
                    </a:solidFill>
                    <a:prstDash val="dash"/>
                    <a:round/>
                  </a:ln>
                  <a:effectLst/>
                </c:spPr>
                <c:marker>
                  <c:symbol val="square"/>
                  <c:size val="11"/>
                  <c:spPr>
                    <a:solidFill>
                      <a:schemeClr val="accent6">
                        <a:lumMod val="40000"/>
                        <a:lumOff val="60000"/>
                      </a:schemeClr>
                    </a:solidFill>
                    <a:ln w="9525">
                      <a:solidFill>
                        <a:schemeClr val="accent6">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noise'!$B$73:$E$73</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47-D492-4092-B292-7356E831D6D6}"/>
                  </c:ext>
                </c:extLst>
              </c15:ser>
            </c15:filteredLineSeries>
            <c15:filteredLineSeries>
              <c15:ser>
                <c:idx val="72"/>
                <c:order val="72"/>
                <c:tx>
                  <c:strRef>
                    <c:extLst xmlns:c15="http://schemas.microsoft.com/office/drawing/2012/chart">
                      <c:ext xmlns:c15="http://schemas.microsoft.com/office/drawing/2012/chart" uri="{02D57815-91ED-43cb-92C2-25804820EDAC}">
                        <c15:formulaRef>
                          <c15:sqref>'Cat Log((cellsmL)+1) w noise'!$A$74</c15:sqref>
                        </c15:formulaRef>
                      </c:ext>
                    </c:extLst>
                    <c:strCache>
                      <c:ptCount val="1"/>
                      <c:pt idx="0">
                        <c:v>CH -PROT +BACT +VIR</c:v>
                      </c:pt>
                    </c:strCache>
                  </c:strRef>
                </c:tx>
                <c:spPr>
                  <a:ln w="28575" cap="rnd">
                    <a:solidFill>
                      <a:schemeClr val="accent6">
                        <a:lumMod val="60000"/>
                        <a:lumOff val="40000"/>
                      </a:schemeClr>
                    </a:solidFill>
                    <a:prstDash val="dash"/>
                    <a:round/>
                  </a:ln>
                  <a:effectLst/>
                </c:spPr>
                <c:marker>
                  <c:symbol val="square"/>
                  <c:size val="11"/>
                  <c:spPr>
                    <a:solidFill>
                      <a:schemeClr val="accent6">
                        <a:lumMod val="60000"/>
                        <a:lumOff val="40000"/>
                      </a:schemeClr>
                    </a:solid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noise'!$B$74:$E$74</c15:sqref>
                        </c15:formulaRef>
                      </c:ext>
                    </c:extLst>
                    <c:numCache>
                      <c:formatCode>General</c:formatCode>
                      <c:ptCount val="4"/>
                      <c:pt idx="0">
                        <c:v>0</c:v>
                      </c:pt>
                      <c:pt idx="1">
                        <c:v>1.24715459346771</c:v>
                      </c:pt>
                      <c:pt idx="2">
                        <c:v>2.2244467735290501</c:v>
                      </c:pt>
                      <c:pt idx="3">
                        <c:v>2.12818384170532</c:v>
                      </c:pt>
                    </c:numCache>
                  </c:numRef>
                </c:val>
                <c:smooth val="0"/>
                <c:extLst xmlns:c15="http://schemas.microsoft.com/office/drawing/2012/chart">
                  <c:ext xmlns:c16="http://schemas.microsoft.com/office/drawing/2014/chart" uri="{C3380CC4-5D6E-409C-BE32-E72D297353CC}">
                    <c16:uniqueId val="{00000048-D492-4092-B292-7356E831D6D6}"/>
                  </c:ext>
                </c:extLst>
              </c15:ser>
            </c15:filteredLineSeries>
            <c15:filteredLineSeries>
              <c15:ser>
                <c:idx val="73"/>
                <c:order val="73"/>
                <c:tx>
                  <c:strRef>
                    <c:extLst xmlns:c15="http://schemas.microsoft.com/office/drawing/2012/chart">
                      <c:ext xmlns:c15="http://schemas.microsoft.com/office/drawing/2012/chart" uri="{02D57815-91ED-43cb-92C2-25804820EDAC}">
                        <c15:formulaRef>
                          <c15:sqref>'Cat Log((cellsmL)+1) w noise'!$A$75</c15:sqref>
                        </c15:formulaRef>
                      </c:ext>
                    </c:extLst>
                    <c:strCache>
                      <c:ptCount val="1"/>
                      <c:pt idx="0">
                        <c:v>CH -PROT -BACT +VIR</c:v>
                      </c:pt>
                    </c:strCache>
                  </c:strRef>
                </c:tx>
                <c:spPr>
                  <a:ln w="28575" cap="rnd">
                    <a:solidFill>
                      <a:schemeClr val="accent6">
                        <a:lumMod val="75000"/>
                      </a:schemeClr>
                    </a:solidFill>
                    <a:prstDash val="dash"/>
                    <a:round/>
                  </a:ln>
                  <a:effectLst/>
                </c:spPr>
                <c:marker>
                  <c:symbol val="square"/>
                  <c:size val="11"/>
                  <c:spPr>
                    <a:solidFill>
                      <a:schemeClr val="accent6">
                        <a:lumMod val="75000"/>
                      </a:schemeClr>
                    </a:solid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noise'!$B$75:$E$75</c15:sqref>
                        </c15:formulaRef>
                      </c:ext>
                    </c:extLst>
                    <c:numCache>
                      <c:formatCode>General</c:formatCode>
                      <c:ptCount val="4"/>
                      <c:pt idx="0">
                        <c:v>1.24715459346771</c:v>
                      </c:pt>
                      <c:pt idx="1">
                        <c:v>1.24715459346771</c:v>
                      </c:pt>
                      <c:pt idx="2">
                        <c:v>2.26560378074646</c:v>
                      </c:pt>
                      <c:pt idx="3">
                        <c:v>0</c:v>
                      </c:pt>
                    </c:numCache>
                  </c:numRef>
                </c:val>
                <c:smooth val="0"/>
                <c:extLst xmlns:c15="http://schemas.microsoft.com/office/drawing/2012/chart">
                  <c:ext xmlns:c16="http://schemas.microsoft.com/office/drawing/2014/chart" uri="{C3380CC4-5D6E-409C-BE32-E72D297353CC}">
                    <c16:uniqueId val="{00000049-D492-4092-B292-7356E831D6D6}"/>
                  </c:ext>
                </c:extLst>
              </c15:ser>
            </c15:filteredLineSeries>
            <c15:filteredLineSeries>
              <c15:ser>
                <c:idx val="74"/>
                <c:order val="74"/>
                <c:tx>
                  <c:strRef>
                    <c:extLst xmlns:c15="http://schemas.microsoft.com/office/drawing/2012/chart">
                      <c:ext xmlns:c15="http://schemas.microsoft.com/office/drawing/2012/chart" uri="{02D57815-91ED-43cb-92C2-25804820EDAC}">
                        <c15:formulaRef>
                          <c15:sqref>'Cat Log((cellsmL)+1) w noise'!$A$76</c15:sqref>
                        </c15:formulaRef>
                      </c:ext>
                    </c:extLst>
                    <c:strCache>
                      <c:ptCount val="1"/>
                      <c:pt idx="0">
                        <c:v>CH -PROT -BACT -VIR</c:v>
                      </c:pt>
                    </c:strCache>
                  </c:strRef>
                </c:tx>
                <c:spPr>
                  <a:ln w="28575" cap="rnd">
                    <a:solidFill>
                      <a:schemeClr val="accent6">
                        <a:lumMod val="50000"/>
                      </a:schemeClr>
                    </a:solidFill>
                    <a:prstDash val="dash"/>
                    <a:round/>
                  </a:ln>
                  <a:effectLst/>
                </c:spPr>
                <c:marker>
                  <c:symbol val="square"/>
                  <c:size val="11"/>
                  <c:spPr>
                    <a:solidFill>
                      <a:schemeClr val="accent6">
                        <a:lumMod val="50000"/>
                      </a:schemeClr>
                    </a:solidFill>
                    <a:ln w="9525">
                      <a:solidFill>
                        <a:schemeClr val="accent6">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noise'!$B$76:$E$76</c15:sqref>
                        </c15:formulaRef>
                      </c:ext>
                    </c:extLst>
                    <c:numCache>
                      <c:formatCode>General</c:formatCode>
                      <c:ptCount val="4"/>
                      <c:pt idx="0">
                        <c:v>0</c:v>
                      </c:pt>
                      <c:pt idx="1">
                        <c:v>2.81358098983765</c:v>
                      </c:pt>
                      <c:pt idx="2">
                        <c:v>3.78540110588074</c:v>
                      </c:pt>
                      <c:pt idx="3">
                        <c:v>0</c:v>
                      </c:pt>
                    </c:numCache>
                  </c:numRef>
                </c:val>
                <c:smooth val="0"/>
                <c:extLst xmlns:c15="http://schemas.microsoft.com/office/drawing/2012/chart">
                  <c:ext xmlns:c16="http://schemas.microsoft.com/office/drawing/2014/chart" uri="{C3380CC4-5D6E-409C-BE32-E72D297353CC}">
                    <c16:uniqueId val="{0000004A-D492-4092-B292-7356E831D6D6}"/>
                  </c:ext>
                </c:extLst>
              </c15:ser>
            </c15:filteredLineSeries>
            <c15:filteredLineSeries>
              <c15:ser>
                <c:idx val="75"/>
                <c:order val="75"/>
                <c:tx>
                  <c:strRef>
                    <c:extLst xmlns:c15="http://schemas.microsoft.com/office/drawing/2012/chart">
                      <c:ext xmlns:c15="http://schemas.microsoft.com/office/drawing/2012/chart" uri="{02D57815-91ED-43cb-92C2-25804820EDAC}">
                        <c15:formulaRef>
                          <c15:sqref>'Cat Log((cellsmL)+1) w noise'!$A$77</c15:sqref>
                        </c15:formulaRef>
                      </c:ext>
                    </c:extLst>
                    <c:strCache>
                      <c:ptCount val="1"/>
                      <c:pt idx="0">
                        <c:v>TSA +T3SS +PROT +BACT +VIR</c:v>
                      </c:pt>
                    </c:strCache>
                  </c:strRef>
                </c:tx>
                <c:spPr>
                  <a:ln w="28575" cap="rnd">
                    <a:solidFill>
                      <a:schemeClr val="accent5">
                        <a:lumMod val="20000"/>
                        <a:lumOff val="80000"/>
                      </a:schemeClr>
                    </a:solidFill>
                    <a:round/>
                  </a:ln>
                  <a:effectLst/>
                </c:spPr>
                <c:marker>
                  <c:symbol val="star"/>
                  <c:size val="11"/>
                  <c:spPr>
                    <a:solidFill>
                      <a:schemeClr val="tx1">
                        <a:lumMod val="50000"/>
                        <a:lumOff val="50000"/>
                        <a:alpha val="69000"/>
                      </a:schemeClr>
                    </a:solidFill>
                    <a:ln w="9525">
                      <a:solidFill>
                        <a:schemeClr val="accent5">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noise'!$B$77:$E$77</c15:sqref>
                        </c15:formulaRef>
                      </c:ext>
                    </c:extLst>
                    <c:numCache>
                      <c:formatCode>General</c:formatCode>
                      <c:ptCount val="4"/>
                      <c:pt idx="0">
                        <c:v>4.7032999992370597</c:v>
                      </c:pt>
                      <c:pt idx="1">
                        <c:v>0</c:v>
                      </c:pt>
                      <c:pt idx="2">
                        <c:v>0</c:v>
                      </c:pt>
                      <c:pt idx="3">
                        <c:v>3.06107521057129</c:v>
                      </c:pt>
                    </c:numCache>
                  </c:numRef>
                </c:val>
                <c:smooth val="0"/>
                <c:extLst xmlns:c15="http://schemas.microsoft.com/office/drawing/2012/chart">
                  <c:ext xmlns:c16="http://schemas.microsoft.com/office/drawing/2014/chart" uri="{C3380CC4-5D6E-409C-BE32-E72D297353CC}">
                    <c16:uniqueId val="{0000004B-D492-4092-B292-7356E831D6D6}"/>
                  </c:ext>
                </c:extLst>
              </c15:ser>
            </c15:filteredLineSeries>
            <c15:filteredLineSeries>
              <c15:ser>
                <c:idx val="76"/>
                <c:order val="76"/>
                <c:tx>
                  <c:strRef>
                    <c:extLst xmlns:c15="http://schemas.microsoft.com/office/drawing/2012/chart">
                      <c:ext xmlns:c15="http://schemas.microsoft.com/office/drawing/2012/chart" uri="{02D57815-91ED-43cb-92C2-25804820EDAC}">
                        <c15:formulaRef>
                          <c15:sqref>'Cat Log((cellsmL)+1) w noise'!$A$78</c15:sqref>
                        </c15:formulaRef>
                      </c:ext>
                    </c:extLst>
                    <c:strCache>
                      <c:ptCount val="1"/>
                      <c:pt idx="0">
                        <c:v>TSA -T3SS +PROT +BACT +VIR</c:v>
                      </c:pt>
                    </c:strCache>
                  </c:strRef>
                </c:tx>
                <c:spPr>
                  <a:ln w="28575" cap="rnd">
                    <a:solidFill>
                      <a:schemeClr val="accent5">
                        <a:lumMod val="20000"/>
                        <a:lumOff val="80000"/>
                      </a:schemeClr>
                    </a:solidFill>
                    <a:round/>
                  </a:ln>
                  <a:effectLst/>
                </c:spPr>
                <c:marker>
                  <c:symbol val="square"/>
                  <c:size val="11"/>
                  <c:spPr>
                    <a:solidFill>
                      <a:schemeClr val="accent5">
                        <a:lumMod val="20000"/>
                        <a:lumOff val="80000"/>
                      </a:schemeClr>
                    </a:solidFill>
                    <a:ln w="9525">
                      <a:solidFill>
                        <a:schemeClr val="accent5">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noise'!$B$78:$E$78</c15:sqref>
                        </c15:formulaRef>
                      </c:ext>
                    </c:extLst>
                    <c:numCache>
                      <c:formatCode>General</c:formatCode>
                      <c:ptCount val="4"/>
                      <c:pt idx="0">
                        <c:v>4.6946139335632298</c:v>
                      </c:pt>
                      <c:pt idx="1">
                        <c:v>0</c:v>
                      </c:pt>
                      <c:pt idx="2">
                        <c:v>0</c:v>
                      </c:pt>
                      <c:pt idx="3">
                        <c:v>3.5564231872558598</c:v>
                      </c:pt>
                    </c:numCache>
                  </c:numRef>
                </c:val>
                <c:smooth val="0"/>
                <c:extLst xmlns:c15="http://schemas.microsoft.com/office/drawing/2012/chart">
                  <c:ext xmlns:c16="http://schemas.microsoft.com/office/drawing/2014/chart" uri="{C3380CC4-5D6E-409C-BE32-E72D297353CC}">
                    <c16:uniqueId val="{0000004C-D492-4092-B292-7356E831D6D6}"/>
                  </c:ext>
                </c:extLst>
              </c15:ser>
            </c15:filteredLineSeries>
            <c15:filteredLineSeries>
              <c15:ser>
                <c:idx val="77"/>
                <c:order val="77"/>
                <c:tx>
                  <c:strRef>
                    <c:extLst xmlns:c15="http://schemas.microsoft.com/office/drawing/2012/chart">
                      <c:ext xmlns:c15="http://schemas.microsoft.com/office/drawing/2012/chart" uri="{02D57815-91ED-43cb-92C2-25804820EDAC}">
                        <c15:formulaRef>
                          <c15:sqref>'Cat Log((cellsmL)+1) w noise'!$A$79</c15:sqref>
                        </c15:formulaRef>
                      </c:ext>
                    </c:extLst>
                    <c:strCache>
                      <c:ptCount val="1"/>
                      <c:pt idx="0">
                        <c:v>TSA +T3SS +PROT -BACT +VIR</c:v>
                      </c:pt>
                    </c:strCache>
                  </c:strRef>
                </c:tx>
                <c:spPr>
                  <a:ln w="28575" cap="rnd">
                    <a:solidFill>
                      <a:schemeClr val="accent5">
                        <a:lumMod val="40000"/>
                        <a:lumOff val="60000"/>
                      </a:schemeClr>
                    </a:solidFill>
                    <a:round/>
                  </a:ln>
                  <a:effectLst/>
                </c:spPr>
                <c:marker>
                  <c:symbol val="star"/>
                  <c:size val="11"/>
                  <c:spPr>
                    <a:solidFill>
                      <a:schemeClr val="tx1">
                        <a:lumMod val="50000"/>
                        <a:lumOff val="50000"/>
                        <a:alpha val="69000"/>
                      </a:schemeClr>
                    </a:solidFill>
                    <a:ln w="9525">
                      <a:solidFill>
                        <a:schemeClr val="accent5">
                          <a:lumMod val="40000"/>
                          <a:lumOff val="6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noise'!$B$79:$E$79</c15:sqref>
                        </c15:formulaRef>
                      </c:ext>
                    </c:extLst>
                    <c:numCache>
                      <c:formatCode>General</c:formatCode>
                      <c:ptCount val="4"/>
                      <c:pt idx="0">
                        <c:v>4.4008431434631303</c:v>
                      </c:pt>
                      <c:pt idx="1">
                        <c:v>0</c:v>
                      </c:pt>
                      <c:pt idx="2">
                        <c:v>0</c:v>
                      </c:pt>
                      <c:pt idx="3">
                        <c:v>3.2432861328125</c:v>
                      </c:pt>
                    </c:numCache>
                  </c:numRef>
                </c:val>
                <c:smooth val="0"/>
                <c:extLst xmlns:c15="http://schemas.microsoft.com/office/drawing/2012/chart">
                  <c:ext xmlns:c16="http://schemas.microsoft.com/office/drawing/2014/chart" uri="{C3380CC4-5D6E-409C-BE32-E72D297353CC}">
                    <c16:uniqueId val="{0000004D-D492-4092-B292-7356E831D6D6}"/>
                  </c:ext>
                </c:extLst>
              </c15:ser>
            </c15:filteredLineSeries>
            <c15:filteredLineSeries>
              <c15:ser>
                <c:idx val="78"/>
                <c:order val="78"/>
                <c:tx>
                  <c:strRef>
                    <c:extLst xmlns:c15="http://schemas.microsoft.com/office/drawing/2012/chart">
                      <c:ext xmlns:c15="http://schemas.microsoft.com/office/drawing/2012/chart" uri="{02D57815-91ED-43cb-92C2-25804820EDAC}">
                        <c15:formulaRef>
                          <c15:sqref>'Cat Log((cellsmL)+1) w noise'!$A$80</c15:sqref>
                        </c15:formulaRef>
                      </c:ext>
                    </c:extLst>
                    <c:strCache>
                      <c:ptCount val="1"/>
                      <c:pt idx="0">
                        <c:v>TSA -T3SS +PROT -BACT +VIR</c:v>
                      </c:pt>
                    </c:strCache>
                  </c:strRef>
                </c:tx>
                <c:spPr>
                  <a:ln w="28575" cap="rnd">
                    <a:solidFill>
                      <a:schemeClr val="accent5">
                        <a:lumMod val="40000"/>
                        <a:lumOff val="60000"/>
                      </a:schemeClr>
                    </a:solidFill>
                    <a:round/>
                  </a:ln>
                  <a:effectLst/>
                </c:spPr>
                <c:marker>
                  <c:symbol val="square"/>
                  <c:size val="11"/>
                  <c:spPr>
                    <a:solidFill>
                      <a:schemeClr val="accent5">
                        <a:lumMod val="40000"/>
                        <a:lumOff val="60000"/>
                      </a:schemeClr>
                    </a:solidFill>
                    <a:ln w="9525">
                      <a:solidFill>
                        <a:schemeClr val="accent5">
                          <a:lumMod val="40000"/>
                          <a:lumOff val="6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noise'!$B$80:$E$80</c15:sqref>
                        </c15:formulaRef>
                      </c:ext>
                    </c:extLst>
                    <c:numCache>
                      <c:formatCode>General</c:formatCode>
                      <c:ptCount val="4"/>
                      <c:pt idx="0">
                        <c:v>4.0327935218811</c:v>
                      </c:pt>
                      <c:pt idx="1">
                        <c:v>0</c:v>
                      </c:pt>
                      <c:pt idx="2">
                        <c:v>0</c:v>
                      </c:pt>
                      <c:pt idx="3">
                        <c:v>3.2432861328125</c:v>
                      </c:pt>
                    </c:numCache>
                  </c:numRef>
                </c:val>
                <c:smooth val="0"/>
                <c:extLst xmlns:c15="http://schemas.microsoft.com/office/drawing/2012/chart">
                  <c:ext xmlns:c16="http://schemas.microsoft.com/office/drawing/2014/chart" uri="{C3380CC4-5D6E-409C-BE32-E72D297353CC}">
                    <c16:uniqueId val="{0000004E-D492-4092-B292-7356E831D6D6}"/>
                  </c:ext>
                </c:extLst>
              </c15:ser>
            </c15:filteredLineSeries>
            <c15:filteredLineSeries>
              <c15:ser>
                <c:idx val="79"/>
                <c:order val="79"/>
                <c:tx>
                  <c:strRef>
                    <c:extLst xmlns:c15="http://schemas.microsoft.com/office/drawing/2012/chart">
                      <c:ext xmlns:c15="http://schemas.microsoft.com/office/drawing/2012/chart" uri="{02D57815-91ED-43cb-92C2-25804820EDAC}">
                        <c15:formulaRef>
                          <c15:sqref>'Cat Log((cellsmL)+1) w noise'!$A$81</c15:sqref>
                        </c15:formulaRef>
                      </c:ext>
                    </c:extLst>
                    <c:strCache>
                      <c:ptCount val="1"/>
                      <c:pt idx="0">
                        <c:v>TSA +T3SS -PROT +BACT +VIR</c:v>
                      </c:pt>
                    </c:strCache>
                  </c:strRef>
                </c:tx>
                <c:spPr>
                  <a:ln w="28575" cap="rnd">
                    <a:solidFill>
                      <a:schemeClr val="accent5">
                        <a:lumMod val="60000"/>
                        <a:lumOff val="40000"/>
                      </a:schemeClr>
                    </a:solidFill>
                    <a:round/>
                  </a:ln>
                  <a:effectLst/>
                </c:spPr>
                <c:marker>
                  <c:symbol val="star"/>
                  <c:size val="11"/>
                  <c:spPr>
                    <a:solidFill>
                      <a:schemeClr val="tx1">
                        <a:lumMod val="50000"/>
                        <a:lumOff val="50000"/>
                        <a:alpha val="62000"/>
                      </a:schemeClr>
                    </a:solidFill>
                    <a:ln w="9525">
                      <a:solidFill>
                        <a:schemeClr val="accent5">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noise'!$B$81:$E$81</c15:sqref>
                        </c15:formulaRef>
                      </c:ext>
                    </c:extLst>
                    <c:numCache>
                      <c:formatCode>General</c:formatCode>
                      <c:ptCount val="4"/>
                      <c:pt idx="0">
                        <c:v>4.0543961524963397</c:v>
                      </c:pt>
                      <c:pt idx="1">
                        <c:v>0</c:v>
                      </c:pt>
                      <c:pt idx="2">
                        <c:v>0</c:v>
                      </c:pt>
                      <c:pt idx="3">
                        <c:v>3.3523755073547399</c:v>
                      </c:pt>
                    </c:numCache>
                  </c:numRef>
                </c:val>
                <c:smooth val="0"/>
                <c:extLst xmlns:c15="http://schemas.microsoft.com/office/drawing/2012/chart">
                  <c:ext xmlns:c16="http://schemas.microsoft.com/office/drawing/2014/chart" uri="{C3380CC4-5D6E-409C-BE32-E72D297353CC}">
                    <c16:uniqueId val="{0000004F-D492-4092-B292-7356E831D6D6}"/>
                  </c:ext>
                </c:extLst>
              </c15:ser>
            </c15:filteredLineSeries>
            <c15:filteredLineSeries>
              <c15:ser>
                <c:idx val="80"/>
                <c:order val="80"/>
                <c:tx>
                  <c:strRef>
                    <c:extLst xmlns:c15="http://schemas.microsoft.com/office/drawing/2012/chart">
                      <c:ext xmlns:c15="http://schemas.microsoft.com/office/drawing/2012/chart" uri="{02D57815-91ED-43cb-92C2-25804820EDAC}">
                        <c15:formulaRef>
                          <c15:sqref>'Cat Log((cellsmL)+1) w noise'!$A$82</c15:sqref>
                        </c15:formulaRef>
                      </c:ext>
                    </c:extLst>
                    <c:strCache>
                      <c:ptCount val="1"/>
                      <c:pt idx="0">
                        <c:v>TSA -T3SS -PROT +BACT +VIR</c:v>
                      </c:pt>
                    </c:strCache>
                  </c:strRef>
                </c:tx>
                <c:spPr>
                  <a:ln w="28575" cap="rnd">
                    <a:solidFill>
                      <a:schemeClr val="accent5">
                        <a:lumMod val="60000"/>
                        <a:lumOff val="40000"/>
                      </a:schemeClr>
                    </a:solidFill>
                    <a:round/>
                  </a:ln>
                  <a:effectLst/>
                </c:spPr>
                <c:marker>
                  <c:symbol val="square"/>
                  <c:size val="11"/>
                  <c:spPr>
                    <a:solidFill>
                      <a:schemeClr val="accent5">
                        <a:lumMod val="60000"/>
                        <a:lumOff val="40000"/>
                      </a:schemeClr>
                    </a:solidFill>
                    <a:ln w="9525">
                      <a:solidFill>
                        <a:schemeClr val="accent5">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noise'!$B$82:$E$82</c15:sqref>
                        </c15:formulaRef>
                      </c:ext>
                    </c:extLst>
                    <c:numCache>
                      <c:formatCode>General</c:formatCode>
                      <c:ptCount val="4"/>
                      <c:pt idx="0">
                        <c:v>3.7782235145568799</c:v>
                      </c:pt>
                      <c:pt idx="1">
                        <c:v>0</c:v>
                      </c:pt>
                      <c:pt idx="2">
                        <c:v>0</c:v>
                      </c:pt>
                      <c:pt idx="3">
                        <c:v>4.8129200935363796</c:v>
                      </c:pt>
                    </c:numCache>
                  </c:numRef>
                </c:val>
                <c:smooth val="0"/>
                <c:extLst xmlns:c15="http://schemas.microsoft.com/office/drawing/2012/chart">
                  <c:ext xmlns:c16="http://schemas.microsoft.com/office/drawing/2014/chart" uri="{C3380CC4-5D6E-409C-BE32-E72D297353CC}">
                    <c16:uniqueId val="{00000050-D492-4092-B292-7356E831D6D6}"/>
                  </c:ext>
                </c:extLst>
              </c15:ser>
            </c15:filteredLineSeries>
            <c15:filteredLineSeries>
              <c15:ser>
                <c:idx val="81"/>
                <c:order val="81"/>
                <c:tx>
                  <c:strRef>
                    <c:extLst xmlns:c15="http://schemas.microsoft.com/office/drawing/2012/chart">
                      <c:ext xmlns:c15="http://schemas.microsoft.com/office/drawing/2012/chart" uri="{02D57815-91ED-43cb-92C2-25804820EDAC}">
                        <c15:formulaRef>
                          <c15:sqref>'Cat Log((cellsmL)+1) w noise'!$A$83</c15:sqref>
                        </c15:formulaRef>
                      </c:ext>
                    </c:extLst>
                    <c:strCache>
                      <c:ptCount val="1"/>
                      <c:pt idx="0">
                        <c:v>TSA +T3SS -PROT -BACT +VIR</c:v>
                      </c:pt>
                    </c:strCache>
                  </c:strRef>
                </c:tx>
                <c:spPr>
                  <a:ln w="28575" cap="rnd">
                    <a:solidFill>
                      <a:schemeClr val="accent5">
                        <a:lumMod val="75000"/>
                      </a:schemeClr>
                    </a:solidFill>
                    <a:round/>
                  </a:ln>
                  <a:effectLst/>
                </c:spPr>
                <c:marker>
                  <c:symbol val="star"/>
                  <c:size val="10"/>
                  <c:spPr>
                    <a:solidFill>
                      <a:schemeClr val="bg1">
                        <a:lumMod val="65000"/>
                        <a:alpha val="69000"/>
                      </a:schemeClr>
                    </a:solidFill>
                    <a:ln w="9525">
                      <a:solidFill>
                        <a:schemeClr val="accent5">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noise'!$B$83:$E$83</c15:sqref>
                        </c15:formulaRef>
                      </c:ext>
                    </c:extLst>
                    <c:numCache>
                      <c:formatCode>General</c:formatCode>
                      <c:ptCount val="4"/>
                      <c:pt idx="0">
                        <c:v>4.6827554702758798</c:v>
                      </c:pt>
                      <c:pt idx="1">
                        <c:v>0</c:v>
                      </c:pt>
                      <c:pt idx="2">
                        <c:v>0</c:v>
                      </c:pt>
                      <c:pt idx="3">
                        <c:v>4.4771356582641602</c:v>
                      </c:pt>
                    </c:numCache>
                  </c:numRef>
                </c:val>
                <c:smooth val="0"/>
                <c:extLst xmlns:c15="http://schemas.microsoft.com/office/drawing/2012/chart">
                  <c:ext xmlns:c16="http://schemas.microsoft.com/office/drawing/2014/chart" uri="{C3380CC4-5D6E-409C-BE32-E72D297353CC}">
                    <c16:uniqueId val="{00000051-D492-4092-B292-7356E831D6D6}"/>
                  </c:ext>
                </c:extLst>
              </c15:ser>
            </c15:filteredLineSeries>
            <c15:filteredLineSeries>
              <c15:ser>
                <c:idx val="82"/>
                <c:order val="82"/>
                <c:tx>
                  <c:strRef>
                    <c:extLst xmlns:c15="http://schemas.microsoft.com/office/drawing/2012/chart">
                      <c:ext xmlns:c15="http://schemas.microsoft.com/office/drawing/2012/chart" uri="{02D57815-91ED-43cb-92C2-25804820EDAC}">
                        <c15:formulaRef>
                          <c15:sqref>'Cat Log((cellsmL)+1) w noise'!$A$84</c15:sqref>
                        </c15:formulaRef>
                      </c:ext>
                    </c:extLst>
                    <c:strCache>
                      <c:ptCount val="1"/>
                      <c:pt idx="0">
                        <c:v>TSA -T3SS -PROT -BACT +VIR</c:v>
                      </c:pt>
                    </c:strCache>
                  </c:strRef>
                </c:tx>
                <c:spPr>
                  <a:ln w="28575" cap="rnd">
                    <a:solidFill>
                      <a:schemeClr val="accent5">
                        <a:lumMod val="75000"/>
                      </a:schemeClr>
                    </a:solidFill>
                    <a:round/>
                  </a:ln>
                  <a:effectLst/>
                </c:spPr>
                <c:marker>
                  <c:symbol val="square"/>
                  <c:size val="11"/>
                  <c:spPr>
                    <a:solidFill>
                      <a:schemeClr val="accent5">
                        <a:lumMod val="75000"/>
                        <a:alpha val="69000"/>
                      </a:schemeClr>
                    </a:solidFill>
                    <a:ln w="9525">
                      <a:solidFill>
                        <a:schemeClr val="accent5">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noise'!$B$84:$E$84</c15:sqref>
                        </c15:formulaRef>
                      </c:ext>
                    </c:extLst>
                    <c:numCache>
                      <c:formatCode>General</c:formatCode>
                      <c:ptCount val="4"/>
                      <c:pt idx="0">
                        <c:v>4.1249713897705096</c:v>
                      </c:pt>
                      <c:pt idx="1">
                        <c:v>0</c:v>
                      </c:pt>
                      <c:pt idx="2">
                        <c:v>0</c:v>
                      </c:pt>
                      <c:pt idx="3">
                        <c:v>7.54406785964966</c:v>
                      </c:pt>
                    </c:numCache>
                  </c:numRef>
                </c:val>
                <c:smooth val="0"/>
                <c:extLst xmlns:c15="http://schemas.microsoft.com/office/drawing/2012/chart">
                  <c:ext xmlns:c16="http://schemas.microsoft.com/office/drawing/2014/chart" uri="{C3380CC4-5D6E-409C-BE32-E72D297353CC}">
                    <c16:uniqueId val="{00000052-D492-4092-B292-7356E831D6D6}"/>
                  </c:ext>
                </c:extLst>
              </c15:ser>
            </c15:filteredLineSeries>
            <c15:filteredLineSeries>
              <c15:ser>
                <c:idx val="83"/>
                <c:order val="83"/>
                <c:tx>
                  <c:strRef>
                    <c:extLst xmlns:c15="http://schemas.microsoft.com/office/drawing/2012/chart">
                      <c:ext xmlns:c15="http://schemas.microsoft.com/office/drawing/2012/chart" uri="{02D57815-91ED-43cb-92C2-25804820EDAC}">
                        <c15:formulaRef>
                          <c15:sqref>'Cat Log((cellsmL)+1) w noise'!$A$85</c15:sqref>
                        </c15:formulaRef>
                      </c:ext>
                    </c:extLst>
                    <c:strCache>
                      <c:ptCount val="1"/>
                      <c:pt idx="0">
                        <c:v>TSA +T3SS -PROT -BACT -VIR</c:v>
                      </c:pt>
                    </c:strCache>
                  </c:strRef>
                </c:tx>
                <c:spPr>
                  <a:ln w="28575" cap="rnd">
                    <a:solidFill>
                      <a:schemeClr val="accent5">
                        <a:lumMod val="50000"/>
                      </a:schemeClr>
                    </a:solidFill>
                    <a:round/>
                  </a:ln>
                  <a:effectLst/>
                </c:spPr>
                <c:marker>
                  <c:symbol val="star"/>
                  <c:size val="11"/>
                  <c:spPr>
                    <a:solidFill>
                      <a:schemeClr val="bg1">
                        <a:lumMod val="65000"/>
                        <a:alpha val="68000"/>
                      </a:schemeClr>
                    </a:solidFill>
                    <a:ln w="9525">
                      <a:solidFill>
                        <a:schemeClr val="accent5">
                          <a:lumMod val="5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noise'!$B$85:$E$85</c15:sqref>
                        </c15:formulaRef>
                      </c:ext>
                    </c:extLst>
                    <c:numCache>
                      <c:formatCode>General</c:formatCode>
                      <c:ptCount val="4"/>
                      <c:pt idx="0">
                        <c:v>4.5642833709716797</c:v>
                      </c:pt>
                      <c:pt idx="1">
                        <c:v>0</c:v>
                      </c:pt>
                      <c:pt idx="2">
                        <c:v>0</c:v>
                      </c:pt>
                      <c:pt idx="3">
                        <c:v>0</c:v>
                      </c:pt>
                    </c:numCache>
                  </c:numRef>
                </c:val>
                <c:smooth val="0"/>
                <c:extLst xmlns:c15="http://schemas.microsoft.com/office/drawing/2012/chart">
                  <c:ext xmlns:c16="http://schemas.microsoft.com/office/drawing/2014/chart" uri="{C3380CC4-5D6E-409C-BE32-E72D297353CC}">
                    <c16:uniqueId val="{00000053-D492-4092-B292-7356E831D6D6}"/>
                  </c:ext>
                </c:extLst>
              </c15:ser>
            </c15:filteredLineSeries>
            <c15:filteredLineSeries>
              <c15:ser>
                <c:idx val="84"/>
                <c:order val="84"/>
                <c:tx>
                  <c:strRef>
                    <c:extLst xmlns:c15="http://schemas.microsoft.com/office/drawing/2012/chart">
                      <c:ext xmlns:c15="http://schemas.microsoft.com/office/drawing/2012/chart" uri="{02D57815-91ED-43cb-92C2-25804820EDAC}">
                        <c15:formulaRef>
                          <c15:sqref>'Cat Log((cellsmL)+1) w noise'!$A$86</c15:sqref>
                        </c15:formulaRef>
                      </c:ext>
                    </c:extLst>
                    <c:strCache>
                      <c:ptCount val="1"/>
                      <c:pt idx="0">
                        <c:v>TSA -T3SS -PROT -BACT -VIR</c:v>
                      </c:pt>
                    </c:strCache>
                  </c:strRef>
                </c:tx>
                <c:spPr>
                  <a:ln w="28575" cap="rnd">
                    <a:solidFill>
                      <a:schemeClr val="accent5">
                        <a:lumMod val="50000"/>
                      </a:schemeClr>
                    </a:solidFill>
                    <a:round/>
                  </a:ln>
                  <a:effectLst/>
                </c:spPr>
                <c:marker>
                  <c:symbol val="square"/>
                  <c:size val="11"/>
                  <c:spPr>
                    <a:solidFill>
                      <a:schemeClr val="accent5">
                        <a:lumMod val="50000"/>
                      </a:schemeClr>
                    </a:solidFill>
                    <a:ln w="9525">
                      <a:solidFill>
                        <a:schemeClr val="accent5">
                          <a:lumMod val="5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noise'!$B$86:$E$86</c15:sqref>
                        </c15:formulaRef>
                      </c:ext>
                    </c:extLst>
                    <c:numCache>
                      <c:formatCode>General</c:formatCode>
                      <c:ptCount val="4"/>
                      <c:pt idx="0">
                        <c:v>4.6368322372436497</c:v>
                      </c:pt>
                      <c:pt idx="1">
                        <c:v>0</c:v>
                      </c:pt>
                      <c:pt idx="2">
                        <c:v>0</c:v>
                      </c:pt>
                      <c:pt idx="3">
                        <c:v>0</c:v>
                      </c:pt>
                    </c:numCache>
                  </c:numRef>
                </c:val>
                <c:smooth val="0"/>
                <c:extLst xmlns:c15="http://schemas.microsoft.com/office/drawing/2012/chart">
                  <c:ext xmlns:c16="http://schemas.microsoft.com/office/drawing/2014/chart" uri="{C3380CC4-5D6E-409C-BE32-E72D297353CC}">
                    <c16:uniqueId val="{00000054-D492-4092-B292-7356E831D6D6}"/>
                  </c:ext>
                </c:extLst>
              </c15:ser>
            </c15:filteredLineSeries>
            <c15:filteredLineSeries>
              <c15:ser>
                <c:idx val="85"/>
                <c:order val="85"/>
                <c:tx>
                  <c:strRef>
                    <c:extLst xmlns:c15="http://schemas.microsoft.com/office/drawing/2012/chart">
                      <c:ext xmlns:c15="http://schemas.microsoft.com/office/drawing/2012/chart" uri="{02D57815-91ED-43cb-92C2-25804820EDAC}">
                        <c15:formulaRef>
                          <c15:sqref>'Cat Log((cellsmL)+1) w noise'!$A$87</c15:sqref>
                        </c15:formulaRef>
                      </c:ext>
                    </c:extLst>
                    <c:strCache>
                      <c:ptCount val="1"/>
                      <c:pt idx="0">
                        <c:v>TSA +PROT +BACT +VIR</c:v>
                      </c:pt>
                    </c:strCache>
                  </c:strRef>
                </c:tx>
                <c:spPr>
                  <a:ln w="28575" cap="rnd">
                    <a:solidFill>
                      <a:schemeClr val="accent5">
                        <a:lumMod val="20000"/>
                        <a:lumOff val="80000"/>
                      </a:schemeClr>
                    </a:solidFill>
                    <a:prstDash val="dash"/>
                    <a:round/>
                  </a:ln>
                  <a:effectLst/>
                </c:spPr>
                <c:marker>
                  <c:symbol val="square"/>
                  <c:size val="11"/>
                  <c:spPr>
                    <a:solidFill>
                      <a:schemeClr val="accent5">
                        <a:lumMod val="20000"/>
                        <a:lumOff val="80000"/>
                      </a:schemeClr>
                    </a:solidFill>
                    <a:ln w="9525">
                      <a:solidFill>
                        <a:schemeClr val="accent5">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noise'!$B$87:$E$87</c15:sqref>
                        </c15:formulaRef>
                      </c:ext>
                    </c:extLst>
                    <c:numCache>
                      <c:formatCode>General</c:formatCode>
                      <c:ptCount val="4"/>
                      <c:pt idx="0">
                        <c:v>3.31548047065735</c:v>
                      </c:pt>
                      <c:pt idx="1">
                        <c:v>3.9129834175109899</c:v>
                      </c:pt>
                      <c:pt idx="2">
                        <c:v>3.7544503211975102</c:v>
                      </c:pt>
                      <c:pt idx="3">
                        <c:v>3.0890803337097199</c:v>
                      </c:pt>
                    </c:numCache>
                  </c:numRef>
                </c:val>
                <c:smooth val="0"/>
                <c:extLst xmlns:c15="http://schemas.microsoft.com/office/drawing/2012/chart">
                  <c:ext xmlns:c16="http://schemas.microsoft.com/office/drawing/2014/chart" uri="{C3380CC4-5D6E-409C-BE32-E72D297353CC}">
                    <c16:uniqueId val="{00000055-D492-4092-B292-7356E831D6D6}"/>
                  </c:ext>
                </c:extLst>
              </c15:ser>
            </c15:filteredLineSeries>
            <c15:filteredLineSeries>
              <c15:ser>
                <c:idx val="86"/>
                <c:order val="86"/>
                <c:tx>
                  <c:strRef>
                    <c:extLst xmlns:c15="http://schemas.microsoft.com/office/drawing/2012/chart">
                      <c:ext xmlns:c15="http://schemas.microsoft.com/office/drawing/2012/chart" uri="{02D57815-91ED-43cb-92C2-25804820EDAC}">
                        <c15:formulaRef>
                          <c15:sqref>'Cat Log((cellsmL)+1) w noise'!$A$88</c15:sqref>
                        </c15:formulaRef>
                      </c:ext>
                    </c:extLst>
                    <c:strCache>
                      <c:ptCount val="1"/>
                      <c:pt idx="0">
                        <c:v>TSA +PROT -BACT +VIR</c:v>
                      </c:pt>
                    </c:strCache>
                  </c:strRef>
                </c:tx>
                <c:spPr>
                  <a:ln w="28575" cap="rnd">
                    <a:solidFill>
                      <a:schemeClr val="accent5">
                        <a:lumMod val="40000"/>
                        <a:lumOff val="60000"/>
                      </a:schemeClr>
                    </a:solidFill>
                    <a:prstDash val="dash"/>
                    <a:round/>
                  </a:ln>
                  <a:effectLst/>
                </c:spPr>
                <c:marker>
                  <c:symbol val="square"/>
                  <c:size val="11"/>
                  <c:spPr>
                    <a:solidFill>
                      <a:schemeClr val="accent5">
                        <a:lumMod val="40000"/>
                        <a:lumOff val="60000"/>
                      </a:schemeClr>
                    </a:solidFill>
                    <a:ln w="9525">
                      <a:solidFill>
                        <a:schemeClr val="accent5">
                          <a:lumMod val="40000"/>
                          <a:lumOff val="6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noise'!$B$88:$E$88</c15:sqref>
                        </c15:formulaRef>
                      </c:ext>
                    </c:extLst>
                    <c:numCache>
                      <c:formatCode>General</c:formatCode>
                      <c:ptCount val="4"/>
                      <c:pt idx="0">
                        <c:v>3.0181455612182599</c:v>
                      </c:pt>
                      <c:pt idx="1">
                        <c:v>3.0411293506622301</c:v>
                      </c:pt>
                      <c:pt idx="2">
                        <c:v>3.7019419670104998</c:v>
                      </c:pt>
                      <c:pt idx="3">
                        <c:v>0</c:v>
                      </c:pt>
                    </c:numCache>
                  </c:numRef>
                </c:val>
                <c:smooth val="0"/>
                <c:extLst xmlns:c15="http://schemas.microsoft.com/office/drawing/2012/chart">
                  <c:ext xmlns:c16="http://schemas.microsoft.com/office/drawing/2014/chart" uri="{C3380CC4-5D6E-409C-BE32-E72D297353CC}">
                    <c16:uniqueId val="{00000056-D492-4092-B292-7356E831D6D6}"/>
                  </c:ext>
                </c:extLst>
              </c15:ser>
            </c15:filteredLineSeries>
            <c15:filteredLineSeries>
              <c15:ser>
                <c:idx val="87"/>
                <c:order val="87"/>
                <c:tx>
                  <c:strRef>
                    <c:extLst xmlns:c15="http://schemas.microsoft.com/office/drawing/2012/chart">
                      <c:ext xmlns:c15="http://schemas.microsoft.com/office/drawing/2012/chart" uri="{02D57815-91ED-43cb-92C2-25804820EDAC}">
                        <c15:formulaRef>
                          <c15:sqref>'Cat Log((cellsmL)+1) w noise'!$A$89</c15:sqref>
                        </c15:formulaRef>
                      </c:ext>
                    </c:extLst>
                    <c:strCache>
                      <c:ptCount val="1"/>
                      <c:pt idx="0">
                        <c:v>TSA -PROT +BACT +VIR</c:v>
                      </c:pt>
                    </c:strCache>
                  </c:strRef>
                </c:tx>
                <c:spPr>
                  <a:ln w="28575" cap="rnd">
                    <a:solidFill>
                      <a:schemeClr val="accent5">
                        <a:lumMod val="60000"/>
                        <a:lumOff val="40000"/>
                      </a:schemeClr>
                    </a:solidFill>
                    <a:prstDash val="dash"/>
                    <a:round/>
                  </a:ln>
                  <a:effectLst/>
                </c:spPr>
                <c:marker>
                  <c:symbol val="square"/>
                  <c:size val="10"/>
                  <c:spPr>
                    <a:solidFill>
                      <a:schemeClr val="accent5">
                        <a:lumMod val="60000"/>
                        <a:lumOff val="40000"/>
                      </a:schemeClr>
                    </a:solidFill>
                    <a:ln w="9525">
                      <a:solidFill>
                        <a:schemeClr val="accent4">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noise'!$B$89:$E$89</c15:sqref>
                        </c15:formulaRef>
                      </c:ext>
                    </c:extLst>
                    <c:numCache>
                      <c:formatCode>General</c:formatCode>
                      <c:ptCount val="4"/>
                      <c:pt idx="0">
                        <c:v>3.3491480350494398</c:v>
                      </c:pt>
                      <c:pt idx="1">
                        <c:v>3.9478094577789302</c:v>
                      </c:pt>
                      <c:pt idx="2">
                        <c:v>3.8912215232849099</c:v>
                      </c:pt>
                      <c:pt idx="3">
                        <c:v>0</c:v>
                      </c:pt>
                    </c:numCache>
                  </c:numRef>
                </c:val>
                <c:smooth val="0"/>
                <c:extLst xmlns:c15="http://schemas.microsoft.com/office/drawing/2012/chart">
                  <c:ext xmlns:c16="http://schemas.microsoft.com/office/drawing/2014/chart" uri="{C3380CC4-5D6E-409C-BE32-E72D297353CC}">
                    <c16:uniqueId val="{00000057-D492-4092-B292-7356E831D6D6}"/>
                  </c:ext>
                </c:extLst>
              </c15:ser>
            </c15:filteredLineSeries>
            <c15:filteredLineSeries>
              <c15:ser>
                <c:idx val="88"/>
                <c:order val="88"/>
                <c:tx>
                  <c:strRef>
                    <c:extLst xmlns:c15="http://schemas.microsoft.com/office/drawing/2012/chart">
                      <c:ext xmlns:c15="http://schemas.microsoft.com/office/drawing/2012/chart" uri="{02D57815-91ED-43cb-92C2-25804820EDAC}">
                        <c15:formulaRef>
                          <c15:sqref>'Cat Log((cellsmL)+1) w noise'!$A$90</c15:sqref>
                        </c15:formulaRef>
                      </c:ext>
                    </c:extLst>
                    <c:strCache>
                      <c:ptCount val="1"/>
                      <c:pt idx="0">
                        <c:v>TSA -PROT -BACT +VIR</c:v>
                      </c:pt>
                    </c:strCache>
                  </c:strRef>
                </c:tx>
                <c:spPr>
                  <a:ln w="28575" cap="rnd">
                    <a:solidFill>
                      <a:schemeClr val="accent5">
                        <a:lumMod val="75000"/>
                      </a:schemeClr>
                    </a:solidFill>
                    <a:prstDash val="dash"/>
                    <a:round/>
                  </a:ln>
                  <a:effectLst/>
                </c:spPr>
                <c:marker>
                  <c:symbol val="square"/>
                  <c:size val="11"/>
                  <c:spPr>
                    <a:solidFill>
                      <a:schemeClr val="accent5">
                        <a:lumMod val="75000"/>
                      </a:schemeClr>
                    </a:solidFill>
                    <a:ln w="9525">
                      <a:solidFill>
                        <a:schemeClr val="accent5">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noise'!$B$90:$E$90</c15:sqref>
                        </c15:formulaRef>
                      </c:ext>
                    </c:extLst>
                    <c:numCache>
                      <c:formatCode>General</c:formatCode>
                      <c:ptCount val="4"/>
                      <c:pt idx="0">
                        <c:v>2.3604671955108598</c:v>
                      </c:pt>
                      <c:pt idx="1">
                        <c:v>0</c:v>
                      </c:pt>
                      <c:pt idx="2">
                        <c:v>0</c:v>
                      </c:pt>
                      <c:pt idx="3">
                        <c:v>0</c:v>
                      </c:pt>
                    </c:numCache>
                  </c:numRef>
                </c:val>
                <c:smooth val="0"/>
                <c:extLst xmlns:c15="http://schemas.microsoft.com/office/drawing/2012/chart">
                  <c:ext xmlns:c16="http://schemas.microsoft.com/office/drawing/2014/chart" uri="{C3380CC4-5D6E-409C-BE32-E72D297353CC}">
                    <c16:uniqueId val="{00000058-D492-4092-B292-7356E831D6D6}"/>
                  </c:ext>
                </c:extLst>
              </c15:ser>
            </c15:filteredLineSeries>
            <c15:filteredLineSeries>
              <c15:ser>
                <c:idx val="89"/>
                <c:order val="89"/>
                <c:tx>
                  <c:strRef>
                    <c:extLst xmlns:c15="http://schemas.microsoft.com/office/drawing/2012/chart">
                      <c:ext xmlns:c15="http://schemas.microsoft.com/office/drawing/2012/chart" uri="{02D57815-91ED-43cb-92C2-25804820EDAC}">
                        <c15:formulaRef>
                          <c15:sqref>'Cat Log((cellsmL)+1) w noise'!$A$91</c15:sqref>
                        </c15:formulaRef>
                      </c:ext>
                    </c:extLst>
                    <c:strCache>
                      <c:ptCount val="1"/>
                      <c:pt idx="0">
                        <c:v>TSA -PROT -BACT -VIR</c:v>
                      </c:pt>
                    </c:strCache>
                  </c:strRef>
                </c:tx>
                <c:spPr>
                  <a:ln w="28575" cap="rnd">
                    <a:solidFill>
                      <a:schemeClr val="accent5">
                        <a:lumMod val="50000"/>
                      </a:schemeClr>
                    </a:solidFill>
                    <a:prstDash val="dash"/>
                    <a:round/>
                  </a:ln>
                  <a:effectLst/>
                </c:spPr>
                <c:marker>
                  <c:symbol val="square"/>
                  <c:size val="11"/>
                  <c:spPr>
                    <a:solidFill>
                      <a:schemeClr val="accent5">
                        <a:lumMod val="50000"/>
                      </a:schemeClr>
                    </a:solidFill>
                    <a:ln w="9525">
                      <a:solidFill>
                        <a:schemeClr val="accent5">
                          <a:lumMod val="5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noise'!$B$91:$E$91</c15:sqref>
                        </c15:formulaRef>
                      </c:ext>
                    </c:extLst>
                    <c:numCache>
                      <c:formatCode>General</c:formatCode>
                      <c:ptCount val="4"/>
                      <c:pt idx="0">
                        <c:v>0.42596870660781899</c:v>
                      </c:pt>
                      <c:pt idx="1">
                        <c:v>0</c:v>
                      </c:pt>
                      <c:pt idx="2">
                        <c:v>0</c:v>
                      </c:pt>
                      <c:pt idx="3">
                        <c:v>0</c:v>
                      </c:pt>
                    </c:numCache>
                  </c:numRef>
                </c:val>
                <c:smooth val="0"/>
                <c:extLst xmlns:c15="http://schemas.microsoft.com/office/drawing/2012/chart">
                  <c:ext xmlns:c16="http://schemas.microsoft.com/office/drawing/2014/chart" uri="{C3380CC4-5D6E-409C-BE32-E72D297353CC}">
                    <c16:uniqueId val="{00000059-D492-4092-B292-7356E831D6D6}"/>
                  </c:ext>
                </c:extLst>
              </c15:ser>
            </c15:filteredLineSeries>
          </c:ext>
        </c:extLst>
      </c:lineChart>
      <c:catAx>
        <c:axId val="564262832"/>
        <c:scaling>
          <c:orientation val="minMax"/>
        </c:scaling>
        <c:delete val="0"/>
        <c:axPos val="b"/>
        <c:title>
          <c:tx>
            <c:rich>
              <a:bodyPr rot="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400" b="1">
                    <a:solidFill>
                      <a:sysClr val="windowText" lastClr="000000"/>
                    </a:solidFill>
                    <a:latin typeface="Times New Roman" panose="02020603050405020304" pitchFamily="18" charset="0"/>
                    <a:cs typeface="Times New Roman" panose="02020603050405020304" pitchFamily="18" charset="0"/>
                  </a:rPr>
                  <a:t>Day</a:t>
                </a:r>
              </a:p>
            </c:rich>
          </c:tx>
          <c:overlay val="0"/>
          <c:spPr>
            <a:noFill/>
            <a:ln>
              <a:noFill/>
            </a:ln>
            <a:effectLst/>
          </c:spPr>
          <c:txPr>
            <a:bodyPr rot="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564261192"/>
        <c:crosses val="autoZero"/>
        <c:auto val="1"/>
        <c:lblAlgn val="ctr"/>
        <c:lblOffset val="100"/>
        <c:noMultiLvlLbl val="0"/>
      </c:catAx>
      <c:valAx>
        <c:axId val="564261192"/>
        <c:scaling>
          <c:orientation val="minMax"/>
          <c:max val="7"/>
          <c:min val="4"/>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400" b="1" dirty="0">
                    <a:solidFill>
                      <a:sysClr val="windowText" lastClr="000000"/>
                    </a:solidFill>
                    <a:latin typeface="Times New Roman" panose="02020603050405020304" pitchFamily="18" charset="0"/>
                    <a:cs typeface="Times New Roman" panose="02020603050405020304" pitchFamily="18" charset="0"/>
                  </a:rPr>
                  <a:t>Log</a:t>
                </a:r>
                <a:r>
                  <a:rPr lang="en-US" sz="2400" b="1" baseline="0" dirty="0">
                    <a:solidFill>
                      <a:sysClr val="windowText" lastClr="000000"/>
                    </a:solidFill>
                    <a:latin typeface="Times New Roman" panose="02020603050405020304" pitchFamily="18" charset="0"/>
                    <a:cs typeface="Times New Roman" panose="02020603050405020304" pitchFamily="18" charset="0"/>
                  </a:rPr>
                  <a:t> cells/ml</a:t>
                </a:r>
                <a:endParaRPr lang="en-US" sz="2400" b="1" dirty="0">
                  <a:solidFill>
                    <a:sysClr val="windowText" lastClr="000000"/>
                  </a:solidFill>
                  <a:latin typeface="Times New Roman" panose="02020603050405020304" pitchFamily="18" charset="0"/>
                  <a:cs typeface="Times New Roman" panose="02020603050405020304" pitchFamily="18" charset="0"/>
                </a:endParaRPr>
              </a:p>
            </c:rich>
          </c:tx>
          <c:layout>
            <c:manualLayout>
              <c:xMode val="edge"/>
              <c:yMode val="edge"/>
              <c:x val="5.2938914064396443E-3"/>
              <c:y val="0.39496051329540688"/>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564262832"/>
        <c:crosses val="autoZero"/>
        <c:crossBetween val="between"/>
      </c:valAx>
      <c:spPr>
        <a:noFill/>
        <a:ln>
          <a:noFill/>
        </a:ln>
        <a:effectLst/>
      </c:spPr>
    </c:plotArea>
    <c:legend>
      <c:legendPos val="r"/>
      <c:layout>
        <c:manualLayout>
          <c:xMode val="edge"/>
          <c:yMode val="edge"/>
          <c:x val="0.768691893954079"/>
          <c:y val="0.27074229690275048"/>
          <c:w val="0.22342676811274875"/>
          <c:h val="0.4735983868182489"/>
        </c:manualLayout>
      </c:layout>
      <c:overlay val="1"/>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b="1" i="0" baseline="0" dirty="0">
                <a:solidFill>
                  <a:schemeClr val="tx1"/>
                </a:solidFill>
                <a:effectLst/>
                <a:latin typeface="Times New Roman" panose="02020603050405020304" pitchFamily="18" charset="0"/>
                <a:cs typeface="Times New Roman" panose="02020603050405020304" pitchFamily="18" charset="0"/>
              </a:rPr>
              <a:t>Does Toxin Secretion Improve</a:t>
            </a:r>
            <a:r>
              <a:rPr lang="en-US" sz="2400" b="1" i="1" baseline="0" dirty="0">
                <a:solidFill>
                  <a:schemeClr val="tx1"/>
                </a:solidFill>
                <a:effectLst/>
                <a:latin typeface="Times New Roman" panose="02020603050405020304" pitchFamily="18" charset="0"/>
                <a:cs typeface="Times New Roman" panose="02020603050405020304" pitchFamily="18" charset="0"/>
              </a:rPr>
              <a:t> V. parahaemolyticus </a:t>
            </a:r>
            <a:r>
              <a:rPr lang="en-US" sz="2400" b="1" i="0" baseline="0" dirty="0">
                <a:solidFill>
                  <a:schemeClr val="tx1"/>
                </a:solidFill>
                <a:effectLst/>
                <a:latin typeface="Times New Roman" panose="02020603050405020304" pitchFamily="18" charset="0"/>
                <a:cs typeface="Times New Roman" panose="02020603050405020304" pitchFamily="18" charset="0"/>
              </a:rPr>
              <a:t>Fitness and Decrease Protist Fitness?</a:t>
            </a:r>
          </a:p>
        </c:rich>
      </c:tx>
      <c:layout>
        <c:manualLayout>
          <c:xMode val="edge"/>
          <c:yMode val="edge"/>
          <c:x val="9.7563844317455739E-2"/>
          <c:y val="1.0079095692431293E-2"/>
        </c:manualLayout>
      </c:layout>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018601697393939"/>
          <c:y val="0.13760682903067792"/>
          <c:w val="0.71713399121157195"/>
          <c:h val="0.74487041189656822"/>
        </c:manualLayout>
      </c:layout>
      <c:lineChart>
        <c:grouping val="standard"/>
        <c:varyColors val="0"/>
        <c:ser>
          <c:idx val="2"/>
          <c:order val="2"/>
          <c:tx>
            <c:strRef>
              <c:f>'Cat Log((cellsmL)+1) w noise'!$A$4</c:f>
              <c:strCache>
                <c:ptCount val="1"/>
                <c:pt idx="0">
                  <c:v>T3SS+ PROT+ BACT- VIR+</c:v>
                </c:pt>
              </c:strCache>
            </c:strRef>
          </c:tx>
          <c:spPr>
            <a:ln w="38100" cap="rnd">
              <a:solidFill>
                <a:srgbClr val="008080"/>
              </a:solidFill>
              <a:round/>
            </a:ln>
            <a:effectLst/>
          </c:spPr>
          <c:marker>
            <c:symbol val="square"/>
            <c:size val="15"/>
            <c:spPr>
              <a:solidFill>
                <a:srgbClr val="008080"/>
              </a:solidFill>
              <a:ln w="25400">
                <a:solidFill>
                  <a:srgbClr val="008080"/>
                </a:solidFill>
              </a:ln>
              <a:effectLst/>
            </c:spPr>
          </c:marker>
          <c:errBars>
            <c:errDir val="y"/>
            <c:errBarType val="both"/>
            <c:errValType val="cust"/>
            <c:noEndCap val="0"/>
            <c:plus>
              <c:numRef>
                <c:f>'[2]Day 0 (May 17th) (4)'!$P$2</c:f>
                <c:numCache>
                  <c:formatCode>General</c:formatCode>
                  <c:ptCount val="1"/>
                  <c:pt idx="0">
                    <c:v>6.7179200840801465E-2</c:v>
                  </c:pt>
                </c:numCache>
              </c:numRef>
            </c:plus>
            <c:minus>
              <c:numRef>
                <c:f>'[2]Day 0 (May 17th) (4)'!$P$2</c:f>
                <c:numCache>
                  <c:formatCode>General</c:formatCode>
                  <c:ptCount val="1"/>
                  <c:pt idx="0">
                    <c:v>6.7179200840801465E-2</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noise'!$B$4:$E$4</c:f>
              <c:numCache>
                <c:formatCode>General</c:formatCode>
                <c:ptCount val="4"/>
                <c:pt idx="0">
                  <c:v>4.62428903579712</c:v>
                </c:pt>
                <c:pt idx="1">
                  <c:v>4.7974290847778303</c:v>
                </c:pt>
                <c:pt idx="2">
                  <c:v>4.91379690170288</c:v>
                </c:pt>
                <c:pt idx="3">
                  <c:v>4.8817615509033203</c:v>
                </c:pt>
              </c:numCache>
            </c:numRef>
          </c:val>
          <c:smooth val="0"/>
          <c:extLst>
            <c:ext xmlns:c16="http://schemas.microsoft.com/office/drawing/2014/chart" uri="{C3380CC4-5D6E-409C-BE32-E72D297353CC}">
              <c16:uniqueId val="{00000000-FF93-48C5-87F9-1BFE35007F66}"/>
            </c:ext>
          </c:extLst>
        </c:ser>
        <c:ser>
          <c:idx val="3"/>
          <c:order val="3"/>
          <c:tx>
            <c:strRef>
              <c:f>'Cat Log((cellsmL)+1) w noise'!$A$5</c:f>
              <c:strCache>
                <c:ptCount val="1"/>
                <c:pt idx="0">
                  <c:v>T3SS- PROT+ BACT- VIR+</c:v>
                </c:pt>
              </c:strCache>
            </c:strRef>
          </c:tx>
          <c:spPr>
            <a:ln w="38100" cap="rnd">
              <a:solidFill>
                <a:srgbClr val="008080"/>
              </a:solidFill>
              <a:round/>
            </a:ln>
            <a:effectLst/>
          </c:spPr>
          <c:marker>
            <c:symbol val="square"/>
            <c:size val="15"/>
            <c:spPr>
              <a:noFill/>
              <a:ln w="25400">
                <a:solidFill>
                  <a:srgbClr val="008080"/>
                </a:solidFill>
              </a:ln>
              <a:effectLst/>
            </c:spPr>
          </c:marker>
          <c:errBars>
            <c:errDir val="y"/>
            <c:errBarType val="both"/>
            <c:errValType val="cust"/>
            <c:noEndCap val="0"/>
            <c:plus>
              <c:numRef>
                <c:f>'[2]Day 0 (May 17th) (4)'!$U$2</c:f>
                <c:numCache>
                  <c:formatCode>General</c:formatCode>
                  <c:ptCount val="1"/>
                  <c:pt idx="0">
                    <c:v>6.4320965433396673E-2</c:v>
                  </c:pt>
                </c:numCache>
              </c:numRef>
            </c:plus>
            <c:minus>
              <c:numRef>
                <c:f>'[2]Day 0 (May 17th) (4)'!$U$2</c:f>
                <c:numCache>
                  <c:formatCode>General</c:formatCode>
                  <c:ptCount val="1"/>
                  <c:pt idx="0">
                    <c:v>6.4320965433396673E-2</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noise'!$B$5:$E$5</c:f>
              <c:numCache>
                <c:formatCode>General</c:formatCode>
                <c:ptCount val="4"/>
                <c:pt idx="0">
                  <c:v>4.5064949989318803</c:v>
                </c:pt>
                <c:pt idx="1">
                  <c:v>4.6589541435241699</c:v>
                </c:pt>
                <c:pt idx="2">
                  <c:v>4.9137601852417001</c:v>
                </c:pt>
                <c:pt idx="3">
                  <c:v>4.8843469619751003</c:v>
                </c:pt>
              </c:numCache>
            </c:numRef>
          </c:val>
          <c:smooth val="0"/>
          <c:extLst>
            <c:ext xmlns:c16="http://schemas.microsoft.com/office/drawing/2014/chart" uri="{C3380CC4-5D6E-409C-BE32-E72D297353CC}">
              <c16:uniqueId val="{00000001-FF93-48C5-87F9-1BFE35007F66}"/>
            </c:ext>
          </c:extLst>
        </c:ser>
        <c:ser>
          <c:idx val="47"/>
          <c:order val="47"/>
          <c:tx>
            <c:strRef>
              <c:f>'Cat Log((cellsmL)+1) w noise'!$A$49</c:f>
              <c:strCache>
                <c:ptCount val="1"/>
                <c:pt idx="0">
                  <c:v>T3SS+ PROT+ BACT- VIR+</c:v>
                </c:pt>
              </c:strCache>
            </c:strRef>
          </c:tx>
          <c:spPr>
            <a:ln w="38100" cap="rnd">
              <a:solidFill>
                <a:srgbClr val="008080"/>
              </a:solidFill>
              <a:round/>
            </a:ln>
            <a:effectLst/>
          </c:spPr>
          <c:marker>
            <c:symbol val="circle"/>
            <c:size val="15"/>
            <c:spPr>
              <a:solidFill>
                <a:srgbClr val="008080"/>
              </a:solidFill>
              <a:ln w="25400">
                <a:solidFill>
                  <a:srgbClr val="008080"/>
                </a:solidFill>
              </a:ln>
              <a:effectLst/>
            </c:spPr>
          </c:marker>
          <c:errBars>
            <c:errDir val="y"/>
            <c:errBarType val="both"/>
            <c:errValType val="cust"/>
            <c:noEndCap val="0"/>
            <c:plus>
              <c:numRef>
                <c:f>'[2]Day 3 (May 20th) (4)'!$P$7</c:f>
                <c:numCache>
                  <c:formatCode>General</c:formatCode>
                  <c:ptCount val="1"/>
                  <c:pt idx="0">
                    <c:v>0.14790888333139307</c:v>
                  </c:pt>
                </c:numCache>
              </c:numRef>
            </c:plus>
            <c:minus>
              <c:numRef>
                <c:f>'[2]Day 3 (May 20th) (4)'!$P$7</c:f>
                <c:numCache>
                  <c:formatCode>General</c:formatCode>
                  <c:ptCount val="1"/>
                  <c:pt idx="0">
                    <c:v>0.14790888333139307</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noise'!$B$49:$E$49</c:f>
              <c:numCache>
                <c:formatCode>General</c:formatCode>
                <c:ptCount val="4"/>
                <c:pt idx="0">
                  <c:v>3.3948957920074498</c:v>
                </c:pt>
                <c:pt idx="1">
                  <c:v>4.38181829452515</c:v>
                </c:pt>
                <c:pt idx="2">
                  <c:v>4.0597882270812997</c:v>
                </c:pt>
                <c:pt idx="3">
                  <c:v>5.1965537071228001</c:v>
                </c:pt>
              </c:numCache>
            </c:numRef>
          </c:val>
          <c:smooth val="0"/>
          <c:extLst>
            <c:ext xmlns:c16="http://schemas.microsoft.com/office/drawing/2014/chart" uri="{C3380CC4-5D6E-409C-BE32-E72D297353CC}">
              <c16:uniqueId val="{00000002-FF93-48C5-87F9-1BFE35007F66}"/>
            </c:ext>
          </c:extLst>
        </c:ser>
        <c:ser>
          <c:idx val="48"/>
          <c:order val="48"/>
          <c:tx>
            <c:strRef>
              <c:f>'Cat Log((cellsmL)+1) w noise'!$A$50</c:f>
              <c:strCache>
                <c:ptCount val="1"/>
                <c:pt idx="0">
                  <c:v>T3SS- PROT+ BACT- VIR+</c:v>
                </c:pt>
              </c:strCache>
            </c:strRef>
          </c:tx>
          <c:spPr>
            <a:ln w="38100" cap="rnd">
              <a:solidFill>
                <a:srgbClr val="008080"/>
              </a:solidFill>
              <a:round/>
            </a:ln>
            <a:effectLst/>
          </c:spPr>
          <c:marker>
            <c:symbol val="circle"/>
            <c:size val="15"/>
            <c:spPr>
              <a:noFill/>
              <a:ln w="25400">
                <a:solidFill>
                  <a:srgbClr val="008080"/>
                </a:solidFill>
              </a:ln>
              <a:effectLst/>
            </c:spPr>
          </c:marker>
          <c:errBars>
            <c:errDir val="y"/>
            <c:errBarType val="both"/>
            <c:errValType val="cust"/>
            <c:noEndCap val="0"/>
            <c:plus>
              <c:numRef>
                <c:f>'[2]Day 3 (May 20th) (4)'!$U$7</c:f>
                <c:numCache>
                  <c:formatCode>General</c:formatCode>
                  <c:ptCount val="1"/>
                  <c:pt idx="0">
                    <c:v>0.15955542933805897</c:v>
                  </c:pt>
                </c:numCache>
              </c:numRef>
            </c:plus>
            <c:minus>
              <c:numRef>
                <c:f>'[2]Day 3 (May 20th) (4)'!$U$7</c:f>
                <c:numCache>
                  <c:formatCode>General</c:formatCode>
                  <c:ptCount val="1"/>
                  <c:pt idx="0">
                    <c:v>0.15955542933805897</c:v>
                  </c:pt>
                </c:numCache>
              </c:numRef>
            </c:minus>
            <c:spPr>
              <a:noFill/>
              <a:ln w="9525" cap="flat" cmpd="sng" algn="ctr">
                <a:solidFill>
                  <a:schemeClr val="tx1">
                    <a:lumMod val="65000"/>
                    <a:lumOff val="35000"/>
                  </a:schemeClr>
                </a:solidFill>
                <a:round/>
              </a:ln>
              <a:effectLst/>
            </c:spPr>
          </c:errBars>
          <c:cat>
            <c:numRef>
              <c:f>'Cat Log((cellsmL)+1) w noise'!$B$1:$E$1</c:f>
              <c:numCache>
                <c:formatCode>General</c:formatCode>
                <c:ptCount val="4"/>
                <c:pt idx="0">
                  <c:v>0</c:v>
                </c:pt>
                <c:pt idx="1">
                  <c:v>1</c:v>
                </c:pt>
                <c:pt idx="2">
                  <c:v>2</c:v>
                </c:pt>
                <c:pt idx="3">
                  <c:v>3</c:v>
                </c:pt>
              </c:numCache>
            </c:numRef>
          </c:cat>
          <c:val>
            <c:numRef>
              <c:f>'Cat Log((cellsmL)+1) w noise'!$B$50:$E$50</c:f>
              <c:numCache>
                <c:formatCode>General</c:formatCode>
                <c:ptCount val="4"/>
                <c:pt idx="0">
                  <c:v>3.3948957920074498</c:v>
                </c:pt>
                <c:pt idx="1">
                  <c:v>5.0678591728210396</c:v>
                </c:pt>
                <c:pt idx="2">
                  <c:v>4.6195497512817401</c:v>
                </c:pt>
                <c:pt idx="3">
                  <c:v>5.5699400901794398</c:v>
                </c:pt>
              </c:numCache>
            </c:numRef>
          </c:val>
          <c:smooth val="0"/>
          <c:extLst>
            <c:ext xmlns:c16="http://schemas.microsoft.com/office/drawing/2014/chart" uri="{C3380CC4-5D6E-409C-BE32-E72D297353CC}">
              <c16:uniqueId val="{00000003-FF93-48C5-87F9-1BFE35007F66}"/>
            </c:ext>
          </c:extLst>
        </c:ser>
        <c:dLbls>
          <c:showLegendKey val="0"/>
          <c:showVal val="0"/>
          <c:showCatName val="0"/>
          <c:showSerName val="0"/>
          <c:showPercent val="0"/>
          <c:showBubbleSize val="0"/>
        </c:dLbls>
        <c:marker val="1"/>
        <c:smooth val="0"/>
        <c:axId val="564262832"/>
        <c:axId val="564261192"/>
        <c:extLst>
          <c:ext xmlns:c15="http://schemas.microsoft.com/office/drawing/2012/chart" uri="{02D57815-91ED-43cb-92C2-25804820EDAC}">
            <c15:filteredLineSeries>
              <c15:ser>
                <c:idx val="0"/>
                <c:order val="0"/>
                <c:tx>
                  <c:strRef>
                    <c:extLst>
                      <c:ext uri="{02D57815-91ED-43cb-92C2-25804820EDAC}">
                        <c15:formulaRef>
                          <c15:sqref>'Cat Log((cellsmL)+1) w noise'!$A$2</c15:sqref>
                        </c15:formulaRef>
                      </c:ext>
                    </c:extLst>
                    <c:strCache>
                      <c:ptCount val="1"/>
                      <c:pt idx="0">
                        <c:v>T3SS+ PROT+ BACT+ VIR+</c:v>
                      </c:pt>
                    </c:strCache>
                  </c:strRef>
                </c:tx>
                <c:spPr>
                  <a:ln w="28575" cap="rnd">
                    <a:solidFill>
                      <a:schemeClr val="accent6">
                        <a:lumMod val="20000"/>
                        <a:lumOff val="80000"/>
                      </a:schemeClr>
                    </a:solidFill>
                    <a:round/>
                  </a:ln>
                  <a:effectLst/>
                </c:spPr>
                <c:marker>
                  <c:symbol val="star"/>
                  <c:size val="10"/>
                  <c:spPr>
                    <a:noFill/>
                    <a:ln w="9525">
                      <a:solidFill>
                        <a:schemeClr val="accent6">
                          <a:lumMod val="20000"/>
                          <a:lumOff val="80000"/>
                          <a:alpha val="88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c:ex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c:ext uri="{02D57815-91ED-43cb-92C2-25804820EDAC}">
                        <c15:formulaRef>
                          <c15:sqref>'Cat Log((cellsmL)+1) w noise'!$B$2:$E$2</c15:sqref>
                        </c15:formulaRef>
                      </c:ext>
                    </c:extLst>
                    <c:numCache>
                      <c:formatCode>General</c:formatCode>
                      <c:ptCount val="4"/>
                      <c:pt idx="0">
                        <c:v>4.5494904518127397</c:v>
                      </c:pt>
                      <c:pt idx="1">
                        <c:v>4.9161944389343297</c:v>
                      </c:pt>
                      <c:pt idx="2">
                        <c:v>4.9029402732849103</c:v>
                      </c:pt>
                      <c:pt idx="3">
                        <c:v>4.9195713996887198</c:v>
                      </c:pt>
                    </c:numCache>
                  </c:numRef>
                </c:val>
                <c:smooth val="0"/>
                <c:extLst>
                  <c:ext xmlns:c16="http://schemas.microsoft.com/office/drawing/2014/chart" uri="{C3380CC4-5D6E-409C-BE32-E72D297353CC}">
                    <c16:uniqueId val="{00000004-FF93-48C5-87F9-1BFE35007F66}"/>
                  </c:ext>
                </c:extLst>
              </c15:ser>
            </c15:filteredLineSeries>
            <c15:filteredLineSeries>
              <c15:ser>
                <c:idx val="1"/>
                <c:order val="1"/>
                <c:tx>
                  <c:strRef>
                    <c:extLst xmlns:c15="http://schemas.microsoft.com/office/drawing/2012/chart">
                      <c:ext xmlns:c15="http://schemas.microsoft.com/office/drawing/2012/chart" uri="{02D57815-91ED-43cb-92C2-25804820EDAC}">
                        <c15:formulaRef>
                          <c15:sqref>'Cat Log((cellsmL)+1) w noise'!$A$3</c15:sqref>
                        </c15:formulaRef>
                      </c:ext>
                    </c:extLst>
                    <c:strCache>
                      <c:ptCount val="1"/>
                      <c:pt idx="0">
                        <c:v>T3SS- PROT+ BACT+ VIR+</c:v>
                      </c:pt>
                    </c:strCache>
                  </c:strRef>
                </c:tx>
                <c:spPr>
                  <a:ln w="28575" cap="rnd">
                    <a:solidFill>
                      <a:schemeClr val="accent6">
                        <a:lumMod val="20000"/>
                        <a:lumOff val="80000"/>
                      </a:schemeClr>
                    </a:solidFill>
                    <a:round/>
                  </a:ln>
                  <a:effectLst/>
                </c:spPr>
                <c:marker>
                  <c:symbol val="none"/>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1 (May 18th) (4)'!$K$2</c15:sqref>
                          </c15:formulaRef>
                        </c:ext>
                      </c:extLst>
                      <c:numCache>
                        <c:formatCode>General</c:formatCode>
                        <c:ptCount val="1"/>
                        <c:pt idx="0">
                          <c:v>0.10167022048163191</c:v>
                        </c:pt>
                      </c:numCache>
                    </c:numRef>
                  </c:plus>
                  <c:minus>
                    <c:numRef>
                      <c:extLst xmlns:c15="http://schemas.microsoft.com/office/drawing/2012/chart">
                        <c:ext xmlns:c15="http://schemas.microsoft.com/office/drawing/2012/chart" uri="{02D57815-91ED-43cb-92C2-25804820EDAC}">
                          <c15:formulaRef>
                            <c15:sqref>'[2]Day 1 (May 18th) (4)'!$K$2</c15:sqref>
                          </c15:formulaRef>
                        </c:ext>
                      </c:extLst>
                      <c:numCache>
                        <c:formatCode>General</c:formatCode>
                        <c:ptCount val="1"/>
                        <c:pt idx="0">
                          <c:v>0.10167022048163191</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noise'!$B$3:$E$3</c15:sqref>
                        </c15:formulaRef>
                      </c:ext>
                    </c:extLst>
                    <c:numCache>
                      <c:formatCode>General</c:formatCode>
                      <c:ptCount val="4"/>
                      <c:pt idx="0">
                        <c:v>4.4182310104370099</c:v>
                      </c:pt>
                      <c:pt idx="1">
                        <c:v>4.7706632614135698</c:v>
                      </c:pt>
                      <c:pt idx="2">
                        <c:v>4.8577589988708496</c:v>
                      </c:pt>
                      <c:pt idx="3">
                        <c:v>4.84220170974731</c:v>
                      </c:pt>
                    </c:numCache>
                  </c:numRef>
                </c:val>
                <c:smooth val="0"/>
                <c:extLst xmlns:c15="http://schemas.microsoft.com/office/drawing/2012/chart">
                  <c:ext xmlns:c16="http://schemas.microsoft.com/office/drawing/2014/chart" uri="{C3380CC4-5D6E-409C-BE32-E72D297353CC}">
                    <c16:uniqueId val="{00000005-FF93-48C5-87F9-1BFE35007F66}"/>
                  </c:ext>
                </c:extLst>
              </c15:ser>
            </c15:filteredLineSeries>
            <c15:filteredLineSeries>
              <c15:ser>
                <c:idx val="4"/>
                <c:order val="4"/>
                <c:tx>
                  <c:strRef>
                    <c:extLst xmlns:c15="http://schemas.microsoft.com/office/drawing/2012/chart">
                      <c:ext xmlns:c15="http://schemas.microsoft.com/office/drawing/2012/chart" uri="{02D57815-91ED-43cb-92C2-25804820EDAC}">
                        <c15:formulaRef>
                          <c15:sqref>'Cat Log((cellsmL)+1) w noise'!$A$6</c15:sqref>
                        </c15:formulaRef>
                      </c:ext>
                    </c:extLst>
                    <c:strCache>
                      <c:ptCount val="1"/>
                      <c:pt idx="0">
                        <c:v>T3SS+ PROT- BACT+ VIR+</c:v>
                      </c:pt>
                    </c:strCache>
                  </c:strRef>
                </c:tx>
                <c:spPr>
                  <a:ln w="28575" cap="rnd">
                    <a:solidFill>
                      <a:schemeClr val="accent6">
                        <a:lumMod val="60000"/>
                        <a:lumOff val="40000"/>
                      </a:schemeClr>
                    </a:solidFill>
                    <a:prstDash val="solid"/>
                    <a:round/>
                  </a:ln>
                  <a:effectLst/>
                </c:spPr>
                <c:marker>
                  <c:symbol val="star"/>
                  <c:size val="11"/>
                  <c:spPr>
                    <a:no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noise'!$B$6:$E$6</c15:sqref>
                        </c15:formulaRef>
                      </c:ext>
                    </c:extLst>
                    <c:numCache>
                      <c:formatCode>General</c:formatCode>
                      <c:ptCount val="4"/>
                      <c:pt idx="0">
                        <c:v>4.5311870574951199</c:v>
                      </c:pt>
                      <c:pt idx="1">
                        <c:v>4.7272777557373002</c:v>
                      </c:pt>
                      <c:pt idx="2">
                        <c:v>4.9095711708068803</c:v>
                      </c:pt>
                      <c:pt idx="3">
                        <c:v>4.8949666023254403</c:v>
                      </c:pt>
                    </c:numCache>
                  </c:numRef>
                </c:val>
                <c:smooth val="0"/>
                <c:extLst xmlns:c15="http://schemas.microsoft.com/office/drawing/2012/chart">
                  <c:ext xmlns:c16="http://schemas.microsoft.com/office/drawing/2014/chart" uri="{C3380CC4-5D6E-409C-BE32-E72D297353CC}">
                    <c16:uniqueId val="{00000006-FF93-48C5-87F9-1BFE35007F66}"/>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'Cat Log((cellsmL)+1) w noise'!$A$7</c15:sqref>
                        </c15:formulaRef>
                      </c:ext>
                    </c:extLst>
                    <c:strCache>
                      <c:ptCount val="1"/>
                      <c:pt idx="0">
                        <c:v>T3SS- PROT- BACT+ VIR+</c:v>
                      </c:pt>
                    </c:strCache>
                  </c:strRef>
                </c:tx>
                <c:spPr>
                  <a:ln w="28575" cap="rnd">
                    <a:solidFill>
                      <a:schemeClr val="accent6">
                        <a:lumMod val="60000"/>
                        <a:lumOff val="40000"/>
                      </a:schemeClr>
                    </a:solidFill>
                    <a:prstDash val="solid"/>
                    <a:round/>
                  </a:ln>
                  <a:effectLst/>
                </c:spPr>
                <c:marker>
                  <c:symbol val="none"/>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2 (May 19th) (4)'!$AE$2</c15:sqref>
                          </c15:formulaRef>
                        </c:ext>
                      </c:extLst>
                      <c:numCache>
                        <c:formatCode>General</c:formatCode>
                        <c:ptCount val="1"/>
                        <c:pt idx="0">
                          <c:v>0.1029312333517237</c:v>
                        </c:pt>
                      </c:numCache>
                    </c:numRef>
                  </c:plus>
                  <c:minus>
                    <c:numRef>
                      <c:extLst xmlns:c15="http://schemas.microsoft.com/office/drawing/2012/chart">
                        <c:ext xmlns:c15="http://schemas.microsoft.com/office/drawing/2012/chart" uri="{02D57815-91ED-43cb-92C2-25804820EDAC}">
                          <c15:formulaRef>
                            <c15:sqref>'[2]Day 2 (May 19th) (4)'!$AE$2</c15:sqref>
                          </c15:formulaRef>
                        </c:ext>
                      </c:extLst>
                      <c:numCache>
                        <c:formatCode>General</c:formatCode>
                        <c:ptCount val="1"/>
                        <c:pt idx="0">
                          <c:v>0.1029312333517237</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noise'!$B$7:$E$7</c15:sqref>
                        </c15:formulaRef>
                      </c:ext>
                    </c:extLst>
                    <c:numCache>
                      <c:formatCode>General</c:formatCode>
                      <c:ptCount val="4"/>
                      <c:pt idx="0">
                        <c:v>4.3897566795349103</c:v>
                      </c:pt>
                      <c:pt idx="1">
                        <c:v>4.6928634643554696</c:v>
                      </c:pt>
                      <c:pt idx="2">
                        <c:v>4.7708368301391602</c:v>
                      </c:pt>
                      <c:pt idx="3">
                        <c:v>4.7945623397827104</c:v>
                      </c:pt>
                    </c:numCache>
                  </c:numRef>
                </c:val>
                <c:smooth val="0"/>
                <c:extLst xmlns:c15="http://schemas.microsoft.com/office/drawing/2012/chart">
                  <c:ext xmlns:c16="http://schemas.microsoft.com/office/drawing/2014/chart" uri="{C3380CC4-5D6E-409C-BE32-E72D297353CC}">
                    <c16:uniqueId val="{00000007-FF93-48C5-87F9-1BFE35007F66}"/>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'Cat Log((cellsmL)+1) w noise'!$A$8</c15:sqref>
                        </c15:formulaRef>
                      </c:ext>
                    </c:extLst>
                    <c:strCache>
                      <c:ptCount val="1"/>
                      <c:pt idx="0">
                        <c:v>T3SS+ PROT- BACT- VIR+</c:v>
                      </c:pt>
                    </c:strCache>
                  </c:strRef>
                </c:tx>
                <c:spPr>
                  <a:ln w="28575" cap="rnd">
                    <a:solidFill>
                      <a:schemeClr val="accent6">
                        <a:lumMod val="75000"/>
                      </a:schemeClr>
                    </a:solidFill>
                    <a:round/>
                  </a:ln>
                  <a:effectLst/>
                </c:spPr>
                <c:marker>
                  <c:symbol val="star"/>
                  <c:size val="11"/>
                  <c:spPr>
                    <a:no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noise'!$B$8:$E$8</c15:sqref>
                        </c15:formulaRef>
                      </c:ext>
                    </c:extLst>
                    <c:numCache>
                      <c:formatCode>General</c:formatCode>
                      <c:ptCount val="4"/>
                      <c:pt idx="0">
                        <c:v>4.7055001258850098</c:v>
                      </c:pt>
                      <c:pt idx="1">
                        <c:v>5.4360017776489302</c:v>
                      </c:pt>
                      <c:pt idx="2">
                        <c:v>5.3595442771911603</c:v>
                      </c:pt>
                      <c:pt idx="3">
                        <c:v>5.1164584159851101</c:v>
                      </c:pt>
                    </c:numCache>
                  </c:numRef>
                </c:val>
                <c:smooth val="0"/>
                <c:extLst xmlns:c15="http://schemas.microsoft.com/office/drawing/2012/chart">
                  <c:ext xmlns:c16="http://schemas.microsoft.com/office/drawing/2014/chart" uri="{C3380CC4-5D6E-409C-BE32-E72D297353CC}">
                    <c16:uniqueId val="{00000008-FF93-48C5-87F9-1BFE35007F66}"/>
                  </c:ext>
                </c:extLst>
              </c15:ser>
            </c15:filteredLineSeries>
            <c15:filteredLineSeries>
              <c15:ser>
                <c:idx val="7"/>
                <c:order val="7"/>
                <c:tx>
                  <c:strRef>
                    <c:extLst xmlns:c15="http://schemas.microsoft.com/office/drawing/2012/chart">
                      <c:ext xmlns:c15="http://schemas.microsoft.com/office/drawing/2012/chart" uri="{02D57815-91ED-43cb-92C2-25804820EDAC}">
                        <c15:formulaRef>
                          <c15:sqref>'Cat Log((cellsmL)+1) w noise'!$A$9</c15:sqref>
                        </c15:formulaRef>
                      </c:ext>
                    </c:extLst>
                    <c:strCache>
                      <c:ptCount val="1"/>
                      <c:pt idx="0">
                        <c:v>T3SS- PROT- BACT- VIR+</c:v>
                      </c:pt>
                    </c:strCache>
                  </c:strRef>
                </c:tx>
                <c:spPr>
                  <a:ln w="28575" cap="rnd">
                    <a:solidFill>
                      <a:schemeClr val="accent6">
                        <a:lumMod val="75000"/>
                      </a:schemeClr>
                    </a:solidFill>
                    <a:round/>
                  </a:ln>
                  <a:effectLst/>
                </c:spPr>
                <c:marker>
                  <c:symbol val="none"/>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2 (May 19th) (4)'!$AO$2</c15:sqref>
                          </c15:formulaRef>
                        </c:ext>
                      </c:extLst>
                      <c:numCache>
                        <c:formatCode>General</c:formatCode>
                        <c:ptCount val="1"/>
                        <c:pt idx="0">
                          <c:v>0.14932553648175531</c:v>
                        </c:pt>
                      </c:numCache>
                    </c:numRef>
                  </c:plus>
                  <c:minus>
                    <c:numRef>
                      <c:extLst xmlns:c15="http://schemas.microsoft.com/office/drawing/2012/chart">
                        <c:ext xmlns:c15="http://schemas.microsoft.com/office/drawing/2012/chart" uri="{02D57815-91ED-43cb-92C2-25804820EDAC}">
                          <c15:formulaRef>
                            <c15:sqref>'[2]Day 2 (May 19th) (4)'!$AO$2</c15:sqref>
                          </c15:formulaRef>
                        </c:ext>
                      </c:extLst>
                      <c:numCache>
                        <c:formatCode>General</c:formatCode>
                        <c:ptCount val="1"/>
                        <c:pt idx="0">
                          <c:v>0.14932553648175531</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noise'!$B$9:$E$9</c15:sqref>
                        </c15:formulaRef>
                      </c:ext>
                    </c:extLst>
                    <c:numCache>
                      <c:formatCode>General</c:formatCode>
                      <c:ptCount val="4"/>
                      <c:pt idx="0">
                        <c:v>4.5830378532409703</c:v>
                      </c:pt>
                      <c:pt idx="1">
                        <c:v>5.2677426338195801</c:v>
                      </c:pt>
                      <c:pt idx="2">
                        <c:v>5.3435297012329102</c:v>
                      </c:pt>
                      <c:pt idx="3">
                        <c:v>5.0008358955383301</c:v>
                      </c:pt>
                    </c:numCache>
                  </c:numRef>
                </c:val>
                <c:smooth val="0"/>
                <c:extLst xmlns:c15="http://schemas.microsoft.com/office/drawing/2012/chart">
                  <c:ext xmlns:c16="http://schemas.microsoft.com/office/drawing/2014/chart" uri="{C3380CC4-5D6E-409C-BE32-E72D297353CC}">
                    <c16:uniqueId val="{00000009-FF93-48C5-87F9-1BFE35007F66}"/>
                  </c:ext>
                </c:extLst>
              </c15:ser>
            </c15:filteredLineSeries>
            <c15:filteredLineSeries>
              <c15:ser>
                <c:idx val="8"/>
                <c:order val="8"/>
                <c:tx>
                  <c:strRef>
                    <c:extLst xmlns:c15="http://schemas.microsoft.com/office/drawing/2012/chart">
                      <c:ext xmlns:c15="http://schemas.microsoft.com/office/drawing/2012/chart" uri="{02D57815-91ED-43cb-92C2-25804820EDAC}">
                        <c15:formulaRef>
                          <c15:sqref>'Cat Log((cellsmL)+1) w noise'!$A$10</c15:sqref>
                        </c15:formulaRef>
                      </c:ext>
                    </c:extLst>
                    <c:strCache>
                      <c:ptCount val="1"/>
                      <c:pt idx="0">
                        <c:v>T3SS+ PROT- BACT- VIR-</c:v>
                      </c:pt>
                    </c:strCache>
                  </c:strRef>
                </c:tx>
                <c:spPr>
                  <a:ln w="28575" cap="rnd">
                    <a:solidFill>
                      <a:schemeClr val="accent6">
                        <a:lumMod val="50000"/>
                      </a:schemeClr>
                    </a:solidFill>
                    <a:round/>
                  </a:ln>
                  <a:effectLst/>
                </c:spPr>
                <c:marker>
                  <c:symbol val="star"/>
                  <c:size val="11"/>
                  <c:spPr>
                    <a:noFill/>
                    <a:ln w="9525">
                      <a:solidFill>
                        <a:schemeClr val="accent6">
                          <a:lumMod val="50000"/>
                        </a:schemeClr>
                      </a:solidFill>
                    </a:ln>
                    <a:effectLst/>
                  </c:spPr>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0 (May 17th) (4)'!$AT$2</c15:sqref>
                          </c15:formulaRef>
                        </c:ext>
                      </c:extLst>
                      <c:numCache>
                        <c:formatCode>General</c:formatCode>
                        <c:ptCount val="1"/>
                        <c:pt idx="0">
                          <c:v>6.1740813296239011E-2</c:v>
                        </c:pt>
                      </c:numCache>
                    </c:numRef>
                  </c:plus>
                  <c:minus>
                    <c:numRef>
                      <c:extLst xmlns:c15="http://schemas.microsoft.com/office/drawing/2012/chart">
                        <c:ext xmlns:c15="http://schemas.microsoft.com/office/drawing/2012/chart" uri="{02D57815-91ED-43cb-92C2-25804820EDAC}">
                          <c15:formulaRef>
                            <c15:sqref>'[2]Day 0 (May 17th) (4)'!$AT$2</c15:sqref>
                          </c15:formulaRef>
                        </c:ext>
                      </c:extLst>
                      <c:numCache>
                        <c:formatCode>General</c:formatCode>
                        <c:ptCount val="1"/>
                        <c:pt idx="0">
                          <c:v>6.1740813296239011E-2</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noise'!$B$10:$E$10</c15:sqref>
                        </c15:formulaRef>
                      </c:ext>
                    </c:extLst>
                    <c:numCache>
                      <c:formatCode>General</c:formatCode>
                      <c:ptCount val="4"/>
                      <c:pt idx="0">
                        <c:v>5.2670493125915501</c:v>
                      </c:pt>
                      <c:pt idx="1">
                        <c:v>6.5133481025695801</c:v>
                      </c:pt>
                      <c:pt idx="2">
                        <c:v>6.5110244750976598</c:v>
                      </c:pt>
                      <c:pt idx="3">
                        <c:v>6.5161762237548801</c:v>
                      </c:pt>
                    </c:numCache>
                  </c:numRef>
                </c:val>
                <c:smooth val="0"/>
                <c:extLst xmlns:c15="http://schemas.microsoft.com/office/drawing/2012/chart">
                  <c:ext xmlns:c16="http://schemas.microsoft.com/office/drawing/2014/chart" uri="{C3380CC4-5D6E-409C-BE32-E72D297353CC}">
                    <c16:uniqueId val="{0000000A-FF93-48C5-87F9-1BFE35007F66}"/>
                  </c:ext>
                </c:extLst>
              </c15:ser>
            </c15:filteredLineSeries>
            <c15:filteredLineSeries>
              <c15:ser>
                <c:idx val="9"/>
                <c:order val="9"/>
                <c:tx>
                  <c:strRef>
                    <c:extLst xmlns:c15="http://schemas.microsoft.com/office/drawing/2012/chart">
                      <c:ext xmlns:c15="http://schemas.microsoft.com/office/drawing/2012/chart" uri="{02D57815-91ED-43cb-92C2-25804820EDAC}">
                        <c15:formulaRef>
                          <c15:sqref>'Cat Log((cellsmL)+1) w noise'!$A$11</c15:sqref>
                        </c15:formulaRef>
                      </c:ext>
                    </c:extLst>
                    <c:strCache>
                      <c:ptCount val="1"/>
                      <c:pt idx="0">
                        <c:v>T3SS- PROT- BACT- VIR-</c:v>
                      </c:pt>
                    </c:strCache>
                  </c:strRef>
                </c:tx>
                <c:spPr>
                  <a:ln w="28575" cap="rnd">
                    <a:solidFill>
                      <a:schemeClr val="accent6">
                        <a:lumMod val="50000"/>
                      </a:schemeClr>
                    </a:solidFill>
                    <a:round/>
                  </a:ln>
                  <a:effectLst/>
                </c:spPr>
                <c:marker>
                  <c:symbol val="none"/>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0 (May 17th) (4)'!$AY$2</c15:sqref>
                          </c15:formulaRef>
                        </c:ext>
                      </c:extLst>
                      <c:numCache>
                        <c:formatCode>General</c:formatCode>
                        <c:ptCount val="1"/>
                        <c:pt idx="0">
                          <c:v>2.2830065381424271E-2</c:v>
                        </c:pt>
                      </c:numCache>
                    </c:numRef>
                  </c:plus>
                  <c:minus>
                    <c:numRef>
                      <c:extLst xmlns:c15="http://schemas.microsoft.com/office/drawing/2012/chart">
                        <c:ext xmlns:c15="http://schemas.microsoft.com/office/drawing/2012/chart" uri="{02D57815-91ED-43cb-92C2-25804820EDAC}">
                          <c15:formulaRef>
                            <c15:sqref>'[2]Day 0 (May 17th) (4)'!$AY$2</c15:sqref>
                          </c15:formulaRef>
                        </c:ext>
                      </c:extLst>
                      <c:numCache>
                        <c:formatCode>General</c:formatCode>
                        <c:ptCount val="1"/>
                        <c:pt idx="0">
                          <c:v>2.2830065381424271E-2</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noise'!$B$11:$E$11</c15:sqref>
                        </c15:formulaRef>
                      </c:ext>
                    </c:extLst>
                    <c:numCache>
                      <c:formatCode>General</c:formatCode>
                      <c:ptCount val="4"/>
                      <c:pt idx="0">
                        <c:v>4.9301891326904297</c:v>
                      </c:pt>
                      <c:pt idx="1">
                        <c:v>6.5141544342040998</c:v>
                      </c:pt>
                      <c:pt idx="2">
                        <c:v>6.5077590942382804</c:v>
                      </c:pt>
                      <c:pt idx="3">
                        <c:v>6.51145315170288</c:v>
                      </c:pt>
                    </c:numCache>
                  </c:numRef>
                </c:val>
                <c:smooth val="0"/>
                <c:extLst xmlns:c15="http://schemas.microsoft.com/office/drawing/2012/chart">
                  <c:ext xmlns:c16="http://schemas.microsoft.com/office/drawing/2014/chart" uri="{C3380CC4-5D6E-409C-BE32-E72D297353CC}">
                    <c16:uniqueId val="{0000000B-FF93-48C5-87F9-1BFE35007F66}"/>
                  </c:ext>
                </c:extLst>
              </c15:ser>
            </c15:filteredLineSeries>
            <c15:filteredLineSeries>
              <c15:ser>
                <c:idx val="10"/>
                <c:order val="10"/>
                <c:tx>
                  <c:strRef>
                    <c:extLst xmlns:c15="http://schemas.microsoft.com/office/drawing/2012/chart">
                      <c:ext xmlns:c15="http://schemas.microsoft.com/office/drawing/2012/chart" uri="{02D57815-91ED-43cb-92C2-25804820EDAC}">
                        <c15:formulaRef>
                          <c15:sqref>'Cat Log((cellsmL)+1) w noise'!$A$12</c15:sqref>
                        </c15:formulaRef>
                      </c:ext>
                    </c:extLst>
                    <c:strCache>
                      <c:ptCount val="1"/>
                      <c:pt idx="0">
                        <c:v>Vp +PROT +BACT +VIR</c:v>
                      </c:pt>
                    </c:strCache>
                  </c:strRef>
                </c:tx>
                <c:spPr>
                  <a:ln w="28575" cap="rnd">
                    <a:solidFill>
                      <a:schemeClr val="accent6">
                        <a:lumMod val="20000"/>
                        <a:lumOff val="8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noise'!$B$12:$E$12</c15:sqref>
                        </c15:formulaRef>
                      </c:ext>
                    </c:extLst>
                    <c:numCache>
                      <c:formatCode>General</c:formatCode>
                      <c:ptCount val="4"/>
                      <c:pt idx="0">
                        <c:v>4.2509517669677699</c:v>
                      </c:pt>
                      <c:pt idx="1">
                        <c:v>4.8129358291626003</c:v>
                      </c:pt>
                      <c:pt idx="2">
                        <c:v>4.8092880249023402</c:v>
                      </c:pt>
                      <c:pt idx="3">
                        <c:v>4.9753875732421902</c:v>
                      </c:pt>
                    </c:numCache>
                  </c:numRef>
                </c:val>
                <c:smooth val="0"/>
                <c:extLst xmlns:c15="http://schemas.microsoft.com/office/drawing/2012/chart">
                  <c:ext xmlns:c16="http://schemas.microsoft.com/office/drawing/2014/chart" uri="{C3380CC4-5D6E-409C-BE32-E72D297353CC}">
                    <c16:uniqueId val="{0000000C-FF93-48C5-87F9-1BFE35007F66}"/>
                  </c:ext>
                </c:extLst>
              </c15:ser>
            </c15:filteredLineSeries>
            <c15:filteredLineSeries>
              <c15:ser>
                <c:idx val="11"/>
                <c:order val="11"/>
                <c:tx>
                  <c:strRef>
                    <c:extLst xmlns:c15="http://schemas.microsoft.com/office/drawing/2012/chart">
                      <c:ext xmlns:c15="http://schemas.microsoft.com/office/drawing/2012/chart" uri="{02D57815-91ED-43cb-92C2-25804820EDAC}">
                        <c15:formulaRef>
                          <c15:sqref>'Cat Log((cellsmL)+1) w noise'!$A$13</c15:sqref>
                        </c15:formulaRef>
                      </c:ext>
                    </c:extLst>
                    <c:strCache>
                      <c:ptCount val="1"/>
                      <c:pt idx="0">
                        <c:v>Vp +PROT -BACT +VIR</c:v>
                      </c:pt>
                    </c:strCache>
                  </c:strRef>
                </c:tx>
                <c:spPr>
                  <a:ln w="28575" cap="rnd">
                    <a:solidFill>
                      <a:schemeClr val="accent6">
                        <a:lumMod val="40000"/>
                        <a:lumOff val="6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noise'!$B$13:$E$13</c15:sqref>
                        </c15:formulaRef>
                      </c:ext>
                    </c:extLst>
                    <c:numCache>
                      <c:formatCode>General</c:formatCode>
                      <c:ptCount val="4"/>
                      <c:pt idx="0">
                        <c:v>4.2293586730956996</c:v>
                      </c:pt>
                      <c:pt idx="1">
                        <c:v>4.6722817420959499</c:v>
                      </c:pt>
                      <c:pt idx="2">
                        <c:v>4.8460197448730504</c:v>
                      </c:pt>
                      <c:pt idx="3">
                        <c:v>4.8380126953125</c:v>
                      </c:pt>
                    </c:numCache>
                  </c:numRef>
                </c:val>
                <c:smooth val="0"/>
                <c:extLst xmlns:c15="http://schemas.microsoft.com/office/drawing/2012/chart">
                  <c:ext xmlns:c16="http://schemas.microsoft.com/office/drawing/2014/chart" uri="{C3380CC4-5D6E-409C-BE32-E72D297353CC}">
                    <c16:uniqueId val="{0000000D-FF93-48C5-87F9-1BFE35007F66}"/>
                  </c:ext>
                </c:extLst>
              </c15:ser>
            </c15:filteredLineSeries>
            <c15:filteredLineSeries>
              <c15:ser>
                <c:idx val="12"/>
                <c:order val="12"/>
                <c:tx>
                  <c:strRef>
                    <c:extLst xmlns:c15="http://schemas.microsoft.com/office/drawing/2012/chart">
                      <c:ext xmlns:c15="http://schemas.microsoft.com/office/drawing/2012/chart" uri="{02D57815-91ED-43cb-92C2-25804820EDAC}">
                        <c15:formulaRef>
                          <c15:sqref>'Cat Log((cellsmL)+1) w noise'!$A$14</c15:sqref>
                        </c15:formulaRef>
                      </c:ext>
                    </c:extLst>
                    <c:strCache>
                      <c:ptCount val="1"/>
                      <c:pt idx="0">
                        <c:v>Vp -PROT +BACT +VIR</c:v>
                      </c:pt>
                    </c:strCache>
                  </c:strRef>
                </c:tx>
                <c:spPr>
                  <a:ln w="28575" cap="rnd">
                    <a:solidFill>
                      <a:schemeClr val="accent6">
                        <a:lumMod val="60000"/>
                        <a:lumOff val="4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noise'!$B$14:$E$14</c15:sqref>
                        </c15:formulaRef>
                      </c:ext>
                    </c:extLst>
                    <c:numCache>
                      <c:formatCode>General</c:formatCode>
                      <c:ptCount val="4"/>
                      <c:pt idx="0">
                        <c:v>4.1785907745361301</c:v>
                      </c:pt>
                      <c:pt idx="1">
                        <c:v>4.6741065979003897</c:v>
                      </c:pt>
                      <c:pt idx="2">
                        <c:v>4.8229503631591797</c:v>
                      </c:pt>
                      <c:pt idx="3">
                        <c:v>4.8528671264648402</c:v>
                      </c:pt>
                    </c:numCache>
                  </c:numRef>
                </c:val>
                <c:smooth val="0"/>
                <c:extLst xmlns:c15="http://schemas.microsoft.com/office/drawing/2012/chart">
                  <c:ext xmlns:c16="http://schemas.microsoft.com/office/drawing/2014/chart" uri="{C3380CC4-5D6E-409C-BE32-E72D297353CC}">
                    <c16:uniqueId val="{0000000E-FF93-48C5-87F9-1BFE35007F66}"/>
                  </c:ext>
                </c:extLst>
              </c15:ser>
            </c15:filteredLineSeries>
            <c15:filteredLineSeries>
              <c15:ser>
                <c:idx val="13"/>
                <c:order val="13"/>
                <c:tx>
                  <c:strRef>
                    <c:extLst xmlns:c15="http://schemas.microsoft.com/office/drawing/2012/chart">
                      <c:ext xmlns:c15="http://schemas.microsoft.com/office/drawing/2012/chart" uri="{02D57815-91ED-43cb-92C2-25804820EDAC}">
                        <c15:formulaRef>
                          <c15:sqref>'Cat Log((cellsmL)+1) w noise'!$A$15</c15:sqref>
                        </c15:formulaRef>
                      </c:ext>
                    </c:extLst>
                    <c:strCache>
                      <c:ptCount val="1"/>
                      <c:pt idx="0">
                        <c:v>Vp -PROT -BACT +VIR</c:v>
                      </c:pt>
                    </c:strCache>
                  </c:strRef>
                </c:tx>
                <c:spPr>
                  <a:ln w="28575" cap="rnd">
                    <a:solidFill>
                      <a:schemeClr val="accent6">
                        <a:lumMod val="75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noise'!$B$15:$E$15</c15:sqref>
                        </c15:formulaRef>
                      </c:ext>
                    </c:extLst>
                    <c:numCache>
                      <c:formatCode>General</c:formatCode>
                      <c:ptCount val="4"/>
                      <c:pt idx="0">
                        <c:v>4.1574964523315403</c:v>
                      </c:pt>
                      <c:pt idx="1">
                        <c:v>4.6904549598693803</c:v>
                      </c:pt>
                      <c:pt idx="2">
                        <c:v>4.78997802734375</c:v>
                      </c:pt>
                      <c:pt idx="3">
                        <c:v>4.7524042129516602</c:v>
                      </c:pt>
                    </c:numCache>
                  </c:numRef>
                </c:val>
                <c:smooth val="0"/>
                <c:extLst xmlns:c15="http://schemas.microsoft.com/office/drawing/2012/chart">
                  <c:ext xmlns:c16="http://schemas.microsoft.com/office/drawing/2014/chart" uri="{C3380CC4-5D6E-409C-BE32-E72D297353CC}">
                    <c16:uniqueId val="{0000000F-FF93-48C5-87F9-1BFE35007F66}"/>
                  </c:ext>
                </c:extLst>
              </c15:ser>
            </c15:filteredLineSeries>
            <c15:filteredLineSeries>
              <c15:ser>
                <c:idx val="14"/>
                <c:order val="14"/>
                <c:tx>
                  <c:strRef>
                    <c:extLst xmlns:c15="http://schemas.microsoft.com/office/drawing/2012/chart">
                      <c:ext xmlns:c15="http://schemas.microsoft.com/office/drawing/2012/chart" uri="{02D57815-91ED-43cb-92C2-25804820EDAC}">
                        <c15:formulaRef>
                          <c15:sqref>'Cat Log((cellsmL)+1) w noise'!$A$16</c15:sqref>
                        </c15:formulaRef>
                      </c:ext>
                    </c:extLst>
                    <c:strCache>
                      <c:ptCount val="1"/>
                      <c:pt idx="0">
                        <c:v>Vp -PROT -BACT -VIR</c:v>
                      </c:pt>
                    </c:strCache>
                  </c:strRef>
                </c:tx>
                <c:spPr>
                  <a:ln w="28575" cap="rnd">
                    <a:solidFill>
                      <a:schemeClr val="accent6">
                        <a:lumMod val="5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noise'!$B$16:$E$16</c15:sqref>
                        </c15:formulaRef>
                      </c:ext>
                    </c:extLst>
                    <c:numCache>
                      <c:formatCode>General</c:formatCode>
                      <c:ptCount val="4"/>
                      <c:pt idx="0">
                        <c:v>4.2948317527770996</c:v>
                      </c:pt>
                      <c:pt idx="1">
                        <c:v>4.7958221435546902</c:v>
                      </c:pt>
                      <c:pt idx="2">
                        <c:v>4.8522710800170898</c:v>
                      </c:pt>
                      <c:pt idx="3">
                        <c:v>4.8836374282836896</c:v>
                      </c:pt>
                    </c:numCache>
                  </c:numRef>
                </c:val>
                <c:smooth val="0"/>
                <c:extLst xmlns:c15="http://schemas.microsoft.com/office/drawing/2012/chart">
                  <c:ext xmlns:c16="http://schemas.microsoft.com/office/drawing/2014/chart" uri="{C3380CC4-5D6E-409C-BE32-E72D297353CC}">
                    <c16:uniqueId val="{00000010-FF93-48C5-87F9-1BFE35007F66}"/>
                  </c:ext>
                </c:extLst>
              </c15:ser>
            </c15:filteredLineSeries>
            <c15:filteredLineSeries>
              <c15:ser>
                <c:idx val="15"/>
                <c:order val="15"/>
                <c:tx>
                  <c:strRef>
                    <c:extLst xmlns:c15="http://schemas.microsoft.com/office/drawing/2012/chart">
                      <c:ext xmlns:c15="http://schemas.microsoft.com/office/drawing/2012/chart" uri="{02D57815-91ED-43cb-92C2-25804820EDAC}">
                        <c15:formulaRef>
                          <c15:sqref>'Cat Log((cellsmL)+1) w noise'!$A$17</c15:sqref>
                        </c15:formulaRef>
                      </c:ext>
                    </c:extLst>
                    <c:strCache>
                      <c:ptCount val="1"/>
                      <c:pt idx="0">
                        <c:v>NB +T3SS +PROT +BACT +VIR</c:v>
                      </c:pt>
                    </c:strCache>
                  </c:strRef>
                </c:tx>
                <c:spPr>
                  <a:ln w="28575" cap="rnd">
                    <a:solidFill>
                      <a:schemeClr val="accent5">
                        <a:lumMod val="20000"/>
                        <a:lumOff val="80000"/>
                      </a:schemeClr>
                    </a:solidFill>
                    <a:round/>
                  </a:ln>
                  <a:effectLst/>
                </c:spPr>
                <c:marker>
                  <c:symbol val="star"/>
                  <c:size val="11"/>
                  <c:spPr>
                    <a:noFill/>
                    <a:ln w="9525">
                      <a:solidFill>
                        <a:schemeClr val="accent5">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noise'!$B$17:$E$17</c15:sqref>
                        </c15:formulaRef>
                      </c:ext>
                    </c:extLst>
                    <c:numCache>
                      <c:formatCode>General</c:formatCode>
                      <c:ptCount val="4"/>
                      <c:pt idx="0">
                        <c:v>6.21309566497803</c:v>
                      </c:pt>
                      <c:pt idx="1">
                        <c:v>6.2494807243347203</c:v>
                      </c:pt>
                      <c:pt idx="2">
                        <c:v>6.1895060539245597</c:v>
                      </c:pt>
                      <c:pt idx="3">
                        <c:v>6.2053875923156703</c:v>
                      </c:pt>
                    </c:numCache>
                  </c:numRef>
                </c:val>
                <c:smooth val="0"/>
                <c:extLst xmlns:c15="http://schemas.microsoft.com/office/drawing/2012/chart">
                  <c:ext xmlns:c16="http://schemas.microsoft.com/office/drawing/2014/chart" uri="{C3380CC4-5D6E-409C-BE32-E72D297353CC}">
                    <c16:uniqueId val="{00000011-FF93-48C5-87F9-1BFE35007F66}"/>
                  </c:ext>
                </c:extLst>
              </c15:ser>
            </c15:filteredLineSeries>
            <c15:filteredLineSeries>
              <c15:ser>
                <c:idx val="16"/>
                <c:order val="16"/>
                <c:tx>
                  <c:strRef>
                    <c:extLst xmlns:c15="http://schemas.microsoft.com/office/drawing/2012/chart">
                      <c:ext xmlns:c15="http://schemas.microsoft.com/office/drawing/2012/chart" uri="{02D57815-91ED-43cb-92C2-25804820EDAC}">
                        <c15:formulaRef>
                          <c15:sqref>'Cat Log((cellsmL)+1) w noise'!$A$18</c15:sqref>
                        </c15:formulaRef>
                      </c:ext>
                    </c:extLst>
                    <c:strCache>
                      <c:ptCount val="1"/>
                      <c:pt idx="0">
                        <c:v>NB -T3SS +PROT +BACT +VIR</c:v>
                      </c:pt>
                    </c:strCache>
                  </c:strRef>
                </c:tx>
                <c:spPr>
                  <a:ln w="28575" cap="rnd">
                    <a:solidFill>
                      <a:schemeClr val="accent5">
                        <a:lumMod val="20000"/>
                        <a:lumOff val="80000"/>
                      </a:schemeClr>
                    </a:solidFill>
                    <a:prstDash val="solid"/>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noise'!$B$18:$E$18</c15:sqref>
                        </c15:formulaRef>
                      </c:ext>
                    </c:extLst>
                    <c:numCache>
                      <c:formatCode>General</c:formatCode>
                      <c:ptCount val="4"/>
                      <c:pt idx="0">
                        <c:v>6.2341222763061497</c:v>
                      </c:pt>
                      <c:pt idx="1">
                        <c:v>6.2287106513977104</c:v>
                      </c:pt>
                      <c:pt idx="2">
                        <c:v>6.2793688774108896</c:v>
                      </c:pt>
                      <c:pt idx="3">
                        <c:v>6.2526402473449698</c:v>
                      </c:pt>
                    </c:numCache>
                  </c:numRef>
                </c:val>
                <c:smooth val="0"/>
                <c:extLst xmlns:c15="http://schemas.microsoft.com/office/drawing/2012/chart">
                  <c:ext xmlns:c16="http://schemas.microsoft.com/office/drawing/2014/chart" uri="{C3380CC4-5D6E-409C-BE32-E72D297353CC}">
                    <c16:uniqueId val="{00000012-FF93-48C5-87F9-1BFE35007F66}"/>
                  </c:ext>
                </c:extLst>
              </c15:ser>
            </c15:filteredLineSeries>
            <c15:filteredLineSeries>
              <c15:ser>
                <c:idx val="17"/>
                <c:order val="17"/>
                <c:tx>
                  <c:strRef>
                    <c:extLst xmlns:c15="http://schemas.microsoft.com/office/drawing/2012/chart">
                      <c:ext xmlns:c15="http://schemas.microsoft.com/office/drawing/2012/chart" uri="{02D57815-91ED-43cb-92C2-25804820EDAC}">
                        <c15:formulaRef>
                          <c15:sqref>'Cat Log((cellsmL)+1) w noise'!$A$19</c15:sqref>
                        </c15:formulaRef>
                      </c:ext>
                    </c:extLst>
                    <c:strCache>
                      <c:ptCount val="1"/>
                      <c:pt idx="0">
                        <c:v>NB +T3SS +PROT -BACT +VIR</c:v>
                      </c:pt>
                    </c:strCache>
                  </c:strRef>
                </c:tx>
                <c:spPr>
                  <a:ln w="28575" cap="rnd">
                    <a:solidFill>
                      <a:schemeClr val="accent5">
                        <a:lumMod val="40000"/>
                        <a:lumOff val="60000"/>
                      </a:schemeClr>
                    </a:solidFill>
                    <a:prstDash val="solid"/>
                    <a:round/>
                  </a:ln>
                  <a:effectLst/>
                </c:spPr>
                <c:marker>
                  <c:symbol val="star"/>
                  <c:size val="11"/>
                  <c:spPr>
                    <a:noFill/>
                    <a:ln w="9525">
                      <a:solidFill>
                        <a:schemeClr val="accent5">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noise'!$B$19:$E$19</c15:sqref>
                        </c15:formulaRef>
                      </c:ext>
                    </c:extLst>
                    <c:numCache>
                      <c:formatCode>General</c:formatCode>
                      <c:ptCount val="4"/>
                      <c:pt idx="0">
                        <c:v>6.2336153984069798</c:v>
                      </c:pt>
                      <c:pt idx="1">
                        <c:v>6.1403427124023402</c:v>
                      </c:pt>
                      <c:pt idx="2">
                        <c:v>6.1728572845459002</c:v>
                      </c:pt>
                      <c:pt idx="3">
                        <c:v>6.1603264808654803</c:v>
                      </c:pt>
                    </c:numCache>
                  </c:numRef>
                </c:val>
                <c:smooth val="0"/>
                <c:extLst xmlns:c15="http://schemas.microsoft.com/office/drawing/2012/chart">
                  <c:ext xmlns:c16="http://schemas.microsoft.com/office/drawing/2014/chart" uri="{C3380CC4-5D6E-409C-BE32-E72D297353CC}">
                    <c16:uniqueId val="{00000013-FF93-48C5-87F9-1BFE35007F66}"/>
                  </c:ext>
                </c:extLst>
              </c15:ser>
            </c15:filteredLineSeries>
            <c15:filteredLineSeries>
              <c15:ser>
                <c:idx val="18"/>
                <c:order val="18"/>
                <c:tx>
                  <c:strRef>
                    <c:extLst xmlns:c15="http://schemas.microsoft.com/office/drawing/2012/chart">
                      <c:ext xmlns:c15="http://schemas.microsoft.com/office/drawing/2012/chart" uri="{02D57815-91ED-43cb-92C2-25804820EDAC}">
                        <c15:formulaRef>
                          <c15:sqref>'Cat Log((cellsmL)+1) w noise'!$A$20</c15:sqref>
                        </c15:formulaRef>
                      </c:ext>
                    </c:extLst>
                    <c:strCache>
                      <c:ptCount val="1"/>
                      <c:pt idx="0">
                        <c:v>NB -T3SS +PROT -BACT +VIR</c:v>
                      </c:pt>
                    </c:strCache>
                  </c:strRef>
                </c:tx>
                <c:spPr>
                  <a:ln w="28575" cap="rnd">
                    <a:solidFill>
                      <a:schemeClr val="accent5">
                        <a:lumMod val="40000"/>
                        <a:lumOff val="60000"/>
                      </a:schemeClr>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noise'!$B$20:$E$20</c15:sqref>
                        </c15:formulaRef>
                      </c:ext>
                    </c:extLst>
                    <c:numCache>
                      <c:formatCode>General</c:formatCode>
                      <c:ptCount val="4"/>
                      <c:pt idx="0">
                        <c:v>6.2219581604003897</c:v>
                      </c:pt>
                      <c:pt idx="1">
                        <c:v>6.18863773345947</c:v>
                      </c:pt>
                      <c:pt idx="2">
                        <c:v>6.1625423431396502</c:v>
                      </c:pt>
                      <c:pt idx="3">
                        <c:v>6.1248722076415998</c:v>
                      </c:pt>
                    </c:numCache>
                  </c:numRef>
                </c:val>
                <c:smooth val="0"/>
                <c:extLst xmlns:c15="http://schemas.microsoft.com/office/drawing/2012/chart">
                  <c:ext xmlns:c16="http://schemas.microsoft.com/office/drawing/2014/chart" uri="{C3380CC4-5D6E-409C-BE32-E72D297353CC}">
                    <c16:uniqueId val="{00000014-FF93-48C5-87F9-1BFE35007F66}"/>
                  </c:ext>
                </c:extLst>
              </c15:ser>
            </c15:filteredLineSeries>
            <c15:filteredLineSeries>
              <c15:ser>
                <c:idx val="19"/>
                <c:order val="19"/>
                <c:tx>
                  <c:strRef>
                    <c:extLst xmlns:c15="http://schemas.microsoft.com/office/drawing/2012/chart">
                      <c:ext xmlns:c15="http://schemas.microsoft.com/office/drawing/2012/chart" uri="{02D57815-91ED-43cb-92C2-25804820EDAC}">
                        <c15:formulaRef>
                          <c15:sqref>'Cat Log((cellsmL)+1) w noise'!$A$21</c15:sqref>
                        </c15:formulaRef>
                      </c:ext>
                    </c:extLst>
                    <c:strCache>
                      <c:ptCount val="1"/>
                      <c:pt idx="0">
                        <c:v>NB +T3SS -PROT +BACT +VIR</c:v>
                      </c:pt>
                    </c:strCache>
                  </c:strRef>
                </c:tx>
                <c:spPr>
                  <a:ln w="28575" cap="rnd">
                    <a:solidFill>
                      <a:schemeClr val="accent5">
                        <a:lumMod val="60000"/>
                        <a:lumOff val="40000"/>
                      </a:schemeClr>
                    </a:solidFill>
                    <a:round/>
                  </a:ln>
                  <a:effectLst/>
                </c:spPr>
                <c:marker>
                  <c:symbol val="star"/>
                  <c:size val="11"/>
                  <c:spPr>
                    <a:noFill/>
                    <a:ln w="9525">
                      <a:solidFill>
                        <a:schemeClr val="accent5">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noise'!$B$21:$E$21</c15:sqref>
                        </c15:formulaRef>
                      </c:ext>
                    </c:extLst>
                    <c:numCache>
                      <c:formatCode>General</c:formatCode>
                      <c:ptCount val="4"/>
                      <c:pt idx="0">
                        <c:v>6.2506685256957999</c:v>
                      </c:pt>
                      <c:pt idx="1">
                        <c:v>6.3193030357360804</c:v>
                      </c:pt>
                      <c:pt idx="2">
                        <c:v>6.3450765609741202</c:v>
                      </c:pt>
                      <c:pt idx="3">
                        <c:v>6.3363156318664604</c:v>
                      </c:pt>
                    </c:numCache>
                  </c:numRef>
                </c:val>
                <c:smooth val="0"/>
                <c:extLst xmlns:c15="http://schemas.microsoft.com/office/drawing/2012/chart">
                  <c:ext xmlns:c16="http://schemas.microsoft.com/office/drawing/2014/chart" uri="{C3380CC4-5D6E-409C-BE32-E72D297353CC}">
                    <c16:uniqueId val="{00000015-FF93-48C5-87F9-1BFE35007F66}"/>
                  </c:ext>
                </c:extLst>
              </c15:ser>
            </c15:filteredLineSeries>
            <c15:filteredLineSeries>
              <c15:ser>
                <c:idx val="20"/>
                <c:order val="20"/>
                <c:tx>
                  <c:strRef>
                    <c:extLst xmlns:c15="http://schemas.microsoft.com/office/drawing/2012/chart">
                      <c:ext xmlns:c15="http://schemas.microsoft.com/office/drawing/2012/chart" uri="{02D57815-91ED-43cb-92C2-25804820EDAC}">
                        <c15:formulaRef>
                          <c15:sqref>'Cat Log((cellsmL)+1) w noise'!$A$22</c15:sqref>
                        </c15:formulaRef>
                      </c:ext>
                    </c:extLst>
                    <c:strCache>
                      <c:ptCount val="1"/>
                      <c:pt idx="0">
                        <c:v>NB -T3SS -PROT +BACT +VIR</c:v>
                      </c:pt>
                    </c:strCache>
                  </c:strRef>
                </c:tx>
                <c:spPr>
                  <a:ln w="28575" cap="rnd">
                    <a:solidFill>
                      <a:schemeClr val="accent5">
                        <a:lumMod val="60000"/>
                        <a:lumOff val="40000"/>
                      </a:schemeClr>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noise'!$B$22:$E$22</c15:sqref>
                        </c15:formulaRef>
                      </c:ext>
                    </c:extLst>
                    <c:numCache>
                      <c:formatCode>General</c:formatCode>
                      <c:ptCount val="4"/>
                      <c:pt idx="0">
                        <c:v>6.2570247650146502</c:v>
                      </c:pt>
                      <c:pt idx="1">
                        <c:v>6.2989630699157697</c:v>
                      </c:pt>
                      <c:pt idx="2">
                        <c:v>6.3650703430175799</c:v>
                      </c:pt>
                      <c:pt idx="3">
                        <c:v>6.3543262481689498</c:v>
                      </c:pt>
                    </c:numCache>
                  </c:numRef>
                </c:val>
                <c:smooth val="0"/>
                <c:extLst xmlns:c15="http://schemas.microsoft.com/office/drawing/2012/chart">
                  <c:ext xmlns:c16="http://schemas.microsoft.com/office/drawing/2014/chart" uri="{C3380CC4-5D6E-409C-BE32-E72D297353CC}">
                    <c16:uniqueId val="{00000016-FF93-48C5-87F9-1BFE35007F66}"/>
                  </c:ext>
                </c:extLst>
              </c15:ser>
            </c15:filteredLineSeries>
            <c15:filteredLineSeries>
              <c15:ser>
                <c:idx val="21"/>
                <c:order val="21"/>
                <c:tx>
                  <c:strRef>
                    <c:extLst xmlns:c15="http://schemas.microsoft.com/office/drawing/2012/chart">
                      <c:ext xmlns:c15="http://schemas.microsoft.com/office/drawing/2012/chart" uri="{02D57815-91ED-43cb-92C2-25804820EDAC}">
                        <c15:formulaRef>
                          <c15:sqref>'Cat Log((cellsmL)+1) w noise'!$A$23</c15:sqref>
                        </c15:formulaRef>
                      </c:ext>
                    </c:extLst>
                    <c:strCache>
                      <c:ptCount val="1"/>
                      <c:pt idx="0">
                        <c:v>NB +T3SS -PROT -BACT +VIR</c:v>
                      </c:pt>
                    </c:strCache>
                  </c:strRef>
                </c:tx>
                <c:spPr>
                  <a:ln w="28575" cap="rnd">
                    <a:solidFill>
                      <a:schemeClr val="accent5">
                        <a:lumMod val="75000"/>
                      </a:schemeClr>
                    </a:solidFill>
                    <a:round/>
                  </a:ln>
                  <a:effectLst/>
                </c:spPr>
                <c:marker>
                  <c:symbol val="star"/>
                  <c:size val="11"/>
                  <c:spPr>
                    <a:noFill/>
                    <a:ln w="9525">
                      <a:solidFill>
                        <a:schemeClr val="accent5">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noise'!$B$23:$E$23</c15:sqref>
                        </c15:formulaRef>
                      </c:ext>
                    </c:extLst>
                    <c:numCache>
                      <c:formatCode>General</c:formatCode>
                      <c:ptCount val="4"/>
                      <c:pt idx="0">
                        <c:v>5.3308510780334499</c:v>
                      </c:pt>
                      <c:pt idx="1">
                        <c:v>6.0617866516113299</c:v>
                      </c:pt>
                      <c:pt idx="2">
                        <c:v>6.2676320075988796</c:v>
                      </c:pt>
                      <c:pt idx="3">
                        <c:v>5.9731597900390598</c:v>
                      </c:pt>
                    </c:numCache>
                  </c:numRef>
                </c:val>
                <c:smooth val="0"/>
                <c:extLst xmlns:c15="http://schemas.microsoft.com/office/drawing/2012/chart">
                  <c:ext xmlns:c16="http://schemas.microsoft.com/office/drawing/2014/chart" uri="{C3380CC4-5D6E-409C-BE32-E72D297353CC}">
                    <c16:uniqueId val="{00000017-FF93-48C5-87F9-1BFE35007F66}"/>
                  </c:ext>
                </c:extLst>
              </c15:ser>
            </c15:filteredLineSeries>
            <c15:filteredLineSeries>
              <c15:ser>
                <c:idx val="22"/>
                <c:order val="22"/>
                <c:tx>
                  <c:strRef>
                    <c:extLst xmlns:c15="http://schemas.microsoft.com/office/drawing/2012/chart">
                      <c:ext xmlns:c15="http://schemas.microsoft.com/office/drawing/2012/chart" uri="{02D57815-91ED-43cb-92C2-25804820EDAC}">
                        <c15:formulaRef>
                          <c15:sqref>'Cat Log((cellsmL)+1) w noise'!$A$24</c15:sqref>
                        </c15:formulaRef>
                      </c:ext>
                    </c:extLst>
                    <c:strCache>
                      <c:ptCount val="1"/>
                      <c:pt idx="0">
                        <c:v>NB -T3SS -PROT -BACT +VIR</c:v>
                      </c:pt>
                    </c:strCache>
                  </c:strRef>
                </c:tx>
                <c:spPr>
                  <a:ln w="28575" cap="rnd">
                    <a:solidFill>
                      <a:schemeClr val="accent5">
                        <a:lumMod val="75000"/>
                      </a:schemeClr>
                    </a:solidFill>
                    <a:prstDash val="solid"/>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noise'!$B$24:$E$24</c15:sqref>
                        </c15:formulaRef>
                      </c:ext>
                    </c:extLst>
                    <c:numCache>
                      <c:formatCode>General</c:formatCode>
                      <c:ptCount val="4"/>
                      <c:pt idx="0">
                        <c:v>5.3270907402038601</c:v>
                      </c:pt>
                      <c:pt idx="1">
                        <c:v>6.0838770866393999</c:v>
                      </c:pt>
                      <c:pt idx="2">
                        <c:v>6.2615828514099103</c:v>
                      </c:pt>
                      <c:pt idx="3">
                        <c:v>5.6605200767517099</c:v>
                      </c:pt>
                    </c:numCache>
                  </c:numRef>
                </c:val>
                <c:smooth val="0"/>
                <c:extLst xmlns:c15="http://schemas.microsoft.com/office/drawing/2012/chart">
                  <c:ext xmlns:c16="http://schemas.microsoft.com/office/drawing/2014/chart" uri="{C3380CC4-5D6E-409C-BE32-E72D297353CC}">
                    <c16:uniqueId val="{00000018-FF93-48C5-87F9-1BFE35007F66}"/>
                  </c:ext>
                </c:extLst>
              </c15:ser>
            </c15:filteredLineSeries>
            <c15:filteredLineSeries>
              <c15:ser>
                <c:idx val="23"/>
                <c:order val="23"/>
                <c:tx>
                  <c:strRef>
                    <c:extLst xmlns:c15="http://schemas.microsoft.com/office/drawing/2012/chart">
                      <c:ext xmlns:c15="http://schemas.microsoft.com/office/drawing/2012/chart" uri="{02D57815-91ED-43cb-92C2-25804820EDAC}">
                        <c15:formulaRef>
                          <c15:sqref>'Cat Log((cellsmL)+1) w noise'!$A$25</c15:sqref>
                        </c15:formulaRef>
                      </c:ext>
                    </c:extLst>
                    <c:strCache>
                      <c:ptCount val="1"/>
                      <c:pt idx="0">
                        <c:v>NB +T3SS -PROT -BACT -VIR</c:v>
                      </c:pt>
                    </c:strCache>
                  </c:strRef>
                </c:tx>
                <c:spPr>
                  <a:ln w="28575" cap="rnd">
                    <a:solidFill>
                      <a:schemeClr val="accent5">
                        <a:lumMod val="50000"/>
                      </a:schemeClr>
                    </a:solidFill>
                    <a:prstDash val="solid"/>
                    <a:round/>
                  </a:ln>
                  <a:effectLst/>
                </c:spPr>
                <c:marker>
                  <c:symbol val="star"/>
                  <c:size val="11"/>
                  <c:spPr>
                    <a:noFill/>
                    <a:ln w="9525">
                      <a:solidFill>
                        <a:schemeClr val="accent5">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noise'!$B$25:$E$25</c15:sqref>
                        </c15:formulaRef>
                      </c:ext>
                    </c:extLst>
                    <c:numCache>
                      <c:formatCode>General</c:formatCode>
                      <c:ptCount val="4"/>
                      <c:pt idx="0">
                        <c:v>3.5904855728149401</c:v>
                      </c:pt>
                      <c:pt idx="1">
                        <c:v>3.86543536186218</c:v>
                      </c:pt>
                      <c:pt idx="2">
                        <c:v>0</c:v>
                      </c:pt>
                      <c:pt idx="3">
                        <c:v>0</c:v>
                      </c:pt>
                    </c:numCache>
                  </c:numRef>
                </c:val>
                <c:smooth val="0"/>
                <c:extLst xmlns:c15="http://schemas.microsoft.com/office/drawing/2012/chart">
                  <c:ext xmlns:c16="http://schemas.microsoft.com/office/drawing/2014/chart" uri="{C3380CC4-5D6E-409C-BE32-E72D297353CC}">
                    <c16:uniqueId val="{00000019-FF93-48C5-87F9-1BFE35007F66}"/>
                  </c:ext>
                </c:extLst>
              </c15:ser>
            </c15:filteredLineSeries>
            <c15:filteredLineSeries>
              <c15:ser>
                <c:idx val="24"/>
                <c:order val="24"/>
                <c:tx>
                  <c:strRef>
                    <c:extLst xmlns:c15="http://schemas.microsoft.com/office/drawing/2012/chart">
                      <c:ext xmlns:c15="http://schemas.microsoft.com/office/drawing/2012/chart" uri="{02D57815-91ED-43cb-92C2-25804820EDAC}">
                        <c15:formulaRef>
                          <c15:sqref>'Cat Log((cellsmL)+1) w noise'!$A$26</c15:sqref>
                        </c15:formulaRef>
                      </c:ext>
                    </c:extLst>
                    <c:strCache>
                      <c:ptCount val="1"/>
                      <c:pt idx="0">
                        <c:v>NB -T3SS -PROT -BACT -VIR</c:v>
                      </c:pt>
                    </c:strCache>
                  </c:strRef>
                </c:tx>
                <c:spPr>
                  <a:ln w="28575" cap="rnd">
                    <a:solidFill>
                      <a:schemeClr val="accent5">
                        <a:lumMod val="50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noise'!$B$26:$E$26</c15:sqref>
                        </c15:formulaRef>
                      </c:ext>
                    </c:extLst>
                    <c:numCache>
                      <c:formatCode>General</c:formatCode>
                      <c:ptCount val="4"/>
                      <c:pt idx="0">
                        <c:v>5.1672048568725604</c:v>
                      </c:pt>
                      <c:pt idx="1">
                        <c:v>0</c:v>
                      </c:pt>
                      <c:pt idx="2">
                        <c:v>0</c:v>
                      </c:pt>
                      <c:pt idx="3">
                        <c:v>0</c:v>
                      </c:pt>
                    </c:numCache>
                  </c:numRef>
                </c:val>
                <c:smooth val="0"/>
                <c:extLst xmlns:c15="http://schemas.microsoft.com/office/drawing/2012/chart">
                  <c:ext xmlns:c16="http://schemas.microsoft.com/office/drawing/2014/chart" uri="{C3380CC4-5D6E-409C-BE32-E72D297353CC}">
                    <c16:uniqueId val="{0000001A-FF93-48C5-87F9-1BFE35007F66}"/>
                  </c:ext>
                </c:extLst>
              </c15:ser>
            </c15:filteredLineSeries>
            <c15:filteredLineSeries>
              <c15:ser>
                <c:idx val="25"/>
                <c:order val="25"/>
                <c:tx>
                  <c:strRef>
                    <c:extLst xmlns:c15="http://schemas.microsoft.com/office/drawing/2012/chart">
                      <c:ext xmlns:c15="http://schemas.microsoft.com/office/drawing/2012/chart" uri="{02D57815-91ED-43cb-92C2-25804820EDAC}">
                        <c15:formulaRef>
                          <c15:sqref>'Cat Log((cellsmL)+1) w noise'!$A$27</c15:sqref>
                        </c15:formulaRef>
                      </c:ext>
                    </c:extLst>
                    <c:strCache>
                      <c:ptCount val="1"/>
                      <c:pt idx="0">
                        <c:v>NB +PROT +BACT +VIR</c:v>
                      </c:pt>
                    </c:strCache>
                  </c:strRef>
                </c:tx>
                <c:spPr>
                  <a:ln w="28575" cap="rnd">
                    <a:solidFill>
                      <a:schemeClr val="accent5">
                        <a:lumMod val="20000"/>
                        <a:lumOff val="8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noise'!$B$27:$E$27</c15:sqref>
                        </c15:formulaRef>
                      </c:ext>
                    </c:extLst>
                    <c:numCache>
                      <c:formatCode>General</c:formatCode>
                      <c:ptCount val="4"/>
                      <c:pt idx="0">
                        <c:v>6.2154383659362802</c:v>
                      </c:pt>
                      <c:pt idx="1">
                        <c:v>6.2246856689453098</c:v>
                      </c:pt>
                      <c:pt idx="2">
                        <c:v>6.1825494766235396</c:v>
                      </c:pt>
                      <c:pt idx="3">
                        <c:v>6.1888937950134304</c:v>
                      </c:pt>
                    </c:numCache>
                  </c:numRef>
                </c:val>
                <c:smooth val="0"/>
                <c:extLst xmlns:c15="http://schemas.microsoft.com/office/drawing/2012/chart">
                  <c:ext xmlns:c16="http://schemas.microsoft.com/office/drawing/2014/chart" uri="{C3380CC4-5D6E-409C-BE32-E72D297353CC}">
                    <c16:uniqueId val="{0000001B-FF93-48C5-87F9-1BFE35007F66}"/>
                  </c:ext>
                </c:extLst>
              </c15:ser>
            </c15:filteredLineSeries>
            <c15:filteredLineSeries>
              <c15:ser>
                <c:idx val="26"/>
                <c:order val="26"/>
                <c:tx>
                  <c:strRef>
                    <c:extLst xmlns:c15="http://schemas.microsoft.com/office/drawing/2012/chart">
                      <c:ext xmlns:c15="http://schemas.microsoft.com/office/drawing/2012/chart" uri="{02D57815-91ED-43cb-92C2-25804820EDAC}">
                        <c15:formulaRef>
                          <c15:sqref>'Cat Log((cellsmL)+1) w noise'!$A$28</c15:sqref>
                        </c15:formulaRef>
                      </c:ext>
                    </c:extLst>
                    <c:strCache>
                      <c:ptCount val="1"/>
                      <c:pt idx="0">
                        <c:v>NB +PROT -BACT +VIR</c:v>
                      </c:pt>
                    </c:strCache>
                  </c:strRef>
                </c:tx>
                <c:spPr>
                  <a:ln w="28575" cap="rnd">
                    <a:solidFill>
                      <a:schemeClr val="accent5">
                        <a:lumMod val="40000"/>
                        <a:lumOff val="6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noise'!$B$28:$E$28</c15:sqref>
                        </c15:formulaRef>
                      </c:ext>
                    </c:extLst>
                    <c:numCache>
                      <c:formatCode>General</c:formatCode>
                      <c:ptCount val="4"/>
                      <c:pt idx="0">
                        <c:v>6.2463884353637704</c:v>
                      </c:pt>
                      <c:pt idx="1">
                        <c:v>6.23950147628784</c:v>
                      </c:pt>
                      <c:pt idx="2">
                        <c:v>6.1933445930481001</c:v>
                      </c:pt>
                      <c:pt idx="3">
                        <c:v>6.0862274169921902</c:v>
                      </c:pt>
                    </c:numCache>
                  </c:numRef>
                </c:val>
                <c:smooth val="0"/>
                <c:extLst xmlns:c15="http://schemas.microsoft.com/office/drawing/2012/chart">
                  <c:ext xmlns:c16="http://schemas.microsoft.com/office/drawing/2014/chart" uri="{C3380CC4-5D6E-409C-BE32-E72D297353CC}">
                    <c16:uniqueId val="{0000001C-FF93-48C5-87F9-1BFE35007F66}"/>
                  </c:ext>
                </c:extLst>
              </c15:ser>
            </c15:filteredLineSeries>
            <c15:filteredLineSeries>
              <c15:ser>
                <c:idx val="27"/>
                <c:order val="27"/>
                <c:tx>
                  <c:strRef>
                    <c:extLst xmlns:c15="http://schemas.microsoft.com/office/drawing/2012/chart">
                      <c:ext xmlns:c15="http://schemas.microsoft.com/office/drawing/2012/chart" uri="{02D57815-91ED-43cb-92C2-25804820EDAC}">
                        <c15:formulaRef>
                          <c15:sqref>'Cat Log((cellsmL)+1) w noise'!$A$29</c15:sqref>
                        </c15:formulaRef>
                      </c:ext>
                    </c:extLst>
                    <c:strCache>
                      <c:ptCount val="1"/>
                      <c:pt idx="0">
                        <c:v>NB -PROT +BACT +VIR</c:v>
                      </c:pt>
                    </c:strCache>
                  </c:strRef>
                </c:tx>
                <c:spPr>
                  <a:ln w="28575" cap="rnd">
                    <a:solidFill>
                      <a:schemeClr val="accent5">
                        <a:lumMod val="60000"/>
                        <a:lumOff val="4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noise'!$B$29:$E$29</c15:sqref>
                        </c15:formulaRef>
                      </c:ext>
                    </c:extLst>
                    <c:numCache>
                      <c:formatCode>General</c:formatCode>
                      <c:ptCount val="4"/>
                      <c:pt idx="0">
                        <c:v>6.2449388504028303</c:v>
                      </c:pt>
                      <c:pt idx="1">
                        <c:v>6.2908172607421902</c:v>
                      </c:pt>
                      <c:pt idx="2">
                        <c:v>6.30672264099121</c:v>
                      </c:pt>
                      <c:pt idx="3">
                        <c:v>6.3382010459899902</c:v>
                      </c:pt>
                    </c:numCache>
                  </c:numRef>
                </c:val>
                <c:smooth val="0"/>
                <c:extLst xmlns:c15="http://schemas.microsoft.com/office/drawing/2012/chart">
                  <c:ext xmlns:c16="http://schemas.microsoft.com/office/drawing/2014/chart" uri="{C3380CC4-5D6E-409C-BE32-E72D297353CC}">
                    <c16:uniqueId val="{0000001D-FF93-48C5-87F9-1BFE35007F66}"/>
                  </c:ext>
                </c:extLst>
              </c15:ser>
            </c15:filteredLineSeries>
            <c15:filteredLineSeries>
              <c15:ser>
                <c:idx val="28"/>
                <c:order val="28"/>
                <c:tx>
                  <c:strRef>
                    <c:extLst xmlns:c15="http://schemas.microsoft.com/office/drawing/2012/chart">
                      <c:ext xmlns:c15="http://schemas.microsoft.com/office/drawing/2012/chart" uri="{02D57815-91ED-43cb-92C2-25804820EDAC}">
                        <c15:formulaRef>
                          <c15:sqref>'Cat Log((cellsmL)+1) w noise'!$A$30</c15:sqref>
                        </c15:formulaRef>
                      </c:ext>
                    </c:extLst>
                    <c:strCache>
                      <c:ptCount val="1"/>
                      <c:pt idx="0">
                        <c:v>NB -PROT -BACT +VIR</c:v>
                      </c:pt>
                    </c:strCache>
                  </c:strRef>
                </c:tx>
                <c:spPr>
                  <a:ln w="28575" cap="rnd">
                    <a:solidFill>
                      <a:schemeClr val="accent5">
                        <a:lumMod val="75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noise'!$B$30:$E$30</c15:sqref>
                        </c15:formulaRef>
                      </c:ext>
                    </c:extLst>
                    <c:numCache>
                      <c:formatCode>General</c:formatCode>
                      <c:ptCount val="4"/>
                      <c:pt idx="0">
                        <c:v>5.1205511093139604</c:v>
                      </c:pt>
                      <c:pt idx="1">
                        <c:v>6.0609092712402299</c:v>
                      </c:pt>
                      <c:pt idx="2">
                        <c:v>6.2756109237670898</c:v>
                      </c:pt>
                      <c:pt idx="3">
                        <c:v>5.7743115425109899</c:v>
                      </c:pt>
                    </c:numCache>
                  </c:numRef>
                </c:val>
                <c:smooth val="0"/>
                <c:extLst xmlns:c15="http://schemas.microsoft.com/office/drawing/2012/chart">
                  <c:ext xmlns:c16="http://schemas.microsoft.com/office/drawing/2014/chart" uri="{C3380CC4-5D6E-409C-BE32-E72D297353CC}">
                    <c16:uniqueId val="{0000001E-FF93-48C5-87F9-1BFE35007F66}"/>
                  </c:ext>
                </c:extLst>
              </c15:ser>
            </c15:filteredLineSeries>
            <c15:filteredLineSeries>
              <c15:ser>
                <c:idx val="29"/>
                <c:order val="29"/>
                <c:tx>
                  <c:strRef>
                    <c:extLst xmlns:c15="http://schemas.microsoft.com/office/drawing/2012/chart">
                      <c:ext xmlns:c15="http://schemas.microsoft.com/office/drawing/2012/chart" uri="{02D57815-91ED-43cb-92C2-25804820EDAC}">
                        <c15:formulaRef>
                          <c15:sqref>'Cat Log((cellsmL)+1) w noise'!$A$31</c15:sqref>
                        </c15:formulaRef>
                      </c:ext>
                    </c:extLst>
                    <c:strCache>
                      <c:ptCount val="1"/>
                      <c:pt idx="0">
                        <c:v>NB -PROT -BACT -VIR</c:v>
                      </c:pt>
                    </c:strCache>
                  </c:strRef>
                </c:tx>
                <c:spPr>
                  <a:ln w="28575" cap="rnd">
                    <a:solidFill>
                      <a:schemeClr val="accent5">
                        <a:lumMod val="5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noise'!$B$31:$E$31</c15:sqref>
                        </c15:formulaRef>
                      </c:ext>
                    </c:extLst>
                    <c:numCache>
                      <c:formatCode>General</c:formatCode>
                      <c:ptCount val="4"/>
                      <c:pt idx="0">
                        <c:v>5.1756691932678196</c:v>
                      </c:pt>
                      <c:pt idx="1">
                        <c:v>6.4260668754577601</c:v>
                      </c:pt>
                      <c:pt idx="2">
                        <c:v>6.4061021804809597</c:v>
                      </c:pt>
                      <c:pt idx="3">
                        <c:v>6.4078812599182102</c:v>
                      </c:pt>
                    </c:numCache>
                  </c:numRef>
                </c:val>
                <c:smooth val="0"/>
                <c:extLst xmlns:c15="http://schemas.microsoft.com/office/drawing/2012/chart">
                  <c:ext xmlns:c16="http://schemas.microsoft.com/office/drawing/2014/chart" uri="{C3380CC4-5D6E-409C-BE32-E72D297353CC}">
                    <c16:uniqueId val="{0000001F-FF93-48C5-87F9-1BFE35007F66}"/>
                  </c:ext>
                </c:extLst>
              </c15:ser>
            </c15:filteredLineSeries>
            <c15:filteredLineSeries>
              <c15:ser>
                <c:idx val="30"/>
                <c:order val="30"/>
                <c:tx>
                  <c:strRef>
                    <c:extLst xmlns:c15="http://schemas.microsoft.com/office/drawing/2012/chart">
                      <c:ext xmlns:c15="http://schemas.microsoft.com/office/drawing/2012/chart" uri="{02D57815-91ED-43cb-92C2-25804820EDAC}">
                        <c15:formulaRef>
                          <c15:sqref>'Cat Log((cellsmL)+1) w noise'!$A$32</c15:sqref>
                        </c15:formulaRef>
                      </c:ext>
                    </c:extLst>
                    <c:strCache>
                      <c:ptCount val="1"/>
                      <c:pt idx="0">
                        <c:v>PP +T3SS +PROT +BACT +VIR</c:v>
                      </c:pt>
                    </c:strCache>
                  </c:strRef>
                </c:tx>
                <c:spPr>
                  <a:ln w="28575" cap="rnd">
                    <a:solidFill>
                      <a:srgbClr val="FFFFCC"/>
                    </a:solidFill>
                    <a:round/>
                  </a:ln>
                  <a:effectLst/>
                </c:spPr>
                <c:marker>
                  <c:symbol val="star"/>
                  <c:size val="11"/>
                  <c:spPr>
                    <a:noFill/>
                    <a:ln w="9525">
                      <a:solidFill>
                        <a:srgbClr val="FFFFCC">
                          <a:alpha val="68000"/>
                        </a:srgb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noise'!$B$32:$E$32</c15:sqref>
                        </c15:formulaRef>
                      </c:ext>
                    </c:extLst>
                    <c:numCache>
                      <c:formatCode>General</c:formatCode>
                      <c:ptCount val="4"/>
                      <c:pt idx="0">
                        <c:v>5.9926447868347203</c:v>
                      </c:pt>
                      <c:pt idx="1">
                        <c:v>5.82666063308716</c:v>
                      </c:pt>
                      <c:pt idx="2">
                        <c:v>5.9325122833251998</c:v>
                      </c:pt>
                      <c:pt idx="3">
                        <c:v>5.8839192390441903</c:v>
                      </c:pt>
                    </c:numCache>
                  </c:numRef>
                </c:val>
                <c:smooth val="0"/>
                <c:extLst xmlns:c15="http://schemas.microsoft.com/office/drawing/2012/chart">
                  <c:ext xmlns:c16="http://schemas.microsoft.com/office/drawing/2014/chart" uri="{C3380CC4-5D6E-409C-BE32-E72D297353CC}">
                    <c16:uniqueId val="{00000020-FF93-48C5-87F9-1BFE35007F66}"/>
                  </c:ext>
                </c:extLst>
              </c15:ser>
            </c15:filteredLineSeries>
            <c15:filteredLineSeries>
              <c15:ser>
                <c:idx val="31"/>
                <c:order val="31"/>
                <c:tx>
                  <c:strRef>
                    <c:extLst xmlns:c15="http://schemas.microsoft.com/office/drawing/2012/chart">
                      <c:ext xmlns:c15="http://schemas.microsoft.com/office/drawing/2012/chart" uri="{02D57815-91ED-43cb-92C2-25804820EDAC}">
                        <c15:formulaRef>
                          <c15:sqref>'Cat Log((cellsmL)+1) w noise'!$A$33</c15:sqref>
                        </c15:formulaRef>
                      </c:ext>
                    </c:extLst>
                    <c:strCache>
                      <c:ptCount val="1"/>
                      <c:pt idx="0">
                        <c:v>PP -T3SS +PROT +BACT +VIR</c:v>
                      </c:pt>
                    </c:strCache>
                  </c:strRef>
                </c:tx>
                <c:spPr>
                  <a:ln w="28575" cap="rnd">
                    <a:solidFill>
                      <a:srgbClr val="FFFFCC"/>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noise'!$B$33:$E$33</c15:sqref>
                        </c15:formulaRef>
                      </c:ext>
                    </c:extLst>
                    <c:numCache>
                      <c:formatCode>General</c:formatCode>
                      <c:ptCount val="4"/>
                      <c:pt idx="0">
                        <c:v>6.06136226654053</c:v>
                      </c:pt>
                      <c:pt idx="1">
                        <c:v>5.9303617477417001</c:v>
                      </c:pt>
                      <c:pt idx="2">
                        <c:v>5.8165993690490696</c:v>
                      </c:pt>
                      <c:pt idx="3">
                        <c:v>5.6537203788757298</c:v>
                      </c:pt>
                    </c:numCache>
                  </c:numRef>
                </c:val>
                <c:smooth val="0"/>
                <c:extLst xmlns:c15="http://schemas.microsoft.com/office/drawing/2012/chart">
                  <c:ext xmlns:c16="http://schemas.microsoft.com/office/drawing/2014/chart" uri="{C3380CC4-5D6E-409C-BE32-E72D297353CC}">
                    <c16:uniqueId val="{00000021-FF93-48C5-87F9-1BFE35007F66}"/>
                  </c:ext>
                </c:extLst>
              </c15:ser>
            </c15:filteredLineSeries>
            <c15:filteredLineSeries>
              <c15:ser>
                <c:idx val="32"/>
                <c:order val="32"/>
                <c:tx>
                  <c:strRef>
                    <c:extLst xmlns:c15="http://schemas.microsoft.com/office/drawing/2012/chart">
                      <c:ext xmlns:c15="http://schemas.microsoft.com/office/drawing/2012/chart" uri="{02D57815-91ED-43cb-92C2-25804820EDAC}">
                        <c15:formulaRef>
                          <c15:sqref>'Cat Log((cellsmL)+1) w noise'!$A$34</c15:sqref>
                        </c15:formulaRef>
                      </c:ext>
                    </c:extLst>
                    <c:strCache>
                      <c:ptCount val="1"/>
                      <c:pt idx="0">
                        <c:v>PP +T3SS +PROT -BACT +VIR</c:v>
                      </c:pt>
                    </c:strCache>
                  </c:strRef>
                </c:tx>
                <c:spPr>
                  <a:ln w="28575" cap="rnd">
                    <a:solidFill>
                      <a:srgbClr val="FFFF66"/>
                    </a:solidFill>
                    <a:round/>
                  </a:ln>
                  <a:effectLst/>
                </c:spPr>
                <c:marker>
                  <c:symbol val="star"/>
                  <c:size val="11"/>
                  <c:spPr>
                    <a:noFill/>
                    <a:ln w="9525">
                      <a:solidFill>
                        <a:srgbClr val="FFFF66"/>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noise'!$B$34:$E$34</c15:sqref>
                        </c15:formulaRef>
                      </c:ext>
                    </c:extLst>
                    <c:numCache>
                      <c:formatCode>General</c:formatCode>
                      <c:ptCount val="4"/>
                      <c:pt idx="0">
                        <c:v>5.0044498443603498</c:v>
                      </c:pt>
                      <c:pt idx="1">
                        <c:v>5.7387681007385298</c:v>
                      </c:pt>
                      <c:pt idx="2">
                        <c:v>5.8155870437622097</c:v>
                      </c:pt>
                      <c:pt idx="3">
                        <c:v>5.7547907829284703</c:v>
                      </c:pt>
                    </c:numCache>
                  </c:numRef>
                </c:val>
                <c:smooth val="0"/>
                <c:extLst xmlns:c15="http://schemas.microsoft.com/office/drawing/2012/chart">
                  <c:ext xmlns:c16="http://schemas.microsoft.com/office/drawing/2014/chart" uri="{C3380CC4-5D6E-409C-BE32-E72D297353CC}">
                    <c16:uniqueId val="{00000022-FF93-48C5-87F9-1BFE35007F66}"/>
                  </c:ext>
                </c:extLst>
              </c15:ser>
            </c15:filteredLineSeries>
            <c15:filteredLineSeries>
              <c15:ser>
                <c:idx val="33"/>
                <c:order val="33"/>
                <c:tx>
                  <c:strRef>
                    <c:extLst xmlns:c15="http://schemas.microsoft.com/office/drawing/2012/chart">
                      <c:ext xmlns:c15="http://schemas.microsoft.com/office/drawing/2012/chart" uri="{02D57815-91ED-43cb-92C2-25804820EDAC}">
                        <c15:formulaRef>
                          <c15:sqref>'Cat Log((cellsmL)+1) w noise'!$A$35</c15:sqref>
                        </c15:formulaRef>
                      </c:ext>
                    </c:extLst>
                    <c:strCache>
                      <c:ptCount val="1"/>
                      <c:pt idx="0">
                        <c:v>PP -T3SS +PROT -BACT +VIR</c:v>
                      </c:pt>
                    </c:strCache>
                  </c:strRef>
                </c:tx>
                <c:spPr>
                  <a:ln w="28575" cap="rnd">
                    <a:solidFill>
                      <a:srgbClr val="FFFF66"/>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noise'!$B$35:$E$35</c15:sqref>
                        </c15:formulaRef>
                      </c:ext>
                    </c:extLst>
                    <c:numCache>
                      <c:formatCode>General</c:formatCode>
                      <c:ptCount val="4"/>
                      <c:pt idx="0">
                        <c:v>5.1572198867797896</c:v>
                      </c:pt>
                      <c:pt idx="1">
                        <c:v>5.7388777732849103</c:v>
                      </c:pt>
                      <c:pt idx="2">
                        <c:v>5.7502160072326696</c:v>
                      </c:pt>
                      <c:pt idx="3">
                        <c:v>5.6802120208740199</c:v>
                      </c:pt>
                    </c:numCache>
                  </c:numRef>
                </c:val>
                <c:smooth val="0"/>
                <c:extLst xmlns:c15="http://schemas.microsoft.com/office/drawing/2012/chart">
                  <c:ext xmlns:c16="http://schemas.microsoft.com/office/drawing/2014/chart" uri="{C3380CC4-5D6E-409C-BE32-E72D297353CC}">
                    <c16:uniqueId val="{00000023-FF93-48C5-87F9-1BFE35007F66}"/>
                  </c:ext>
                </c:extLst>
              </c15:ser>
            </c15:filteredLineSeries>
            <c15:filteredLineSeries>
              <c15:ser>
                <c:idx val="34"/>
                <c:order val="34"/>
                <c:tx>
                  <c:strRef>
                    <c:extLst xmlns:c15="http://schemas.microsoft.com/office/drawing/2012/chart">
                      <c:ext xmlns:c15="http://schemas.microsoft.com/office/drawing/2012/chart" uri="{02D57815-91ED-43cb-92C2-25804820EDAC}">
                        <c15:formulaRef>
                          <c15:sqref>'Cat Log((cellsmL)+1) w noise'!$A$36</c15:sqref>
                        </c15:formulaRef>
                      </c:ext>
                    </c:extLst>
                    <c:strCache>
                      <c:ptCount val="1"/>
                      <c:pt idx="0">
                        <c:v>PP +T3SS -PROT +BACT +VIR</c:v>
                      </c:pt>
                    </c:strCache>
                  </c:strRef>
                </c:tx>
                <c:spPr>
                  <a:ln w="28575" cap="rnd">
                    <a:solidFill>
                      <a:srgbClr val="FFFF00"/>
                    </a:solidFill>
                    <a:round/>
                  </a:ln>
                  <a:effectLst/>
                </c:spPr>
                <c:marker>
                  <c:symbol val="star"/>
                  <c:size val="11"/>
                  <c:spPr>
                    <a:noFill/>
                    <a:ln w="9525">
                      <a:solidFill>
                        <a:srgbClr val="FFFF00"/>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noise'!$B$36:$E$36</c15:sqref>
                        </c15:formulaRef>
                      </c:ext>
                    </c:extLst>
                    <c:numCache>
                      <c:formatCode>General</c:formatCode>
                      <c:ptCount val="4"/>
                      <c:pt idx="0">
                        <c:v>5.9147238731384304</c:v>
                      </c:pt>
                      <c:pt idx="1">
                        <c:v>5.7851858139038104</c:v>
                      </c:pt>
                      <c:pt idx="2">
                        <c:v>5.5973887443542498</c:v>
                      </c:pt>
                      <c:pt idx="3">
                        <c:v>5.5010313987731898</c:v>
                      </c:pt>
                    </c:numCache>
                  </c:numRef>
                </c:val>
                <c:smooth val="0"/>
                <c:extLst xmlns:c15="http://schemas.microsoft.com/office/drawing/2012/chart">
                  <c:ext xmlns:c16="http://schemas.microsoft.com/office/drawing/2014/chart" uri="{C3380CC4-5D6E-409C-BE32-E72D297353CC}">
                    <c16:uniqueId val="{00000024-FF93-48C5-87F9-1BFE35007F66}"/>
                  </c:ext>
                </c:extLst>
              </c15:ser>
            </c15:filteredLineSeries>
            <c15:filteredLineSeries>
              <c15:ser>
                <c:idx val="35"/>
                <c:order val="35"/>
                <c:tx>
                  <c:strRef>
                    <c:extLst xmlns:c15="http://schemas.microsoft.com/office/drawing/2012/chart">
                      <c:ext xmlns:c15="http://schemas.microsoft.com/office/drawing/2012/chart" uri="{02D57815-91ED-43cb-92C2-25804820EDAC}">
                        <c15:formulaRef>
                          <c15:sqref>'Cat Log((cellsmL)+1) w noise'!$A$37</c15:sqref>
                        </c15:formulaRef>
                      </c:ext>
                    </c:extLst>
                    <c:strCache>
                      <c:ptCount val="1"/>
                      <c:pt idx="0">
                        <c:v>PP -T3SS -PROT +BACT +VIR</c:v>
                      </c:pt>
                    </c:strCache>
                  </c:strRef>
                </c:tx>
                <c:spPr>
                  <a:ln w="28575" cap="rnd">
                    <a:solidFill>
                      <a:srgbClr val="FFFF00"/>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noise'!$B$37:$E$37</c15:sqref>
                        </c15:formulaRef>
                      </c:ext>
                    </c:extLst>
                    <c:numCache>
                      <c:formatCode>General</c:formatCode>
                      <c:ptCount val="4"/>
                      <c:pt idx="0">
                        <c:v>5.9236531257629403</c:v>
                      </c:pt>
                      <c:pt idx="1">
                        <c:v>5.8589501380920401</c:v>
                      </c:pt>
                      <c:pt idx="2">
                        <c:v>5.6172719001770002</c:v>
                      </c:pt>
                      <c:pt idx="3">
                        <c:v>5.5576472282409703</c:v>
                      </c:pt>
                    </c:numCache>
                  </c:numRef>
                </c:val>
                <c:smooth val="0"/>
                <c:extLst xmlns:c15="http://schemas.microsoft.com/office/drawing/2012/chart">
                  <c:ext xmlns:c16="http://schemas.microsoft.com/office/drawing/2014/chart" uri="{C3380CC4-5D6E-409C-BE32-E72D297353CC}">
                    <c16:uniqueId val="{00000025-FF93-48C5-87F9-1BFE35007F66}"/>
                  </c:ext>
                </c:extLst>
              </c15:ser>
            </c15:filteredLineSeries>
            <c15:filteredLineSeries>
              <c15:ser>
                <c:idx val="36"/>
                <c:order val="36"/>
                <c:tx>
                  <c:strRef>
                    <c:extLst xmlns:c15="http://schemas.microsoft.com/office/drawing/2012/chart">
                      <c:ext xmlns:c15="http://schemas.microsoft.com/office/drawing/2012/chart" uri="{02D57815-91ED-43cb-92C2-25804820EDAC}">
                        <c15:formulaRef>
                          <c15:sqref>'Cat Log((cellsmL)+1) w noise'!$A$38</c15:sqref>
                        </c15:formulaRef>
                      </c:ext>
                    </c:extLst>
                    <c:strCache>
                      <c:ptCount val="1"/>
                      <c:pt idx="0">
                        <c:v>PP +T3SS -PROT -BACT +VIR</c:v>
                      </c:pt>
                    </c:strCache>
                  </c:strRef>
                </c:tx>
                <c:spPr>
                  <a:ln w="28575" cap="rnd">
                    <a:solidFill>
                      <a:srgbClr val="CC9900"/>
                    </a:solidFill>
                    <a:round/>
                  </a:ln>
                  <a:effectLst/>
                </c:spPr>
                <c:marker>
                  <c:symbol val="star"/>
                  <c:size val="11"/>
                  <c:spPr>
                    <a:noFill/>
                    <a:ln w="9525">
                      <a:solidFill>
                        <a:srgbClr val="CC9900"/>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noise'!$B$38:$E$38</c15:sqref>
                        </c15:formulaRef>
                      </c:ext>
                    </c:extLst>
                    <c:numCache>
                      <c:formatCode>General</c:formatCode>
                      <c:ptCount val="4"/>
                      <c:pt idx="0">
                        <c:v>5.9837183952331499</c:v>
                      </c:pt>
                      <c:pt idx="1">
                        <c:v>5.16225290298462</c:v>
                      </c:pt>
                      <c:pt idx="2">
                        <c:v>5.00128221511841</c:v>
                      </c:pt>
                      <c:pt idx="3">
                        <c:v>4.9372086524963397</c:v>
                      </c:pt>
                    </c:numCache>
                  </c:numRef>
                </c:val>
                <c:smooth val="0"/>
                <c:extLst xmlns:c15="http://schemas.microsoft.com/office/drawing/2012/chart">
                  <c:ext xmlns:c16="http://schemas.microsoft.com/office/drawing/2014/chart" uri="{C3380CC4-5D6E-409C-BE32-E72D297353CC}">
                    <c16:uniqueId val="{00000026-FF93-48C5-87F9-1BFE35007F66}"/>
                  </c:ext>
                </c:extLst>
              </c15:ser>
            </c15:filteredLineSeries>
            <c15:filteredLineSeries>
              <c15:ser>
                <c:idx val="37"/>
                <c:order val="37"/>
                <c:tx>
                  <c:strRef>
                    <c:extLst xmlns:c15="http://schemas.microsoft.com/office/drawing/2012/chart">
                      <c:ext xmlns:c15="http://schemas.microsoft.com/office/drawing/2012/chart" uri="{02D57815-91ED-43cb-92C2-25804820EDAC}">
                        <c15:formulaRef>
                          <c15:sqref>'Cat Log((cellsmL)+1) w noise'!$A$39</c15:sqref>
                        </c15:formulaRef>
                      </c:ext>
                    </c:extLst>
                    <c:strCache>
                      <c:ptCount val="1"/>
                      <c:pt idx="0">
                        <c:v>PP -T3SS -PROT -BACT +VIR</c:v>
                      </c:pt>
                    </c:strCache>
                  </c:strRef>
                </c:tx>
                <c:spPr>
                  <a:ln w="28575" cap="rnd">
                    <a:solidFill>
                      <a:srgbClr val="CC9900"/>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noise'!$B$39:$E$39</c15:sqref>
                        </c15:formulaRef>
                      </c:ext>
                    </c:extLst>
                    <c:numCache>
                      <c:formatCode>General</c:formatCode>
                      <c:ptCount val="4"/>
                      <c:pt idx="0">
                        <c:v>5.0230379104614302</c:v>
                      </c:pt>
                      <c:pt idx="1">
                        <c:v>5.0702772140502903</c:v>
                      </c:pt>
                      <c:pt idx="2">
                        <c:v>5.50417280197144</c:v>
                      </c:pt>
                      <c:pt idx="3">
                        <c:v>5.2605018615722701</c:v>
                      </c:pt>
                    </c:numCache>
                  </c:numRef>
                </c:val>
                <c:smooth val="0"/>
                <c:extLst xmlns:c15="http://schemas.microsoft.com/office/drawing/2012/chart">
                  <c:ext xmlns:c16="http://schemas.microsoft.com/office/drawing/2014/chart" uri="{C3380CC4-5D6E-409C-BE32-E72D297353CC}">
                    <c16:uniqueId val="{00000027-FF93-48C5-87F9-1BFE35007F66}"/>
                  </c:ext>
                </c:extLst>
              </c15:ser>
            </c15:filteredLineSeries>
            <c15:filteredLineSeries>
              <c15:ser>
                <c:idx val="38"/>
                <c:order val="38"/>
                <c:tx>
                  <c:strRef>
                    <c:extLst xmlns:c15="http://schemas.microsoft.com/office/drawing/2012/chart">
                      <c:ext xmlns:c15="http://schemas.microsoft.com/office/drawing/2012/chart" uri="{02D57815-91ED-43cb-92C2-25804820EDAC}">
                        <c15:formulaRef>
                          <c15:sqref>'Cat Log((cellsmL)+1) w noise'!$A$40</c15:sqref>
                        </c15:formulaRef>
                      </c:ext>
                    </c:extLst>
                    <c:strCache>
                      <c:ptCount val="1"/>
                      <c:pt idx="0">
                        <c:v>PP +T3SS -PROT -BACT -VIR</c:v>
                      </c:pt>
                    </c:strCache>
                  </c:strRef>
                </c:tx>
                <c:spPr>
                  <a:ln w="28575" cap="rnd">
                    <a:solidFill>
                      <a:schemeClr val="accent2"/>
                    </a:solidFill>
                    <a:round/>
                  </a:ln>
                  <a:effectLst/>
                </c:spPr>
                <c:marker>
                  <c:symbol val="star"/>
                  <c:size val="11"/>
                  <c:spPr>
                    <a:noFill/>
                    <a:ln w="9525">
                      <a:solidFill>
                        <a:schemeClr val="accent2"/>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noise'!$B$40:$E$40</c15:sqref>
                        </c15:formulaRef>
                      </c:ext>
                    </c:extLst>
                    <c:numCache>
                      <c:formatCode>General</c:formatCode>
                      <c:ptCount val="4"/>
                      <c:pt idx="0">
                        <c:v>5.1267051696777299</c:v>
                      </c:pt>
                      <c:pt idx="1">
                        <c:v>5.8931322097778303</c:v>
                      </c:pt>
                      <c:pt idx="2">
                        <c:v>5.7006778717040998</c:v>
                      </c:pt>
                      <c:pt idx="3">
                        <c:v>5.6879682540893599</c:v>
                      </c:pt>
                    </c:numCache>
                  </c:numRef>
                </c:val>
                <c:smooth val="0"/>
                <c:extLst xmlns:c15="http://schemas.microsoft.com/office/drawing/2012/chart">
                  <c:ext xmlns:c16="http://schemas.microsoft.com/office/drawing/2014/chart" uri="{C3380CC4-5D6E-409C-BE32-E72D297353CC}">
                    <c16:uniqueId val="{00000028-FF93-48C5-87F9-1BFE35007F66}"/>
                  </c:ext>
                </c:extLst>
              </c15:ser>
            </c15:filteredLineSeries>
            <c15:filteredLineSeries>
              <c15:ser>
                <c:idx val="39"/>
                <c:order val="39"/>
                <c:tx>
                  <c:strRef>
                    <c:extLst xmlns:c15="http://schemas.microsoft.com/office/drawing/2012/chart">
                      <c:ext xmlns:c15="http://schemas.microsoft.com/office/drawing/2012/chart" uri="{02D57815-91ED-43cb-92C2-25804820EDAC}">
                        <c15:formulaRef>
                          <c15:sqref>'Cat Log((cellsmL)+1) w noise'!$A$41</c15:sqref>
                        </c15:formulaRef>
                      </c:ext>
                    </c:extLst>
                    <c:strCache>
                      <c:ptCount val="1"/>
                      <c:pt idx="0">
                        <c:v>PP -T3SS -PROT -BACT -VIR</c:v>
                      </c:pt>
                    </c:strCache>
                  </c:strRef>
                </c:tx>
                <c:spPr>
                  <a:ln w="28575" cap="rnd">
                    <a:solidFill>
                      <a:schemeClr val="accent2"/>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noise'!$B$41:$E$41</c15:sqref>
                        </c15:formulaRef>
                      </c:ext>
                    </c:extLst>
                    <c:numCache>
                      <c:formatCode>General</c:formatCode>
                      <c:ptCount val="4"/>
                      <c:pt idx="0">
                        <c:v>5.1544609069824201</c:v>
                      </c:pt>
                      <c:pt idx="1">
                        <c:v>5.9221873283386204</c:v>
                      </c:pt>
                      <c:pt idx="2">
                        <c:v>5.7405948638915998</c:v>
                      </c:pt>
                      <c:pt idx="3">
                        <c:v>5.7556939125061</c:v>
                      </c:pt>
                    </c:numCache>
                  </c:numRef>
                </c:val>
                <c:smooth val="0"/>
                <c:extLst xmlns:c15="http://schemas.microsoft.com/office/drawing/2012/chart">
                  <c:ext xmlns:c16="http://schemas.microsoft.com/office/drawing/2014/chart" uri="{C3380CC4-5D6E-409C-BE32-E72D297353CC}">
                    <c16:uniqueId val="{00000029-FF93-48C5-87F9-1BFE35007F66}"/>
                  </c:ext>
                </c:extLst>
              </c15:ser>
            </c15:filteredLineSeries>
            <c15:filteredLineSeries>
              <c15:ser>
                <c:idx val="40"/>
                <c:order val="40"/>
                <c:tx>
                  <c:strRef>
                    <c:extLst xmlns:c15="http://schemas.microsoft.com/office/drawing/2012/chart">
                      <c:ext xmlns:c15="http://schemas.microsoft.com/office/drawing/2012/chart" uri="{02D57815-91ED-43cb-92C2-25804820EDAC}">
                        <c15:formulaRef>
                          <c15:sqref>'Cat Log((cellsmL)+1) w noise'!$A$42</c15:sqref>
                        </c15:formulaRef>
                      </c:ext>
                    </c:extLst>
                    <c:strCache>
                      <c:ptCount val="1"/>
                      <c:pt idx="0">
                        <c:v>PP +PROT +BACT +VIR</c:v>
                      </c:pt>
                    </c:strCache>
                  </c:strRef>
                </c:tx>
                <c:spPr>
                  <a:ln w="28575" cap="rnd">
                    <a:solidFill>
                      <a:srgbClr val="FFFFCC"/>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noise'!$B$42:$E$42</c15:sqref>
                        </c15:formulaRef>
                      </c:ext>
                    </c:extLst>
                    <c:numCache>
                      <c:formatCode>General</c:formatCode>
                      <c:ptCount val="4"/>
                      <c:pt idx="0">
                        <c:v>5.16748094558716</c:v>
                      </c:pt>
                      <c:pt idx="1">
                        <c:v>5.9311285018920898</c:v>
                      </c:pt>
                      <c:pt idx="2">
                        <c:v>5.9054384231567401</c:v>
                      </c:pt>
                      <c:pt idx="3">
                        <c:v>5.8156719207763699</c:v>
                      </c:pt>
                    </c:numCache>
                  </c:numRef>
                </c:val>
                <c:smooth val="0"/>
                <c:extLst xmlns:c15="http://schemas.microsoft.com/office/drawing/2012/chart">
                  <c:ext xmlns:c16="http://schemas.microsoft.com/office/drawing/2014/chart" uri="{C3380CC4-5D6E-409C-BE32-E72D297353CC}">
                    <c16:uniqueId val="{0000002A-FF93-48C5-87F9-1BFE35007F66}"/>
                  </c:ext>
                </c:extLst>
              </c15:ser>
            </c15:filteredLineSeries>
            <c15:filteredLineSeries>
              <c15:ser>
                <c:idx val="41"/>
                <c:order val="41"/>
                <c:tx>
                  <c:strRef>
                    <c:extLst xmlns:c15="http://schemas.microsoft.com/office/drawing/2012/chart">
                      <c:ext xmlns:c15="http://schemas.microsoft.com/office/drawing/2012/chart" uri="{02D57815-91ED-43cb-92C2-25804820EDAC}">
                        <c15:formulaRef>
                          <c15:sqref>'Cat Log((cellsmL)+1) w noise'!$A$43</c15:sqref>
                        </c15:formulaRef>
                      </c:ext>
                    </c:extLst>
                    <c:strCache>
                      <c:ptCount val="1"/>
                      <c:pt idx="0">
                        <c:v>PP +PROT -BACT +VIR</c:v>
                      </c:pt>
                    </c:strCache>
                  </c:strRef>
                </c:tx>
                <c:spPr>
                  <a:ln w="28575" cap="rnd">
                    <a:solidFill>
                      <a:srgbClr val="FFFF66"/>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noise'!$B$43:$E$43</c15:sqref>
                        </c15:formulaRef>
                      </c:ext>
                    </c:extLst>
                    <c:numCache>
                      <c:formatCode>General</c:formatCode>
                      <c:ptCount val="4"/>
                      <c:pt idx="0">
                        <c:v>5.8116507530212402</c:v>
                      </c:pt>
                      <c:pt idx="1">
                        <c:v>5.8459272384643599</c:v>
                      </c:pt>
                      <c:pt idx="2">
                        <c:v>5.9007406234741202</c:v>
                      </c:pt>
                      <c:pt idx="3">
                        <c:v>5.9237976074218803</c:v>
                      </c:pt>
                    </c:numCache>
                  </c:numRef>
                </c:val>
                <c:smooth val="0"/>
                <c:extLst xmlns:c15="http://schemas.microsoft.com/office/drawing/2012/chart">
                  <c:ext xmlns:c16="http://schemas.microsoft.com/office/drawing/2014/chart" uri="{C3380CC4-5D6E-409C-BE32-E72D297353CC}">
                    <c16:uniqueId val="{0000002B-FF93-48C5-87F9-1BFE35007F66}"/>
                  </c:ext>
                </c:extLst>
              </c15:ser>
            </c15:filteredLineSeries>
            <c15:filteredLineSeries>
              <c15:ser>
                <c:idx val="42"/>
                <c:order val="42"/>
                <c:tx>
                  <c:strRef>
                    <c:extLst xmlns:c15="http://schemas.microsoft.com/office/drawing/2012/chart">
                      <c:ext xmlns:c15="http://schemas.microsoft.com/office/drawing/2012/chart" uri="{02D57815-91ED-43cb-92C2-25804820EDAC}">
                        <c15:formulaRef>
                          <c15:sqref>'Cat Log((cellsmL)+1) w noise'!$A$44</c15:sqref>
                        </c15:formulaRef>
                      </c:ext>
                    </c:extLst>
                    <c:strCache>
                      <c:ptCount val="1"/>
                      <c:pt idx="0">
                        <c:v>PP -PROT +BACT +VIR</c:v>
                      </c:pt>
                    </c:strCache>
                  </c:strRef>
                </c:tx>
                <c:spPr>
                  <a:ln w="28575" cap="rnd">
                    <a:solidFill>
                      <a:srgbClr val="FFFF00"/>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noise'!$B$44:$E$44</c15:sqref>
                        </c15:formulaRef>
                      </c:ext>
                    </c:extLst>
                    <c:numCache>
                      <c:formatCode>General</c:formatCode>
                      <c:ptCount val="4"/>
                      <c:pt idx="0">
                        <c:v>5.8803539276123002</c:v>
                      </c:pt>
                      <c:pt idx="1">
                        <c:v>5.9419507980346697</c:v>
                      </c:pt>
                      <c:pt idx="2">
                        <c:v>5.7901053428649902</c:v>
                      </c:pt>
                      <c:pt idx="3">
                        <c:v>5.6026277542114302</c:v>
                      </c:pt>
                    </c:numCache>
                  </c:numRef>
                </c:val>
                <c:smooth val="0"/>
                <c:extLst xmlns:c15="http://schemas.microsoft.com/office/drawing/2012/chart">
                  <c:ext xmlns:c16="http://schemas.microsoft.com/office/drawing/2014/chart" uri="{C3380CC4-5D6E-409C-BE32-E72D297353CC}">
                    <c16:uniqueId val="{0000002C-FF93-48C5-87F9-1BFE35007F66}"/>
                  </c:ext>
                </c:extLst>
              </c15:ser>
            </c15:filteredLineSeries>
            <c15:filteredLineSeries>
              <c15:ser>
                <c:idx val="43"/>
                <c:order val="43"/>
                <c:tx>
                  <c:strRef>
                    <c:extLst xmlns:c15="http://schemas.microsoft.com/office/drawing/2012/chart">
                      <c:ext xmlns:c15="http://schemas.microsoft.com/office/drawing/2012/chart" uri="{02D57815-91ED-43cb-92C2-25804820EDAC}">
                        <c15:formulaRef>
                          <c15:sqref>'Cat Log((cellsmL)+1) w noise'!$A$45</c15:sqref>
                        </c15:formulaRef>
                      </c:ext>
                    </c:extLst>
                    <c:strCache>
                      <c:ptCount val="1"/>
                      <c:pt idx="0">
                        <c:v>PP -PROT -BACT +VIR</c:v>
                      </c:pt>
                    </c:strCache>
                  </c:strRef>
                </c:tx>
                <c:spPr>
                  <a:ln w="28575" cap="rnd">
                    <a:solidFill>
                      <a:srgbClr val="CC9900"/>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noise'!$B$45:$E$45</c15:sqref>
                        </c15:formulaRef>
                      </c:ext>
                    </c:extLst>
                    <c:numCache>
                      <c:formatCode>General</c:formatCode>
                      <c:ptCount val="4"/>
                      <c:pt idx="0">
                        <c:v>5.9379978179931596</c:v>
                      </c:pt>
                      <c:pt idx="1">
                        <c:v>5.2168817520141602</c:v>
                      </c:pt>
                      <c:pt idx="2">
                        <c:v>5.1146440505981401</c:v>
                      </c:pt>
                      <c:pt idx="3">
                        <c:v>5.0155582427978498</c:v>
                      </c:pt>
                    </c:numCache>
                  </c:numRef>
                </c:val>
                <c:smooth val="0"/>
                <c:extLst xmlns:c15="http://schemas.microsoft.com/office/drawing/2012/chart">
                  <c:ext xmlns:c16="http://schemas.microsoft.com/office/drawing/2014/chart" uri="{C3380CC4-5D6E-409C-BE32-E72D297353CC}">
                    <c16:uniqueId val="{0000002D-FF93-48C5-87F9-1BFE35007F66}"/>
                  </c:ext>
                </c:extLst>
              </c15:ser>
            </c15:filteredLineSeries>
            <c15:filteredLineSeries>
              <c15:ser>
                <c:idx val="44"/>
                <c:order val="44"/>
                <c:tx>
                  <c:strRef>
                    <c:extLst xmlns:c15="http://schemas.microsoft.com/office/drawing/2012/chart">
                      <c:ext xmlns:c15="http://schemas.microsoft.com/office/drawing/2012/chart" uri="{02D57815-91ED-43cb-92C2-25804820EDAC}">
                        <c15:formulaRef>
                          <c15:sqref>'Cat Log((cellsmL)+1) w noise'!$A$46</c15:sqref>
                        </c15:formulaRef>
                      </c:ext>
                    </c:extLst>
                    <c:strCache>
                      <c:ptCount val="1"/>
                      <c:pt idx="0">
                        <c:v>PP -PROT -BACT -VIR</c:v>
                      </c:pt>
                    </c:strCache>
                  </c:strRef>
                </c:tx>
                <c:spPr>
                  <a:ln w="28575" cap="rnd">
                    <a:solidFill>
                      <a:schemeClr val="accent2"/>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noise'!$B$46:$E$46</c15:sqref>
                        </c15:formulaRef>
                      </c:ext>
                    </c:extLst>
                    <c:numCache>
                      <c:formatCode>General</c:formatCode>
                      <c:ptCount val="4"/>
                      <c:pt idx="0">
                        <c:v>5.9242997169494602</c:v>
                      </c:pt>
                      <c:pt idx="1">
                        <c:v>5.7759270668029803</c:v>
                      </c:pt>
                      <c:pt idx="2">
                        <c:v>5.5292057991027797</c:v>
                      </c:pt>
                      <c:pt idx="3">
                        <c:v>5.5511970520019496</c:v>
                      </c:pt>
                    </c:numCache>
                  </c:numRef>
                </c:val>
                <c:smooth val="0"/>
                <c:extLst xmlns:c15="http://schemas.microsoft.com/office/drawing/2012/chart">
                  <c:ext xmlns:c16="http://schemas.microsoft.com/office/drawing/2014/chart" uri="{C3380CC4-5D6E-409C-BE32-E72D297353CC}">
                    <c16:uniqueId val="{0000002E-FF93-48C5-87F9-1BFE35007F66}"/>
                  </c:ext>
                </c:extLst>
              </c15:ser>
            </c15:filteredLineSeries>
            <c15:filteredLineSeries>
              <c15:ser>
                <c:idx val="45"/>
                <c:order val="45"/>
                <c:tx>
                  <c:strRef>
                    <c:extLst xmlns:c15="http://schemas.microsoft.com/office/drawing/2012/chart">
                      <c:ext xmlns:c15="http://schemas.microsoft.com/office/drawing/2012/chart" uri="{02D57815-91ED-43cb-92C2-25804820EDAC}">
                        <c15:formulaRef>
                          <c15:sqref>'Cat Log((cellsmL)+1) w noise'!$A$47</c15:sqref>
                        </c15:formulaRef>
                      </c:ext>
                    </c:extLst>
                    <c:strCache>
                      <c:ptCount val="1"/>
                      <c:pt idx="0">
                        <c:v>T3SS+ PROT+ BACT+ VIR+</c:v>
                      </c:pt>
                    </c:strCache>
                  </c:strRef>
                </c:tx>
                <c:spPr>
                  <a:ln w="28575" cap="rnd">
                    <a:solidFill>
                      <a:schemeClr val="accent1">
                        <a:lumMod val="20000"/>
                        <a:lumOff val="80000"/>
                      </a:schemeClr>
                    </a:solidFill>
                    <a:round/>
                  </a:ln>
                  <a:effectLst/>
                </c:spPr>
                <c:marker>
                  <c:symbol val="star"/>
                  <c:size val="11"/>
                  <c:spPr>
                    <a:noFill/>
                    <a:ln w="9525">
                      <a:solidFill>
                        <a:schemeClr val="accent1">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noise'!$B$47:$E$47</c15:sqref>
                        </c15:formulaRef>
                      </c:ext>
                    </c:extLst>
                    <c:numCache>
                      <c:formatCode>General</c:formatCode>
                      <c:ptCount val="4"/>
                      <c:pt idx="0">
                        <c:v>0</c:v>
                      </c:pt>
                      <c:pt idx="1">
                        <c:v>5.4067230224609402</c:v>
                      </c:pt>
                      <c:pt idx="2">
                        <c:v>0</c:v>
                      </c:pt>
                      <c:pt idx="3">
                        <c:v>0</c:v>
                      </c:pt>
                    </c:numCache>
                  </c:numRef>
                </c:val>
                <c:smooth val="0"/>
                <c:extLst xmlns:c15="http://schemas.microsoft.com/office/drawing/2012/chart">
                  <c:ext xmlns:c16="http://schemas.microsoft.com/office/drawing/2014/chart" uri="{C3380CC4-5D6E-409C-BE32-E72D297353CC}">
                    <c16:uniqueId val="{0000002F-FF93-48C5-87F9-1BFE35007F66}"/>
                  </c:ext>
                </c:extLst>
              </c15:ser>
            </c15:filteredLineSeries>
            <c15:filteredLineSeries>
              <c15:ser>
                <c:idx val="46"/>
                <c:order val="46"/>
                <c:tx>
                  <c:strRef>
                    <c:extLst xmlns:c15="http://schemas.microsoft.com/office/drawing/2012/chart">
                      <c:ext xmlns:c15="http://schemas.microsoft.com/office/drawing/2012/chart" uri="{02D57815-91ED-43cb-92C2-25804820EDAC}">
                        <c15:formulaRef>
                          <c15:sqref>'Cat Log((cellsmL)+1) w noise'!$A$48</c15:sqref>
                        </c15:formulaRef>
                      </c:ext>
                    </c:extLst>
                    <c:strCache>
                      <c:ptCount val="1"/>
                      <c:pt idx="0">
                        <c:v>T3SS- PROT+ BACT+ VIR+</c:v>
                      </c:pt>
                    </c:strCache>
                  </c:strRef>
                </c:tx>
                <c:spPr>
                  <a:ln w="28575" cap="rnd">
                    <a:solidFill>
                      <a:schemeClr val="accent1">
                        <a:lumMod val="20000"/>
                        <a:lumOff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noise'!$B$48:$E$48</c15:sqref>
                        </c15:formulaRef>
                      </c:ext>
                    </c:extLst>
                    <c:numCache>
                      <c:formatCode>General</c:formatCode>
                      <c:ptCount val="4"/>
                      <c:pt idx="0">
                        <c:v>0</c:v>
                      </c:pt>
                      <c:pt idx="1">
                        <c:v>0</c:v>
                      </c:pt>
                      <c:pt idx="2">
                        <c:v>5.7522377967834499</c:v>
                      </c:pt>
                      <c:pt idx="3">
                        <c:v>5.7883639335632298</c:v>
                      </c:pt>
                    </c:numCache>
                  </c:numRef>
                </c:val>
                <c:smooth val="0"/>
                <c:extLst xmlns:c15="http://schemas.microsoft.com/office/drawing/2012/chart">
                  <c:ext xmlns:c16="http://schemas.microsoft.com/office/drawing/2014/chart" uri="{C3380CC4-5D6E-409C-BE32-E72D297353CC}">
                    <c16:uniqueId val="{00000030-FF93-48C5-87F9-1BFE35007F66}"/>
                  </c:ext>
                </c:extLst>
              </c15:ser>
            </c15:filteredLineSeries>
            <c15:filteredLineSeries>
              <c15:ser>
                <c:idx val="49"/>
                <c:order val="49"/>
                <c:tx>
                  <c:strRef>
                    <c:extLst xmlns:c15="http://schemas.microsoft.com/office/drawing/2012/chart">
                      <c:ext xmlns:c15="http://schemas.microsoft.com/office/drawing/2012/chart" uri="{02D57815-91ED-43cb-92C2-25804820EDAC}">
                        <c15:formulaRef>
                          <c15:sqref>'Cat Log((cellsmL)+1) w noise'!$A$51</c15:sqref>
                        </c15:formulaRef>
                      </c:ext>
                    </c:extLst>
                    <c:strCache>
                      <c:ptCount val="1"/>
                      <c:pt idx="0">
                        <c:v>T3SS+ PROT- BACT+ VIR+</c:v>
                      </c:pt>
                    </c:strCache>
                  </c:strRef>
                </c:tx>
                <c:spPr>
                  <a:ln w="28575" cap="rnd">
                    <a:solidFill>
                      <a:schemeClr val="accent1">
                        <a:lumMod val="60000"/>
                        <a:lumOff val="40000"/>
                      </a:schemeClr>
                    </a:solidFill>
                    <a:round/>
                  </a:ln>
                  <a:effectLst/>
                </c:spPr>
                <c:marker>
                  <c:symbol val="star"/>
                  <c:size val="11"/>
                  <c:spPr>
                    <a:noFill/>
                    <a:ln w="9525">
                      <a:solidFill>
                        <a:schemeClr val="accent1">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noise'!$B$51:$E$51</c15:sqref>
                        </c15:formulaRef>
                      </c:ext>
                    </c:extLst>
                    <c:numCache>
                      <c:formatCode>General</c:formatCode>
                      <c:ptCount val="4"/>
                      <c:pt idx="0">
                        <c:v>5.2806644439697301</c:v>
                      </c:pt>
                      <c:pt idx="1">
                        <c:v>0</c:v>
                      </c:pt>
                      <c:pt idx="2">
                        <c:v>4.5046072006225604</c:v>
                      </c:pt>
                      <c:pt idx="3">
                        <c:v>5.1018753051757804</c:v>
                      </c:pt>
                    </c:numCache>
                  </c:numRef>
                </c:val>
                <c:smooth val="0"/>
                <c:extLst xmlns:c15="http://schemas.microsoft.com/office/drawing/2012/chart">
                  <c:ext xmlns:c16="http://schemas.microsoft.com/office/drawing/2014/chart" uri="{C3380CC4-5D6E-409C-BE32-E72D297353CC}">
                    <c16:uniqueId val="{00000031-FF93-48C5-87F9-1BFE35007F66}"/>
                  </c:ext>
                </c:extLst>
              </c15:ser>
            </c15:filteredLineSeries>
            <c15:filteredLineSeries>
              <c15:ser>
                <c:idx val="50"/>
                <c:order val="50"/>
                <c:tx>
                  <c:strRef>
                    <c:extLst xmlns:c15="http://schemas.microsoft.com/office/drawing/2012/chart">
                      <c:ext xmlns:c15="http://schemas.microsoft.com/office/drawing/2012/chart" uri="{02D57815-91ED-43cb-92C2-25804820EDAC}">
                        <c15:formulaRef>
                          <c15:sqref>'Cat Log((cellsmL)+1) w noise'!$A$52</c15:sqref>
                        </c15:formulaRef>
                      </c:ext>
                    </c:extLst>
                    <c:strCache>
                      <c:ptCount val="1"/>
                      <c:pt idx="0">
                        <c:v>T3SS- PROT- BACT+ VIR+</c:v>
                      </c:pt>
                    </c:strCache>
                  </c:strRef>
                </c:tx>
                <c:spPr>
                  <a:ln w="28575" cap="rnd">
                    <a:solidFill>
                      <a:schemeClr val="accent1">
                        <a:lumMod val="60000"/>
                        <a:lumOff val="40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noise'!$B$52:$E$52</c15:sqref>
                        </c15:formulaRef>
                      </c:ext>
                    </c:extLst>
                    <c:numCache>
                      <c:formatCode>General</c:formatCode>
                      <c:ptCount val="4"/>
                      <c:pt idx="0">
                        <c:v>4.7959361076354998</c:v>
                      </c:pt>
                      <c:pt idx="1">
                        <c:v>0</c:v>
                      </c:pt>
                      <c:pt idx="2">
                        <c:v>4.6970582008361799</c:v>
                      </c:pt>
                      <c:pt idx="3">
                        <c:v>4.7844915390014604</c:v>
                      </c:pt>
                    </c:numCache>
                  </c:numRef>
                </c:val>
                <c:smooth val="0"/>
                <c:extLst xmlns:c15="http://schemas.microsoft.com/office/drawing/2012/chart">
                  <c:ext xmlns:c16="http://schemas.microsoft.com/office/drawing/2014/chart" uri="{C3380CC4-5D6E-409C-BE32-E72D297353CC}">
                    <c16:uniqueId val="{00000032-FF93-48C5-87F9-1BFE35007F66}"/>
                  </c:ext>
                </c:extLst>
              </c15:ser>
            </c15:filteredLineSeries>
            <c15:filteredLineSeries>
              <c15:ser>
                <c:idx val="51"/>
                <c:order val="51"/>
                <c:tx>
                  <c:strRef>
                    <c:extLst xmlns:c15="http://schemas.microsoft.com/office/drawing/2012/chart">
                      <c:ext xmlns:c15="http://schemas.microsoft.com/office/drawing/2012/chart" uri="{02D57815-91ED-43cb-92C2-25804820EDAC}">
                        <c15:formulaRef>
                          <c15:sqref>'Cat Log((cellsmL)+1) w noise'!$A$53</c15:sqref>
                        </c15:formulaRef>
                      </c:ext>
                    </c:extLst>
                    <c:strCache>
                      <c:ptCount val="1"/>
                      <c:pt idx="0">
                        <c:v>T3SS+ PROT- BACT- VIR+</c:v>
                      </c:pt>
                    </c:strCache>
                  </c:strRef>
                </c:tx>
                <c:spPr>
                  <a:ln w="28575" cap="rnd">
                    <a:solidFill>
                      <a:schemeClr val="accent1">
                        <a:lumMod val="75000"/>
                      </a:schemeClr>
                    </a:solidFill>
                    <a:round/>
                  </a:ln>
                  <a:effectLst/>
                </c:spPr>
                <c:marker>
                  <c:symbol val="star"/>
                  <c:size val="11"/>
                  <c:spPr>
                    <a:noFill/>
                    <a:ln w="9525">
                      <a:solidFill>
                        <a:schemeClr val="accent1">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noise'!$B$53:$E$53</c15:sqref>
                        </c15:formulaRef>
                      </c:ext>
                    </c:extLst>
                    <c:numCache>
                      <c:formatCode>General</c:formatCode>
                      <c:ptCount val="4"/>
                      <c:pt idx="0">
                        <c:v>0</c:v>
                      </c:pt>
                      <c:pt idx="1">
                        <c:v>0</c:v>
                      </c:pt>
                      <c:pt idx="2">
                        <c:v>4.0450901985168501</c:v>
                      </c:pt>
                      <c:pt idx="3">
                        <c:v>4.2046251296997097</c:v>
                      </c:pt>
                    </c:numCache>
                  </c:numRef>
                </c:val>
                <c:smooth val="0"/>
                <c:extLst xmlns:c15="http://schemas.microsoft.com/office/drawing/2012/chart">
                  <c:ext xmlns:c16="http://schemas.microsoft.com/office/drawing/2014/chart" uri="{C3380CC4-5D6E-409C-BE32-E72D297353CC}">
                    <c16:uniqueId val="{00000033-FF93-48C5-87F9-1BFE35007F66}"/>
                  </c:ext>
                </c:extLst>
              </c15:ser>
            </c15:filteredLineSeries>
            <c15:filteredLineSeries>
              <c15:ser>
                <c:idx val="52"/>
                <c:order val="52"/>
                <c:tx>
                  <c:strRef>
                    <c:extLst xmlns:c15="http://schemas.microsoft.com/office/drawing/2012/chart">
                      <c:ext xmlns:c15="http://schemas.microsoft.com/office/drawing/2012/chart" uri="{02D57815-91ED-43cb-92C2-25804820EDAC}">
                        <c15:formulaRef>
                          <c15:sqref>'Cat Log((cellsmL)+1) w noise'!$A$54</c15:sqref>
                        </c15:formulaRef>
                      </c:ext>
                    </c:extLst>
                    <c:strCache>
                      <c:ptCount val="1"/>
                      <c:pt idx="0">
                        <c:v>T3SS- PROT- BACT- VIR+</c:v>
                      </c:pt>
                    </c:strCache>
                  </c:strRef>
                </c:tx>
                <c:spPr>
                  <a:ln w="28575" cap="rnd">
                    <a:solidFill>
                      <a:schemeClr val="accent1">
                        <a:lumMod val="75000"/>
                      </a:schemeClr>
                    </a:solidFill>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noise'!$B$54:$E$54</c15:sqref>
                        </c15:formulaRef>
                      </c:ext>
                    </c:extLst>
                    <c:numCache>
                      <c:formatCode>General</c:formatCode>
                      <c:ptCount val="4"/>
                      <c:pt idx="0">
                        <c:v>0</c:v>
                      </c:pt>
                      <c:pt idx="1">
                        <c:v>3.9959731101989702</c:v>
                      </c:pt>
                      <c:pt idx="2">
                        <c:v>0</c:v>
                      </c:pt>
                      <c:pt idx="3">
                        <c:v>4.2347240447998002</c:v>
                      </c:pt>
                    </c:numCache>
                  </c:numRef>
                </c:val>
                <c:smooth val="0"/>
                <c:extLst xmlns:c15="http://schemas.microsoft.com/office/drawing/2012/chart">
                  <c:ext xmlns:c16="http://schemas.microsoft.com/office/drawing/2014/chart" uri="{C3380CC4-5D6E-409C-BE32-E72D297353CC}">
                    <c16:uniqueId val="{00000034-FF93-48C5-87F9-1BFE35007F66}"/>
                  </c:ext>
                </c:extLst>
              </c15:ser>
            </c15:filteredLineSeries>
            <c15:filteredLineSeries>
              <c15:ser>
                <c:idx val="53"/>
                <c:order val="53"/>
                <c:tx>
                  <c:strRef>
                    <c:extLst xmlns:c15="http://schemas.microsoft.com/office/drawing/2012/chart">
                      <c:ext xmlns:c15="http://schemas.microsoft.com/office/drawing/2012/chart" uri="{02D57815-91ED-43cb-92C2-25804820EDAC}">
                        <c15:formulaRef>
                          <c15:sqref>'Cat Log((cellsmL)+1) w noise'!$A$55</c15:sqref>
                        </c15:formulaRef>
                      </c:ext>
                    </c:extLst>
                    <c:strCache>
                      <c:ptCount val="1"/>
                      <c:pt idx="0">
                        <c:v>T3SS+ PROT- BACT- VIR-</c:v>
                      </c:pt>
                    </c:strCache>
                  </c:strRef>
                </c:tx>
                <c:spPr>
                  <a:ln w="28575" cap="rnd">
                    <a:solidFill>
                      <a:schemeClr val="accent1">
                        <a:lumMod val="50000"/>
                      </a:schemeClr>
                    </a:solidFill>
                    <a:round/>
                  </a:ln>
                  <a:effectLst/>
                </c:spPr>
                <c:marker>
                  <c:symbol val="star"/>
                  <c:size val="11"/>
                  <c:spPr>
                    <a:noFill/>
                    <a:ln w="9525">
                      <a:solidFill>
                        <a:schemeClr val="accent1">
                          <a:lumMod val="50000"/>
                        </a:schemeClr>
                      </a:solidFill>
                    </a:ln>
                    <a:effectLst/>
                  </c:spPr>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0 (May 17th) (4)'!$AT$7</c15:sqref>
                          </c15:formulaRef>
                        </c:ext>
                      </c:extLst>
                      <c:numCache>
                        <c:formatCode>General</c:formatCode>
                        <c:ptCount val="1"/>
                        <c:pt idx="0">
                          <c:v>2.3443708442750334E-2</c:v>
                        </c:pt>
                      </c:numCache>
                    </c:numRef>
                  </c:plus>
                  <c:minus>
                    <c:numRef>
                      <c:extLst xmlns:c15="http://schemas.microsoft.com/office/drawing/2012/chart">
                        <c:ext xmlns:c15="http://schemas.microsoft.com/office/drawing/2012/chart" uri="{02D57815-91ED-43cb-92C2-25804820EDAC}">
                          <c15:formulaRef>
                            <c15:sqref>'[2]Day 0 (May 17th) (4)'!$AT$7</c15:sqref>
                          </c15:formulaRef>
                        </c:ext>
                      </c:extLst>
                      <c:numCache>
                        <c:formatCode>General</c:formatCode>
                        <c:ptCount val="1"/>
                        <c:pt idx="0">
                          <c:v>2.3443708442750334E-2</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noise'!$B$55:$E$55</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35-FF93-48C5-87F9-1BFE35007F66}"/>
                  </c:ext>
                </c:extLst>
              </c15:ser>
            </c15:filteredLineSeries>
            <c15:filteredLineSeries>
              <c15:ser>
                <c:idx val="54"/>
                <c:order val="54"/>
                <c:tx>
                  <c:strRef>
                    <c:extLst xmlns:c15="http://schemas.microsoft.com/office/drawing/2012/chart">
                      <c:ext xmlns:c15="http://schemas.microsoft.com/office/drawing/2012/chart" uri="{02D57815-91ED-43cb-92C2-25804820EDAC}">
                        <c15:formulaRef>
                          <c15:sqref>'Cat Log((cellsmL)+1) w noise'!$A$56</c15:sqref>
                        </c15:formulaRef>
                      </c:ext>
                    </c:extLst>
                    <c:strCache>
                      <c:ptCount val="1"/>
                      <c:pt idx="0">
                        <c:v>T3SS- PROT- BACT- VIR-</c:v>
                      </c:pt>
                    </c:strCache>
                  </c:strRef>
                </c:tx>
                <c:spPr>
                  <a:ln w="28575" cap="rnd">
                    <a:solidFill>
                      <a:schemeClr val="accent1">
                        <a:lumMod val="50000"/>
                      </a:schemeClr>
                    </a:solidFill>
                    <a:round/>
                  </a:ln>
                  <a:effectLst/>
                </c:spPr>
                <c:marker>
                  <c:symbol val="none"/>
                </c:marker>
                <c:errBars>
                  <c:errDir val="y"/>
                  <c:errBarType val="both"/>
                  <c:errValType val="cust"/>
                  <c:noEndCap val="0"/>
                  <c:plus>
                    <c:numRef>
                      <c:extLst xmlns:c15="http://schemas.microsoft.com/office/drawing/2012/chart">
                        <c:ext xmlns:c15="http://schemas.microsoft.com/office/drawing/2012/chart" uri="{02D57815-91ED-43cb-92C2-25804820EDAC}">
                          <c15:formulaRef>
                            <c15:sqref>'[2]Day 2 (May 19th) (4)'!$AY$7</c15:sqref>
                          </c15:formulaRef>
                        </c:ext>
                      </c:extLst>
                      <c:numCache>
                        <c:formatCode>General</c:formatCode>
                        <c:ptCount val="1"/>
                        <c:pt idx="0">
                          <c:v>5.8106293704852714E-2</c:v>
                        </c:pt>
                      </c:numCache>
                    </c:numRef>
                  </c:plus>
                  <c:minus>
                    <c:numRef>
                      <c:extLst xmlns:c15="http://schemas.microsoft.com/office/drawing/2012/chart">
                        <c:ext xmlns:c15="http://schemas.microsoft.com/office/drawing/2012/chart" uri="{02D57815-91ED-43cb-92C2-25804820EDAC}">
                          <c15:formulaRef>
                            <c15:sqref>'[2]Day 2 (May 19th) (4)'!$AY$7</c15:sqref>
                          </c15:formulaRef>
                        </c:ext>
                      </c:extLst>
                      <c:numCache>
                        <c:formatCode>General</c:formatCode>
                        <c:ptCount val="1"/>
                        <c:pt idx="0">
                          <c:v>5.8106293704852714E-2</c:v>
                        </c:pt>
                      </c:numCache>
                    </c:numRef>
                  </c:minus>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noise'!$B$56:$E$56</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36-FF93-48C5-87F9-1BFE35007F66}"/>
                  </c:ext>
                </c:extLst>
              </c15:ser>
            </c15:filteredLineSeries>
            <c15:filteredLineSeries>
              <c15:ser>
                <c:idx val="55"/>
                <c:order val="55"/>
                <c:tx>
                  <c:strRef>
                    <c:extLst xmlns:c15="http://schemas.microsoft.com/office/drawing/2012/chart">
                      <c:ext xmlns:c15="http://schemas.microsoft.com/office/drawing/2012/chart" uri="{02D57815-91ED-43cb-92C2-25804820EDAC}">
                        <c15:formulaRef>
                          <c15:sqref>'Cat Log((cellsmL)+1) w noise'!$A$57</c15:sqref>
                        </c15:formulaRef>
                      </c:ext>
                    </c:extLst>
                    <c:strCache>
                      <c:ptCount val="1"/>
                      <c:pt idx="0">
                        <c:v>ZP +PROT +BACT +VIR</c:v>
                      </c:pt>
                    </c:strCache>
                  </c:strRef>
                </c:tx>
                <c:spPr>
                  <a:ln w="28575" cap="rnd">
                    <a:solidFill>
                      <a:schemeClr val="accent1">
                        <a:lumMod val="20000"/>
                        <a:lumOff val="8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noise'!$B$57:$E$57</c15:sqref>
                        </c15:formulaRef>
                      </c:ext>
                    </c:extLst>
                    <c:numCache>
                      <c:formatCode>General</c:formatCode>
                      <c:ptCount val="4"/>
                      <c:pt idx="0">
                        <c:v>0</c:v>
                      </c:pt>
                      <c:pt idx="1">
                        <c:v>4.8915176391601598</c:v>
                      </c:pt>
                      <c:pt idx="2">
                        <c:v>5.0988907814025897</c:v>
                      </c:pt>
                      <c:pt idx="3">
                        <c:v>5.05334377288818</c:v>
                      </c:pt>
                    </c:numCache>
                  </c:numRef>
                </c:val>
                <c:smooth val="0"/>
                <c:extLst xmlns:c15="http://schemas.microsoft.com/office/drawing/2012/chart">
                  <c:ext xmlns:c16="http://schemas.microsoft.com/office/drawing/2014/chart" uri="{C3380CC4-5D6E-409C-BE32-E72D297353CC}">
                    <c16:uniqueId val="{00000037-FF93-48C5-87F9-1BFE35007F66}"/>
                  </c:ext>
                </c:extLst>
              </c15:ser>
            </c15:filteredLineSeries>
            <c15:filteredLineSeries>
              <c15:ser>
                <c:idx val="56"/>
                <c:order val="56"/>
                <c:tx>
                  <c:strRef>
                    <c:extLst xmlns:c15="http://schemas.microsoft.com/office/drawing/2012/chart">
                      <c:ext xmlns:c15="http://schemas.microsoft.com/office/drawing/2012/chart" uri="{02D57815-91ED-43cb-92C2-25804820EDAC}">
                        <c15:formulaRef>
                          <c15:sqref>'Cat Log((cellsmL)+1) w noise'!$A$58</c15:sqref>
                        </c15:formulaRef>
                      </c:ext>
                    </c:extLst>
                    <c:strCache>
                      <c:ptCount val="1"/>
                      <c:pt idx="0">
                        <c:v>ZP +PROT -BACT +VIR</c:v>
                      </c:pt>
                    </c:strCache>
                  </c:strRef>
                </c:tx>
                <c:spPr>
                  <a:ln w="28575" cap="rnd">
                    <a:solidFill>
                      <a:schemeClr val="accent1">
                        <a:lumMod val="40000"/>
                        <a:lumOff val="6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noise'!$B$58:$E$58</c15:sqref>
                        </c15:formulaRef>
                      </c:ext>
                    </c:extLst>
                    <c:numCache>
                      <c:formatCode>General</c:formatCode>
                      <c:ptCount val="4"/>
                      <c:pt idx="0">
                        <c:v>4.5220651626586896</c:v>
                      </c:pt>
                      <c:pt idx="1">
                        <c:v>0</c:v>
                      </c:pt>
                      <c:pt idx="2">
                        <c:v>5.7242922782897896</c:v>
                      </c:pt>
                      <c:pt idx="3">
                        <c:v>0</c:v>
                      </c:pt>
                    </c:numCache>
                  </c:numRef>
                </c:val>
                <c:smooth val="0"/>
                <c:extLst xmlns:c15="http://schemas.microsoft.com/office/drawing/2012/chart">
                  <c:ext xmlns:c16="http://schemas.microsoft.com/office/drawing/2014/chart" uri="{C3380CC4-5D6E-409C-BE32-E72D297353CC}">
                    <c16:uniqueId val="{00000038-FF93-48C5-87F9-1BFE35007F66}"/>
                  </c:ext>
                </c:extLst>
              </c15:ser>
            </c15:filteredLineSeries>
            <c15:filteredLineSeries>
              <c15:ser>
                <c:idx val="57"/>
                <c:order val="57"/>
                <c:tx>
                  <c:strRef>
                    <c:extLst xmlns:c15="http://schemas.microsoft.com/office/drawing/2012/chart">
                      <c:ext xmlns:c15="http://schemas.microsoft.com/office/drawing/2012/chart" uri="{02D57815-91ED-43cb-92C2-25804820EDAC}">
                        <c15:formulaRef>
                          <c15:sqref>'Cat Log((cellsmL)+1) w noise'!$A$59</c15:sqref>
                        </c15:formulaRef>
                      </c:ext>
                    </c:extLst>
                    <c:strCache>
                      <c:ptCount val="1"/>
                      <c:pt idx="0">
                        <c:v>ZP -PROT +BACT +VIR</c:v>
                      </c:pt>
                    </c:strCache>
                  </c:strRef>
                </c:tx>
                <c:spPr>
                  <a:ln w="28575" cap="rnd">
                    <a:solidFill>
                      <a:schemeClr val="accent1">
                        <a:lumMod val="60000"/>
                        <a:lumOff val="4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noise'!$B$59:$E$59</c15:sqref>
                        </c15:formulaRef>
                      </c:ext>
                    </c:extLst>
                    <c:numCache>
                      <c:formatCode>General</c:formatCode>
                      <c:ptCount val="4"/>
                      <c:pt idx="0">
                        <c:v>0</c:v>
                      </c:pt>
                      <c:pt idx="1">
                        <c:v>0</c:v>
                      </c:pt>
                      <c:pt idx="2">
                        <c:v>4.7248773574829102</c:v>
                      </c:pt>
                      <c:pt idx="3">
                        <c:v>4.9146289825439498</c:v>
                      </c:pt>
                    </c:numCache>
                  </c:numRef>
                </c:val>
                <c:smooth val="0"/>
                <c:extLst xmlns:c15="http://schemas.microsoft.com/office/drawing/2012/chart">
                  <c:ext xmlns:c16="http://schemas.microsoft.com/office/drawing/2014/chart" uri="{C3380CC4-5D6E-409C-BE32-E72D297353CC}">
                    <c16:uniqueId val="{00000039-FF93-48C5-87F9-1BFE35007F66}"/>
                  </c:ext>
                </c:extLst>
              </c15:ser>
            </c15:filteredLineSeries>
            <c15:filteredLineSeries>
              <c15:ser>
                <c:idx val="58"/>
                <c:order val="58"/>
                <c:tx>
                  <c:strRef>
                    <c:extLst xmlns:c15="http://schemas.microsoft.com/office/drawing/2012/chart">
                      <c:ext xmlns:c15="http://schemas.microsoft.com/office/drawing/2012/chart" uri="{02D57815-91ED-43cb-92C2-25804820EDAC}">
                        <c15:formulaRef>
                          <c15:sqref>'Cat Log((cellsmL)+1) w noise'!$A$60</c15:sqref>
                        </c15:formulaRef>
                      </c:ext>
                    </c:extLst>
                    <c:strCache>
                      <c:ptCount val="1"/>
                      <c:pt idx="0">
                        <c:v>ZP -PROT -BACT +VIR</c:v>
                      </c:pt>
                    </c:strCache>
                  </c:strRef>
                </c:tx>
                <c:spPr>
                  <a:ln w="28575" cap="rnd">
                    <a:solidFill>
                      <a:schemeClr val="accent1">
                        <a:lumMod val="75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noise'!$B$60:$E$60</c15:sqref>
                        </c15:formulaRef>
                      </c:ext>
                    </c:extLst>
                    <c:numCache>
                      <c:formatCode>General</c:formatCode>
                      <c:ptCount val="4"/>
                      <c:pt idx="0">
                        <c:v>0</c:v>
                      </c:pt>
                      <c:pt idx="1">
                        <c:v>0</c:v>
                      </c:pt>
                      <c:pt idx="2">
                        <c:v>3.6467144489288299</c:v>
                      </c:pt>
                      <c:pt idx="3">
                        <c:v>3.9483268260955802</c:v>
                      </c:pt>
                    </c:numCache>
                  </c:numRef>
                </c:val>
                <c:smooth val="0"/>
                <c:extLst xmlns:c15="http://schemas.microsoft.com/office/drawing/2012/chart">
                  <c:ext xmlns:c16="http://schemas.microsoft.com/office/drawing/2014/chart" uri="{C3380CC4-5D6E-409C-BE32-E72D297353CC}">
                    <c16:uniqueId val="{0000003A-FF93-48C5-87F9-1BFE35007F66}"/>
                  </c:ext>
                </c:extLst>
              </c15:ser>
            </c15:filteredLineSeries>
            <c15:filteredLineSeries>
              <c15:ser>
                <c:idx val="59"/>
                <c:order val="59"/>
                <c:tx>
                  <c:strRef>
                    <c:extLst xmlns:c15="http://schemas.microsoft.com/office/drawing/2012/chart">
                      <c:ext xmlns:c15="http://schemas.microsoft.com/office/drawing/2012/chart" uri="{02D57815-91ED-43cb-92C2-25804820EDAC}">
                        <c15:formulaRef>
                          <c15:sqref>'Cat Log((cellsmL)+1) w noise'!$A$61</c15:sqref>
                        </c15:formulaRef>
                      </c:ext>
                    </c:extLst>
                    <c:strCache>
                      <c:ptCount val="1"/>
                      <c:pt idx="0">
                        <c:v>ZP -PROT -BACT -VIR</c:v>
                      </c:pt>
                    </c:strCache>
                  </c:strRef>
                </c:tx>
                <c:spPr>
                  <a:ln w="28575" cap="rnd">
                    <a:solidFill>
                      <a:schemeClr val="accent1">
                        <a:lumMod val="50000"/>
                      </a:schemeClr>
                    </a:solidFill>
                    <a:prstDash val="dash"/>
                    <a:round/>
                  </a:ln>
                  <a:effectLst/>
                </c:spPr>
                <c:marker>
                  <c:symbol val="none"/>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noise'!$B$61:$E$61</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3B-FF93-48C5-87F9-1BFE35007F66}"/>
                  </c:ext>
                </c:extLst>
              </c15:ser>
            </c15:filteredLineSeries>
            <c15:filteredLineSeries>
              <c15:ser>
                <c:idx val="60"/>
                <c:order val="60"/>
                <c:tx>
                  <c:strRef>
                    <c:extLst xmlns:c15="http://schemas.microsoft.com/office/drawing/2012/chart">
                      <c:ext xmlns:c15="http://schemas.microsoft.com/office/drawing/2012/chart" uri="{02D57815-91ED-43cb-92C2-25804820EDAC}">
                        <c15:formulaRef>
                          <c15:sqref>'Cat Log((cellsmL)+1) w noise'!$A$62</c15:sqref>
                        </c15:formulaRef>
                      </c:ext>
                    </c:extLst>
                    <c:strCache>
                      <c:ptCount val="1"/>
                      <c:pt idx="0">
                        <c:v>CH +T3SS +PROT +BACT +VIR</c:v>
                      </c:pt>
                    </c:strCache>
                  </c:strRef>
                </c:tx>
                <c:spPr>
                  <a:ln w="28575" cap="rnd">
                    <a:solidFill>
                      <a:schemeClr val="accent6">
                        <a:lumMod val="20000"/>
                        <a:lumOff val="80000"/>
                      </a:schemeClr>
                    </a:solidFill>
                    <a:round/>
                  </a:ln>
                  <a:effectLst/>
                </c:spPr>
                <c:marker>
                  <c:symbol val="star"/>
                  <c:size val="11"/>
                  <c:spPr>
                    <a:solidFill>
                      <a:schemeClr val="bg2">
                        <a:lumMod val="50000"/>
                        <a:alpha val="72000"/>
                      </a:schemeClr>
                    </a:solidFill>
                    <a:ln w="9525">
                      <a:solidFill>
                        <a:schemeClr val="accent6">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noise'!$B$62:$E$62</c15:sqref>
                        </c15:formulaRef>
                      </c:ext>
                    </c:extLst>
                    <c:numCache>
                      <c:formatCode>General</c:formatCode>
                      <c:ptCount val="4"/>
                      <c:pt idx="0">
                        <c:v>3.8751192092895499</c:v>
                      </c:pt>
                      <c:pt idx="1">
                        <c:v>0</c:v>
                      </c:pt>
                      <c:pt idx="2">
                        <c:v>0</c:v>
                      </c:pt>
                      <c:pt idx="3">
                        <c:v>2.47856640815735</c:v>
                      </c:pt>
                    </c:numCache>
                  </c:numRef>
                </c:val>
                <c:smooth val="0"/>
                <c:extLst xmlns:c15="http://schemas.microsoft.com/office/drawing/2012/chart">
                  <c:ext xmlns:c16="http://schemas.microsoft.com/office/drawing/2014/chart" uri="{C3380CC4-5D6E-409C-BE32-E72D297353CC}">
                    <c16:uniqueId val="{0000003C-FF93-48C5-87F9-1BFE35007F66}"/>
                  </c:ext>
                </c:extLst>
              </c15:ser>
            </c15:filteredLineSeries>
            <c15:filteredLineSeries>
              <c15:ser>
                <c:idx val="61"/>
                <c:order val="61"/>
                <c:tx>
                  <c:strRef>
                    <c:extLst xmlns:c15="http://schemas.microsoft.com/office/drawing/2012/chart">
                      <c:ext xmlns:c15="http://schemas.microsoft.com/office/drawing/2012/chart" uri="{02D57815-91ED-43cb-92C2-25804820EDAC}">
                        <c15:formulaRef>
                          <c15:sqref>'Cat Log((cellsmL)+1) w noise'!$A$63</c15:sqref>
                        </c15:formulaRef>
                      </c:ext>
                    </c:extLst>
                    <c:strCache>
                      <c:ptCount val="1"/>
                      <c:pt idx="0">
                        <c:v>CH -T3SS +PROT +BACT +VIR</c:v>
                      </c:pt>
                    </c:strCache>
                  </c:strRef>
                </c:tx>
                <c:spPr>
                  <a:ln w="28575" cap="rnd">
                    <a:solidFill>
                      <a:schemeClr val="accent6">
                        <a:lumMod val="20000"/>
                        <a:lumOff val="80000"/>
                      </a:schemeClr>
                    </a:solidFill>
                    <a:round/>
                  </a:ln>
                  <a:effectLst/>
                </c:spPr>
                <c:marker>
                  <c:symbol val="square"/>
                  <c:size val="11"/>
                  <c:spPr>
                    <a:solidFill>
                      <a:schemeClr val="accent6">
                        <a:lumMod val="20000"/>
                        <a:lumOff val="80000"/>
                      </a:schemeClr>
                    </a:solidFill>
                    <a:ln w="9525">
                      <a:solidFill>
                        <a:schemeClr val="accent6">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noise'!$B$63:$E$63</c15:sqref>
                        </c15:formulaRef>
                      </c:ext>
                    </c:extLst>
                    <c:numCache>
                      <c:formatCode>General</c:formatCode>
                      <c:ptCount val="4"/>
                      <c:pt idx="0">
                        <c:v>3.7659912109375</c:v>
                      </c:pt>
                      <c:pt idx="1">
                        <c:v>0</c:v>
                      </c:pt>
                      <c:pt idx="2">
                        <c:v>0</c:v>
                      </c:pt>
                      <c:pt idx="3">
                        <c:v>2.6998376846313499</c:v>
                      </c:pt>
                    </c:numCache>
                  </c:numRef>
                </c:val>
                <c:smooth val="0"/>
                <c:extLst xmlns:c15="http://schemas.microsoft.com/office/drawing/2012/chart">
                  <c:ext xmlns:c16="http://schemas.microsoft.com/office/drawing/2014/chart" uri="{C3380CC4-5D6E-409C-BE32-E72D297353CC}">
                    <c16:uniqueId val="{0000003D-FF93-48C5-87F9-1BFE35007F66}"/>
                  </c:ext>
                </c:extLst>
              </c15:ser>
            </c15:filteredLineSeries>
            <c15:filteredLineSeries>
              <c15:ser>
                <c:idx val="62"/>
                <c:order val="62"/>
                <c:tx>
                  <c:strRef>
                    <c:extLst xmlns:c15="http://schemas.microsoft.com/office/drawing/2012/chart">
                      <c:ext xmlns:c15="http://schemas.microsoft.com/office/drawing/2012/chart" uri="{02D57815-91ED-43cb-92C2-25804820EDAC}">
                        <c15:formulaRef>
                          <c15:sqref>'Cat Log((cellsmL)+1) w noise'!$A$64</c15:sqref>
                        </c15:formulaRef>
                      </c:ext>
                    </c:extLst>
                    <c:strCache>
                      <c:ptCount val="1"/>
                      <c:pt idx="0">
                        <c:v>CH +T3SS +PROT -BACT +VIR</c:v>
                      </c:pt>
                    </c:strCache>
                  </c:strRef>
                </c:tx>
                <c:spPr>
                  <a:ln w="28575" cap="rnd">
                    <a:solidFill>
                      <a:schemeClr val="accent6">
                        <a:lumMod val="40000"/>
                        <a:lumOff val="60000"/>
                      </a:schemeClr>
                    </a:solidFill>
                    <a:round/>
                  </a:ln>
                  <a:effectLst/>
                </c:spPr>
                <c:marker>
                  <c:symbol val="star"/>
                  <c:size val="11"/>
                  <c:spPr>
                    <a:solidFill>
                      <a:schemeClr val="tx1">
                        <a:lumMod val="50000"/>
                        <a:lumOff val="50000"/>
                        <a:alpha val="65000"/>
                      </a:schemeClr>
                    </a:solidFill>
                    <a:ln w="9525">
                      <a:solidFill>
                        <a:schemeClr val="accent6">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noise'!$B$64:$E$64</c15:sqref>
                        </c15:formulaRef>
                      </c:ext>
                    </c:extLst>
                    <c:numCache>
                      <c:formatCode>General</c:formatCode>
                      <c:ptCount val="4"/>
                      <c:pt idx="0">
                        <c:v>4.6611909866332999</c:v>
                      </c:pt>
                      <c:pt idx="1">
                        <c:v>0</c:v>
                      </c:pt>
                      <c:pt idx="2">
                        <c:v>0</c:v>
                      </c:pt>
                      <c:pt idx="3">
                        <c:v>3.17638063430786</c:v>
                      </c:pt>
                    </c:numCache>
                  </c:numRef>
                </c:val>
                <c:smooth val="0"/>
                <c:extLst xmlns:c15="http://schemas.microsoft.com/office/drawing/2012/chart">
                  <c:ext xmlns:c16="http://schemas.microsoft.com/office/drawing/2014/chart" uri="{C3380CC4-5D6E-409C-BE32-E72D297353CC}">
                    <c16:uniqueId val="{0000003E-FF93-48C5-87F9-1BFE35007F66}"/>
                  </c:ext>
                </c:extLst>
              </c15:ser>
            </c15:filteredLineSeries>
            <c15:filteredLineSeries>
              <c15:ser>
                <c:idx val="63"/>
                <c:order val="63"/>
                <c:tx>
                  <c:strRef>
                    <c:extLst xmlns:c15="http://schemas.microsoft.com/office/drawing/2012/chart">
                      <c:ext xmlns:c15="http://schemas.microsoft.com/office/drawing/2012/chart" uri="{02D57815-91ED-43cb-92C2-25804820EDAC}">
                        <c15:formulaRef>
                          <c15:sqref>'Cat Log((cellsmL)+1) w noise'!$A$65</c15:sqref>
                        </c15:formulaRef>
                      </c:ext>
                    </c:extLst>
                    <c:strCache>
                      <c:ptCount val="1"/>
                      <c:pt idx="0">
                        <c:v>CH -T3SS +PROT -BACT +VIR</c:v>
                      </c:pt>
                    </c:strCache>
                  </c:strRef>
                </c:tx>
                <c:spPr>
                  <a:ln w="28575" cap="rnd">
                    <a:solidFill>
                      <a:schemeClr val="accent6">
                        <a:lumMod val="40000"/>
                        <a:lumOff val="60000"/>
                      </a:schemeClr>
                    </a:solidFill>
                    <a:round/>
                  </a:ln>
                  <a:effectLst/>
                </c:spPr>
                <c:marker>
                  <c:symbol val="square"/>
                  <c:size val="11"/>
                  <c:spPr>
                    <a:solidFill>
                      <a:schemeClr val="accent6">
                        <a:lumMod val="40000"/>
                        <a:lumOff val="60000"/>
                      </a:schemeClr>
                    </a:solidFill>
                    <a:ln w="9525">
                      <a:solidFill>
                        <a:schemeClr val="accent6">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noise'!$B$65:$E$65</c15:sqref>
                        </c15:formulaRef>
                      </c:ext>
                    </c:extLst>
                    <c:numCache>
                      <c:formatCode>General</c:formatCode>
                      <c:ptCount val="4"/>
                      <c:pt idx="0">
                        <c:v>4.4286909103393599</c:v>
                      </c:pt>
                      <c:pt idx="1">
                        <c:v>0</c:v>
                      </c:pt>
                      <c:pt idx="2">
                        <c:v>0</c:v>
                      </c:pt>
                      <c:pt idx="3">
                        <c:v>3.30124711990356</c:v>
                      </c:pt>
                    </c:numCache>
                  </c:numRef>
                </c:val>
                <c:smooth val="0"/>
                <c:extLst xmlns:c15="http://schemas.microsoft.com/office/drawing/2012/chart">
                  <c:ext xmlns:c16="http://schemas.microsoft.com/office/drawing/2014/chart" uri="{C3380CC4-5D6E-409C-BE32-E72D297353CC}">
                    <c16:uniqueId val="{0000003F-FF93-48C5-87F9-1BFE35007F66}"/>
                  </c:ext>
                </c:extLst>
              </c15:ser>
            </c15:filteredLineSeries>
            <c15:filteredLineSeries>
              <c15:ser>
                <c:idx val="64"/>
                <c:order val="64"/>
                <c:tx>
                  <c:strRef>
                    <c:extLst xmlns:c15="http://schemas.microsoft.com/office/drawing/2012/chart">
                      <c:ext xmlns:c15="http://schemas.microsoft.com/office/drawing/2012/chart" uri="{02D57815-91ED-43cb-92C2-25804820EDAC}">
                        <c15:formulaRef>
                          <c15:sqref>'Cat Log((cellsmL)+1) w noise'!$A$66</c15:sqref>
                        </c15:formulaRef>
                      </c:ext>
                    </c:extLst>
                    <c:strCache>
                      <c:ptCount val="1"/>
                      <c:pt idx="0">
                        <c:v>CH +T3SS -PROT +BACT +VIR</c:v>
                      </c:pt>
                    </c:strCache>
                  </c:strRef>
                </c:tx>
                <c:spPr>
                  <a:ln w="28575" cap="rnd">
                    <a:solidFill>
                      <a:schemeClr val="accent6">
                        <a:lumMod val="60000"/>
                        <a:lumOff val="40000"/>
                      </a:schemeClr>
                    </a:solidFill>
                    <a:round/>
                  </a:ln>
                  <a:effectLst/>
                </c:spPr>
                <c:marker>
                  <c:symbol val="star"/>
                  <c:size val="11"/>
                  <c:spPr>
                    <a:solidFill>
                      <a:schemeClr val="bg1">
                        <a:lumMod val="50000"/>
                        <a:alpha val="70000"/>
                      </a:schemeClr>
                    </a:solid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noise'!$B$66:$E$66</c15:sqref>
                        </c15:formulaRef>
                      </c:ext>
                    </c:extLst>
                    <c:numCache>
                      <c:formatCode>General</c:formatCode>
                      <c:ptCount val="4"/>
                      <c:pt idx="0">
                        <c:v>4.5207147598266602</c:v>
                      </c:pt>
                      <c:pt idx="1">
                        <c:v>0</c:v>
                      </c:pt>
                      <c:pt idx="2">
                        <c:v>0</c:v>
                      </c:pt>
                      <c:pt idx="3">
                        <c:v>2.9547247886657702</c:v>
                      </c:pt>
                    </c:numCache>
                  </c:numRef>
                </c:val>
                <c:smooth val="0"/>
                <c:extLst xmlns:c15="http://schemas.microsoft.com/office/drawing/2012/chart">
                  <c:ext xmlns:c16="http://schemas.microsoft.com/office/drawing/2014/chart" uri="{C3380CC4-5D6E-409C-BE32-E72D297353CC}">
                    <c16:uniqueId val="{00000040-FF93-48C5-87F9-1BFE35007F66}"/>
                  </c:ext>
                </c:extLst>
              </c15:ser>
            </c15:filteredLineSeries>
            <c15:filteredLineSeries>
              <c15:ser>
                <c:idx val="65"/>
                <c:order val="65"/>
                <c:tx>
                  <c:strRef>
                    <c:extLst xmlns:c15="http://schemas.microsoft.com/office/drawing/2012/chart">
                      <c:ext xmlns:c15="http://schemas.microsoft.com/office/drawing/2012/chart" uri="{02D57815-91ED-43cb-92C2-25804820EDAC}">
                        <c15:formulaRef>
                          <c15:sqref>'Cat Log((cellsmL)+1) w noise'!$A$67</c15:sqref>
                        </c15:formulaRef>
                      </c:ext>
                    </c:extLst>
                    <c:strCache>
                      <c:ptCount val="1"/>
                      <c:pt idx="0">
                        <c:v>CH -T3SS -PROT +BACT +VIR</c:v>
                      </c:pt>
                    </c:strCache>
                  </c:strRef>
                </c:tx>
                <c:spPr>
                  <a:ln w="28575" cap="rnd">
                    <a:solidFill>
                      <a:schemeClr val="accent6">
                        <a:lumMod val="60000"/>
                        <a:lumOff val="40000"/>
                      </a:schemeClr>
                    </a:solidFill>
                    <a:round/>
                  </a:ln>
                  <a:effectLst/>
                </c:spPr>
                <c:marker>
                  <c:symbol val="square"/>
                  <c:size val="11"/>
                  <c:spPr>
                    <a:solidFill>
                      <a:schemeClr val="accent6">
                        <a:lumMod val="60000"/>
                        <a:lumOff val="40000"/>
                      </a:schemeClr>
                    </a:solid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noise'!$B$67:$E$67</c15:sqref>
                        </c15:formulaRef>
                      </c:ext>
                    </c:extLst>
                    <c:numCache>
                      <c:formatCode>General</c:formatCode>
                      <c:ptCount val="4"/>
                      <c:pt idx="0">
                        <c:v>3.8451600074768102</c:v>
                      </c:pt>
                      <c:pt idx="1">
                        <c:v>0</c:v>
                      </c:pt>
                      <c:pt idx="2">
                        <c:v>0</c:v>
                      </c:pt>
                      <c:pt idx="3">
                        <c:v>3.09725737571716</c:v>
                      </c:pt>
                    </c:numCache>
                  </c:numRef>
                </c:val>
                <c:smooth val="0"/>
                <c:extLst xmlns:c15="http://schemas.microsoft.com/office/drawing/2012/chart">
                  <c:ext xmlns:c16="http://schemas.microsoft.com/office/drawing/2014/chart" uri="{C3380CC4-5D6E-409C-BE32-E72D297353CC}">
                    <c16:uniqueId val="{00000041-FF93-48C5-87F9-1BFE35007F66}"/>
                  </c:ext>
                </c:extLst>
              </c15:ser>
            </c15:filteredLineSeries>
            <c15:filteredLineSeries>
              <c15:ser>
                <c:idx val="66"/>
                <c:order val="66"/>
                <c:tx>
                  <c:strRef>
                    <c:extLst xmlns:c15="http://schemas.microsoft.com/office/drawing/2012/chart">
                      <c:ext xmlns:c15="http://schemas.microsoft.com/office/drawing/2012/chart" uri="{02D57815-91ED-43cb-92C2-25804820EDAC}">
                        <c15:formulaRef>
                          <c15:sqref>'Cat Log((cellsmL)+1) w noise'!$A$68</c15:sqref>
                        </c15:formulaRef>
                      </c:ext>
                    </c:extLst>
                    <c:strCache>
                      <c:ptCount val="1"/>
                      <c:pt idx="0">
                        <c:v>CH +T3SS -PROT -BACT +VIR</c:v>
                      </c:pt>
                    </c:strCache>
                  </c:strRef>
                </c:tx>
                <c:spPr>
                  <a:ln w="28575" cap="rnd">
                    <a:solidFill>
                      <a:schemeClr val="accent6">
                        <a:lumMod val="75000"/>
                      </a:schemeClr>
                    </a:solidFill>
                    <a:round/>
                  </a:ln>
                  <a:effectLst/>
                </c:spPr>
                <c:marker>
                  <c:symbol val="star"/>
                  <c:size val="11"/>
                  <c:spPr>
                    <a:solidFill>
                      <a:schemeClr val="bg1">
                        <a:lumMod val="65000"/>
                        <a:alpha val="70000"/>
                      </a:schemeClr>
                    </a:solid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noise'!$B$68:$E$68</c15:sqref>
                        </c15:formulaRef>
                      </c:ext>
                    </c:extLst>
                    <c:numCache>
                      <c:formatCode>General</c:formatCode>
                      <c:ptCount val="4"/>
                      <c:pt idx="0">
                        <c:v>4.2710900306701696</c:v>
                      </c:pt>
                      <c:pt idx="1">
                        <c:v>0</c:v>
                      </c:pt>
                      <c:pt idx="2">
                        <c:v>0</c:v>
                      </c:pt>
                      <c:pt idx="3">
                        <c:v>4.4771356582641602</c:v>
                      </c:pt>
                    </c:numCache>
                  </c:numRef>
                </c:val>
                <c:smooth val="0"/>
                <c:extLst xmlns:c15="http://schemas.microsoft.com/office/drawing/2012/chart">
                  <c:ext xmlns:c16="http://schemas.microsoft.com/office/drawing/2014/chart" uri="{C3380CC4-5D6E-409C-BE32-E72D297353CC}">
                    <c16:uniqueId val="{00000042-FF93-48C5-87F9-1BFE35007F66}"/>
                  </c:ext>
                </c:extLst>
              </c15:ser>
            </c15:filteredLineSeries>
            <c15:filteredLineSeries>
              <c15:ser>
                <c:idx val="67"/>
                <c:order val="67"/>
                <c:tx>
                  <c:strRef>
                    <c:extLst xmlns:c15="http://schemas.microsoft.com/office/drawing/2012/chart">
                      <c:ext xmlns:c15="http://schemas.microsoft.com/office/drawing/2012/chart" uri="{02D57815-91ED-43cb-92C2-25804820EDAC}">
                        <c15:formulaRef>
                          <c15:sqref>'Cat Log((cellsmL)+1) w noise'!$A$69</c15:sqref>
                        </c15:formulaRef>
                      </c:ext>
                    </c:extLst>
                    <c:strCache>
                      <c:ptCount val="1"/>
                      <c:pt idx="0">
                        <c:v>CH -T3SS -PROT -BACT +VIR</c:v>
                      </c:pt>
                    </c:strCache>
                  </c:strRef>
                </c:tx>
                <c:spPr>
                  <a:ln w="28575" cap="rnd">
                    <a:solidFill>
                      <a:schemeClr val="accent6">
                        <a:lumMod val="75000"/>
                      </a:schemeClr>
                    </a:solidFill>
                    <a:round/>
                  </a:ln>
                  <a:effectLst/>
                </c:spPr>
                <c:marker>
                  <c:symbol val="square"/>
                  <c:size val="11"/>
                  <c:spPr>
                    <a:solidFill>
                      <a:schemeClr val="accent6">
                        <a:lumMod val="75000"/>
                      </a:schemeClr>
                    </a:solid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noise'!$B$69:$E$69</c15:sqref>
                        </c15:formulaRef>
                      </c:ext>
                    </c:extLst>
                    <c:numCache>
                      <c:formatCode>General</c:formatCode>
                      <c:ptCount val="4"/>
                      <c:pt idx="0">
                        <c:v>4.0280694961547896</c:v>
                      </c:pt>
                      <c:pt idx="1">
                        <c:v>0</c:v>
                      </c:pt>
                      <c:pt idx="2">
                        <c:v>0</c:v>
                      </c:pt>
                      <c:pt idx="3">
                        <c:v>4.5502405166626003</c:v>
                      </c:pt>
                    </c:numCache>
                  </c:numRef>
                </c:val>
                <c:smooth val="0"/>
                <c:extLst xmlns:c15="http://schemas.microsoft.com/office/drawing/2012/chart">
                  <c:ext xmlns:c16="http://schemas.microsoft.com/office/drawing/2014/chart" uri="{C3380CC4-5D6E-409C-BE32-E72D297353CC}">
                    <c16:uniqueId val="{00000043-FF93-48C5-87F9-1BFE35007F66}"/>
                  </c:ext>
                </c:extLst>
              </c15:ser>
            </c15:filteredLineSeries>
            <c15:filteredLineSeries>
              <c15:ser>
                <c:idx val="68"/>
                <c:order val="68"/>
                <c:tx>
                  <c:strRef>
                    <c:extLst xmlns:c15="http://schemas.microsoft.com/office/drawing/2012/chart">
                      <c:ext xmlns:c15="http://schemas.microsoft.com/office/drawing/2012/chart" uri="{02D57815-91ED-43cb-92C2-25804820EDAC}">
                        <c15:formulaRef>
                          <c15:sqref>'Cat Log((cellsmL)+1) w noise'!$A$70</c15:sqref>
                        </c15:formulaRef>
                      </c:ext>
                    </c:extLst>
                    <c:strCache>
                      <c:ptCount val="1"/>
                      <c:pt idx="0">
                        <c:v>CH +T3SS -PROT -BACT -VIR</c:v>
                      </c:pt>
                    </c:strCache>
                  </c:strRef>
                </c:tx>
                <c:spPr>
                  <a:ln w="28575" cap="rnd">
                    <a:solidFill>
                      <a:schemeClr val="accent6">
                        <a:lumMod val="50000"/>
                      </a:schemeClr>
                    </a:solidFill>
                    <a:round/>
                  </a:ln>
                  <a:effectLst/>
                </c:spPr>
                <c:marker>
                  <c:symbol val="star"/>
                  <c:size val="11"/>
                  <c:spPr>
                    <a:solidFill>
                      <a:schemeClr val="bg1">
                        <a:lumMod val="65000"/>
                        <a:alpha val="70000"/>
                      </a:schemeClr>
                    </a:solidFill>
                    <a:ln w="9525">
                      <a:solidFill>
                        <a:schemeClr val="accent6">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noise'!$B$70:$E$70</c15:sqref>
                        </c15:formulaRef>
                      </c:ext>
                    </c:extLst>
                    <c:numCache>
                      <c:formatCode>General</c:formatCode>
                      <c:ptCount val="4"/>
                      <c:pt idx="0">
                        <c:v>4.9444875717163104</c:v>
                      </c:pt>
                      <c:pt idx="1">
                        <c:v>0</c:v>
                      </c:pt>
                      <c:pt idx="2">
                        <c:v>0</c:v>
                      </c:pt>
                      <c:pt idx="3">
                        <c:v>0</c:v>
                      </c:pt>
                    </c:numCache>
                  </c:numRef>
                </c:val>
                <c:smooth val="0"/>
                <c:extLst xmlns:c15="http://schemas.microsoft.com/office/drawing/2012/chart">
                  <c:ext xmlns:c16="http://schemas.microsoft.com/office/drawing/2014/chart" uri="{C3380CC4-5D6E-409C-BE32-E72D297353CC}">
                    <c16:uniqueId val="{00000044-FF93-48C5-87F9-1BFE35007F66}"/>
                  </c:ext>
                </c:extLst>
              </c15:ser>
            </c15:filteredLineSeries>
            <c15:filteredLineSeries>
              <c15:ser>
                <c:idx val="69"/>
                <c:order val="69"/>
                <c:tx>
                  <c:strRef>
                    <c:extLst xmlns:c15="http://schemas.microsoft.com/office/drawing/2012/chart">
                      <c:ext xmlns:c15="http://schemas.microsoft.com/office/drawing/2012/chart" uri="{02D57815-91ED-43cb-92C2-25804820EDAC}">
                        <c15:formulaRef>
                          <c15:sqref>'Cat Log((cellsmL)+1) w noise'!$A$71</c15:sqref>
                        </c15:formulaRef>
                      </c:ext>
                    </c:extLst>
                    <c:strCache>
                      <c:ptCount val="1"/>
                      <c:pt idx="0">
                        <c:v>CH -T3SS -PROT -BACT -VIR</c:v>
                      </c:pt>
                    </c:strCache>
                  </c:strRef>
                </c:tx>
                <c:spPr>
                  <a:ln w="28575" cap="rnd">
                    <a:solidFill>
                      <a:srgbClr val="7030A0"/>
                    </a:solidFill>
                    <a:round/>
                  </a:ln>
                  <a:effectLst/>
                </c:spPr>
                <c:marker>
                  <c:symbol val="square"/>
                  <c:size val="11"/>
                  <c:spPr>
                    <a:solidFill>
                      <a:schemeClr val="accent6">
                        <a:lumMod val="50000"/>
                      </a:schemeClr>
                    </a:solidFill>
                    <a:ln w="9525">
                      <a:solidFill>
                        <a:schemeClr val="accent6">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noise'!$B$71:$E$71</c15:sqref>
                        </c15:formulaRef>
                      </c:ext>
                    </c:extLst>
                    <c:numCache>
                      <c:formatCode>General</c:formatCode>
                      <c:ptCount val="4"/>
                      <c:pt idx="0">
                        <c:v>3.69905686378479</c:v>
                      </c:pt>
                      <c:pt idx="1">
                        <c:v>0</c:v>
                      </c:pt>
                      <c:pt idx="2">
                        <c:v>0</c:v>
                      </c:pt>
                      <c:pt idx="3">
                        <c:v>0</c:v>
                      </c:pt>
                    </c:numCache>
                  </c:numRef>
                </c:val>
                <c:smooth val="0"/>
                <c:extLst xmlns:c15="http://schemas.microsoft.com/office/drawing/2012/chart">
                  <c:ext xmlns:c16="http://schemas.microsoft.com/office/drawing/2014/chart" uri="{C3380CC4-5D6E-409C-BE32-E72D297353CC}">
                    <c16:uniqueId val="{00000045-FF93-48C5-87F9-1BFE35007F66}"/>
                  </c:ext>
                </c:extLst>
              </c15:ser>
            </c15:filteredLineSeries>
            <c15:filteredLineSeries>
              <c15:ser>
                <c:idx val="70"/>
                <c:order val="70"/>
                <c:tx>
                  <c:strRef>
                    <c:extLst xmlns:c15="http://schemas.microsoft.com/office/drawing/2012/chart">
                      <c:ext xmlns:c15="http://schemas.microsoft.com/office/drawing/2012/chart" uri="{02D57815-91ED-43cb-92C2-25804820EDAC}">
                        <c15:formulaRef>
                          <c15:sqref>'Cat Log((cellsmL)+1) w noise'!$A$72</c15:sqref>
                        </c15:formulaRef>
                      </c:ext>
                    </c:extLst>
                    <c:strCache>
                      <c:ptCount val="1"/>
                      <c:pt idx="0">
                        <c:v>CH +PROT +BACT +VIR</c:v>
                      </c:pt>
                    </c:strCache>
                  </c:strRef>
                </c:tx>
                <c:spPr>
                  <a:ln w="28575" cap="rnd">
                    <a:solidFill>
                      <a:schemeClr val="accent6">
                        <a:lumMod val="20000"/>
                        <a:lumOff val="80000"/>
                      </a:schemeClr>
                    </a:solidFill>
                    <a:prstDash val="dash"/>
                    <a:round/>
                  </a:ln>
                  <a:effectLst/>
                </c:spPr>
                <c:marker>
                  <c:symbol val="square"/>
                  <c:size val="11"/>
                  <c:spPr>
                    <a:solidFill>
                      <a:schemeClr val="accent6">
                        <a:lumMod val="20000"/>
                        <a:lumOff val="80000"/>
                      </a:schemeClr>
                    </a:solidFill>
                    <a:ln w="9525">
                      <a:solidFill>
                        <a:schemeClr val="accent6">
                          <a:lumMod val="20000"/>
                          <a:lumOff val="8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noise'!$B$72:$E$72</c15:sqref>
                        </c15:formulaRef>
                      </c:ext>
                    </c:extLst>
                    <c:numCache>
                      <c:formatCode>General</c:formatCode>
                      <c:ptCount val="4"/>
                      <c:pt idx="0">
                        <c:v>0</c:v>
                      </c:pt>
                      <c:pt idx="1">
                        <c:v>1.53571593761444</c:v>
                      </c:pt>
                      <c:pt idx="2">
                        <c:v>0</c:v>
                      </c:pt>
                      <c:pt idx="3">
                        <c:v>0</c:v>
                      </c:pt>
                    </c:numCache>
                  </c:numRef>
                </c:val>
                <c:smooth val="0"/>
                <c:extLst xmlns:c15="http://schemas.microsoft.com/office/drawing/2012/chart">
                  <c:ext xmlns:c16="http://schemas.microsoft.com/office/drawing/2014/chart" uri="{C3380CC4-5D6E-409C-BE32-E72D297353CC}">
                    <c16:uniqueId val="{00000046-FF93-48C5-87F9-1BFE35007F66}"/>
                  </c:ext>
                </c:extLst>
              </c15:ser>
            </c15:filteredLineSeries>
            <c15:filteredLineSeries>
              <c15:ser>
                <c:idx val="71"/>
                <c:order val="71"/>
                <c:tx>
                  <c:strRef>
                    <c:extLst xmlns:c15="http://schemas.microsoft.com/office/drawing/2012/chart">
                      <c:ext xmlns:c15="http://schemas.microsoft.com/office/drawing/2012/chart" uri="{02D57815-91ED-43cb-92C2-25804820EDAC}">
                        <c15:formulaRef>
                          <c15:sqref>'Cat Log((cellsmL)+1) w noise'!$A$73</c15:sqref>
                        </c15:formulaRef>
                      </c:ext>
                    </c:extLst>
                    <c:strCache>
                      <c:ptCount val="1"/>
                      <c:pt idx="0">
                        <c:v>CH +PROT -BACT +VIR</c:v>
                      </c:pt>
                    </c:strCache>
                  </c:strRef>
                </c:tx>
                <c:spPr>
                  <a:ln w="28575" cap="rnd">
                    <a:solidFill>
                      <a:schemeClr val="accent6">
                        <a:lumMod val="40000"/>
                        <a:lumOff val="60000"/>
                      </a:schemeClr>
                    </a:solidFill>
                    <a:prstDash val="dash"/>
                    <a:round/>
                  </a:ln>
                  <a:effectLst/>
                </c:spPr>
                <c:marker>
                  <c:symbol val="square"/>
                  <c:size val="11"/>
                  <c:spPr>
                    <a:solidFill>
                      <a:schemeClr val="accent6">
                        <a:lumMod val="40000"/>
                        <a:lumOff val="60000"/>
                      </a:schemeClr>
                    </a:solidFill>
                    <a:ln w="9525">
                      <a:solidFill>
                        <a:schemeClr val="accent6">
                          <a:lumMod val="40000"/>
                          <a:lumOff val="6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noise'!$B$73:$E$73</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47-FF93-48C5-87F9-1BFE35007F66}"/>
                  </c:ext>
                </c:extLst>
              </c15:ser>
            </c15:filteredLineSeries>
            <c15:filteredLineSeries>
              <c15:ser>
                <c:idx val="72"/>
                <c:order val="72"/>
                <c:tx>
                  <c:strRef>
                    <c:extLst xmlns:c15="http://schemas.microsoft.com/office/drawing/2012/chart">
                      <c:ext xmlns:c15="http://schemas.microsoft.com/office/drawing/2012/chart" uri="{02D57815-91ED-43cb-92C2-25804820EDAC}">
                        <c15:formulaRef>
                          <c15:sqref>'Cat Log((cellsmL)+1) w noise'!$A$74</c15:sqref>
                        </c15:formulaRef>
                      </c:ext>
                    </c:extLst>
                    <c:strCache>
                      <c:ptCount val="1"/>
                      <c:pt idx="0">
                        <c:v>CH -PROT +BACT +VIR</c:v>
                      </c:pt>
                    </c:strCache>
                  </c:strRef>
                </c:tx>
                <c:spPr>
                  <a:ln w="28575" cap="rnd">
                    <a:solidFill>
                      <a:schemeClr val="accent6">
                        <a:lumMod val="60000"/>
                        <a:lumOff val="40000"/>
                      </a:schemeClr>
                    </a:solidFill>
                    <a:prstDash val="dash"/>
                    <a:round/>
                  </a:ln>
                  <a:effectLst/>
                </c:spPr>
                <c:marker>
                  <c:symbol val="square"/>
                  <c:size val="11"/>
                  <c:spPr>
                    <a:solidFill>
                      <a:schemeClr val="accent6">
                        <a:lumMod val="60000"/>
                        <a:lumOff val="40000"/>
                      </a:schemeClr>
                    </a:solidFill>
                    <a:ln w="9525">
                      <a:solidFill>
                        <a:schemeClr val="accent6">
                          <a:lumMod val="60000"/>
                          <a:lumOff val="4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noise'!$B$74:$E$74</c15:sqref>
                        </c15:formulaRef>
                      </c:ext>
                    </c:extLst>
                    <c:numCache>
                      <c:formatCode>General</c:formatCode>
                      <c:ptCount val="4"/>
                      <c:pt idx="0">
                        <c:v>0</c:v>
                      </c:pt>
                      <c:pt idx="1">
                        <c:v>1.24715459346771</c:v>
                      </c:pt>
                      <c:pt idx="2">
                        <c:v>2.2244467735290501</c:v>
                      </c:pt>
                      <c:pt idx="3">
                        <c:v>2.12818384170532</c:v>
                      </c:pt>
                    </c:numCache>
                  </c:numRef>
                </c:val>
                <c:smooth val="0"/>
                <c:extLst xmlns:c15="http://schemas.microsoft.com/office/drawing/2012/chart">
                  <c:ext xmlns:c16="http://schemas.microsoft.com/office/drawing/2014/chart" uri="{C3380CC4-5D6E-409C-BE32-E72D297353CC}">
                    <c16:uniqueId val="{00000048-FF93-48C5-87F9-1BFE35007F66}"/>
                  </c:ext>
                </c:extLst>
              </c15:ser>
            </c15:filteredLineSeries>
            <c15:filteredLineSeries>
              <c15:ser>
                <c:idx val="73"/>
                <c:order val="73"/>
                <c:tx>
                  <c:strRef>
                    <c:extLst xmlns:c15="http://schemas.microsoft.com/office/drawing/2012/chart">
                      <c:ext xmlns:c15="http://schemas.microsoft.com/office/drawing/2012/chart" uri="{02D57815-91ED-43cb-92C2-25804820EDAC}">
                        <c15:formulaRef>
                          <c15:sqref>'Cat Log((cellsmL)+1) w noise'!$A$75</c15:sqref>
                        </c15:formulaRef>
                      </c:ext>
                    </c:extLst>
                    <c:strCache>
                      <c:ptCount val="1"/>
                      <c:pt idx="0">
                        <c:v>CH -PROT -BACT +VIR</c:v>
                      </c:pt>
                    </c:strCache>
                  </c:strRef>
                </c:tx>
                <c:spPr>
                  <a:ln w="28575" cap="rnd">
                    <a:solidFill>
                      <a:schemeClr val="accent6">
                        <a:lumMod val="75000"/>
                      </a:schemeClr>
                    </a:solidFill>
                    <a:prstDash val="dash"/>
                    <a:round/>
                  </a:ln>
                  <a:effectLst/>
                </c:spPr>
                <c:marker>
                  <c:symbol val="square"/>
                  <c:size val="11"/>
                  <c:spPr>
                    <a:solidFill>
                      <a:schemeClr val="accent6">
                        <a:lumMod val="75000"/>
                      </a:schemeClr>
                    </a:solidFill>
                    <a:ln w="9525">
                      <a:solidFill>
                        <a:schemeClr val="accent6">
                          <a:lumMod val="75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noise'!$B$75:$E$75</c15:sqref>
                        </c15:formulaRef>
                      </c:ext>
                    </c:extLst>
                    <c:numCache>
                      <c:formatCode>General</c:formatCode>
                      <c:ptCount val="4"/>
                      <c:pt idx="0">
                        <c:v>1.24715459346771</c:v>
                      </c:pt>
                      <c:pt idx="1">
                        <c:v>1.24715459346771</c:v>
                      </c:pt>
                      <c:pt idx="2">
                        <c:v>2.26560378074646</c:v>
                      </c:pt>
                      <c:pt idx="3">
                        <c:v>0</c:v>
                      </c:pt>
                    </c:numCache>
                  </c:numRef>
                </c:val>
                <c:smooth val="0"/>
                <c:extLst xmlns:c15="http://schemas.microsoft.com/office/drawing/2012/chart">
                  <c:ext xmlns:c16="http://schemas.microsoft.com/office/drawing/2014/chart" uri="{C3380CC4-5D6E-409C-BE32-E72D297353CC}">
                    <c16:uniqueId val="{00000049-FF93-48C5-87F9-1BFE35007F66}"/>
                  </c:ext>
                </c:extLst>
              </c15:ser>
            </c15:filteredLineSeries>
            <c15:filteredLineSeries>
              <c15:ser>
                <c:idx val="74"/>
                <c:order val="74"/>
                <c:tx>
                  <c:strRef>
                    <c:extLst xmlns:c15="http://schemas.microsoft.com/office/drawing/2012/chart">
                      <c:ext xmlns:c15="http://schemas.microsoft.com/office/drawing/2012/chart" uri="{02D57815-91ED-43cb-92C2-25804820EDAC}">
                        <c15:formulaRef>
                          <c15:sqref>'Cat Log((cellsmL)+1) w noise'!$A$76</c15:sqref>
                        </c15:formulaRef>
                      </c:ext>
                    </c:extLst>
                    <c:strCache>
                      <c:ptCount val="1"/>
                      <c:pt idx="0">
                        <c:v>CH -PROT -BACT -VIR</c:v>
                      </c:pt>
                    </c:strCache>
                  </c:strRef>
                </c:tx>
                <c:spPr>
                  <a:ln w="28575" cap="rnd">
                    <a:solidFill>
                      <a:schemeClr val="accent6">
                        <a:lumMod val="50000"/>
                      </a:schemeClr>
                    </a:solidFill>
                    <a:prstDash val="dash"/>
                    <a:round/>
                  </a:ln>
                  <a:effectLst/>
                </c:spPr>
                <c:marker>
                  <c:symbol val="square"/>
                  <c:size val="11"/>
                  <c:spPr>
                    <a:solidFill>
                      <a:schemeClr val="accent6">
                        <a:lumMod val="50000"/>
                      </a:schemeClr>
                    </a:solidFill>
                    <a:ln w="9525">
                      <a:solidFill>
                        <a:schemeClr val="accent6">
                          <a:lumMod val="50000"/>
                        </a:schemeClr>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noise'!$B$76:$E$76</c15:sqref>
                        </c15:formulaRef>
                      </c:ext>
                    </c:extLst>
                    <c:numCache>
                      <c:formatCode>General</c:formatCode>
                      <c:ptCount val="4"/>
                      <c:pt idx="0">
                        <c:v>0</c:v>
                      </c:pt>
                      <c:pt idx="1">
                        <c:v>2.81358098983765</c:v>
                      </c:pt>
                      <c:pt idx="2">
                        <c:v>3.78540110588074</c:v>
                      </c:pt>
                      <c:pt idx="3">
                        <c:v>0</c:v>
                      </c:pt>
                    </c:numCache>
                  </c:numRef>
                </c:val>
                <c:smooth val="0"/>
                <c:extLst xmlns:c15="http://schemas.microsoft.com/office/drawing/2012/chart">
                  <c:ext xmlns:c16="http://schemas.microsoft.com/office/drawing/2014/chart" uri="{C3380CC4-5D6E-409C-BE32-E72D297353CC}">
                    <c16:uniqueId val="{0000004A-FF93-48C5-87F9-1BFE35007F66}"/>
                  </c:ext>
                </c:extLst>
              </c15:ser>
            </c15:filteredLineSeries>
            <c15:filteredLineSeries>
              <c15:ser>
                <c:idx val="75"/>
                <c:order val="75"/>
                <c:tx>
                  <c:strRef>
                    <c:extLst xmlns:c15="http://schemas.microsoft.com/office/drawing/2012/chart">
                      <c:ext xmlns:c15="http://schemas.microsoft.com/office/drawing/2012/chart" uri="{02D57815-91ED-43cb-92C2-25804820EDAC}">
                        <c15:formulaRef>
                          <c15:sqref>'Cat Log((cellsmL)+1) w noise'!$A$77</c15:sqref>
                        </c15:formulaRef>
                      </c:ext>
                    </c:extLst>
                    <c:strCache>
                      <c:ptCount val="1"/>
                      <c:pt idx="0">
                        <c:v>TSA +T3SS +PROT +BACT +VIR</c:v>
                      </c:pt>
                    </c:strCache>
                  </c:strRef>
                </c:tx>
                <c:spPr>
                  <a:ln w="28575" cap="rnd">
                    <a:solidFill>
                      <a:schemeClr val="accent5">
                        <a:lumMod val="20000"/>
                        <a:lumOff val="80000"/>
                      </a:schemeClr>
                    </a:solidFill>
                    <a:round/>
                  </a:ln>
                  <a:effectLst/>
                </c:spPr>
                <c:marker>
                  <c:symbol val="star"/>
                  <c:size val="11"/>
                  <c:spPr>
                    <a:solidFill>
                      <a:schemeClr val="tx1">
                        <a:lumMod val="50000"/>
                        <a:lumOff val="50000"/>
                        <a:alpha val="69000"/>
                      </a:schemeClr>
                    </a:solidFill>
                    <a:ln w="9525">
                      <a:solidFill>
                        <a:schemeClr val="accent5">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noise'!$B$77:$E$77</c15:sqref>
                        </c15:formulaRef>
                      </c:ext>
                    </c:extLst>
                    <c:numCache>
                      <c:formatCode>General</c:formatCode>
                      <c:ptCount val="4"/>
                      <c:pt idx="0">
                        <c:v>4.7032999992370597</c:v>
                      </c:pt>
                      <c:pt idx="1">
                        <c:v>0</c:v>
                      </c:pt>
                      <c:pt idx="2">
                        <c:v>0</c:v>
                      </c:pt>
                      <c:pt idx="3">
                        <c:v>3.06107521057129</c:v>
                      </c:pt>
                    </c:numCache>
                  </c:numRef>
                </c:val>
                <c:smooth val="0"/>
                <c:extLst xmlns:c15="http://schemas.microsoft.com/office/drawing/2012/chart">
                  <c:ext xmlns:c16="http://schemas.microsoft.com/office/drawing/2014/chart" uri="{C3380CC4-5D6E-409C-BE32-E72D297353CC}">
                    <c16:uniqueId val="{0000004B-FF93-48C5-87F9-1BFE35007F66}"/>
                  </c:ext>
                </c:extLst>
              </c15:ser>
            </c15:filteredLineSeries>
            <c15:filteredLineSeries>
              <c15:ser>
                <c:idx val="76"/>
                <c:order val="76"/>
                <c:tx>
                  <c:strRef>
                    <c:extLst xmlns:c15="http://schemas.microsoft.com/office/drawing/2012/chart">
                      <c:ext xmlns:c15="http://schemas.microsoft.com/office/drawing/2012/chart" uri="{02D57815-91ED-43cb-92C2-25804820EDAC}">
                        <c15:formulaRef>
                          <c15:sqref>'Cat Log((cellsmL)+1) w noise'!$A$78</c15:sqref>
                        </c15:formulaRef>
                      </c:ext>
                    </c:extLst>
                    <c:strCache>
                      <c:ptCount val="1"/>
                      <c:pt idx="0">
                        <c:v>TSA -T3SS +PROT +BACT +VIR</c:v>
                      </c:pt>
                    </c:strCache>
                  </c:strRef>
                </c:tx>
                <c:spPr>
                  <a:ln w="28575" cap="rnd">
                    <a:solidFill>
                      <a:schemeClr val="accent5">
                        <a:lumMod val="20000"/>
                        <a:lumOff val="80000"/>
                      </a:schemeClr>
                    </a:solidFill>
                    <a:round/>
                  </a:ln>
                  <a:effectLst/>
                </c:spPr>
                <c:marker>
                  <c:symbol val="square"/>
                  <c:size val="11"/>
                  <c:spPr>
                    <a:solidFill>
                      <a:schemeClr val="accent5">
                        <a:lumMod val="20000"/>
                        <a:lumOff val="80000"/>
                      </a:schemeClr>
                    </a:solidFill>
                    <a:ln w="9525">
                      <a:solidFill>
                        <a:schemeClr val="accent5">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noise'!$B$78:$E$78</c15:sqref>
                        </c15:formulaRef>
                      </c:ext>
                    </c:extLst>
                    <c:numCache>
                      <c:formatCode>General</c:formatCode>
                      <c:ptCount val="4"/>
                      <c:pt idx="0">
                        <c:v>4.6946139335632298</c:v>
                      </c:pt>
                      <c:pt idx="1">
                        <c:v>0</c:v>
                      </c:pt>
                      <c:pt idx="2">
                        <c:v>0</c:v>
                      </c:pt>
                      <c:pt idx="3">
                        <c:v>3.5564231872558598</c:v>
                      </c:pt>
                    </c:numCache>
                  </c:numRef>
                </c:val>
                <c:smooth val="0"/>
                <c:extLst xmlns:c15="http://schemas.microsoft.com/office/drawing/2012/chart">
                  <c:ext xmlns:c16="http://schemas.microsoft.com/office/drawing/2014/chart" uri="{C3380CC4-5D6E-409C-BE32-E72D297353CC}">
                    <c16:uniqueId val="{0000004C-FF93-48C5-87F9-1BFE35007F66}"/>
                  </c:ext>
                </c:extLst>
              </c15:ser>
            </c15:filteredLineSeries>
            <c15:filteredLineSeries>
              <c15:ser>
                <c:idx val="77"/>
                <c:order val="77"/>
                <c:tx>
                  <c:strRef>
                    <c:extLst xmlns:c15="http://schemas.microsoft.com/office/drawing/2012/chart">
                      <c:ext xmlns:c15="http://schemas.microsoft.com/office/drawing/2012/chart" uri="{02D57815-91ED-43cb-92C2-25804820EDAC}">
                        <c15:formulaRef>
                          <c15:sqref>'Cat Log((cellsmL)+1) w noise'!$A$79</c15:sqref>
                        </c15:formulaRef>
                      </c:ext>
                    </c:extLst>
                    <c:strCache>
                      <c:ptCount val="1"/>
                      <c:pt idx="0">
                        <c:v>TSA +T3SS +PROT -BACT +VIR</c:v>
                      </c:pt>
                    </c:strCache>
                  </c:strRef>
                </c:tx>
                <c:spPr>
                  <a:ln w="28575" cap="rnd">
                    <a:solidFill>
                      <a:schemeClr val="accent5">
                        <a:lumMod val="40000"/>
                        <a:lumOff val="60000"/>
                      </a:schemeClr>
                    </a:solidFill>
                    <a:round/>
                  </a:ln>
                  <a:effectLst/>
                </c:spPr>
                <c:marker>
                  <c:symbol val="star"/>
                  <c:size val="11"/>
                  <c:spPr>
                    <a:solidFill>
                      <a:schemeClr val="tx1">
                        <a:lumMod val="50000"/>
                        <a:lumOff val="50000"/>
                        <a:alpha val="69000"/>
                      </a:schemeClr>
                    </a:solidFill>
                    <a:ln w="9525">
                      <a:solidFill>
                        <a:schemeClr val="accent5">
                          <a:lumMod val="40000"/>
                          <a:lumOff val="6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noise'!$B$79:$E$79</c15:sqref>
                        </c15:formulaRef>
                      </c:ext>
                    </c:extLst>
                    <c:numCache>
                      <c:formatCode>General</c:formatCode>
                      <c:ptCount val="4"/>
                      <c:pt idx="0">
                        <c:v>4.4008431434631303</c:v>
                      </c:pt>
                      <c:pt idx="1">
                        <c:v>0</c:v>
                      </c:pt>
                      <c:pt idx="2">
                        <c:v>0</c:v>
                      </c:pt>
                      <c:pt idx="3">
                        <c:v>3.2432861328125</c:v>
                      </c:pt>
                    </c:numCache>
                  </c:numRef>
                </c:val>
                <c:smooth val="0"/>
                <c:extLst xmlns:c15="http://schemas.microsoft.com/office/drawing/2012/chart">
                  <c:ext xmlns:c16="http://schemas.microsoft.com/office/drawing/2014/chart" uri="{C3380CC4-5D6E-409C-BE32-E72D297353CC}">
                    <c16:uniqueId val="{0000004D-FF93-48C5-87F9-1BFE35007F66}"/>
                  </c:ext>
                </c:extLst>
              </c15:ser>
            </c15:filteredLineSeries>
            <c15:filteredLineSeries>
              <c15:ser>
                <c:idx val="78"/>
                <c:order val="78"/>
                <c:tx>
                  <c:strRef>
                    <c:extLst xmlns:c15="http://schemas.microsoft.com/office/drawing/2012/chart">
                      <c:ext xmlns:c15="http://schemas.microsoft.com/office/drawing/2012/chart" uri="{02D57815-91ED-43cb-92C2-25804820EDAC}">
                        <c15:formulaRef>
                          <c15:sqref>'Cat Log((cellsmL)+1) w noise'!$A$80</c15:sqref>
                        </c15:formulaRef>
                      </c:ext>
                    </c:extLst>
                    <c:strCache>
                      <c:ptCount val="1"/>
                      <c:pt idx="0">
                        <c:v>TSA -T3SS +PROT -BACT +VIR</c:v>
                      </c:pt>
                    </c:strCache>
                  </c:strRef>
                </c:tx>
                <c:spPr>
                  <a:ln w="28575" cap="rnd">
                    <a:solidFill>
                      <a:schemeClr val="accent5">
                        <a:lumMod val="40000"/>
                        <a:lumOff val="60000"/>
                      </a:schemeClr>
                    </a:solidFill>
                    <a:round/>
                  </a:ln>
                  <a:effectLst/>
                </c:spPr>
                <c:marker>
                  <c:symbol val="square"/>
                  <c:size val="11"/>
                  <c:spPr>
                    <a:solidFill>
                      <a:schemeClr val="accent5">
                        <a:lumMod val="40000"/>
                        <a:lumOff val="60000"/>
                      </a:schemeClr>
                    </a:solidFill>
                    <a:ln w="9525">
                      <a:solidFill>
                        <a:schemeClr val="accent5">
                          <a:lumMod val="40000"/>
                          <a:lumOff val="6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noise'!$B$80:$E$80</c15:sqref>
                        </c15:formulaRef>
                      </c:ext>
                    </c:extLst>
                    <c:numCache>
                      <c:formatCode>General</c:formatCode>
                      <c:ptCount val="4"/>
                      <c:pt idx="0">
                        <c:v>4.0327935218811</c:v>
                      </c:pt>
                      <c:pt idx="1">
                        <c:v>0</c:v>
                      </c:pt>
                      <c:pt idx="2">
                        <c:v>0</c:v>
                      </c:pt>
                      <c:pt idx="3">
                        <c:v>3.2432861328125</c:v>
                      </c:pt>
                    </c:numCache>
                  </c:numRef>
                </c:val>
                <c:smooth val="0"/>
                <c:extLst xmlns:c15="http://schemas.microsoft.com/office/drawing/2012/chart">
                  <c:ext xmlns:c16="http://schemas.microsoft.com/office/drawing/2014/chart" uri="{C3380CC4-5D6E-409C-BE32-E72D297353CC}">
                    <c16:uniqueId val="{0000004E-FF93-48C5-87F9-1BFE35007F66}"/>
                  </c:ext>
                </c:extLst>
              </c15:ser>
            </c15:filteredLineSeries>
            <c15:filteredLineSeries>
              <c15:ser>
                <c:idx val="79"/>
                <c:order val="79"/>
                <c:tx>
                  <c:strRef>
                    <c:extLst xmlns:c15="http://schemas.microsoft.com/office/drawing/2012/chart">
                      <c:ext xmlns:c15="http://schemas.microsoft.com/office/drawing/2012/chart" uri="{02D57815-91ED-43cb-92C2-25804820EDAC}">
                        <c15:formulaRef>
                          <c15:sqref>'Cat Log((cellsmL)+1) w noise'!$A$81</c15:sqref>
                        </c15:formulaRef>
                      </c:ext>
                    </c:extLst>
                    <c:strCache>
                      <c:ptCount val="1"/>
                      <c:pt idx="0">
                        <c:v>TSA +T3SS -PROT +BACT +VIR</c:v>
                      </c:pt>
                    </c:strCache>
                  </c:strRef>
                </c:tx>
                <c:spPr>
                  <a:ln w="28575" cap="rnd">
                    <a:solidFill>
                      <a:schemeClr val="accent5">
                        <a:lumMod val="60000"/>
                        <a:lumOff val="40000"/>
                      </a:schemeClr>
                    </a:solidFill>
                    <a:round/>
                  </a:ln>
                  <a:effectLst/>
                </c:spPr>
                <c:marker>
                  <c:symbol val="star"/>
                  <c:size val="11"/>
                  <c:spPr>
                    <a:solidFill>
                      <a:schemeClr val="tx1">
                        <a:lumMod val="50000"/>
                        <a:lumOff val="50000"/>
                        <a:alpha val="62000"/>
                      </a:schemeClr>
                    </a:solidFill>
                    <a:ln w="9525">
                      <a:solidFill>
                        <a:schemeClr val="accent5">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noise'!$B$81:$E$81</c15:sqref>
                        </c15:formulaRef>
                      </c:ext>
                    </c:extLst>
                    <c:numCache>
                      <c:formatCode>General</c:formatCode>
                      <c:ptCount val="4"/>
                      <c:pt idx="0">
                        <c:v>4.0543961524963397</c:v>
                      </c:pt>
                      <c:pt idx="1">
                        <c:v>0</c:v>
                      </c:pt>
                      <c:pt idx="2">
                        <c:v>0</c:v>
                      </c:pt>
                      <c:pt idx="3">
                        <c:v>3.3523755073547399</c:v>
                      </c:pt>
                    </c:numCache>
                  </c:numRef>
                </c:val>
                <c:smooth val="0"/>
                <c:extLst xmlns:c15="http://schemas.microsoft.com/office/drawing/2012/chart">
                  <c:ext xmlns:c16="http://schemas.microsoft.com/office/drawing/2014/chart" uri="{C3380CC4-5D6E-409C-BE32-E72D297353CC}">
                    <c16:uniqueId val="{0000004F-FF93-48C5-87F9-1BFE35007F66}"/>
                  </c:ext>
                </c:extLst>
              </c15:ser>
            </c15:filteredLineSeries>
            <c15:filteredLineSeries>
              <c15:ser>
                <c:idx val="80"/>
                <c:order val="80"/>
                <c:tx>
                  <c:strRef>
                    <c:extLst xmlns:c15="http://schemas.microsoft.com/office/drawing/2012/chart">
                      <c:ext xmlns:c15="http://schemas.microsoft.com/office/drawing/2012/chart" uri="{02D57815-91ED-43cb-92C2-25804820EDAC}">
                        <c15:formulaRef>
                          <c15:sqref>'Cat Log((cellsmL)+1) w noise'!$A$82</c15:sqref>
                        </c15:formulaRef>
                      </c:ext>
                    </c:extLst>
                    <c:strCache>
                      <c:ptCount val="1"/>
                      <c:pt idx="0">
                        <c:v>TSA -T3SS -PROT +BACT +VIR</c:v>
                      </c:pt>
                    </c:strCache>
                  </c:strRef>
                </c:tx>
                <c:spPr>
                  <a:ln w="28575" cap="rnd">
                    <a:solidFill>
                      <a:schemeClr val="accent5">
                        <a:lumMod val="60000"/>
                        <a:lumOff val="40000"/>
                      </a:schemeClr>
                    </a:solidFill>
                    <a:round/>
                  </a:ln>
                  <a:effectLst/>
                </c:spPr>
                <c:marker>
                  <c:symbol val="square"/>
                  <c:size val="11"/>
                  <c:spPr>
                    <a:solidFill>
                      <a:schemeClr val="accent5">
                        <a:lumMod val="60000"/>
                        <a:lumOff val="40000"/>
                      </a:schemeClr>
                    </a:solidFill>
                    <a:ln w="9525">
                      <a:solidFill>
                        <a:schemeClr val="accent5">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noise'!$B$82:$E$82</c15:sqref>
                        </c15:formulaRef>
                      </c:ext>
                    </c:extLst>
                    <c:numCache>
                      <c:formatCode>General</c:formatCode>
                      <c:ptCount val="4"/>
                      <c:pt idx="0">
                        <c:v>3.7782235145568799</c:v>
                      </c:pt>
                      <c:pt idx="1">
                        <c:v>0</c:v>
                      </c:pt>
                      <c:pt idx="2">
                        <c:v>0</c:v>
                      </c:pt>
                      <c:pt idx="3">
                        <c:v>4.8129200935363796</c:v>
                      </c:pt>
                    </c:numCache>
                  </c:numRef>
                </c:val>
                <c:smooth val="0"/>
                <c:extLst xmlns:c15="http://schemas.microsoft.com/office/drawing/2012/chart">
                  <c:ext xmlns:c16="http://schemas.microsoft.com/office/drawing/2014/chart" uri="{C3380CC4-5D6E-409C-BE32-E72D297353CC}">
                    <c16:uniqueId val="{00000050-FF93-48C5-87F9-1BFE35007F66}"/>
                  </c:ext>
                </c:extLst>
              </c15:ser>
            </c15:filteredLineSeries>
            <c15:filteredLineSeries>
              <c15:ser>
                <c:idx val="81"/>
                <c:order val="81"/>
                <c:tx>
                  <c:strRef>
                    <c:extLst xmlns:c15="http://schemas.microsoft.com/office/drawing/2012/chart">
                      <c:ext xmlns:c15="http://schemas.microsoft.com/office/drawing/2012/chart" uri="{02D57815-91ED-43cb-92C2-25804820EDAC}">
                        <c15:formulaRef>
                          <c15:sqref>'Cat Log((cellsmL)+1) w noise'!$A$83</c15:sqref>
                        </c15:formulaRef>
                      </c:ext>
                    </c:extLst>
                    <c:strCache>
                      <c:ptCount val="1"/>
                      <c:pt idx="0">
                        <c:v>TSA +T3SS -PROT -BACT +VIR</c:v>
                      </c:pt>
                    </c:strCache>
                  </c:strRef>
                </c:tx>
                <c:spPr>
                  <a:ln w="28575" cap="rnd">
                    <a:solidFill>
                      <a:schemeClr val="accent5">
                        <a:lumMod val="75000"/>
                      </a:schemeClr>
                    </a:solidFill>
                    <a:round/>
                  </a:ln>
                  <a:effectLst/>
                </c:spPr>
                <c:marker>
                  <c:symbol val="star"/>
                  <c:size val="10"/>
                  <c:spPr>
                    <a:solidFill>
                      <a:schemeClr val="bg1">
                        <a:lumMod val="65000"/>
                        <a:alpha val="69000"/>
                      </a:schemeClr>
                    </a:solidFill>
                    <a:ln w="9525">
                      <a:solidFill>
                        <a:schemeClr val="accent5">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noise'!$B$83:$E$83</c15:sqref>
                        </c15:formulaRef>
                      </c:ext>
                    </c:extLst>
                    <c:numCache>
                      <c:formatCode>General</c:formatCode>
                      <c:ptCount val="4"/>
                      <c:pt idx="0">
                        <c:v>4.6827554702758798</c:v>
                      </c:pt>
                      <c:pt idx="1">
                        <c:v>0</c:v>
                      </c:pt>
                      <c:pt idx="2">
                        <c:v>0</c:v>
                      </c:pt>
                      <c:pt idx="3">
                        <c:v>4.4771356582641602</c:v>
                      </c:pt>
                    </c:numCache>
                  </c:numRef>
                </c:val>
                <c:smooth val="0"/>
                <c:extLst xmlns:c15="http://schemas.microsoft.com/office/drawing/2012/chart">
                  <c:ext xmlns:c16="http://schemas.microsoft.com/office/drawing/2014/chart" uri="{C3380CC4-5D6E-409C-BE32-E72D297353CC}">
                    <c16:uniqueId val="{00000051-FF93-48C5-87F9-1BFE35007F66}"/>
                  </c:ext>
                </c:extLst>
              </c15:ser>
            </c15:filteredLineSeries>
            <c15:filteredLineSeries>
              <c15:ser>
                <c:idx val="82"/>
                <c:order val="82"/>
                <c:tx>
                  <c:strRef>
                    <c:extLst xmlns:c15="http://schemas.microsoft.com/office/drawing/2012/chart">
                      <c:ext xmlns:c15="http://schemas.microsoft.com/office/drawing/2012/chart" uri="{02D57815-91ED-43cb-92C2-25804820EDAC}">
                        <c15:formulaRef>
                          <c15:sqref>'Cat Log((cellsmL)+1) w noise'!$A$84</c15:sqref>
                        </c15:formulaRef>
                      </c:ext>
                    </c:extLst>
                    <c:strCache>
                      <c:ptCount val="1"/>
                      <c:pt idx="0">
                        <c:v>TSA -T3SS -PROT -BACT +VIR</c:v>
                      </c:pt>
                    </c:strCache>
                  </c:strRef>
                </c:tx>
                <c:spPr>
                  <a:ln w="28575" cap="rnd">
                    <a:solidFill>
                      <a:schemeClr val="accent5">
                        <a:lumMod val="75000"/>
                      </a:schemeClr>
                    </a:solidFill>
                    <a:round/>
                  </a:ln>
                  <a:effectLst/>
                </c:spPr>
                <c:marker>
                  <c:symbol val="square"/>
                  <c:size val="11"/>
                  <c:spPr>
                    <a:solidFill>
                      <a:schemeClr val="accent5">
                        <a:lumMod val="75000"/>
                        <a:alpha val="69000"/>
                      </a:schemeClr>
                    </a:solidFill>
                    <a:ln w="9525">
                      <a:solidFill>
                        <a:schemeClr val="accent5">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noise'!$B$84:$E$84</c15:sqref>
                        </c15:formulaRef>
                      </c:ext>
                    </c:extLst>
                    <c:numCache>
                      <c:formatCode>General</c:formatCode>
                      <c:ptCount val="4"/>
                      <c:pt idx="0">
                        <c:v>4.1249713897705096</c:v>
                      </c:pt>
                      <c:pt idx="1">
                        <c:v>0</c:v>
                      </c:pt>
                      <c:pt idx="2">
                        <c:v>0</c:v>
                      </c:pt>
                      <c:pt idx="3">
                        <c:v>7.54406785964966</c:v>
                      </c:pt>
                    </c:numCache>
                  </c:numRef>
                </c:val>
                <c:smooth val="0"/>
                <c:extLst xmlns:c15="http://schemas.microsoft.com/office/drawing/2012/chart">
                  <c:ext xmlns:c16="http://schemas.microsoft.com/office/drawing/2014/chart" uri="{C3380CC4-5D6E-409C-BE32-E72D297353CC}">
                    <c16:uniqueId val="{00000052-FF93-48C5-87F9-1BFE35007F66}"/>
                  </c:ext>
                </c:extLst>
              </c15:ser>
            </c15:filteredLineSeries>
            <c15:filteredLineSeries>
              <c15:ser>
                <c:idx val="83"/>
                <c:order val="83"/>
                <c:tx>
                  <c:strRef>
                    <c:extLst xmlns:c15="http://schemas.microsoft.com/office/drawing/2012/chart">
                      <c:ext xmlns:c15="http://schemas.microsoft.com/office/drawing/2012/chart" uri="{02D57815-91ED-43cb-92C2-25804820EDAC}">
                        <c15:formulaRef>
                          <c15:sqref>'Cat Log((cellsmL)+1) w noise'!$A$85</c15:sqref>
                        </c15:formulaRef>
                      </c:ext>
                    </c:extLst>
                    <c:strCache>
                      <c:ptCount val="1"/>
                      <c:pt idx="0">
                        <c:v>TSA +T3SS -PROT -BACT -VIR</c:v>
                      </c:pt>
                    </c:strCache>
                  </c:strRef>
                </c:tx>
                <c:spPr>
                  <a:ln w="28575" cap="rnd">
                    <a:solidFill>
                      <a:schemeClr val="accent5">
                        <a:lumMod val="50000"/>
                      </a:schemeClr>
                    </a:solidFill>
                    <a:round/>
                  </a:ln>
                  <a:effectLst/>
                </c:spPr>
                <c:marker>
                  <c:symbol val="star"/>
                  <c:size val="11"/>
                  <c:spPr>
                    <a:solidFill>
                      <a:schemeClr val="bg1">
                        <a:lumMod val="65000"/>
                        <a:alpha val="68000"/>
                      </a:schemeClr>
                    </a:solidFill>
                    <a:ln w="9525">
                      <a:solidFill>
                        <a:schemeClr val="accent5">
                          <a:lumMod val="5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noise'!$B$85:$E$85</c15:sqref>
                        </c15:formulaRef>
                      </c:ext>
                    </c:extLst>
                    <c:numCache>
                      <c:formatCode>General</c:formatCode>
                      <c:ptCount val="4"/>
                      <c:pt idx="0">
                        <c:v>4.5642833709716797</c:v>
                      </c:pt>
                      <c:pt idx="1">
                        <c:v>0</c:v>
                      </c:pt>
                      <c:pt idx="2">
                        <c:v>0</c:v>
                      </c:pt>
                      <c:pt idx="3">
                        <c:v>0</c:v>
                      </c:pt>
                    </c:numCache>
                  </c:numRef>
                </c:val>
                <c:smooth val="0"/>
                <c:extLst xmlns:c15="http://schemas.microsoft.com/office/drawing/2012/chart">
                  <c:ext xmlns:c16="http://schemas.microsoft.com/office/drawing/2014/chart" uri="{C3380CC4-5D6E-409C-BE32-E72D297353CC}">
                    <c16:uniqueId val="{00000053-FF93-48C5-87F9-1BFE35007F66}"/>
                  </c:ext>
                </c:extLst>
              </c15:ser>
            </c15:filteredLineSeries>
            <c15:filteredLineSeries>
              <c15:ser>
                <c:idx val="84"/>
                <c:order val="84"/>
                <c:tx>
                  <c:strRef>
                    <c:extLst xmlns:c15="http://schemas.microsoft.com/office/drawing/2012/chart">
                      <c:ext xmlns:c15="http://schemas.microsoft.com/office/drawing/2012/chart" uri="{02D57815-91ED-43cb-92C2-25804820EDAC}">
                        <c15:formulaRef>
                          <c15:sqref>'Cat Log((cellsmL)+1) w noise'!$A$86</c15:sqref>
                        </c15:formulaRef>
                      </c:ext>
                    </c:extLst>
                    <c:strCache>
                      <c:ptCount val="1"/>
                      <c:pt idx="0">
                        <c:v>TSA -T3SS -PROT -BACT -VIR</c:v>
                      </c:pt>
                    </c:strCache>
                  </c:strRef>
                </c:tx>
                <c:spPr>
                  <a:ln w="28575" cap="rnd">
                    <a:solidFill>
                      <a:schemeClr val="accent5">
                        <a:lumMod val="50000"/>
                      </a:schemeClr>
                    </a:solidFill>
                    <a:round/>
                  </a:ln>
                  <a:effectLst/>
                </c:spPr>
                <c:marker>
                  <c:symbol val="square"/>
                  <c:size val="11"/>
                  <c:spPr>
                    <a:solidFill>
                      <a:schemeClr val="accent5">
                        <a:lumMod val="50000"/>
                      </a:schemeClr>
                    </a:solidFill>
                    <a:ln w="9525">
                      <a:solidFill>
                        <a:schemeClr val="accent5">
                          <a:lumMod val="5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noise'!$B$86:$E$86</c15:sqref>
                        </c15:formulaRef>
                      </c:ext>
                    </c:extLst>
                    <c:numCache>
                      <c:formatCode>General</c:formatCode>
                      <c:ptCount val="4"/>
                      <c:pt idx="0">
                        <c:v>4.6368322372436497</c:v>
                      </c:pt>
                      <c:pt idx="1">
                        <c:v>0</c:v>
                      </c:pt>
                      <c:pt idx="2">
                        <c:v>0</c:v>
                      </c:pt>
                      <c:pt idx="3">
                        <c:v>0</c:v>
                      </c:pt>
                    </c:numCache>
                  </c:numRef>
                </c:val>
                <c:smooth val="0"/>
                <c:extLst xmlns:c15="http://schemas.microsoft.com/office/drawing/2012/chart">
                  <c:ext xmlns:c16="http://schemas.microsoft.com/office/drawing/2014/chart" uri="{C3380CC4-5D6E-409C-BE32-E72D297353CC}">
                    <c16:uniqueId val="{00000054-FF93-48C5-87F9-1BFE35007F66}"/>
                  </c:ext>
                </c:extLst>
              </c15:ser>
            </c15:filteredLineSeries>
            <c15:filteredLineSeries>
              <c15:ser>
                <c:idx val="85"/>
                <c:order val="85"/>
                <c:tx>
                  <c:strRef>
                    <c:extLst xmlns:c15="http://schemas.microsoft.com/office/drawing/2012/chart">
                      <c:ext xmlns:c15="http://schemas.microsoft.com/office/drawing/2012/chart" uri="{02D57815-91ED-43cb-92C2-25804820EDAC}">
                        <c15:formulaRef>
                          <c15:sqref>'Cat Log((cellsmL)+1) w noise'!$A$87</c15:sqref>
                        </c15:formulaRef>
                      </c:ext>
                    </c:extLst>
                    <c:strCache>
                      <c:ptCount val="1"/>
                      <c:pt idx="0">
                        <c:v>TSA +PROT +BACT +VIR</c:v>
                      </c:pt>
                    </c:strCache>
                  </c:strRef>
                </c:tx>
                <c:spPr>
                  <a:ln w="28575" cap="rnd">
                    <a:solidFill>
                      <a:schemeClr val="accent5">
                        <a:lumMod val="20000"/>
                        <a:lumOff val="80000"/>
                      </a:schemeClr>
                    </a:solidFill>
                    <a:prstDash val="dash"/>
                    <a:round/>
                  </a:ln>
                  <a:effectLst/>
                </c:spPr>
                <c:marker>
                  <c:symbol val="square"/>
                  <c:size val="11"/>
                  <c:spPr>
                    <a:solidFill>
                      <a:schemeClr val="accent5">
                        <a:lumMod val="20000"/>
                        <a:lumOff val="80000"/>
                      </a:schemeClr>
                    </a:solidFill>
                    <a:ln w="9525">
                      <a:solidFill>
                        <a:schemeClr val="accent5">
                          <a:lumMod val="20000"/>
                          <a:lumOff val="8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noise'!$B$87:$E$87</c15:sqref>
                        </c15:formulaRef>
                      </c:ext>
                    </c:extLst>
                    <c:numCache>
                      <c:formatCode>General</c:formatCode>
                      <c:ptCount val="4"/>
                      <c:pt idx="0">
                        <c:v>3.31548047065735</c:v>
                      </c:pt>
                      <c:pt idx="1">
                        <c:v>3.9129834175109899</c:v>
                      </c:pt>
                      <c:pt idx="2">
                        <c:v>3.7544503211975102</c:v>
                      </c:pt>
                      <c:pt idx="3">
                        <c:v>3.0890803337097199</c:v>
                      </c:pt>
                    </c:numCache>
                  </c:numRef>
                </c:val>
                <c:smooth val="0"/>
                <c:extLst xmlns:c15="http://schemas.microsoft.com/office/drawing/2012/chart">
                  <c:ext xmlns:c16="http://schemas.microsoft.com/office/drawing/2014/chart" uri="{C3380CC4-5D6E-409C-BE32-E72D297353CC}">
                    <c16:uniqueId val="{00000055-FF93-48C5-87F9-1BFE35007F66}"/>
                  </c:ext>
                </c:extLst>
              </c15:ser>
            </c15:filteredLineSeries>
            <c15:filteredLineSeries>
              <c15:ser>
                <c:idx val="86"/>
                <c:order val="86"/>
                <c:tx>
                  <c:strRef>
                    <c:extLst xmlns:c15="http://schemas.microsoft.com/office/drawing/2012/chart">
                      <c:ext xmlns:c15="http://schemas.microsoft.com/office/drawing/2012/chart" uri="{02D57815-91ED-43cb-92C2-25804820EDAC}">
                        <c15:formulaRef>
                          <c15:sqref>'Cat Log((cellsmL)+1) w noise'!$A$88</c15:sqref>
                        </c15:formulaRef>
                      </c:ext>
                    </c:extLst>
                    <c:strCache>
                      <c:ptCount val="1"/>
                      <c:pt idx="0">
                        <c:v>TSA +PROT -BACT +VIR</c:v>
                      </c:pt>
                    </c:strCache>
                  </c:strRef>
                </c:tx>
                <c:spPr>
                  <a:ln w="28575" cap="rnd">
                    <a:solidFill>
                      <a:schemeClr val="accent5">
                        <a:lumMod val="40000"/>
                        <a:lumOff val="60000"/>
                      </a:schemeClr>
                    </a:solidFill>
                    <a:prstDash val="dash"/>
                    <a:round/>
                  </a:ln>
                  <a:effectLst/>
                </c:spPr>
                <c:marker>
                  <c:symbol val="square"/>
                  <c:size val="11"/>
                  <c:spPr>
                    <a:solidFill>
                      <a:schemeClr val="accent5">
                        <a:lumMod val="40000"/>
                        <a:lumOff val="60000"/>
                      </a:schemeClr>
                    </a:solidFill>
                    <a:ln w="9525">
                      <a:solidFill>
                        <a:schemeClr val="accent5">
                          <a:lumMod val="40000"/>
                          <a:lumOff val="6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noise'!$B$88:$E$88</c15:sqref>
                        </c15:formulaRef>
                      </c:ext>
                    </c:extLst>
                    <c:numCache>
                      <c:formatCode>General</c:formatCode>
                      <c:ptCount val="4"/>
                      <c:pt idx="0">
                        <c:v>3.0181455612182599</c:v>
                      </c:pt>
                      <c:pt idx="1">
                        <c:v>3.0411293506622301</c:v>
                      </c:pt>
                      <c:pt idx="2">
                        <c:v>3.7019419670104998</c:v>
                      </c:pt>
                      <c:pt idx="3">
                        <c:v>0</c:v>
                      </c:pt>
                    </c:numCache>
                  </c:numRef>
                </c:val>
                <c:smooth val="0"/>
                <c:extLst xmlns:c15="http://schemas.microsoft.com/office/drawing/2012/chart">
                  <c:ext xmlns:c16="http://schemas.microsoft.com/office/drawing/2014/chart" uri="{C3380CC4-5D6E-409C-BE32-E72D297353CC}">
                    <c16:uniqueId val="{00000056-FF93-48C5-87F9-1BFE35007F66}"/>
                  </c:ext>
                </c:extLst>
              </c15:ser>
            </c15:filteredLineSeries>
            <c15:filteredLineSeries>
              <c15:ser>
                <c:idx val="87"/>
                <c:order val="87"/>
                <c:tx>
                  <c:strRef>
                    <c:extLst xmlns:c15="http://schemas.microsoft.com/office/drawing/2012/chart">
                      <c:ext xmlns:c15="http://schemas.microsoft.com/office/drawing/2012/chart" uri="{02D57815-91ED-43cb-92C2-25804820EDAC}">
                        <c15:formulaRef>
                          <c15:sqref>'Cat Log((cellsmL)+1) w noise'!$A$89</c15:sqref>
                        </c15:formulaRef>
                      </c:ext>
                    </c:extLst>
                    <c:strCache>
                      <c:ptCount val="1"/>
                      <c:pt idx="0">
                        <c:v>TSA -PROT +BACT +VIR</c:v>
                      </c:pt>
                    </c:strCache>
                  </c:strRef>
                </c:tx>
                <c:spPr>
                  <a:ln w="28575" cap="rnd">
                    <a:solidFill>
                      <a:schemeClr val="accent5">
                        <a:lumMod val="60000"/>
                        <a:lumOff val="40000"/>
                      </a:schemeClr>
                    </a:solidFill>
                    <a:prstDash val="dash"/>
                    <a:round/>
                  </a:ln>
                  <a:effectLst/>
                </c:spPr>
                <c:marker>
                  <c:symbol val="square"/>
                  <c:size val="10"/>
                  <c:spPr>
                    <a:solidFill>
                      <a:schemeClr val="accent5">
                        <a:lumMod val="60000"/>
                        <a:lumOff val="40000"/>
                      </a:schemeClr>
                    </a:solidFill>
                    <a:ln w="9525">
                      <a:solidFill>
                        <a:schemeClr val="accent4">
                          <a:lumMod val="60000"/>
                          <a:lumOff val="4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noise'!$B$89:$E$89</c15:sqref>
                        </c15:formulaRef>
                      </c:ext>
                    </c:extLst>
                    <c:numCache>
                      <c:formatCode>General</c:formatCode>
                      <c:ptCount val="4"/>
                      <c:pt idx="0">
                        <c:v>3.3491480350494398</c:v>
                      </c:pt>
                      <c:pt idx="1">
                        <c:v>3.9478094577789302</c:v>
                      </c:pt>
                      <c:pt idx="2">
                        <c:v>3.8912215232849099</c:v>
                      </c:pt>
                      <c:pt idx="3">
                        <c:v>0</c:v>
                      </c:pt>
                    </c:numCache>
                  </c:numRef>
                </c:val>
                <c:smooth val="0"/>
                <c:extLst xmlns:c15="http://schemas.microsoft.com/office/drawing/2012/chart">
                  <c:ext xmlns:c16="http://schemas.microsoft.com/office/drawing/2014/chart" uri="{C3380CC4-5D6E-409C-BE32-E72D297353CC}">
                    <c16:uniqueId val="{00000057-FF93-48C5-87F9-1BFE35007F66}"/>
                  </c:ext>
                </c:extLst>
              </c15:ser>
            </c15:filteredLineSeries>
            <c15:filteredLineSeries>
              <c15:ser>
                <c:idx val="88"/>
                <c:order val="88"/>
                <c:tx>
                  <c:strRef>
                    <c:extLst xmlns:c15="http://schemas.microsoft.com/office/drawing/2012/chart">
                      <c:ext xmlns:c15="http://schemas.microsoft.com/office/drawing/2012/chart" uri="{02D57815-91ED-43cb-92C2-25804820EDAC}">
                        <c15:formulaRef>
                          <c15:sqref>'Cat Log((cellsmL)+1) w noise'!$A$90</c15:sqref>
                        </c15:formulaRef>
                      </c:ext>
                    </c:extLst>
                    <c:strCache>
                      <c:ptCount val="1"/>
                      <c:pt idx="0">
                        <c:v>TSA -PROT -BACT +VIR</c:v>
                      </c:pt>
                    </c:strCache>
                  </c:strRef>
                </c:tx>
                <c:spPr>
                  <a:ln w="28575" cap="rnd">
                    <a:solidFill>
                      <a:schemeClr val="accent5">
                        <a:lumMod val="75000"/>
                      </a:schemeClr>
                    </a:solidFill>
                    <a:prstDash val="dash"/>
                    <a:round/>
                  </a:ln>
                  <a:effectLst/>
                </c:spPr>
                <c:marker>
                  <c:symbol val="square"/>
                  <c:size val="11"/>
                  <c:spPr>
                    <a:solidFill>
                      <a:schemeClr val="accent5">
                        <a:lumMod val="75000"/>
                      </a:schemeClr>
                    </a:solidFill>
                    <a:ln w="9525">
                      <a:solidFill>
                        <a:schemeClr val="accent5">
                          <a:lumMod val="75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noise'!$B$90:$E$90</c15:sqref>
                        </c15:formulaRef>
                      </c:ext>
                    </c:extLst>
                    <c:numCache>
                      <c:formatCode>General</c:formatCode>
                      <c:ptCount val="4"/>
                      <c:pt idx="0">
                        <c:v>2.3604671955108598</c:v>
                      </c:pt>
                      <c:pt idx="1">
                        <c:v>0</c:v>
                      </c:pt>
                      <c:pt idx="2">
                        <c:v>0</c:v>
                      </c:pt>
                      <c:pt idx="3">
                        <c:v>0</c:v>
                      </c:pt>
                    </c:numCache>
                  </c:numRef>
                </c:val>
                <c:smooth val="0"/>
                <c:extLst xmlns:c15="http://schemas.microsoft.com/office/drawing/2012/chart">
                  <c:ext xmlns:c16="http://schemas.microsoft.com/office/drawing/2014/chart" uri="{C3380CC4-5D6E-409C-BE32-E72D297353CC}">
                    <c16:uniqueId val="{00000058-FF93-48C5-87F9-1BFE35007F66}"/>
                  </c:ext>
                </c:extLst>
              </c15:ser>
            </c15:filteredLineSeries>
            <c15:filteredLineSeries>
              <c15:ser>
                <c:idx val="89"/>
                <c:order val="89"/>
                <c:tx>
                  <c:strRef>
                    <c:extLst xmlns:c15="http://schemas.microsoft.com/office/drawing/2012/chart">
                      <c:ext xmlns:c15="http://schemas.microsoft.com/office/drawing/2012/chart" uri="{02D57815-91ED-43cb-92C2-25804820EDAC}">
                        <c15:formulaRef>
                          <c15:sqref>'Cat Log((cellsmL)+1) w noise'!$A$91</c15:sqref>
                        </c15:formulaRef>
                      </c:ext>
                    </c:extLst>
                    <c:strCache>
                      <c:ptCount val="1"/>
                      <c:pt idx="0">
                        <c:v>TSA -PROT -BACT -VIR</c:v>
                      </c:pt>
                    </c:strCache>
                  </c:strRef>
                </c:tx>
                <c:spPr>
                  <a:ln w="28575" cap="rnd">
                    <a:solidFill>
                      <a:schemeClr val="accent5">
                        <a:lumMod val="50000"/>
                      </a:schemeClr>
                    </a:solidFill>
                    <a:prstDash val="dash"/>
                    <a:round/>
                  </a:ln>
                  <a:effectLst/>
                </c:spPr>
                <c:marker>
                  <c:symbol val="square"/>
                  <c:size val="11"/>
                  <c:spPr>
                    <a:solidFill>
                      <a:schemeClr val="accent5">
                        <a:lumMod val="50000"/>
                      </a:schemeClr>
                    </a:solidFill>
                    <a:ln w="9525">
                      <a:solidFill>
                        <a:schemeClr val="accent5">
                          <a:lumMod val="50000"/>
                        </a:schemeClr>
                      </a:solidFill>
                    </a:ln>
                    <a:effectLst/>
                  </c:spPr>
                </c:marker>
                <c:cat>
                  <c:numRef>
                    <c:extLst xmlns:c15="http://schemas.microsoft.com/office/drawing/2012/chart">
                      <c:ext xmlns:c15="http://schemas.microsoft.com/office/drawing/2012/chart" uri="{02D57815-91ED-43cb-92C2-25804820EDAC}">
                        <c15:formulaRef>
                          <c15:sqref>'Cat Log((cellsmL)+1) w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 noise'!$B$91:$E$91</c15:sqref>
                        </c15:formulaRef>
                      </c:ext>
                    </c:extLst>
                    <c:numCache>
                      <c:formatCode>General</c:formatCode>
                      <c:ptCount val="4"/>
                      <c:pt idx="0">
                        <c:v>0.42596870660781899</c:v>
                      </c:pt>
                      <c:pt idx="1">
                        <c:v>0</c:v>
                      </c:pt>
                      <c:pt idx="2">
                        <c:v>0</c:v>
                      </c:pt>
                      <c:pt idx="3">
                        <c:v>0</c:v>
                      </c:pt>
                    </c:numCache>
                  </c:numRef>
                </c:val>
                <c:smooth val="0"/>
                <c:extLst xmlns:c15="http://schemas.microsoft.com/office/drawing/2012/chart">
                  <c:ext xmlns:c16="http://schemas.microsoft.com/office/drawing/2014/chart" uri="{C3380CC4-5D6E-409C-BE32-E72D297353CC}">
                    <c16:uniqueId val="{00000059-FF93-48C5-87F9-1BFE35007F66}"/>
                  </c:ext>
                </c:extLst>
              </c15:ser>
            </c15:filteredLineSeries>
          </c:ext>
        </c:extLst>
      </c:lineChart>
      <c:catAx>
        <c:axId val="564262832"/>
        <c:scaling>
          <c:orientation val="minMax"/>
        </c:scaling>
        <c:delete val="0"/>
        <c:axPos val="b"/>
        <c:title>
          <c:tx>
            <c:rich>
              <a:bodyPr rot="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400" b="1">
                    <a:solidFill>
                      <a:sysClr val="windowText" lastClr="000000"/>
                    </a:solidFill>
                    <a:latin typeface="Times New Roman" panose="02020603050405020304" pitchFamily="18" charset="0"/>
                    <a:cs typeface="Times New Roman" panose="02020603050405020304" pitchFamily="18" charset="0"/>
                  </a:rPr>
                  <a:t>Day</a:t>
                </a:r>
              </a:p>
            </c:rich>
          </c:tx>
          <c:layout>
            <c:manualLayout>
              <c:xMode val="edge"/>
              <c:yMode val="edge"/>
              <c:x val="0.42954222932439601"/>
              <c:y val="0.92716254875175075"/>
            </c:manualLayout>
          </c:layout>
          <c:overlay val="0"/>
          <c:spPr>
            <a:noFill/>
            <a:ln>
              <a:noFill/>
            </a:ln>
            <a:effectLst/>
          </c:spPr>
          <c:txPr>
            <a:bodyPr rot="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564261192"/>
        <c:crosses val="autoZero"/>
        <c:auto val="1"/>
        <c:lblAlgn val="ctr"/>
        <c:lblOffset val="100"/>
        <c:noMultiLvlLbl val="0"/>
      </c:catAx>
      <c:valAx>
        <c:axId val="564261192"/>
        <c:scaling>
          <c:orientation val="minMax"/>
          <c:max val="6"/>
          <c:min val="3"/>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400" b="1" dirty="0">
                    <a:solidFill>
                      <a:sysClr val="windowText" lastClr="000000"/>
                    </a:solidFill>
                    <a:latin typeface="Times New Roman" panose="02020603050405020304" pitchFamily="18" charset="0"/>
                    <a:cs typeface="Times New Roman" panose="02020603050405020304" pitchFamily="18" charset="0"/>
                  </a:rPr>
                  <a:t>Log</a:t>
                </a:r>
                <a:r>
                  <a:rPr lang="en-US" sz="2400" b="1" baseline="0" dirty="0">
                    <a:solidFill>
                      <a:sysClr val="windowText" lastClr="000000"/>
                    </a:solidFill>
                    <a:latin typeface="Times New Roman" panose="02020603050405020304" pitchFamily="18" charset="0"/>
                    <a:cs typeface="Times New Roman" panose="02020603050405020304" pitchFamily="18" charset="0"/>
                  </a:rPr>
                  <a:t> cells/ml</a:t>
                </a:r>
                <a:endParaRPr lang="en-US" sz="2400" b="1" dirty="0">
                  <a:solidFill>
                    <a:sysClr val="windowText" lastClr="000000"/>
                  </a:solidFill>
                  <a:latin typeface="Times New Roman" panose="02020603050405020304" pitchFamily="18" charset="0"/>
                  <a:cs typeface="Times New Roman" panose="02020603050405020304" pitchFamily="18" charset="0"/>
                </a:endParaRPr>
              </a:p>
            </c:rich>
          </c:tx>
          <c:layout>
            <c:manualLayout>
              <c:xMode val="edge"/>
              <c:yMode val="edge"/>
              <c:x val="7.5181967073148157E-3"/>
              <c:y val="0.4177086206052823"/>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564262832"/>
        <c:crosses val="autoZero"/>
        <c:crossBetween val="between"/>
      </c:valAx>
      <c:spPr>
        <a:noFill/>
        <a:ln>
          <a:noFill/>
        </a:ln>
        <a:effectLst/>
      </c:spPr>
    </c:plotArea>
    <c:legend>
      <c:legendPos val="r"/>
      <c:layout>
        <c:manualLayout>
          <c:xMode val="edge"/>
          <c:yMode val="edge"/>
          <c:x val="0.77114813851886521"/>
          <c:y val="0.32856969540751962"/>
          <c:w val="0.22161271692502157"/>
          <c:h val="0.39837215511895174"/>
        </c:manualLayout>
      </c:layout>
      <c:overlay val="1"/>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1"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b="1" i="0" baseline="0" dirty="0">
                <a:effectLst/>
              </a:rPr>
              <a:t>Consistent Enumeration of </a:t>
            </a:r>
          </a:p>
          <a:p>
            <a:pPr>
              <a:defRPr sz="2000" b="1"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b="1" i="1" baseline="0" dirty="0">
                <a:effectLst/>
              </a:rPr>
              <a:t>V. parahaemolyticus</a:t>
            </a:r>
            <a:r>
              <a:rPr lang="en-US" sz="2000" b="1" i="0" baseline="0" dirty="0">
                <a:effectLst/>
              </a:rPr>
              <a:t> by Flow Cytometry</a:t>
            </a:r>
            <a:endParaRPr lang="en-US" sz="2000" b="1" i="1" baseline="0" dirty="0">
              <a:effectLst/>
            </a:endParaRPr>
          </a:p>
          <a:p>
            <a:pPr>
              <a:defRPr sz="2000" b="1"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b="1" i="0" baseline="0" dirty="0">
                <a:effectLst/>
              </a:rPr>
              <a:t> and Spread Plating </a:t>
            </a:r>
          </a:p>
        </c:rich>
      </c:tx>
      <c:overlay val="0"/>
      <c:spPr>
        <a:noFill/>
        <a:ln>
          <a:noFill/>
        </a:ln>
        <a:effectLst/>
      </c:spPr>
      <c:txPr>
        <a:bodyPr rot="0" spcFirstLastPara="1" vertOverflow="ellipsis" vert="horz" wrap="square" anchor="ctr" anchorCtr="1"/>
        <a:lstStyle/>
        <a:p>
          <a:pPr>
            <a:defRPr sz="2000" b="1"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manualLayout>
          <c:layoutTarget val="inner"/>
          <c:xMode val="edge"/>
          <c:yMode val="edge"/>
          <c:x val="0.18373677337397837"/>
          <c:y val="0.20004351898600761"/>
          <c:w val="0.64125164811398672"/>
          <c:h val="0.67127814921912321"/>
        </c:manualLayout>
      </c:layout>
      <c:lineChart>
        <c:grouping val="standard"/>
        <c:varyColors val="0"/>
        <c:ser>
          <c:idx val="0"/>
          <c:order val="0"/>
          <c:tx>
            <c:strRef>
              <c:f>'Cat Log((cellsmL)+1) wo noise'!$A$2</c:f>
              <c:strCache>
                <c:ptCount val="1"/>
                <c:pt idx="0">
                  <c:v>T3SS- PROT-</c:v>
                </c:pt>
              </c:strCache>
            </c:strRef>
          </c:tx>
          <c:spPr>
            <a:ln w="38100" cap="rnd">
              <a:solidFill>
                <a:srgbClr val="7030A0"/>
              </a:solidFill>
              <a:round/>
            </a:ln>
            <a:effectLst/>
          </c:spPr>
          <c:marker>
            <c:symbol val="square"/>
            <c:size val="12"/>
            <c:spPr>
              <a:noFill/>
              <a:ln w="19050">
                <a:solidFill>
                  <a:srgbClr val="7030A0"/>
                </a:solidFill>
              </a:ln>
              <a:effectLst/>
            </c:spPr>
          </c:marker>
          <c:errBars>
            <c:errDir val="y"/>
            <c:errBarType val="both"/>
            <c:errValType val="cust"/>
            <c:noEndCap val="0"/>
            <c:plus>
              <c:numRef>
                <c:f>'Cat Log((cellsmL)+1) wo noise'!$B$24</c:f>
                <c:numCache>
                  <c:formatCode>General</c:formatCode>
                  <c:ptCount val="1"/>
                  <c:pt idx="0">
                    <c:v>0.17406513600000001</c:v>
                  </c:pt>
                </c:numCache>
                <c:extLst/>
              </c:numRef>
            </c:plus>
            <c:minus>
              <c:numRef>
                <c:f>'Cat Log((cellsmL)+1) wo noise'!$B$24</c:f>
                <c:numCache>
                  <c:formatCode>General</c:formatCode>
                  <c:ptCount val="1"/>
                  <c:pt idx="0">
                    <c:v>0.17406513600000001</c:v>
                  </c:pt>
                </c:numCache>
                <c:extLst/>
              </c:numRef>
            </c:minus>
            <c:spPr>
              <a:noFill/>
              <a:ln w="9525" cap="flat" cmpd="sng" algn="ctr">
                <a:solidFill>
                  <a:schemeClr val="tx1">
                    <a:lumMod val="65000"/>
                    <a:lumOff val="35000"/>
                  </a:schemeClr>
                </a:solidFill>
                <a:round/>
              </a:ln>
              <a:effectLst/>
            </c:spPr>
          </c:errBars>
          <c:cat>
            <c:numRef>
              <c:f>'Cat Log((cellsmL)+1) wo noise'!$B$1:$E$1</c:f>
              <c:numCache>
                <c:formatCode>General</c:formatCode>
                <c:ptCount val="4"/>
                <c:pt idx="0">
                  <c:v>0</c:v>
                </c:pt>
                <c:pt idx="1">
                  <c:v>1</c:v>
                </c:pt>
                <c:pt idx="2">
                  <c:v>2</c:v>
                </c:pt>
                <c:pt idx="3">
                  <c:v>3</c:v>
                </c:pt>
              </c:numCache>
            </c:numRef>
          </c:cat>
          <c:val>
            <c:numRef>
              <c:f>'Cat Log((cellsmL)+1) wo noise'!$B$2:$E$2</c:f>
              <c:numCache>
                <c:formatCode>General</c:formatCode>
                <c:ptCount val="4"/>
                <c:pt idx="0">
                  <c:v>4.1986846923828098</c:v>
                </c:pt>
                <c:pt idx="1">
                  <c:v>5.8518700599670401</c:v>
                </c:pt>
                <c:pt idx="2">
                  <c:v>5.9003677368164098</c:v>
                </c:pt>
                <c:pt idx="3">
                  <c:v>5.9138145446777299</c:v>
                </c:pt>
              </c:numCache>
              <c:extLst/>
            </c:numRef>
          </c:val>
          <c:smooth val="0"/>
          <c:extLst>
            <c:ext xmlns:c16="http://schemas.microsoft.com/office/drawing/2014/chart" uri="{C3380CC4-5D6E-409C-BE32-E72D297353CC}">
              <c16:uniqueId val="{00000000-D9F7-4C87-B10C-0BEAA7770C1B}"/>
            </c:ext>
          </c:extLst>
        </c:ser>
        <c:ser>
          <c:idx val="1"/>
          <c:order val="1"/>
          <c:tx>
            <c:strRef>
              <c:f>'Cat Log((cellsmL)+1) wo noise'!$A$3</c:f>
              <c:strCache>
                <c:ptCount val="1"/>
                <c:pt idx="0">
                  <c:v>T3SS- PROT+</c:v>
                </c:pt>
              </c:strCache>
            </c:strRef>
          </c:tx>
          <c:spPr>
            <a:ln w="38100" cap="rnd">
              <a:solidFill>
                <a:srgbClr val="00CC00"/>
              </a:solidFill>
              <a:round/>
            </a:ln>
            <a:effectLst/>
          </c:spPr>
          <c:marker>
            <c:symbol val="square"/>
            <c:size val="12"/>
            <c:spPr>
              <a:noFill/>
              <a:ln w="19050">
                <a:solidFill>
                  <a:srgbClr val="00CC00"/>
                </a:solidFill>
              </a:ln>
              <a:effectLst/>
            </c:spPr>
          </c:marker>
          <c:errBars>
            <c:errDir val="y"/>
            <c:errBarType val="both"/>
            <c:errValType val="cust"/>
            <c:noEndCap val="0"/>
            <c:plus>
              <c:numRef>
                <c:f>'Cat Log((cellsmL)+1) wo noise'!$B$25</c:f>
                <c:numCache>
                  <c:formatCode>General</c:formatCode>
                  <c:ptCount val="1"/>
                  <c:pt idx="0">
                    <c:v>0.274563116</c:v>
                  </c:pt>
                </c:numCache>
                <c:extLst/>
              </c:numRef>
            </c:plus>
            <c:minus>
              <c:numRef>
                <c:f>'Cat Log((cellsmL)+1) wo noise'!$B$25</c:f>
                <c:numCache>
                  <c:formatCode>General</c:formatCode>
                  <c:ptCount val="1"/>
                  <c:pt idx="0">
                    <c:v>0.274563116</c:v>
                  </c:pt>
                </c:numCache>
                <c:extLst/>
              </c:numRef>
            </c:minus>
            <c:spPr>
              <a:noFill/>
              <a:ln w="9525" cap="flat" cmpd="sng" algn="ctr">
                <a:solidFill>
                  <a:schemeClr val="tx1">
                    <a:lumMod val="65000"/>
                    <a:lumOff val="35000"/>
                  </a:schemeClr>
                </a:solidFill>
                <a:round/>
              </a:ln>
              <a:effectLst/>
            </c:spPr>
          </c:errBars>
          <c:cat>
            <c:numRef>
              <c:f>'Cat Log((cellsmL)+1) wo noise'!$B$1:$E$1</c:f>
              <c:numCache>
                <c:formatCode>General</c:formatCode>
                <c:ptCount val="4"/>
                <c:pt idx="0">
                  <c:v>0</c:v>
                </c:pt>
                <c:pt idx="1">
                  <c:v>1</c:v>
                </c:pt>
                <c:pt idx="2">
                  <c:v>2</c:v>
                </c:pt>
                <c:pt idx="3">
                  <c:v>3</c:v>
                </c:pt>
              </c:numCache>
            </c:numRef>
          </c:cat>
          <c:val>
            <c:numRef>
              <c:f>'Cat Log((cellsmL)+1) wo noise'!$B$3:$E$3</c:f>
              <c:numCache>
                <c:formatCode>General</c:formatCode>
                <c:ptCount val="4"/>
                <c:pt idx="0">
                  <c:v>4.2095417976379403</c:v>
                </c:pt>
                <c:pt idx="1">
                  <c:v>4.4014177322387704</c:v>
                </c:pt>
                <c:pt idx="2">
                  <c:v>3.8156442642211901</c:v>
                </c:pt>
                <c:pt idx="3">
                  <c:v>2.96236944198608</c:v>
                </c:pt>
              </c:numCache>
              <c:extLst/>
            </c:numRef>
          </c:val>
          <c:smooth val="0"/>
          <c:extLst>
            <c:ext xmlns:c16="http://schemas.microsoft.com/office/drawing/2014/chart" uri="{C3380CC4-5D6E-409C-BE32-E72D297353CC}">
              <c16:uniqueId val="{00000001-D9F7-4C87-B10C-0BEAA7770C1B}"/>
            </c:ext>
          </c:extLst>
        </c:ser>
        <c:ser>
          <c:idx val="12"/>
          <c:order val="12"/>
          <c:tx>
            <c:strRef>
              <c:f>'Cat Log((cellsmL)+1) wo noise'!$A$14</c:f>
              <c:strCache>
                <c:ptCount val="1"/>
                <c:pt idx="0">
                  <c:v>T3SS- PROT-</c:v>
                </c:pt>
              </c:strCache>
              <c:extLst xmlns:c15="http://schemas.microsoft.com/office/drawing/2012/chart"/>
            </c:strRef>
          </c:tx>
          <c:spPr>
            <a:ln w="38100" cap="rnd">
              <a:solidFill>
                <a:srgbClr val="7030A0"/>
              </a:solidFill>
              <a:prstDash val="dash"/>
              <a:round/>
            </a:ln>
            <a:effectLst/>
          </c:spPr>
          <c:marker>
            <c:symbol val="square"/>
            <c:size val="12"/>
            <c:spPr>
              <a:noFill/>
              <a:ln w="19050">
                <a:solidFill>
                  <a:srgbClr val="7030A0"/>
                </a:solidFill>
              </a:ln>
              <a:effectLst/>
            </c:spPr>
          </c:marker>
          <c:errBars>
            <c:errDir val="y"/>
            <c:errBarType val="both"/>
            <c:errValType val="cust"/>
            <c:noEndCap val="0"/>
            <c:plus>
              <c:numRef>
                <c:f>'Cat Log((cellsmL)+1) wo noise'!$B$26</c:f>
                <c:numCache>
                  <c:formatCode>General</c:formatCode>
                  <c:ptCount val="1"/>
                  <c:pt idx="0">
                    <c:v>0.190650763</c:v>
                  </c:pt>
                </c:numCache>
                <c:extLst/>
              </c:numRef>
            </c:plus>
            <c:minus>
              <c:numRef>
                <c:f>'Cat Log((cellsmL)+1) wo noise'!$B$26</c:f>
                <c:numCache>
                  <c:formatCode>General</c:formatCode>
                  <c:ptCount val="1"/>
                  <c:pt idx="0">
                    <c:v>0.190650763</c:v>
                  </c:pt>
                </c:numCache>
                <c:extLst/>
              </c:numRef>
            </c:minus>
            <c:spPr>
              <a:noFill/>
              <a:ln w="9525" cap="flat" cmpd="sng" algn="ctr">
                <a:solidFill>
                  <a:schemeClr val="tx1">
                    <a:lumMod val="65000"/>
                    <a:lumOff val="35000"/>
                  </a:schemeClr>
                </a:solidFill>
                <a:round/>
              </a:ln>
              <a:effectLst/>
            </c:spPr>
          </c:errBars>
          <c:cat>
            <c:numRef>
              <c:f>'Cat Log((cellsmL)+1) wo noise'!$B$1:$E$1</c:f>
              <c:numCache>
                <c:formatCode>General</c:formatCode>
                <c:ptCount val="4"/>
                <c:pt idx="0">
                  <c:v>0</c:v>
                </c:pt>
                <c:pt idx="1">
                  <c:v>1</c:v>
                </c:pt>
                <c:pt idx="2">
                  <c:v>2</c:v>
                </c:pt>
                <c:pt idx="3">
                  <c:v>3</c:v>
                </c:pt>
              </c:numCache>
            </c:numRef>
          </c:cat>
          <c:val>
            <c:numRef>
              <c:f>'Cat Log((cellsmL)+1) wo noise'!$B$14:$E$14</c:f>
              <c:numCache>
                <c:formatCode>General</c:formatCode>
                <c:ptCount val="4"/>
                <c:pt idx="0">
                  <c:v>4.3765950202941903</c:v>
                </c:pt>
                <c:pt idx="1">
                  <c:v>5.7543492317199698</c:v>
                </c:pt>
                <c:pt idx="2">
                  <c:v>5.6020612716674796</c:v>
                </c:pt>
                <c:pt idx="3">
                  <c:v>5.7888760566711399</c:v>
                </c:pt>
              </c:numCache>
              <c:extLst/>
            </c:numRef>
          </c:val>
          <c:smooth val="0"/>
          <c:extLst xmlns:c15="http://schemas.microsoft.com/office/drawing/2012/chart">
            <c:ext xmlns:c16="http://schemas.microsoft.com/office/drawing/2014/chart" uri="{C3380CC4-5D6E-409C-BE32-E72D297353CC}">
              <c16:uniqueId val="{00000002-D9F7-4C87-B10C-0BEAA7770C1B}"/>
            </c:ext>
          </c:extLst>
        </c:ser>
        <c:ser>
          <c:idx val="13"/>
          <c:order val="13"/>
          <c:tx>
            <c:strRef>
              <c:f>'Cat Log((cellsmL)+1) wo noise'!$A$15</c:f>
              <c:strCache>
                <c:ptCount val="1"/>
                <c:pt idx="0">
                  <c:v>T3SS- PROT+</c:v>
                </c:pt>
              </c:strCache>
              <c:extLst xmlns:c15="http://schemas.microsoft.com/office/drawing/2012/chart"/>
            </c:strRef>
          </c:tx>
          <c:spPr>
            <a:ln w="38100" cap="rnd">
              <a:solidFill>
                <a:srgbClr val="00CC00"/>
              </a:solidFill>
              <a:prstDash val="dash"/>
              <a:round/>
            </a:ln>
            <a:effectLst/>
          </c:spPr>
          <c:marker>
            <c:symbol val="square"/>
            <c:size val="12"/>
            <c:spPr>
              <a:noFill/>
              <a:ln w="19050">
                <a:solidFill>
                  <a:srgbClr val="00CC00"/>
                </a:solidFill>
              </a:ln>
              <a:effectLst/>
            </c:spPr>
          </c:marker>
          <c:errBars>
            <c:errDir val="y"/>
            <c:errBarType val="both"/>
            <c:errValType val="cust"/>
            <c:noEndCap val="0"/>
            <c:plus>
              <c:numRef>
                <c:f>'Cat Log((cellsmL)+1) wo noise'!$B$27</c:f>
                <c:numCache>
                  <c:formatCode>General</c:formatCode>
                  <c:ptCount val="1"/>
                  <c:pt idx="0">
                    <c:v>9.2465127999999994E-2</c:v>
                  </c:pt>
                </c:numCache>
                <c:extLst/>
              </c:numRef>
            </c:plus>
            <c:minus>
              <c:numRef>
                <c:f>'Cat Log((cellsmL)+1) wo noise'!$B$27</c:f>
                <c:numCache>
                  <c:formatCode>General</c:formatCode>
                  <c:ptCount val="1"/>
                  <c:pt idx="0">
                    <c:v>9.2465127999999994E-2</c:v>
                  </c:pt>
                </c:numCache>
                <c:extLst/>
              </c:numRef>
            </c:minus>
            <c:spPr>
              <a:noFill/>
              <a:ln w="9525" cap="flat" cmpd="sng" algn="ctr">
                <a:solidFill>
                  <a:schemeClr val="tx1">
                    <a:lumMod val="65000"/>
                    <a:lumOff val="35000"/>
                  </a:schemeClr>
                </a:solidFill>
                <a:round/>
              </a:ln>
              <a:effectLst/>
            </c:spPr>
          </c:errBars>
          <c:cat>
            <c:numRef>
              <c:f>'Cat Log((cellsmL)+1) wo noise'!$B$1:$E$1</c:f>
              <c:numCache>
                <c:formatCode>General</c:formatCode>
                <c:ptCount val="4"/>
                <c:pt idx="0">
                  <c:v>0</c:v>
                </c:pt>
                <c:pt idx="1">
                  <c:v>1</c:v>
                </c:pt>
                <c:pt idx="2">
                  <c:v>2</c:v>
                </c:pt>
                <c:pt idx="3">
                  <c:v>3</c:v>
                </c:pt>
              </c:numCache>
            </c:numRef>
          </c:cat>
          <c:val>
            <c:numRef>
              <c:f>'Cat Log((cellsmL)+1) wo noise'!$B$15:$E$15</c:f>
              <c:numCache>
                <c:formatCode>General</c:formatCode>
                <c:ptCount val="4"/>
                <c:pt idx="0">
                  <c:v>4.6384992599487296</c:v>
                </c:pt>
                <c:pt idx="1">
                  <c:v>4.3053727149963397</c:v>
                </c:pt>
                <c:pt idx="2">
                  <c:v>3.9217383861541699</c:v>
                </c:pt>
                <c:pt idx="3">
                  <c:v>2.9781804084777801</c:v>
                </c:pt>
              </c:numCache>
              <c:extLst/>
            </c:numRef>
          </c:val>
          <c:smooth val="0"/>
          <c:extLst xmlns:c15="http://schemas.microsoft.com/office/drawing/2012/chart">
            <c:ext xmlns:c16="http://schemas.microsoft.com/office/drawing/2014/chart" uri="{C3380CC4-5D6E-409C-BE32-E72D297353CC}">
              <c16:uniqueId val="{00000003-D9F7-4C87-B10C-0BEAA7770C1B}"/>
            </c:ext>
          </c:extLst>
        </c:ser>
        <c:dLbls>
          <c:showLegendKey val="0"/>
          <c:showVal val="0"/>
          <c:showCatName val="0"/>
          <c:showSerName val="0"/>
          <c:showPercent val="0"/>
          <c:showBubbleSize val="0"/>
        </c:dLbls>
        <c:marker val="1"/>
        <c:smooth val="0"/>
        <c:axId val="580891184"/>
        <c:axId val="580891840"/>
        <c:extLst>
          <c:ext xmlns:c15="http://schemas.microsoft.com/office/drawing/2012/chart" uri="{02D57815-91ED-43cb-92C2-25804820EDAC}">
            <c15:filteredLineSeries>
              <c15:ser>
                <c:idx val="2"/>
                <c:order val="2"/>
                <c:tx>
                  <c:strRef>
                    <c:extLst>
                      <c:ext uri="{02D57815-91ED-43cb-92C2-25804820EDAC}">
                        <c15:formulaRef>
                          <c15:sqref>'Cat Log((cellsmL)+1) wo noise'!$A$4</c15:sqref>
                        </c15:formulaRef>
                      </c:ext>
                    </c:extLst>
                    <c:strCache>
                      <c:ptCount val="1"/>
                      <c:pt idx="0">
                        <c:v>PROT-</c:v>
                      </c:pt>
                    </c:strCache>
                  </c:strRef>
                </c:tx>
                <c:spPr>
                  <a:ln w="28575" cap="rnd">
                    <a:solidFill>
                      <a:schemeClr val="accent1"/>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c:ex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c:ext uri="{02D57815-91ED-43cb-92C2-25804820EDAC}">
                        <c15:formulaRef>
                          <c15:sqref>'Cat Log((cellsmL)+1) wo noise'!$B$4:$E$4</c15:sqref>
                        </c15:formulaRef>
                      </c:ext>
                    </c:extLst>
                    <c:numCache>
                      <c:formatCode>General</c:formatCode>
                      <c:ptCount val="4"/>
                      <c:pt idx="0">
                        <c:v>0</c:v>
                      </c:pt>
                      <c:pt idx="1">
                        <c:v>0</c:v>
                      </c:pt>
                      <c:pt idx="2">
                        <c:v>0</c:v>
                      </c:pt>
                      <c:pt idx="3">
                        <c:v>0</c:v>
                      </c:pt>
                    </c:numCache>
                  </c:numRef>
                </c:val>
                <c:smooth val="0"/>
                <c:extLst>
                  <c:ext xmlns:c16="http://schemas.microsoft.com/office/drawing/2014/chart" uri="{C3380CC4-5D6E-409C-BE32-E72D297353CC}">
                    <c16:uniqueId val="{00000004-D9F7-4C87-B10C-0BEAA7770C1B}"/>
                  </c:ext>
                </c:extLst>
              </c15:ser>
            </c15:filteredLineSeries>
            <c15:filteredLineSeries>
              <c15:ser>
                <c:idx val="3"/>
                <c:order val="3"/>
                <c:tx>
                  <c:strRef>
                    <c:extLst xmlns:c15="http://schemas.microsoft.com/office/drawing/2012/chart">
                      <c:ext xmlns:c15="http://schemas.microsoft.com/office/drawing/2012/chart" uri="{02D57815-91ED-43cb-92C2-25804820EDAC}">
                        <c15:formulaRef>
                          <c15:sqref>'Cat Log((cellsmL)+1) wo noise'!$A$5</c15:sqref>
                        </c15:formulaRef>
                      </c:ext>
                    </c:extLst>
                    <c:strCache>
                      <c:ptCount val="1"/>
                      <c:pt idx="0">
                        <c:v>PROT+</c:v>
                      </c:pt>
                    </c:strCache>
                  </c:strRef>
                </c:tx>
                <c:spPr>
                  <a:ln w="28575" cap="rnd">
                    <a:solidFill>
                      <a:schemeClr val="tx2"/>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noise'!$B$5:$E$5</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05-D9F7-4C87-B10C-0BEAA7770C1B}"/>
                  </c:ext>
                </c:extLst>
              </c15:ser>
            </c15:filteredLineSeries>
            <c15:filteredLineSeries>
              <c15:ser>
                <c:idx val="4"/>
                <c:order val="4"/>
                <c:tx>
                  <c:strRef>
                    <c:extLst xmlns:c15="http://schemas.microsoft.com/office/drawing/2012/chart">
                      <c:ext xmlns:c15="http://schemas.microsoft.com/office/drawing/2012/chart" uri="{02D57815-91ED-43cb-92C2-25804820EDAC}">
                        <c15:formulaRef>
                          <c15:sqref>'Cat Log((cellsmL)+1) wo noise'!$A$6</c15:sqref>
                        </c15:formulaRef>
                      </c:ext>
                    </c:extLst>
                    <c:strCache>
                      <c:ptCount val="1"/>
                      <c:pt idx="0">
                        <c:v>Phytoplank Filt N1/N2</c:v>
                      </c:pt>
                    </c:strCache>
                  </c:strRef>
                </c:tx>
                <c:spPr>
                  <a:ln w="28575" cap="rnd">
                    <a:solidFill>
                      <a:schemeClr val="accent4">
                        <a:lumMod val="60000"/>
                        <a:lumOff val="40000"/>
                      </a:schemeClr>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noise'!$B$6:$E$6</c15:sqref>
                        </c15:formulaRef>
                      </c:ext>
                    </c:extLst>
                    <c:numCache>
                      <c:formatCode>General</c:formatCode>
                      <c:ptCount val="4"/>
                      <c:pt idx="0">
                        <c:v>0</c:v>
                      </c:pt>
                      <c:pt idx="1">
                        <c:v>3.1792645454406698</c:v>
                      </c:pt>
                      <c:pt idx="2">
                        <c:v>0</c:v>
                      </c:pt>
                      <c:pt idx="3">
                        <c:v>0</c:v>
                      </c:pt>
                    </c:numCache>
                  </c:numRef>
                </c:val>
                <c:smooth val="0"/>
                <c:extLst xmlns:c15="http://schemas.microsoft.com/office/drawing/2012/chart">
                  <c:ext xmlns:c16="http://schemas.microsoft.com/office/drawing/2014/chart" uri="{C3380CC4-5D6E-409C-BE32-E72D297353CC}">
                    <c16:uniqueId val="{00000006-D9F7-4C87-B10C-0BEAA7770C1B}"/>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'Cat Log((cellsmL)+1) wo noise'!$A$7</c15:sqref>
                        </c15:formulaRef>
                      </c:ext>
                    </c:extLst>
                    <c:strCache>
                      <c:ptCount val="1"/>
                      <c:pt idx="0">
                        <c:v>Phytoplank Unfilt N1/N2</c:v>
                      </c:pt>
                    </c:strCache>
                  </c:strRef>
                </c:tx>
                <c:spPr>
                  <a:ln w="28575" cap="rnd">
                    <a:solidFill>
                      <a:schemeClr val="accent2"/>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noise'!$B$7:$E$7</c15:sqref>
                        </c15:formulaRef>
                      </c:ext>
                    </c:extLst>
                    <c:numCache>
                      <c:formatCode>General</c:formatCode>
                      <c:ptCount val="4"/>
                      <c:pt idx="0">
                        <c:v>5.0827889442443803</c:v>
                      </c:pt>
                      <c:pt idx="1">
                        <c:v>4.8597445487976101</c:v>
                      </c:pt>
                      <c:pt idx="2">
                        <c:v>4.6884288787841797</c:v>
                      </c:pt>
                      <c:pt idx="3">
                        <c:v>4.48997259140015</c:v>
                      </c:pt>
                    </c:numCache>
                  </c:numRef>
                </c:val>
                <c:smooth val="0"/>
                <c:extLst xmlns:c15="http://schemas.microsoft.com/office/drawing/2012/chart">
                  <c:ext xmlns:c16="http://schemas.microsoft.com/office/drawing/2014/chart" uri="{C3380CC4-5D6E-409C-BE32-E72D297353CC}">
                    <c16:uniqueId val="{00000007-D9F7-4C87-B10C-0BEAA7770C1B}"/>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'Cat Log((cellsmL)+1) wo noise'!$A$8</c15:sqref>
                        </c15:formulaRef>
                      </c:ext>
                    </c:extLst>
                    <c:strCache>
                      <c:ptCount val="1"/>
                      <c:pt idx="0">
                        <c:v> Phytoplank Filt</c:v>
                      </c:pt>
                    </c:strCache>
                  </c:strRef>
                </c:tx>
                <c:spPr>
                  <a:ln w="28575" cap="rnd">
                    <a:solidFill>
                      <a:schemeClr val="accent4">
                        <a:lumMod val="60000"/>
                        <a:lumOff val="4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noise'!$B$8:$E$8</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08-D9F7-4C87-B10C-0BEAA7770C1B}"/>
                  </c:ext>
                </c:extLst>
              </c15:ser>
            </c15:filteredLineSeries>
            <c15:filteredLineSeries>
              <c15:ser>
                <c:idx val="7"/>
                <c:order val="7"/>
                <c:tx>
                  <c:strRef>
                    <c:extLst xmlns:c15="http://schemas.microsoft.com/office/drawing/2012/chart">
                      <c:ext xmlns:c15="http://schemas.microsoft.com/office/drawing/2012/chart" uri="{02D57815-91ED-43cb-92C2-25804820EDAC}">
                        <c15:formulaRef>
                          <c15:sqref>'Cat Log((cellsmL)+1) wo noise'!$A$9</c15:sqref>
                        </c15:formulaRef>
                      </c:ext>
                    </c:extLst>
                    <c:strCache>
                      <c:ptCount val="1"/>
                      <c:pt idx="0">
                        <c:v>Phytoplank Unfilt</c:v>
                      </c:pt>
                    </c:strCache>
                  </c:strRef>
                </c:tx>
                <c:spPr>
                  <a:ln w="28575" cap="rnd">
                    <a:solidFill>
                      <a:schemeClr val="accent2"/>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noise'!$B$9:$E$9</c15:sqref>
                        </c15:formulaRef>
                      </c:ext>
                    </c:extLst>
                    <c:numCache>
                      <c:formatCode>General</c:formatCode>
                      <c:ptCount val="4"/>
                      <c:pt idx="0">
                        <c:v>5.0607018470764196</c:v>
                      </c:pt>
                      <c:pt idx="1">
                        <c:v>4.8481950759887704</c:v>
                      </c:pt>
                      <c:pt idx="2">
                        <c:v>4.6561079025268599</c:v>
                      </c:pt>
                      <c:pt idx="3">
                        <c:v>4.6522560119628897</c:v>
                      </c:pt>
                    </c:numCache>
                  </c:numRef>
                </c:val>
                <c:smooth val="0"/>
                <c:extLst xmlns:c15="http://schemas.microsoft.com/office/drawing/2012/chart">
                  <c:ext xmlns:c16="http://schemas.microsoft.com/office/drawing/2014/chart" uri="{C3380CC4-5D6E-409C-BE32-E72D297353CC}">
                    <c16:uniqueId val="{00000009-D9F7-4C87-B10C-0BEAA7770C1B}"/>
                  </c:ext>
                </c:extLst>
              </c15:ser>
            </c15:filteredLineSeries>
            <c15:filteredLineSeries>
              <c15:ser>
                <c:idx val="8"/>
                <c:order val="8"/>
                <c:tx>
                  <c:strRef>
                    <c:extLst xmlns:c15="http://schemas.microsoft.com/office/drawing/2012/chart">
                      <c:ext xmlns:c15="http://schemas.microsoft.com/office/drawing/2012/chart" uri="{02D57815-91ED-43cb-92C2-25804820EDAC}">
                        <c15:formulaRef>
                          <c15:sqref>'Cat Log((cellsmL)+1) wo noise'!$A$10</c15:sqref>
                        </c15:formulaRef>
                      </c:ext>
                    </c:extLst>
                    <c:strCache>
                      <c:ptCount val="1"/>
                      <c:pt idx="0">
                        <c:v>Total Plank Filt N1/N2</c:v>
                      </c:pt>
                    </c:strCache>
                  </c:strRef>
                </c:tx>
                <c:spPr>
                  <a:ln w="28575" cap="rnd">
                    <a:solidFill>
                      <a:srgbClr val="FF7C80"/>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noise'!$B$10:$E$10</c15:sqref>
                        </c15:formulaRef>
                      </c:ext>
                    </c:extLst>
                    <c:numCache>
                      <c:formatCode>General</c:formatCode>
                      <c:ptCount val="4"/>
                      <c:pt idx="0">
                        <c:v>3.4234097003936799</c:v>
                      </c:pt>
                      <c:pt idx="1">
                        <c:v>3.4234097003936799</c:v>
                      </c:pt>
                      <c:pt idx="2">
                        <c:v>3.6561939716339098</c:v>
                      </c:pt>
                      <c:pt idx="3">
                        <c:v>0</c:v>
                      </c:pt>
                    </c:numCache>
                  </c:numRef>
                </c:val>
                <c:smooth val="0"/>
                <c:extLst xmlns:c15="http://schemas.microsoft.com/office/drawing/2012/chart">
                  <c:ext xmlns:c16="http://schemas.microsoft.com/office/drawing/2014/chart" uri="{C3380CC4-5D6E-409C-BE32-E72D297353CC}">
                    <c16:uniqueId val="{0000000A-D9F7-4C87-B10C-0BEAA7770C1B}"/>
                  </c:ext>
                </c:extLst>
              </c15:ser>
            </c15:filteredLineSeries>
            <c15:filteredLineSeries>
              <c15:ser>
                <c:idx val="9"/>
                <c:order val="9"/>
                <c:tx>
                  <c:strRef>
                    <c:extLst xmlns:c15="http://schemas.microsoft.com/office/drawing/2012/chart">
                      <c:ext xmlns:c15="http://schemas.microsoft.com/office/drawing/2012/chart" uri="{02D57815-91ED-43cb-92C2-25804820EDAC}">
                        <c15:formulaRef>
                          <c15:sqref>'Cat Log((cellsmL)+1) wo noise'!$A$11</c15:sqref>
                        </c15:formulaRef>
                      </c:ext>
                    </c:extLst>
                    <c:strCache>
                      <c:ptCount val="1"/>
                      <c:pt idx="0">
                        <c:v>Total Plank Unfilt N1/N2</c:v>
                      </c:pt>
                    </c:strCache>
                  </c:strRef>
                </c:tx>
                <c:spPr>
                  <a:ln w="28575" cap="rnd">
                    <a:solidFill>
                      <a:srgbClr val="FF0000"/>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noise'!$B$11:$E$11</c15:sqref>
                        </c15:formulaRef>
                      </c:ext>
                    </c:extLst>
                    <c:numCache>
                      <c:formatCode>General</c:formatCode>
                      <c:ptCount val="4"/>
                      <c:pt idx="0">
                        <c:v>5.3502497673034703</c:v>
                      </c:pt>
                      <c:pt idx="1">
                        <c:v>5.1702647209167498</c:v>
                      </c:pt>
                      <c:pt idx="2">
                        <c:v>5.0755505561828604</c:v>
                      </c:pt>
                      <c:pt idx="3">
                        <c:v>4.91593265533447</c:v>
                      </c:pt>
                    </c:numCache>
                  </c:numRef>
                </c:val>
                <c:smooth val="0"/>
                <c:extLst xmlns:c15="http://schemas.microsoft.com/office/drawing/2012/chart">
                  <c:ext xmlns:c16="http://schemas.microsoft.com/office/drawing/2014/chart" uri="{C3380CC4-5D6E-409C-BE32-E72D297353CC}">
                    <c16:uniqueId val="{0000000B-D9F7-4C87-B10C-0BEAA7770C1B}"/>
                  </c:ext>
                </c:extLst>
              </c15:ser>
            </c15:filteredLineSeries>
            <c15:filteredLineSeries>
              <c15:ser>
                <c:idx val="10"/>
                <c:order val="10"/>
                <c:tx>
                  <c:strRef>
                    <c:extLst xmlns:c15="http://schemas.microsoft.com/office/drawing/2012/chart">
                      <c:ext xmlns:c15="http://schemas.microsoft.com/office/drawing/2012/chart" uri="{02D57815-91ED-43cb-92C2-25804820EDAC}">
                        <c15:formulaRef>
                          <c15:sqref>'Cat Log((cellsmL)+1) wo noise'!$A$12</c15:sqref>
                        </c15:formulaRef>
                      </c:ext>
                    </c:extLst>
                    <c:strCache>
                      <c:ptCount val="1"/>
                      <c:pt idx="0">
                        <c:v> Total Plank Filt</c:v>
                      </c:pt>
                    </c:strCache>
                  </c:strRef>
                </c:tx>
                <c:spPr>
                  <a:ln w="28575" cap="rnd">
                    <a:solidFill>
                      <a:srgbClr val="FF7C80"/>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noise'!$B$12:$E$12</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0C-D9F7-4C87-B10C-0BEAA7770C1B}"/>
                  </c:ext>
                </c:extLst>
              </c15:ser>
            </c15:filteredLineSeries>
            <c15:filteredLineSeries>
              <c15:ser>
                <c:idx val="11"/>
                <c:order val="11"/>
                <c:tx>
                  <c:strRef>
                    <c:extLst xmlns:c15="http://schemas.microsoft.com/office/drawing/2012/chart">
                      <c:ext xmlns:c15="http://schemas.microsoft.com/office/drawing/2012/chart" uri="{02D57815-91ED-43cb-92C2-25804820EDAC}">
                        <c15:formulaRef>
                          <c15:sqref>'Cat Log((cellsmL)+1) wo noise'!$A$13</c15:sqref>
                        </c15:formulaRef>
                      </c:ext>
                    </c:extLst>
                    <c:strCache>
                      <c:ptCount val="1"/>
                      <c:pt idx="0">
                        <c:v>Total Plank Unfilt</c:v>
                      </c:pt>
                    </c:strCache>
                  </c:strRef>
                </c:tx>
                <c:spPr>
                  <a:ln w="28575" cap="rnd">
                    <a:solidFill>
                      <a:srgbClr val="FF0000"/>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noise'!$B$13:$E$13</c15:sqref>
                        </c15:formulaRef>
                      </c:ext>
                    </c:extLst>
                    <c:numCache>
                      <c:formatCode>General</c:formatCode>
                      <c:ptCount val="4"/>
                      <c:pt idx="0">
                        <c:v>5.34242486953735</c:v>
                      </c:pt>
                      <c:pt idx="1">
                        <c:v>5.1731891632080096</c:v>
                      </c:pt>
                      <c:pt idx="2">
                        <c:v>5.1038069725036603</c:v>
                      </c:pt>
                      <c:pt idx="3">
                        <c:v>4.9314627647399902</c:v>
                      </c:pt>
                    </c:numCache>
                  </c:numRef>
                </c:val>
                <c:smooth val="0"/>
                <c:extLst xmlns:c15="http://schemas.microsoft.com/office/drawing/2012/chart">
                  <c:ext xmlns:c16="http://schemas.microsoft.com/office/drawing/2014/chart" uri="{C3380CC4-5D6E-409C-BE32-E72D297353CC}">
                    <c16:uniqueId val="{0000000D-D9F7-4C87-B10C-0BEAA7770C1B}"/>
                  </c:ext>
                </c:extLst>
              </c15:ser>
            </c15:filteredLineSeries>
            <c15:filteredLineSeries>
              <c15:ser>
                <c:idx val="14"/>
                <c:order val="14"/>
                <c:tx>
                  <c:strRef>
                    <c:extLst xmlns:c15="http://schemas.microsoft.com/office/drawing/2012/chart">
                      <c:ext xmlns:c15="http://schemas.microsoft.com/office/drawing/2012/chart" uri="{02D57815-91ED-43cb-92C2-25804820EDAC}">
                        <c15:formulaRef>
                          <c15:sqref>'Cat Log((cellsmL)+1) wo noise'!$A$16</c15:sqref>
                        </c15:formulaRef>
                      </c:ext>
                    </c:extLst>
                    <c:strCache>
                      <c:ptCount val="1"/>
                      <c:pt idx="0">
                        <c:v>PROT-</c:v>
                      </c:pt>
                    </c:strCache>
                  </c:strRef>
                </c:tx>
                <c:spPr>
                  <a:ln w="28575" cap="rnd">
                    <a:solidFill>
                      <a:schemeClr val="accent1"/>
                    </a:solidFill>
                    <a:prstDash val="dash"/>
                    <a:round/>
                  </a:ln>
                  <a:effectLst/>
                </c:spPr>
                <c:marker>
                  <c:symbol val="star"/>
                  <c:size val="7"/>
                  <c:spPr>
                    <a:noFill/>
                    <a:ln w="9525">
                      <a:solidFill>
                        <a:schemeClr val="accent1"/>
                      </a:solidFill>
                      <a:prstDash val="solid"/>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noise'!$B$16:$E$16</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0E-D9F7-4C87-B10C-0BEAA7770C1B}"/>
                  </c:ext>
                </c:extLst>
              </c15:ser>
            </c15:filteredLineSeries>
            <c15:filteredLineSeries>
              <c15:ser>
                <c:idx val="15"/>
                <c:order val="15"/>
                <c:tx>
                  <c:strRef>
                    <c:extLst xmlns:c15="http://schemas.microsoft.com/office/drawing/2012/chart">
                      <c:ext xmlns:c15="http://schemas.microsoft.com/office/drawing/2012/chart" uri="{02D57815-91ED-43cb-92C2-25804820EDAC}">
                        <c15:formulaRef>
                          <c15:sqref>'Cat Log((cellsmL)+1) wo noise'!$A$17</c15:sqref>
                        </c15:formulaRef>
                      </c:ext>
                    </c:extLst>
                    <c:strCache>
                      <c:ptCount val="1"/>
                      <c:pt idx="0">
                        <c:v>PROT+</c:v>
                      </c:pt>
                    </c:strCache>
                  </c:strRef>
                </c:tx>
                <c:spPr>
                  <a:ln w="28575" cap="rnd">
                    <a:solidFill>
                      <a:schemeClr val="tx2"/>
                    </a:solidFill>
                    <a:prstDash val="dash"/>
                    <a:round/>
                  </a:ln>
                  <a:effectLst/>
                </c:spPr>
                <c:marker>
                  <c:symbol val="star"/>
                  <c:size val="7"/>
                  <c:spPr>
                    <a:noFill/>
                    <a:ln w="9525">
                      <a:solidFill>
                        <a:schemeClr val="tx2"/>
                      </a:solidFill>
                    </a:ln>
                    <a:effectLst/>
                  </c:spPr>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noise'!$B$17:$E$17</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0F-D9F7-4C87-B10C-0BEAA7770C1B}"/>
                  </c:ext>
                </c:extLst>
              </c15:ser>
            </c15:filteredLineSeries>
            <c15:filteredLineSeries>
              <c15:ser>
                <c:idx val="16"/>
                <c:order val="16"/>
                <c:tx>
                  <c:strRef>
                    <c:extLst xmlns:c15="http://schemas.microsoft.com/office/drawing/2012/chart">
                      <c:ext xmlns:c15="http://schemas.microsoft.com/office/drawing/2012/chart" uri="{02D57815-91ED-43cb-92C2-25804820EDAC}">
                        <c15:formulaRef>
                          <c15:sqref>'Cat Log((cellsmL)+1) wo noise'!$A$18</c15:sqref>
                        </c15:formulaRef>
                      </c:ext>
                    </c:extLst>
                    <c:strCache>
                      <c:ptCount val="1"/>
                      <c:pt idx="0">
                        <c:v>TSA Filt N1/N2</c:v>
                      </c:pt>
                    </c:strCache>
                  </c:strRef>
                </c:tx>
                <c:spPr>
                  <a:ln w="28575" cap="rnd">
                    <a:solidFill>
                      <a:schemeClr val="accent6">
                        <a:lumMod val="60000"/>
                        <a:lumOff val="40000"/>
                      </a:schemeClr>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noise'!$B$18:$E$18</c15:sqref>
                        </c15:formulaRef>
                      </c:ext>
                    </c:extLst>
                    <c:numCache>
                      <c:formatCode>General</c:formatCode>
                      <c:ptCount val="4"/>
                      <c:pt idx="0">
                        <c:v>4.2253351211547896</c:v>
                      </c:pt>
                      <c:pt idx="1">
                        <c:v>5.8603386878967303</c:v>
                      </c:pt>
                      <c:pt idx="2">
                        <c:v>6.1553363800048801</c:v>
                      </c:pt>
                      <c:pt idx="3">
                        <c:v>5.8129138946533203</c:v>
                      </c:pt>
                    </c:numCache>
                  </c:numRef>
                </c:val>
                <c:smooth val="0"/>
                <c:extLst xmlns:c15="http://schemas.microsoft.com/office/drawing/2012/chart">
                  <c:ext xmlns:c16="http://schemas.microsoft.com/office/drawing/2014/chart" uri="{C3380CC4-5D6E-409C-BE32-E72D297353CC}">
                    <c16:uniqueId val="{00000010-D9F7-4C87-B10C-0BEAA7770C1B}"/>
                  </c:ext>
                </c:extLst>
              </c15:ser>
            </c15:filteredLineSeries>
            <c15:filteredLineSeries>
              <c15:ser>
                <c:idx val="17"/>
                <c:order val="17"/>
                <c:tx>
                  <c:strRef>
                    <c:extLst xmlns:c15="http://schemas.microsoft.com/office/drawing/2012/chart">
                      <c:ext xmlns:c15="http://schemas.microsoft.com/office/drawing/2012/chart" uri="{02D57815-91ED-43cb-92C2-25804820EDAC}">
                        <c15:formulaRef>
                          <c15:sqref>'Cat Log((cellsmL)+1) wo noise'!$A$19</c15:sqref>
                        </c15:formulaRef>
                      </c:ext>
                    </c:extLst>
                    <c:strCache>
                      <c:ptCount val="1"/>
                      <c:pt idx="0">
                        <c:v>TSA Unfilt N1/N2</c:v>
                      </c:pt>
                    </c:strCache>
                  </c:strRef>
                </c:tx>
                <c:spPr>
                  <a:ln w="28575" cap="rnd">
                    <a:solidFill>
                      <a:schemeClr val="accent6"/>
                    </a:solidFill>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noise'!$B$19:$E$19</c15:sqref>
                        </c15:formulaRef>
                      </c:ext>
                    </c:extLst>
                    <c:numCache>
                      <c:formatCode>General</c:formatCode>
                      <c:ptCount val="4"/>
                      <c:pt idx="0">
                        <c:v>5.1072134971618697</c:v>
                      </c:pt>
                      <c:pt idx="1">
                        <c:v>4.4440603256225604</c:v>
                      </c:pt>
                      <c:pt idx="2">
                        <c:v>3.8603978157043501</c:v>
                      </c:pt>
                      <c:pt idx="3">
                        <c:v>3.09725737571716</c:v>
                      </c:pt>
                    </c:numCache>
                  </c:numRef>
                </c:val>
                <c:smooth val="0"/>
                <c:extLst xmlns:c15="http://schemas.microsoft.com/office/drawing/2012/chart">
                  <c:ext xmlns:c16="http://schemas.microsoft.com/office/drawing/2014/chart" uri="{C3380CC4-5D6E-409C-BE32-E72D297353CC}">
                    <c16:uniqueId val="{00000011-D9F7-4C87-B10C-0BEAA7770C1B}"/>
                  </c:ext>
                </c:extLst>
              </c15:ser>
            </c15:filteredLineSeries>
            <c15:filteredLineSeries>
              <c15:ser>
                <c:idx val="18"/>
                <c:order val="18"/>
                <c:tx>
                  <c:strRef>
                    <c:extLst xmlns:c15="http://schemas.microsoft.com/office/drawing/2012/chart">
                      <c:ext xmlns:c15="http://schemas.microsoft.com/office/drawing/2012/chart" uri="{02D57815-91ED-43cb-92C2-25804820EDAC}">
                        <c15:formulaRef>
                          <c15:sqref>'Cat Log((cellsmL)+1) wo noise'!$A$20</c15:sqref>
                        </c15:formulaRef>
                      </c:ext>
                    </c:extLst>
                    <c:strCache>
                      <c:ptCount val="1"/>
                      <c:pt idx="0">
                        <c:v>TSA Filt</c:v>
                      </c:pt>
                    </c:strCache>
                  </c:strRef>
                </c:tx>
                <c:spPr>
                  <a:ln w="28575" cap="rnd">
                    <a:solidFill>
                      <a:schemeClr val="accent6">
                        <a:lumMod val="60000"/>
                        <a:lumOff val="40000"/>
                      </a:schemeClr>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noise'!$B$20:$E$20</c15:sqref>
                        </c15:formulaRef>
                      </c:ext>
                    </c:extLst>
                    <c:numCache>
                      <c:formatCode>General</c:formatCode>
                      <c:ptCount val="4"/>
                      <c:pt idx="0">
                        <c:v>0</c:v>
                      </c:pt>
                      <c:pt idx="1">
                        <c:v>0</c:v>
                      </c:pt>
                      <c:pt idx="2">
                        <c:v>0</c:v>
                      </c:pt>
                      <c:pt idx="3">
                        <c:v>0</c:v>
                      </c:pt>
                    </c:numCache>
                  </c:numRef>
                </c:val>
                <c:smooth val="0"/>
                <c:extLst xmlns:c15="http://schemas.microsoft.com/office/drawing/2012/chart">
                  <c:ext xmlns:c16="http://schemas.microsoft.com/office/drawing/2014/chart" uri="{C3380CC4-5D6E-409C-BE32-E72D297353CC}">
                    <c16:uniqueId val="{00000012-D9F7-4C87-B10C-0BEAA7770C1B}"/>
                  </c:ext>
                </c:extLst>
              </c15:ser>
            </c15:filteredLineSeries>
            <c15:filteredLineSeries>
              <c15:ser>
                <c:idx val="19"/>
                <c:order val="19"/>
                <c:tx>
                  <c:strRef>
                    <c:extLst xmlns:c15="http://schemas.microsoft.com/office/drawing/2012/chart">
                      <c:ext xmlns:c15="http://schemas.microsoft.com/office/drawing/2012/chart" uri="{02D57815-91ED-43cb-92C2-25804820EDAC}">
                        <c15:formulaRef>
                          <c15:sqref>'Cat Log((cellsmL)+1) wo noise'!$A$21</c15:sqref>
                        </c15:formulaRef>
                      </c:ext>
                    </c:extLst>
                    <c:strCache>
                      <c:ptCount val="1"/>
                      <c:pt idx="0">
                        <c:v>TSA Unfilt</c:v>
                      </c:pt>
                    </c:strCache>
                  </c:strRef>
                </c:tx>
                <c:spPr>
                  <a:ln w="28575" cap="rnd">
                    <a:solidFill>
                      <a:schemeClr val="accent6"/>
                    </a:solidFill>
                    <a:prstDash val="dash"/>
                    <a:round/>
                  </a:ln>
                  <a:effectLst/>
                </c:spPr>
                <c:marker>
                  <c:symbol val="none"/>
                </c:marker>
                <c:errBars>
                  <c:errDir val="y"/>
                  <c:errBarType val="both"/>
                  <c:errValType val="stdErr"/>
                  <c:noEndCap val="0"/>
                  <c:spPr>
                    <a:noFill/>
                    <a:ln w="9525" cap="flat" cmpd="sng" algn="ctr">
                      <a:solidFill>
                        <a:schemeClr val="tx1">
                          <a:lumMod val="65000"/>
                          <a:lumOff val="35000"/>
                        </a:schemeClr>
                      </a:solidFill>
                      <a:round/>
                    </a:ln>
                    <a:effectLst/>
                  </c:spPr>
                </c:errBars>
                <c:cat>
                  <c:numRef>
                    <c:extLst xmlns:c15="http://schemas.microsoft.com/office/drawing/2012/chart">
                      <c:ext xmlns:c15="http://schemas.microsoft.com/office/drawing/2012/chart" uri="{02D57815-91ED-43cb-92C2-25804820EDAC}">
                        <c15:formulaRef>
                          <c15:sqref>'Cat Log((cellsmL)+1) wo noise'!$B$1:$E$1</c15:sqref>
                        </c15:formulaRef>
                      </c:ext>
                    </c:extLst>
                    <c:numCache>
                      <c:formatCode>General</c:formatCode>
                      <c:ptCount val="4"/>
                      <c:pt idx="0">
                        <c:v>0</c:v>
                      </c:pt>
                      <c:pt idx="1">
                        <c:v>1</c:v>
                      </c:pt>
                      <c:pt idx="2">
                        <c:v>2</c:v>
                      </c:pt>
                      <c:pt idx="3">
                        <c:v>3</c:v>
                      </c:pt>
                    </c:numCache>
                  </c:numRef>
                </c:cat>
                <c:val>
                  <c:numRef>
                    <c:extLst xmlns:c15="http://schemas.microsoft.com/office/drawing/2012/chart">
                      <c:ext xmlns:c15="http://schemas.microsoft.com/office/drawing/2012/chart" uri="{02D57815-91ED-43cb-92C2-25804820EDAC}">
                        <c15:formulaRef>
                          <c15:sqref>'Cat Log((cellsmL)+1) wo noise'!$B$21:$E$21</c15:sqref>
                        </c15:formulaRef>
                      </c:ext>
                    </c:extLst>
                    <c:numCache>
                      <c:formatCode>General</c:formatCode>
                      <c:ptCount val="4"/>
                      <c:pt idx="0">
                        <c:v>3.0257153511047399</c:v>
                      </c:pt>
                      <c:pt idx="1">
                        <c:v>3.6405808925628702</c:v>
                      </c:pt>
                      <c:pt idx="2">
                        <c:v>4.43934869766235</c:v>
                      </c:pt>
                      <c:pt idx="3">
                        <c:v>4.2201342582702601</c:v>
                      </c:pt>
                    </c:numCache>
                  </c:numRef>
                </c:val>
                <c:smooth val="0"/>
                <c:extLst xmlns:c15="http://schemas.microsoft.com/office/drawing/2012/chart">
                  <c:ext xmlns:c16="http://schemas.microsoft.com/office/drawing/2014/chart" uri="{C3380CC4-5D6E-409C-BE32-E72D297353CC}">
                    <c16:uniqueId val="{00000013-D9F7-4C87-B10C-0BEAA7770C1B}"/>
                  </c:ext>
                </c:extLst>
              </c15:ser>
            </c15:filteredLineSeries>
          </c:ext>
        </c:extLst>
      </c:lineChart>
      <c:catAx>
        <c:axId val="580891184"/>
        <c:scaling>
          <c:orientation val="minMax"/>
        </c:scaling>
        <c:delete val="0"/>
        <c:axPos val="b"/>
        <c:title>
          <c:tx>
            <c:rich>
              <a:bodyPr rot="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b="1"/>
                  <a:t>Day</a:t>
                </a:r>
              </a:p>
            </c:rich>
          </c:tx>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580891840"/>
        <c:crosses val="autoZero"/>
        <c:auto val="1"/>
        <c:lblAlgn val="ctr"/>
        <c:lblOffset val="100"/>
        <c:noMultiLvlLbl val="0"/>
      </c:catAx>
      <c:valAx>
        <c:axId val="580891840"/>
        <c:scaling>
          <c:orientation val="minMax"/>
          <c:min val="2.5"/>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b="1"/>
                  <a:t>Log cell/ml</a:t>
                </a:r>
              </a:p>
            </c:rich>
          </c:tx>
          <c:layout>
            <c:manualLayout>
              <c:xMode val="edge"/>
              <c:yMode val="edge"/>
              <c:x val="1.3127953358197789E-2"/>
              <c:y val="0.43316486725859288"/>
            </c:manualLayout>
          </c:layout>
          <c:overlay val="0"/>
          <c:spPr>
            <a:noFill/>
            <a:ln>
              <a:noFill/>
            </a:ln>
            <a:effectLst/>
          </c:spPr>
          <c:txPr>
            <a:bodyPr rot="-540000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580891184"/>
        <c:crosses val="autoZero"/>
        <c:crossBetween val="between"/>
      </c:valAx>
      <c:spPr>
        <a:noFill/>
        <a:ln>
          <a:noFill/>
        </a:ln>
        <a:effectLst/>
      </c:spPr>
    </c:plotArea>
    <c:legend>
      <c:legendPos val="r"/>
      <c:layout>
        <c:manualLayout>
          <c:xMode val="edge"/>
          <c:yMode val="edge"/>
          <c:x val="0.69006185834161615"/>
          <c:y val="0.35327794862379708"/>
          <c:w val="0.29740341323014824"/>
          <c:h val="0.33496753963220327"/>
        </c:manualLayout>
      </c:layout>
      <c:overlay val="0"/>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solidFill>
      <a:schemeClr val="bg1"/>
    </a:solidFill>
    <a:ln w="9525" cap="flat" cmpd="sng" algn="ctr">
      <a:noFill/>
      <a:round/>
    </a:ln>
    <a:effectLst/>
  </c:spPr>
  <c:txPr>
    <a:bodyPr/>
    <a:lstStyle/>
    <a:p>
      <a:pPr>
        <a:defRPr>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b="1" i="0" baseline="0">
                <a:effectLst/>
              </a:rPr>
              <a:t>Toxin Secretion (T3SS+) Promotes </a:t>
            </a:r>
            <a:r>
              <a:rPr lang="en-US" sz="2000" b="1" i="1" u="none" strike="noStrike" baseline="0">
                <a:effectLst/>
              </a:rPr>
              <a:t>V. parahaemolyticus </a:t>
            </a:r>
            <a:r>
              <a:rPr lang="en-US" sz="2000" b="1" i="0" baseline="0">
                <a:effectLst/>
              </a:rPr>
              <a:t>Survival in Presence of Known Protozoan Predator</a:t>
            </a:r>
          </a:p>
        </c:rich>
      </c:tx>
      <c:layout>
        <c:manualLayout>
          <c:xMode val="edge"/>
          <c:yMode val="edge"/>
          <c:x val="0.17475381767044371"/>
          <c:y val="2.1164020167864714E-2"/>
        </c:manualLayout>
      </c:layout>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manualLayout>
          <c:layoutTarget val="inner"/>
          <c:xMode val="edge"/>
          <c:yMode val="edge"/>
          <c:x val="0.26283886800725897"/>
          <c:y val="0.26991547666711146"/>
          <c:w val="0.68038560576316309"/>
          <c:h val="0.59754340647133908"/>
        </c:manualLayout>
      </c:layout>
      <c:barChart>
        <c:barDir val="col"/>
        <c:grouping val="clustered"/>
        <c:varyColors val="0"/>
        <c:ser>
          <c:idx val="2"/>
          <c:order val="2"/>
          <c:tx>
            <c:strRef>
              <c:f>Diff!$D$1</c:f>
              <c:strCache>
                <c:ptCount val="1"/>
                <c:pt idx="0">
                  <c:v>Percent CFU</c:v>
                </c:pt>
              </c:strCache>
              <c:extLst xmlns:c15="http://schemas.microsoft.com/office/drawing/2012/chart"/>
            </c:strRef>
          </c:tx>
          <c:spPr>
            <a:solidFill>
              <a:schemeClr val="accent4"/>
            </a:solidFill>
            <a:ln>
              <a:solidFill>
                <a:schemeClr val="accent4"/>
              </a:solidFill>
            </a:ln>
            <a:effectLst/>
          </c:spPr>
          <c:invertIfNegative val="0"/>
          <c:dLbls>
            <c:dLbl>
              <c:idx val="0"/>
              <c:layout>
                <c:manualLayout>
                  <c:x val="1.3265819564059171E-2"/>
                  <c:y val="0.10469794427825764"/>
                </c:manualLayout>
              </c:layout>
              <c:tx>
                <c:rich>
                  <a:bodyPr/>
                  <a:lstStyle/>
                  <a:p>
                    <a:fld id="{304EC2F4-9CAC-47FD-BACB-F5DBDE5499A6}" type="VALUE">
                      <a:rPr lang="en-US"/>
                      <a:pPr/>
                      <a:t>[VALUE]</a:t>
                    </a:fld>
                    <a:endParaRPr lang="en-US"/>
                  </a:p>
                </c:rich>
              </c:tx>
              <c:dLblPos val="outEnd"/>
              <c:showLegendKey val="0"/>
              <c:showVal val="1"/>
              <c:showCatName val="0"/>
              <c:showSerName val="0"/>
              <c:showPercent val="0"/>
              <c:showBubbleSize val="0"/>
              <c:extLst xmlns:c15="http://schemas.microsoft.com/office/drawing/2012/chart">
                <c:ext xmlns:c15="http://schemas.microsoft.com/office/drawing/2012/chart" uri="{CE6537A1-D6FC-4f65-9D91-7224C49458BB}">
                  <c15:layout>
                    <c:manualLayout>
                      <c:w val="0.18702515842757342"/>
                      <c:h val="8.5692314877656925E-2"/>
                    </c:manualLayout>
                  </c15:layout>
                  <c15:dlblFieldTable/>
                  <c15:showDataLabelsRange val="0"/>
                </c:ext>
                <c:ext xmlns:c16="http://schemas.microsoft.com/office/drawing/2014/chart" uri="{C3380CC4-5D6E-409C-BE32-E72D297353CC}">
                  <c16:uniqueId val="{00000000-B4AA-4D91-AFD2-9D377D0DAAA8}"/>
                </c:ext>
              </c:extLst>
            </c:dLbl>
            <c:dLbl>
              <c:idx val="1"/>
              <c:layout>
                <c:manualLayout>
                  <c:x val="-1.1967764466219269E-16"/>
                  <c:y val="8.042325361887976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4AA-4D91-AFD2-9D377D0DAAA8}"/>
                </c:ext>
              </c:extLst>
            </c:dLbl>
            <c:spPr>
              <a:noFill/>
              <a:ln>
                <a:noFill/>
              </a:ln>
              <a:effectLst/>
            </c:spPr>
            <c:txPr>
              <a:bodyPr rot="0" spcFirstLastPara="1" vertOverflow="ellipsis" vert="horz" wrap="square" anchor="ctr" anchorCtr="1"/>
              <a:lstStyle/>
              <a:p>
                <a:pPr>
                  <a:defRPr sz="18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0"/>
              </c:ext>
            </c:extLst>
          </c:dLbls>
          <c:errBars>
            <c:errBarType val="both"/>
            <c:errValType val="cust"/>
            <c:noEndCap val="0"/>
            <c:plus>
              <c:numRef>
                <c:f>'Feb 1st'!$G$3</c:f>
                <c:numCache>
                  <c:formatCode>General</c:formatCode>
                  <c:ptCount val="1"/>
                  <c:pt idx="0">
                    <c:v>7.2477536031202536E-2</c:v>
                  </c:pt>
                </c:numCache>
              </c:numRef>
            </c:plus>
            <c:minus>
              <c:numRef>
                <c:f>'Feb 1st'!$G$3</c:f>
                <c:numCache>
                  <c:formatCode>General</c:formatCode>
                  <c:ptCount val="1"/>
                  <c:pt idx="0">
                    <c:v>7.2477536031202536E-2</c:v>
                  </c:pt>
                </c:numCache>
              </c:numRef>
            </c:minus>
            <c:spPr>
              <a:noFill/>
              <a:ln w="9525">
                <a:solidFill>
                  <a:schemeClr val="tx2">
                    <a:lumMod val="75000"/>
                    <a:lumOff val="25000"/>
                  </a:schemeClr>
                </a:solidFill>
                <a:round/>
              </a:ln>
              <a:effectLst/>
            </c:spPr>
          </c:errBars>
          <c:cat>
            <c:strRef>
              <c:f>Diff!$A$2:$A$3</c:f>
              <c:strCache>
                <c:ptCount val="2"/>
                <c:pt idx="0">
                  <c:v>T3SS+</c:v>
                </c:pt>
                <c:pt idx="1">
                  <c:v>T3SS-</c:v>
                </c:pt>
              </c:strCache>
              <c:extLst xmlns:c15="http://schemas.microsoft.com/office/drawing/2012/chart"/>
            </c:strRef>
          </c:cat>
          <c:val>
            <c:numRef>
              <c:f>Diff!$D$2:$D$3</c:f>
              <c:numCache>
                <c:formatCode>0.00%</c:formatCode>
                <c:ptCount val="2"/>
                <c:pt idx="0" formatCode="0%">
                  <c:v>1</c:v>
                </c:pt>
                <c:pt idx="1">
                  <c:v>4.84E-4</c:v>
                </c:pt>
              </c:numCache>
              <c:extLst xmlns:c15="http://schemas.microsoft.com/office/drawing/2012/chart"/>
            </c:numRef>
          </c:val>
          <c:extLst xmlns:c15="http://schemas.microsoft.com/office/drawing/2012/chart">
            <c:ext xmlns:c16="http://schemas.microsoft.com/office/drawing/2014/chart" uri="{C3380CC4-5D6E-409C-BE32-E72D297353CC}">
              <c16:uniqueId val="{00000002-B4AA-4D91-AFD2-9D377D0DAAA8}"/>
            </c:ext>
          </c:extLst>
        </c:ser>
        <c:dLbls>
          <c:dLblPos val="outEnd"/>
          <c:showLegendKey val="0"/>
          <c:showVal val="1"/>
          <c:showCatName val="0"/>
          <c:showSerName val="0"/>
          <c:showPercent val="0"/>
          <c:showBubbleSize val="0"/>
        </c:dLbls>
        <c:gapWidth val="76"/>
        <c:overlap val="-24"/>
        <c:axId val="728399448"/>
        <c:axId val="728394200"/>
        <c:extLst>
          <c:ext xmlns:c15="http://schemas.microsoft.com/office/drawing/2012/chart" uri="{02D57815-91ED-43cb-92C2-25804820EDAC}">
            <c15:filteredBarSeries>
              <c15:ser>
                <c:idx val="0"/>
                <c:order val="0"/>
                <c:tx>
                  <c:strRef>
                    <c:extLst>
                      <c:ext uri="{02D57815-91ED-43cb-92C2-25804820EDAC}">
                        <c15:formulaRef>
                          <c15:sqref>Diff!$B$1</c15:sqref>
                        </c15:formulaRef>
                      </c:ext>
                    </c:extLst>
                    <c:strCache>
                      <c:ptCount val="1"/>
                      <c:pt idx="0">
                        <c:v>Plates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uri="{CE6537A1-D6FC-4f65-9D91-7224C49458BB}">
                      <c15:showLeaderLines val="1"/>
                      <c15:leaderLines>
                        <c:spPr>
                          <a:ln w="9525">
                            <a:solidFill>
                              <a:schemeClr val="tx2">
                                <a:lumMod val="35000"/>
                                <a:lumOff val="65000"/>
                              </a:schemeClr>
                            </a:solidFill>
                          </a:ln>
                          <a:effectLst/>
                        </c:spPr>
                      </c15:leaderLines>
                    </c:ext>
                  </c:extLst>
                </c:dLbls>
                <c:cat>
                  <c:strRef>
                    <c:extLst>
                      <c:ext uri="{02D57815-91ED-43cb-92C2-25804820EDAC}">
                        <c15:formulaRef>
                          <c15:sqref>Diff!$A$2:$A$3</c15:sqref>
                        </c15:formulaRef>
                      </c:ext>
                    </c:extLst>
                    <c:strCache>
                      <c:ptCount val="2"/>
                      <c:pt idx="0">
                        <c:v>T3SS+</c:v>
                      </c:pt>
                      <c:pt idx="1">
                        <c:v>T3SS-</c:v>
                      </c:pt>
                    </c:strCache>
                  </c:strRef>
                </c:cat>
                <c:val>
                  <c:numRef>
                    <c:extLst>
                      <c:ext uri="{02D57815-91ED-43cb-92C2-25804820EDAC}">
                        <c15:formulaRef>
                          <c15:sqref>Diff!$B$2:$B$3</c15:sqref>
                        </c15:formulaRef>
                      </c:ext>
                    </c:extLst>
                    <c:numCache>
                      <c:formatCode>General</c:formatCode>
                      <c:ptCount val="2"/>
                      <c:pt idx="0">
                        <c:v>8.1000000000000003E-2</c:v>
                      </c:pt>
                      <c:pt idx="1">
                        <c:v>-0.45500000000000002</c:v>
                      </c:pt>
                    </c:numCache>
                  </c:numRef>
                </c:val>
                <c:extLst>
                  <c:ext xmlns:c16="http://schemas.microsoft.com/office/drawing/2014/chart" uri="{C3380CC4-5D6E-409C-BE32-E72D297353CC}">
                    <c16:uniqueId val="{00000003-B4AA-4D91-AFD2-9D377D0DAAA8}"/>
                  </c:ext>
                </c:extLst>
              </c15:ser>
            </c15:filteredBarSeries>
            <c15:filteredBarSeries>
              <c15:ser>
                <c:idx val="1"/>
                <c:order val="1"/>
                <c:tx>
                  <c:strRef>
                    <c:extLst xmlns:c15="http://schemas.microsoft.com/office/drawing/2012/chart">
                      <c:ext xmlns:c15="http://schemas.microsoft.com/office/drawing/2012/chart" uri="{02D57815-91ED-43cb-92C2-25804820EDAC}">
                        <c15:formulaRef>
                          <c15:sqref>Diff!$C$1</c15:sqref>
                        </c15:formulaRef>
                      </c:ext>
                    </c:extLst>
                    <c:strCache>
                      <c:ptCount val="1"/>
                      <c:pt idx="0">
                        <c:v>CFU</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dLbl>
                    <c:idx val="0"/>
                    <c:layout>
                      <c:manualLayout>
                        <c:x val="-8.4299253055516044E-3"/>
                        <c:y val="3.1007751937984496E-2"/>
                      </c:manualLayout>
                    </c:layout>
                    <c:dLblPos val="outEnd"/>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4-B4AA-4D91-AFD2-9D377D0DAAA8}"/>
                      </c:ext>
                    </c:extLst>
                  </c:dLbl>
                  <c:dLbl>
                    <c:idx val="1"/>
                    <c:layout>
                      <c:manualLayout>
                        <c:x val="-1.0303123017562329E-16"/>
                        <c:y val="0.48726467331118495"/>
                      </c:manualLayout>
                    </c:layout>
                    <c:dLblPos val="outEnd"/>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5-B4AA-4D91-AFD2-9D377D0DAAA8}"/>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extLst xmlns:c15="http://schemas.microsoft.com/office/drawing/2012/chart">
                      <c:ext xmlns:c15="http://schemas.microsoft.com/office/drawing/2012/chart" uri="{02D57815-91ED-43cb-92C2-25804820EDAC}">
                        <c15:formulaRef>
                          <c15:sqref>Diff!$A$2:$A$3</c15:sqref>
                        </c15:formulaRef>
                      </c:ext>
                    </c:extLst>
                    <c:strCache>
                      <c:ptCount val="2"/>
                      <c:pt idx="0">
                        <c:v>T3SS+</c:v>
                      </c:pt>
                      <c:pt idx="1">
                        <c:v>T3SS-</c:v>
                      </c:pt>
                    </c:strCache>
                  </c:strRef>
                </c:cat>
                <c:val>
                  <c:numRef>
                    <c:extLst xmlns:c15="http://schemas.microsoft.com/office/drawing/2012/chart">
                      <c:ext xmlns:c15="http://schemas.microsoft.com/office/drawing/2012/chart" uri="{02D57815-91ED-43cb-92C2-25804820EDAC}">
                        <c15:formulaRef>
                          <c15:sqref>Diff!$C$2:$C$3</c15:sqref>
                        </c15:formulaRef>
                      </c:ext>
                    </c:extLst>
                    <c:numCache>
                      <c:formatCode>General</c:formatCode>
                      <c:ptCount val="2"/>
                      <c:pt idx="0">
                        <c:v>5000</c:v>
                      </c:pt>
                      <c:pt idx="1">
                        <c:v>-103300</c:v>
                      </c:pt>
                    </c:numCache>
                  </c:numRef>
                </c:val>
                <c:extLst xmlns:c15="http://schemas.microsoft.com/office/drawing/2012/chart">
                  <c:ext xmlns:c16="http://schemas.microsoft.com/office/drawing/2014/chart" uri="{C3380CC4-5D6E-409C-BE32-E72D297353CC}">
                    <c16:uniqueId val="{00000006-B4AA-4D91-AFD2-9D377D0DAAA8}"/>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Diff!$E$1</c15:sqref>
                        </c15:formulaRef>
                      </c:ext>
                    </c:extLst>
                    <c:strCache>
                      <c:ptCount val="1"/>
                      <c:pt idx="0">
                        <c:v>Percent Log</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invertIfNegative val="0"/>
                <c:dLbls>
                  <c:dLbl>
                    <c:idx val="0"/>
                    <c:layout>
                      <c:manualLayout>
                        <c:x val="-2.8099751018505347E-3"/>
                        <c:y val="7.0874861572535988E-2"/>
                      </c:manualLayout>
                    </c:layout>
                    <c:dLblPos val="outEnd"/>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7-B4AA-4D91-AFD2-9D377D0DAAA8}"/>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extLst xmlns:c15="http://schemas.microsoft.com/office/drawing/2012/chart">
                      <c:ext xmlns:c15="http://schemas.microsoft.com/office/drawing/2012/chart" uri="{02D57815-91ED-43cb-92C2-25804820EDAC}">
                        <c15:formulaRef>
                          <c15:sqref>Diff!$A$2:$A$3</c15:sqref>
                        </c15:formulaRef>
                      </c:ext>
                    </c:extLst>
                    <c:strCache>
                      <c:ptCount val="2"/>
                      <c:pt idx="0">
                        <c:v>T3SS+</c:v>
                      </c:pt>
                      <c:pt idx="1">
                        <c:v>T3SS-</c:v>
                      </c:pt>
                    </c:strCache>
                  </c:strRef>
                </c:cat>
                <c:val>
                  <c:numRef>
                    <c:extLst xmlns:c15="http://schemas.microsoft.com/office/drawing/2012/chart">
                      <c:ext xmlns:c15="http://schemas.microsoft.com/office/drawing/2012/chart" uri="{02D57815-91ED-43cb-92C2-25804820EDAC}">
                        <c15:formulaRef>
                          <c15:sqref>Diff!$E$2:$E$3</c15:sqref>
                        </c15:formulaRef>
                      </c:ext>
                    </c:extLst>
                    <c:numCache>
                      <c:formatCode>0.00%</c:formatCode>
                      <c:ptCount val="2"/>
                      <c:pt idx="0" formatCode="0%">
                        <c:v>1</c:v>
                      </c:pt>
                      <c:pt idx="1">
                        <c:v>1.8E-3</c:v>
                      </c:pt>
                    </c:numCache>
                  </c:numRef>
                </c:val>
                <c:extLst xmlns:c15="http://schemas.microsoft.com/office/drawing/2012/chart">
                  <c:ext xmlns:c16="http://schemas.microsoft.com/office/drawing/2014/chart" uri="{C3380CC4-5D6E-409C-BE32-E72D297353CC}">
                    <c16:uniqueId val="{00000008-B4AA-4D91-AFD2-9D377D0DAAA8}"/>
                  </c:ext>
                </c:extLst>
              </c15:ser>
            </c15:filteredBarSeries>
          </c:ext>
        </c:extLst>
      </c:barChart>
      <c:catAx>
        <c:axId val="728399448"/>
        <c:scaling>
          <c:orientation val="minMax"/>
        </c:scaling>
        <c:delete val="0"/>
        <c:axPos val="b"/>
        <c:title>
          <c:tx>
            <c:rich>
              <a:bodyPr rot="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a:t>Strain</a:t>
                </a:r>
              </a:p>
            </c:rich>
          </c:tx>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low"/>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728394200"/>
        <c:crossesAt val="0"/>
        <c:auto val="1"/>
        <c:lblAlgn val="ctr"/>
        <c:lblOffset val="100"/>
        <c:noMultiLvlLbl val="0"/>
      </c:catAx>
      <c:valAx>
        <c:axId val="728394200"/>
        <c:scaling>
          <c:logBase val="10"/>
          <c:orientation val="minMax"/>
          <c:max val="1.2"/>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2000"/>
                  <a:t>Percent Survival (log)</a:t>
                </a:r>
              </a:p>
            </c:rich>
          </c:tx>
          <c:overlay val="0"/>
          <c:spPr>
            <a:noFill/>
            <a:ln>
              <a:noFill/>
            </a:ln>
            <a:effectLst/>
          </c:spPr>
          <c:txPr>
            <a:bodyPr rot="-5400000" spcFirstLastPara="1" vertOverflow="ellipsis" vert="horz" wrap="square" anchor="ctr" anchorCtr="1"/>
            <a:lstStyle/>
            <a:p>
              <a:pPr>
                <a:defRPr sz="2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728399448"/>
        <c:crosses val="autoZero"/>
        <c:crossBetween val="between"/>
        <c:majorUnit val="0.2"/>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1"/>
          <p:cNvSpPr>
            <a:spLocks noGrp="1" noRot="1" noChangeAspect="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p:cNvSpPr>
            <a:spLocks noGrp="1" noChangeArrowheads="1"/>
          </p:cNvSpPr>
          <p:nvPr>
            <p:ph type="body"/>
          </p:nvPr>
        </p:nvSpPr>
        <p:spPr bwMode="auto">
          <a:xfrm>
            <a:off x="685800" y="4343400"/>
            <a:ext cx="5484813" cy="41132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n-US" noProof="0"/>
          </a:p>
        </p:txBody>
      </p:sp>
    </p:spTree>
    <p:extLst>
      <p:ext uri="{BB962C8B-B14F-4D97-AF65-F5344CB8AC3E}">
        <p14:creationId xmlns:p14="http://schemas.microsoft.com/office/powerpoint/2010/main" val="1559792985"/>
      </p:ext>
    </p:extLst>
  </p:cSld>
  <p:clrMap bg1="lt1" tx1="dk1" bg2="lt2" tx2="dk2" accent1="accent1" accent2="accent2" accent3="accent3" accent4="accent4" accent5="accent5" accent6="accent6" hlink="hlink" folHlink="folHlink"/>
  <p:notesStyle>
    <a:lvl1pPr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1pPr>
    <a:lvl2pPr marL="742950" indent="-28575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2pPr>
    <a:lvl3pPr marL="1143000" indent="-22860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3pPr>
    <a:lvl4pPr marL="1600200" indent="-22860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4pPr>
    <a:lvl5pPr marL="2057400" indent="-22860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5pPr>
    <a:lvl6pPr marL="2284927" algn="l" defTabSz="913969" rtl="0" eaLnBrk="1" latinLnBrk="0" hangingPunct="1">
      <a:defRPr sz="1400" kern="1200">
        <a:solidFill>
          <a:schemeClr val="tx1"/>
        </a:solidFill>
        <a:latin typeface="+mn-lt"/>
        <a:ea typeface="+mn-ea"/>
        <a:cs typeface="+mn-cs"/>
      </a:defRPr>
    </a:lvl6pPr>
    <a:lvl7pPr marL="2741912" algn="l" defTabSz="913969" rtl="0" eaLnBrk="1" latinLnBrk="0" hangingPunct="1">
      <a:defRPr sz="1400" kern="1200">
        <a:solidFill>
          <a:schemeClr val="tx1"/>
        </a:solidFill>
        <a:latin typeface="+mn-lt"/>
        <a:ea typeface="+mn-ea"/>
        <a:cs typeface="+mn-cs"/>
      </a:defRPr>
    </a:lvl7pPr>
    <a:lvl8pPr marL="3198897" algn="l" defTabSz="913969" rtl="0" eaLnBrk="1" latinLnBrk="0" hangingPunct="1">
      <a:defRPr sz="1400" kern="1200">
        <a:solidFill>
          <a:schemeClr val="tx1"/>
        </a:solidFill>
        <a:latin typeface="+mn-lt"/>
        <a:ea typeface="+mn-ea"/>
        <a:cs typeface="+mn-cs"/>
      </a:defRPr>
    </a:lvl8pPr>
    <a:lvl9pPr marL="3655881" algn="l" defTabSz="913969" rtl="0" eaLnBrk="1" latinLnBrk="0" hangingPunct="1">
      <a:defRPr sz="14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36947-E442-4D9C-9905-F71254E1AB81}"/>
              </a:ext>
            </a:extLst>
          </p:cNvPr>
          <p:cNvSpPr>
            <a:spLocks noGrp="1"/>
          </p:cNvSpPr>
          <p:nvPr>
            <p:ph type="ctrTitle"/>
          </p:nvPr>
        </p:nvSpPr>
        <p:spPr>
          <a:xfrm>
            <a:off x="5029200" y="5387342"/>
            <a:ext cx="30175200" cy="11460480"/>
          </a:xfrm>
        </p:spPr>
        <p:txBody>
          <a:bodyPr anchor="b"/>
          <a:lstStyle>
            <a:lvl1pPr algn="ctr">
              <a:defRPr sz="19800"/>
            </a:lvl1pPr>
          </a:lstStyle>
          <a:p>
            <a:r>
              <a:rPr lang="en-US"/>
              <a:t>Click to edit Master title style</a:t>
            </a:r>
          </a:p>
        </p:txBody>
      </p:sp>
      <p:sp>
        <p:nvSpPr>
          <p:cNvPr id="3" name="Subtitle 2">
            <a:extLst>
              <a:ext uri="{FF2B5EF4-FFF2-40B4-BE49-F238E27FC236}">
                <a16:creationId xmlns:a16="http://schemas.microsoft.com/office/drawing/2014/main" id="{A02A425D-9AC9-45EE-9778-69C353424853}"/>
              </a:ext>
            </a:extLst>
          </p:cNvPr>
          <p:cNvSpPr>
            <a:spLocks noGrp="1"/>
          </p:cNvSpPr>
          <p:nvPr>
            <p:ph type="subTitle" idx="1"/>
          </p:nvPr>
        </p:nvSpPr>
        <p:spPr>
          <a:xfrm>
            <a:off x="5029200" y="17289782"/>
            <a:ext cx="30175200" cy="7947658"/>
          </a:xfrm>
        </p:spPr>
        <p:txBody>
          <a:bodyPr/>
          <a:lstStyle>
            <a:lvl1pPr marL="0" indent="0" algn="ctr">
              <a:buNone/>
              <a:defRPr sz="7920"/>
            </a:lvl1pPr>
            <a:lvl2pPr marL="1508760" indent="0" algn="ctr">
              <a:buNone/>
              <a:defRPr sz="6600"/>
            </a:lvl2pPr>
            <a:lvl3pPr marL="3017520" indent="0" algn="ctr">
              <a:buNone/>
              <a:defRPr sz="5940"/>
            </a:lvl3pPr>
            <a:lvl4pPr marL="4526280" indent="0" algn="ctr">
              <a:buNone/>
              <a:defRPr sz="5280"/>
            </a:lvl4pPr>
            <a:lvl5pPr marL="6035040" indent="0" algn="ctr">
              <a:buNone/>
              <a:defRPr sz="5280"/>
            </a:lvl5pPr>
            <a:lvl6pPr marL="7543800" indent="0" algn="ctr">
              <a:buNone/>
              <a:defRPr sz="5280"/>
            </a:lvl6pPr>
            <a:lvl7pPr marL="9052560" indent="0" algn="ctr">
              <a:buNone/>
              <a:defRPr sz="5280"/>
            </a:lvl7pPr>
            <a:lvl8pPr marL="10561320" indent="0" algn="ctr">
              <a:buNone/>
              <a:defRPr sz="5280"/>
            </a:lvl8pPr>
            <a:lvl9pPr marL="12070080" indent="0" algn="ctr">
              <a:buNone/>
              <a:defRPr sz="5280"/>
            </a:lvl9pPr>
          </a:lstStyle>
          <a:p>
            <a:r>
              <a:rPr lang="en-US"/>
              <a:t>Click to edit Master subtitle style</a:t>
            </a:r>
          </a:p>
        </p:txBody>
      </p:sp>
      <p:sp>
        <p:nvSpPr>
          <p:cNvPr id="4" name="Date Placeholder 3">
            <a:extLst>
              <a:ext uri="{FF2B5EF4-FFF2-40B4-BE49-F238E27FC236}">
                <a16:creationId xmlns:a16="http://schemas.microsoft.com/office/drawing/2014/main" id="{17BFBE54-44F4-45ED-BCA1-A7F56219A8E3}"/>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F0E239A5-BD30-4930-A10B-F27D2A0DB0FD}"/>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D4FB4687-B5C2-4D65-A547-C8DF19DCCC99}"/>
              </a:ext>
            </a:extLst>
          </p:cNvPr>
          <p:cNvSpPr>
            <a:spLocks noGrp="1"/>
          </p:cNvSpPr>
          <p:nvPr>
            <p:ph type="sldNum" sz="quarter" idx="12"/>
          </p:nvPr>
        </p:nvSpPr>
        <p:spPr/>
        <p:txBody>
          <a:bodyPr/>
          <a:lstStyle/>
          <a:p>
            <a:pPr>
              <a:defRPr/>
            </a:pPr>
            <a:fld id="{0A0AFB4E-ABB2-46BD-A2F8-B519D1A3715D}" type="slidenum">
              <a:rPr lang="en-GB" smtClean="0"/>
              <a:pPr>
                <a:defRPr/>
              </a:pPr>
              <a:t>‹#›</a:t>
            </a:fld>
            <a:endParaRPr lang="en-GB"/>
          </a:p>
        </p:txBody>
      </p:sp>
    </p:spTree>
    <p:extLst>
      <p:ext uri="{BB962C8B-B14F-4D97-AF65-F5344CB8AC3E}">
        <p14:creationId xmlns:p14="http://schemas.microsoft.com/office/powerpoint/2010/main" val="1482396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D3A53-1545-43B8-8D81-533974DD129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97C424C-58C4-4394-ABB3-AA75703E439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70A81A-B781-48CF-9620-6EE3B3612CBB}"/>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44C36331-E531-4FCC-B3CF-28AA3A656677}"/>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FA26400-E1B7-4E7D-BF2D-22C495565CE0}"/>
              </a:ext>
            </a:extLst>
          </p:cNvPr>
          <p:cNvSpPr>
            <a:spLocks noGrp="1"/>
          </p:cNvSpPr>
          <p:nvPr>
            <p:ph type="sldNum" sz="quarter" idx="12"/>
          </p:nvPr>
        </p:nvSpPr>
        <p:spPr/>
        <p:txBody>
          <a:bodyPr/>
          <a:lstStyle/>
          <a:p>
            <a:pPr>
              <a:defRPr/>
            </a:pPr>
            <a:fld id="{5C17EE83-F196-43AE-B085-250C5BC5E994}" type="slidenum">
              <a:rPr lang="en-GB" smtClean="0"/>
              <a:pPr>
                <a:defRPr/>
              </a:pPr>
              <a:t>‹#›</a:t>
            </a:fld>
            <a:endParaRPr lang="en-GB"/>
          </a:p>
        </p:txBody>
      </p:sp>
    </p:spTree>
    <p:extLst>
      <p:ext uri="{BB962C8B-B14F-4D97-AF65-F5344CB8AC3E}">
        <p14:creationId xmlns:p14="http://schemas.microsoft.com/office/powerpoint/2010/main" val="4078622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49359-837B-433A-A5BC-71612A83C9DD}"/>
              </a:ext>
            </a:extLst>
          </p:cNvPr>
          <p:cNvSpPr>
            <a:spLocks noGrp="1"/>
          </p:cNvSpPr>
          <p:nvPr>
            <p:ph type="title"/>
          </p:nvPr>
        </p:nvSpPr>
        <p:spPr>
          <a:xfrm>
            <a:off x="2745105" y="8206745"/>
            <a:ext cx="34701480" cy="13693138"/>
          </a:xfrm>
        </p:spPr>
        <p:txBody>
          <a:bodyPr anchor="b"/>
          <a:lstStyle>
            <a:lvl1pPr>
              <a:defRPr sz="19800"/>
            </a:lvl1pPr>
          </a:lstStyle>
          <a:p>
            <a:r>
              <a:rPr lang="en-US"/>
              <a:t>Click to edit Master title style</a:t>
            </a:r>
          </a:p>
        </p:txBody>
      </p:sp>
      <p:sp>
        <p:nvSpPr>
          <p:cNvPr id="3" name="Text Placeholder 2">
            <a:extLst>
              <a:ext uri="{FF2B5EF4-FFF2-40B4-BE49-F238E27FC236}">
                <a16:creationId xmlns:a16="http://schemas.microsoft.com/office/drawing/2014/main" id="{AE91876D-241D-4144-8A46-5FE933AE0A05}"/>
              </a:ext>
            </a:extLst>
          </p:cNvPr>
          <p:cNvSpPr>
            <a:spLocks noGrp="1"/>
          </p:cNvSpPr>
          <p:nvPr>
            <p:ph type="body" idx="1"/>
          </p:nvPr>
        </p:nvSpPr>
        <p:spPr>
          <a:xfrm>
            <a:off x="2745105" y="22029425"/>
            <a:ext cx="34701480" cy="7200898"/>
          </a:xfrm>
        </p:spPr>
        <p:txBody>
          <a:bodyPr/>
          <a:lstStyle>
            <a:lvl1pPr marL="0" indent="0">
              <a:buNone/>
              <a:defRPr sz="7920">
                <a:solidFill>
                  <a:schemeClr val="tx1">
                    <a:tint val="75000"/>
                  </a:schemeClr>
                </a:solidFill>
              </a:defRPr>
            </a:lvl1pPr>
            <a:lvl2pPr marL="1508760" indent="0">
              <a:buNone/>
              <a:defRPr sz="6600">
                <a:solidFill>
                  <a:schemeClr val="tx1">
                    <a:tint val="75000"/>
                  </a:schemeClr>
                </a:solidFill>
              </a:defRPr>
            </a:lvl2pPr>
            <a:lvl3pPr marL="3017520" indent="0">
              <a:buNone/>
              <a:defRPr sz="5940">
                <a:solidFill>
                  <a:schemeClr val="tx1">
                    <a:tint val="75000"/>
                  </a:schemeClr>
                </a:solidFill>
              </a:defRPr>
            </a:lvl3pPr>
            <a:lvl4pPr marL="4526280" indent="0">
              <a:buNone/>
              <a:defRPr sz="5280">
                <a:solidFill>
                  <a:schemeClr val="tx1">
                    <a:tint val="75000"/>
                  </a:schemeClr>
                </a:solidFill>
              </a:defRPr>
            </a:lvl4pPr>
            <a:lvl5pPr marL="6035040" indent="0">
              <a:buNone/>
              <a:defRPr sz="5280">
                <a:solidFill>
                  <a:schemeClr val="tx1">
                    <a:tint val="75000"/>
                  </a:schemeClr>
                </a:solidFill>
              </a:defRPr>
            </a:lvl5pPr>
            <a:lvl6pPr marL="7543800" indent="0">
              <a:buNone/>
              <a:defRPr sz="5280">
                <a:solidFill>
                  <a:schemeClr val="tx1">
                    <a:tint val="75000"/>
                  </a:schemeClr>
                </a:solidFill>
              </a:defRPr>
            </a:lvl6pPr>
            <a:lvl7pPr marL="9052560" indent="0">
              <a:buNone/>
              <a:defRPr sz="5280">
                <a:solidFill>
                  <a:schemeClr val="tx1">
                    <a:tint val="75000"/>
                  </a:schemeClr>
                </a:solidFill>
              </a:defRPr>
            </a:lvl7pPr>
            <a:lvl8pPr marL="10561320" indent="0">
              <a:buNone/>
              <a:defRPr sz="5280">
                <a:solidFill>
                  <a:schemeClr val="tx1">
                    <a:tint val="75000"/>
                  </a:schemeClr>
                </a:solidFill>
              </a:defRPr>
            </a:lvl8pPr>
            <a:lvl9pPr marL="12070080" indent="0">
              <a:buNone/>
              <a:defRPr sz="528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A3EF60-8F69-4F9D-9675-4CF6222EFFA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F6DDC8A4-DE2F-4977-BE44-482AE1803556}"/>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8CA34F1F-F84A-4344-88AA-C0BE97F436FB}"/>
              </a:ext>
            </a:extLst>
          </p:cNvPr>
          <p:cNvSpPr>
            <a:spLocks noGrp="1"/>
          </p:cNvSpPr>
          <p:nvPr>
            <p:ph type="sldNum" sz="quarter" idx="12"/>
          </p:nvPr>
        </p:nvSpPr>
        <p:spPr/>
        <p:txBody>
          <a:bodyPr/>
          <a:lstStyle/>
          <a:p>
            <a:pPr>
              <a:defRPr/>
            </a:pPr>
            <a:fld id="{3D748057-0749-4BC0-B333-4FFC9F4C8B3A}" type="slidenum">
              <a:rPr lang="en-GB" smtClean="0"/>
              <a:pPr>
                <a:defRPr/>
              </a:pPr>
              <a:t>‹#›</a:t>
            </a:fld>
            <a:endParaRPr lang="en-GB"/>
          </a:p>
        </p:txBody>
      </p:sp>
    </p:spTree>
    <p:extLst>
      <p:ext uri="{BB962C8B-B14F-4D97-AF65-F5344CB8AC3E}">
        <p14:creationId xmlns:p14="http://schemas.microsoft.com/office/powerpoint/2010/main" val="14947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42A84-9F22-41A7-B6A4-4890A6C3BB2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DBF9D4-8E0E-45B2-A295-4D551D223CB1}"/>
              </a:ext>
            </a:extLst>
          </p:cNvPr>
          <p:cNvSpPr>
            <a:spLocks noGrp="1"/>
          </p:cNvSpPr>
          <p:nvPr>
            <p:ph sz="half" idx="1"/>
          </p:nvPr>
        </p:nvSpPr>
        <p:spPr>
          <a:xfrm>
            <a:off x="27660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017412A-A3B9-4CB6-A526-D360E9906B33}"/>
              </a:ext>
            </a:extLst>
          </p:cNvPr>
          <p:cNvSpPr>
            <a:spLocks noGrp="1"/>
          </p:cNvSpPr>
          <p:nvPr>
            <p:ph sz="half" idx="2"/>
          </p:nvPr>
        </p:nvSpPr>
        <p:spPr>
          <a:xfrm>
            <a:off x="203682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95EB5F6-A45A-4FF8-960D-0070421095F7}"/>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E638A09B-6C92-4627-AF51-66CB0AA375BA}"/>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814D6800-4C8E-4BB4-BDEE-A1D268424621}"/>
              </a:ext>
            </a:extLst>
          </p:cNvPr>
          <p:cNvSpPr>
            <a:spLocks noGrp="1"/>
          </p:cNvSpPr>
          <p:nvPr>
            <p:ph type="sldNum" sz="quarter" idx="12"/>
          </p:nvPr>
        </p:nvSpPr>
        <p:spPr/>
        <p:txBody>
          <a:bodyPr/>
          <a:lstStyle/>
          <a:p>
            <a:pPr>
              <a:defRPr/>
            </a:pPr>
            <a:fld id="{BFC321C5-55D1-48EB-9371-17C583AA6112}" type="slidenum">
              <a:rPr lang="en-GB" smtClean="0"/>
              <a:pPr>
                <a:defRPr/>
              </a:pPr>
              <a:t>‹#›</a:t>
            </a:fld>
            <a:endParaRPr lang="en-GB"/>
          </a:p>
        </p:txBody>
      </p:sp>
    </p:spTree>
    <p:extLst>
      <p:ext uri="{BB962C8B-B14F-4D97-AF65-F5344CB8AC3E}">
        <p14:creationId xmlns:p14="http://schemas.microsoft.com/office/powerpoint/2010/main" val="2211927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F7A07-9520-41BC-AE15-6C5B4BC5F470}"/>
              </a:ext>
            </a:extLst>
          </p:cNvPr>
          <p:cNvSpPr>
            <a:spLocks noGrp="1"/>
          </p:cNvSpPr>
          <p:nvPr>
            <p:ph type="title"/>
          </p:nvPr>
        </p:nvSpPr>
        <p:spPr>
          <a:xfrm>
            <a:off x="2771300" y="1752603"/>
            <a:ext cx="34701480" cy="63627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F67800B7-0BB5-4671-8BCF-227BC0EEA0A3}"/>
              </a:ext>
            </a:extLst>
          </p:cNvPr>
          <p:cNvSpPr>
            <a:spLocks noGrp="1"/>
          </p:cNvSpPr>
          <p:nvPr>
            <p:ph type="body" idx="1"/>
          </p:nvPr>
        </p:nvSpPr>
        <p:spPr>
          <a:xfrm>
            <a:off x="2771302" y="8069582"/>
            <a:ext cx="17020697" cy="3954778"/>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Click to edit Master text styles</a:t>
            </a:r>
          </a:p>
        </p:txBody>
      </p:sp>
      <p:sp>
        <p:nvSpPr>
          <p:cNvPr id="4" name="Content Placeholder 3">
            <a:extLst>
              <a:ext uri="{FF2B5EF4-FFF2-40B4-BE49-F238E27FC236}">
                <a16:creationId xmlns:a16="http://schemas.microsoft.com/office/drawing/2014/main" id="{049BD33A-4B26-4302-8CD8-4A051478C767}"/>
              </a:ext>
            </a:extLst>
          </p:cNvPr>
          <p:cNvSpPr>
            <a:spLocks noGrp="1"/>
          </p:cNvSpPr>
          <p:nvPr>
            <p:ph sz="half" idx="2"/>
          </p:nvPr>
        </p:nvSpPr>
        <p:spPr>
          <a:xfrm>
            <a:off x="2771302" y="12024360"/>
            <a:ext cx="1702069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80C171-354F-4A6C-AE87-56954D8D93CC}"/>
              </a:ext>
            </a:extLst>
          </p:cNvPr>
          <p:cNvSpPr>
            <a:spLocks noGrp="1"/>
          </p:cNvSpPr>
          <p:nvPr>
            <p:ph type="body" sz="quarter" idx="3"/>
          </p:nvPr>
        </p:nvSpPr>
        <p:spPr>
          <a:xfrm>
            <a:off x="20368260" y="8069582"/>
            <a:ext cx="17104520" cy="3954778"/>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Click to edit Master text styles</a:t>
            </a:r>
          </a:p>
        </p:txBody>
      </p:sp>
      <p:sp>
        <p:nvSpPr>
          <p:cNvPr id="6" name="Content Placeholder 5">
            <a:extLst>
              <a:ext uri="{FF2B5EF4-FFF2-40B4-BE49-F238E27FC236}">
                <a16:creationId xmlns:a16="http://schemas.microsoft.com/office/drawing/2014/main" id="{5C53F659-6DFC-40EA-94CA-C9A69FD0D473}"/>
              </a:ext>
            </a:extLst>
          </p:cNvPr>
          <p:cNvSpPr>
            <a:spLocks noGrp="1"/>
          </p:cNvSpPr>
          <p:nvPr>
            <p:ph sz="quarter" idx="4"/>
          </p:nvPr>
        </p:nvSpPr>
        <p:spPr>
          <a:xfrm>
            <a:off x="20368260" y="12024360"/>
            <a:ext cx="17104520"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F0FD0C-86DF-456E-8013-C82AAA620C8A}"/>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BF03309E-6998-40E1-B370-C5B7982239ED}"/>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1D4FED60-3948-46F3-BA1A-286C729CDAC4}"/>
              </a:ext>
            </a:extLst>
          </p:cNvPr>
          <p:cNvSpPr>
            <a:spLocks noGrp="1"/>
          </p:cNvSpPr>
          <p:nvPr>
            <p:ph type="sldNum" sz="quarter" idx="12"/>
          </p:nvPr>
        </p:nvSpPr>
        <p:spPr/>
        <p:txBody>
          <a:bodyPr/>
          <a:lstStyle/>
          <a:p>
            <a:pPr>
              <a:defRPr/>
            </a:pPr>
            <a:fld id="{A9C20C61-1847-4421-824F-B5EB60D18504}" type="slidenum">
              <a:rPr lang="en-GB" smtClean="0"/>
              <a:pPr>
                <a:defRPr/>
              </a:pPr>
              <a:t>‹#›</a:t>
            </a:fld>
            <a:endParaRPr lang="en-GB"/>
          </a:p>
        </p:txBody>
      </p:sp>
    </p:spTree>
    <p:extLst>
      <p:ext uri="{BB962C8B-B14F-4D97-AF65-F5344CB8AC3E}">
        <p14:creationId xmlns:p14="http://schemas.microsoft.com/office/powerpoint/2010/main" val="2976507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65445-6DF5-4E4E-9674-AD677D73467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F2F8488-7267-4DEC-8296-5B78EE2BA924}"/>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F0400BD4-2BFF-4052-B537-0942A6BD5AC5}"/>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B75C4F08-9154-47FD-B220-E7F28026FDBA}"/>
              </a:ext>
            </a:extLst>
          </p:cNvPr>
          <p:cNvSpPr>
            <a:spLocks noGrp="1"/>
          </p:cNvSpPr>
          <p:nvPr>
            <p:ph type="sldNum" sz="quarter" idx="12"/>
          </p:nvPr>
        </p:nvSpPr>
        <p:spPr/>
        <p:txBody>
          <a:bodyPr/>
          <a:lstStyle/>
          <a:p>
            <a:pPr>
              <a:defRPr/>
            </a:pPr>
            <a:fld id="{AC4224D7-9B60-4B41-A680-3F30997EC3C3}" type="slidenum">
              <a:rPr lang="en-GB" smtClean="0"/>
              <a:pPr>
                <a:defRPr/>
              </a:pPr>
              <a:t>‹#›</a:t>
            </a:fld>
            <a:endParaRPr lang="en-GB"/>
          </a:p>
        </p:txBody>
      </p:sp>
    </p:spTree>
    <p:extLst>
      <p:ext uri="{BB962C8B-B14F-4D97-AF65-F5344CB8AC3E}">
        <p14:creationId xmlns:p14="http://schemas.microsoft.com/office/powerpoint/2010/main" val="326034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CEC0DF-8CBF-46CB-90C0-A21A77D438C3}"/>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86C56ECB-0A54-4FDD-884C-43882490EC72}"/>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91A55669-AA11-49D0-94F3-CA8C15ED6587}"/>
              </a:ext>
            </a:extLst>
          </p:cNvPr>
          <p:cNvSpPr>
            <a:spLocks noGrp="1"/>
          </p:cNvSpPr>
          <p:nvPr>
            <p:ph type="sldNum" sz="quarter" idx="12"/>
          </p:nvPr>
        </p:nvSpPr>
        <p:spPr/>
        <p:txBody>
          <a:bodyPr/>
          <a:lstStyle/>
          <a:p>
            <a:pPr>
              <a:defRPr/>
            </a:pPr>
            <a:fld id="{32FC5F59-9AF6-4561-9FF6-44903EF7AF2B}" type="slidenum">
              <a:rPr lang="en-GB" smtClean="0"/>
              <a:pPr>
                <a:defRPr/>
              </a:pPr>
              <a:t>‹#›</a:t>
            </a:fld>
            <a:endParaRPr lang="en-GB"/>
          </a:p>
        </p:txBody>
      </p:sp>
    </p:spTree>
    <p:extLst>
      <p:ext uri="{BB962C8B-B14F-4D97-AF65-F5344CB8AC3E}">
        <p14:creationId xmlns:p14="http://schemas.microsoft.com/office/powerpoint/2010/main" val="1184480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E3D22-2C3B-4A76-AF36-396202335C08}"/>
              </a:ext>
            </a:extLst>
          </p:cNvPr>
          <p:cNvSpPr>
            <a:spLocks noGrp="1"/>
          </p:cNvSpPr>
          <p:nvPr>
            <p:ph type="title"/>
          </p:nvPr>
        </p:nvSpPr>
        <p:spPr>
          <a:xfrm>
            <a:off x="2771302" y="2194560"/>
            <a:ext cx="12976382" cy="7680960"/>
          </a:xfrm>
        </p:spPr>
        <p:txBody>
          <a:bodyPr anchor="b"/>
          <a:lstStyle>
            <a:lvl1pPr>
              <a:defRPr sz="10560"/>
            </a:lvl1pPr>
          </a:lstStyle>
          <a:p>
            <a:r>
              <a:rPr lang="en-US"/>
              <a:t>Click to edit Master title style</a:t>
            </a:r>
          </a:p>
        </p:txBody>
      </p:sp>
      <p:sp>
        <p:nvSpPr>
          <p:cNvPr id="3" name="Content Placeholder 2">
            <a:extLst>
              <a:ext uri="{FF2B5EF4-FFF2-40B4-BE49-F238E27FC236}">
                <a16:creationId xmlns:a16="http://schemas.microsoft.com/office/drawing/2014/main" id="{2EE64A7B-D0F5-44F2-B6C0-081F640CCFD0}"/>
              </a:ext>
            </a:extLst>
          </p:cNvPr>
          <p:cNvSpPr>
            <a:spLocks noGrp="1"/>
          </p:cNvSpPr>
          <p:nvPr>
            <p:ph idx="1"/>
          </p:nvPr>
        </p:nvSpPr>
        <p:spPr>
          <a:xfrm>
            <a:off x="17104520" y="4739642"/>
            <a:ext cx="20368260" cy="23393400"/>
          </a:xfrm>
        </p:spPr>
        <p:txBody>
          <a:bodyPr/>
          <a:lstStyle>
            <a:lvl1pPr>
              <a:defRPr sz="10560"/>
            </a:lvl1pPr>
            <a:lvl2pPr>
              <a:defRPr sz="9240"/>
            </a:lvl2pPr>
            <a:lvl3pPr>
              <a:defRPr sz="7920"/>
            </a:lvl3pPr>
            <a:lvl4pPr>
              <a:defRPr sz="6600"/>
            </a:lvl4pPr>
            <a:lvl5pPr>
              <a:defRPr sz="6600"/>
            </a:lvl5pPr>
            <a:lvl6pPr>
              <a:defRPr sz="6600"/>
            </a:lvl6pPr>
            <a:lvl7pPr>
              <a:defRPr sz="6600"/>
            </a:lvl7pPr>
            <a:lvl8pPr>
              <a:defRPr sz="6600"/>
            </a:lvl8pPr>
            <a:lvl9pPr>
              <a:defRPr sz="6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87BC456-CB23-496F-B76B-1CBAB9C42D6C}"/>
              </a:ext>
            </a:extLst>
          </p:cNvPr>
          <p:cNvSpPr>
            <a:spLocks noGrp="1"/>
          </p:cNvSpPr>
          <p:nvPr>
            <p:ph type="body" sz="half" idx="2"/>
          </p:nvPr>
        </p:nvSpPr>
        <p:spPr>
          <a:xfrm>
            <a:off x="2771302" y="9875520"/>
            <a:ext cx="12976382" cy="18295622"/>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Click to edit Master text styles</a:t>
            </a:r>
          </a:p>
        </p:txBody>
      </p:sp>
      <p:sp>
        <p:nvSpPr>
          <p:cNvPr id="5" name="Date Placeholder 4">
            <a:extLst>
              <a:ext uri="{FF2B5EF4-FFF2-40B4-BE49-F238E27FC236}">
                <a16:creationId xmlns:a16="http://schemas.microsoft.com/office/drawing/2014/main" id="{49638810-EA65-4FCD-9980-5BB9B3D451F4}"/>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31F7BB1A-AF18-4789-B1FF-8AB556455103}"/>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7DB0ADE3-5E9C-4FE9-B358-E5F3B22E0630}"/>
              </a:ext>
            </a:extLst>
          </p:cNvPr>
          <p:cNvSpPr>
            <a:spLocks noGrp="1"/>
          </p:cNvSpPr>
          <p:nvPr>
            <p:ph type="sldNum" sz="quarter" idx="12"/>
          </p:nvPr>
        </p:nvSpPr>
        <p:spPr/>
        <p:txBody>
          <a:bodyPr/>
          <a:lstStyle/>
          <a:p>
            <a:pPr>
              <a:defRPr/>
            </a:pPr>
            <a:fld id="{CAB51DF2-CFE2-4941-A3BC-E7E0AD178699}" type="slidenum">
              <a:rPr lang="en-GB" smtClean="0"/>
              <a:pPr>
                <a:defRPr/>
              </a:pPr>
              <a:t>‹#›</a:t>
            </a:fld>
            <a:endParaRPr lang="en-GB"/>
          </a:p>
        </p:txBody>
      </p:sp>
    </p:spTree>
    <p:extLst>
      <p:ext uri="{BB962C8B-B14F-4D97-AF65-F5344CB8AC3E}">
        <p14:creationId xmlns:p14="http://schemas.microsoft.com/office/powerpoint/2010/main" val="3843698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F6D85-28A8-4499-9EAB-5049058613D5}"/>
              </a:ext>
            </a:extLst>
          </p:cNvPr>
          <p:cNvSpPr>
            <a:spLocks noGrp="1"/>
          </p:cNvSpPr>
          <p:nvPr>
            <p:ph type="title"/>
          </p:nvPr>
        </p:nvSpPr>
        <p:spPr>
          <a:xfrm>
            <a:off x="2771302" y="2194560"/>
            <a:ext cx="12976382" cy="7680960"/>
          </a:xfrm>
        </p:spPr>
        <p:txBody>
          <a:bodyPr anchor="b"/>
          <a:lstStyle>
            <a:lvl1pPr>
              <a:defRPr sz="10560"/>
            </a:lvl1pPr>
          </a:lstStyle>
          <a:p>
            <a:r>
              <a:rPr lang="en-US"/>
              <a:t>Click to edit Master title style</a:t>
            </a:r>
          </a:p>
        </p:txBody>
      </p:sp>
      <p:sp>
        <p:nvSpPr>
          <p:cNvPr id="3" name="Picture Placeholder 2">
            <a:extLst>
              <a:ext uri="{FF2B5EF4-FFF2-40B4-BE49-F238E27FC236}">
                <a16:creationId xmlns:a16="http://schemas.microsoft.com/office/drawing/2014/main" id="{C4286354-A7A4-4BAE-ADA3-C82C5693E3FD}"/>
              </a:ext>
            </a:extLst>
          </p:cNvPr>
          <p:cNvSpPr>
            <a:spLocks noGrp="1"/>
          </p:cNvSpPr>
          <p:nvPr>
            <p:ph type="pic" idx="1"/>
          </p:nvPr>
        </p:nvSpPr>
        <p:spPr>
          <a:xfrm>
            <a:off x="17104520" y="4739642"/>
            <a:ext cx="20368260" cy="23393400"/>
          </a:xfrm>
        </p:spPr>
        <p:txBody>
          <a:bodyPr/>
          <a:lstStyle>
            <a:lvl1pPr marL="0" indent="0">
              <a:buNone/>
              <a:defRPr sz="10560"/>
            </a:lvl1pPr>
            <a:lvl2pPr marL="1508760" indent="0">
              <a:buNone/>
              <a:defRPr sz="9240"/>
            </a:lvl2pPr>
            <a:lvl3pPr marL="3017520" indent="0">
              <a:buNone/>
              <a:defRPr sz="7920"/>
            </a:lvl3pPr>
            <a:lvl4pPr marL="4526280" indent="0">
              <a:buNone/>
              <a:defRPr sz="6600"/>
            </a:lvl4pPr>
            <a:lvl5pPr marL="6035040" indent="0">
              <a:buNone/>
              <a:defRPr sz="6600"/>
            </a:lvl5pPr>
            <a:lvl6pPr marL="7543800" indent="0">
              <a:buNone/>
              <a:defRPr sz="6600"/>
            </a:lvl6pPr>
            <a:lvl7pPr marL="9052560" indent="0">
              <a:buNone/>
              <a:defRPr sz="6600"/>
            </a:lvl7pPr>
            <a:lvl8pPr marL="10561320" indent="0">
              <a:buNone/>
              <a:defRPr sz="6600"/>
            </a:lvl8pPr>
            <a:lvl9pPr marL="12070080" indent="0">
              <a:buNone/>
              <a:defRPr sz="6600"/>
            </a:lvl9pPr>
          </a:lstStyle>
          <a:p>
            <a:endParaRPr lang="en-US"/>
          </a:p>
        </p:txBody>
      </p:sp>
      <p:sp>
        <p:nvSpPr>
          <p:cNvPr id="4" name="Text Placeholder 3">
            <a:extLst>
              <a:ext uri="{FF2B5EF4-FFF2-40B4-BE49-F238E27FC236}">
                <a16:creationId xmlns:a16="http://schemas.microsoft.com/office/drawing/2014/main" id="{945F0B56-9BD5-4D25-8963-46CAAEB458DA}"/>
              </a:ext>
            </a:extLst>
          </p:cNvPr>
          <p:cNvSpPr>
            <a:spLocks noGrp="1"/>
          </p:cNvSpPr>
          <p:nvPr>
            <p:ph type="body" sz="half" idx="2"/>
          </p:nvPr>
        </p:nvSpPr>
        <p:spPr>
          <a:xfrm>
            <a:off x="2771302" y="9875520"/>
            <a:ext cx="12976382" cy="18295622"/>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Click to edit Master text styles</a:t>
            </a:r>
          </a:p>
        </p:txBody>
      </p:sp>
      <p:sp>
        <p:nvSpPr>
          <p:cNvPr id="5" name="Date Placeholder 4">
            <a:extLst>
              <a:ext uri="{FF2B5EF4-FFF2-40B4-BE49-F238E27FC236}">
                <a16:creationId xmlns:a16="http://schemas.microsoft.com/office/drawing/2014/main" id="{CE5F5FE9-9DAD-46B1-942F-EB9D563B141A}"/>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6787A3BE-8281-4165-A11B-9DF3ECCF714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BF993555-0137-4242-ACD8-7C07E78F0F16}"/>
              </a:ext>
            </a:extLst>
          </p:cNvPr>
          <p:cNvSpPr>
            <a:spLocks noGrp="1"/>
          </p:cNvSpPr>
          <p:nvPr>
            <p:ph type="sldNum" sz="quarter" idx="12"/>
          </p:nvPr>
        </p:nvSpPr>
        <p:spPr/>
        <p:txBody>
          <a:bodyPr/>
          <a:lstStyle/>
          <a:p>
            <a:pPr>
              <a:defRPr/>
            </a:pPr>
            <a:fld id="{0D7C2898-AAD3-4850-A4E5-01FB09395082}" type="slidenum">
              <a:rPr lang="en-GB" smtClean="0"/>
              <a:pPr>
                <a:defRPr/>
              </a:pPr>
              <a:t>‹#›</a:t>
            </a:fld>
            <a:endParaRPr lang="en-GB"/>
          </a:p>
        </p:txBody>
      </p:sp>
    </p:spTree>
    <p:extLst>
      <p:ext uri="{BB962C8B-B14F-4D97-AF65-F5344CB8AC3E}">
        <p14:creationId xmlns:p14="http://schemas.microsoft.com/office/powerpoint/2010/main" val="2369448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44CA-559F-4311-A53D-E5DDB0C91A8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EB52F7A-5568-4D11-B449-ED0A667EBA5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D8CE3A-A4A4-41D8-B5D5-4DA7EEB55172}"/>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3599D754-4C31-49F5-92DB-47C42729994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69284434-C41F-4EE2-A1FF-867464D847FB}"/>
              </a:ext>
            </a:extLst>
          </p:cNvPr>
          <p:cNvSpPr>
            <a:spLocks noGrp="1"/>
          </p:cNvSpPr>
          <p:nvPr>
            <p:ph type="sldNum" sz="quarter" idx="12"/>
          </p:nvPr>
        </p:nvSpPr>
        <p:spPr/>
        <p:txBody>
          <a:bodyPr/>
          <a:lstStyle/>
          <a:p>
            <a:pPr>
              <a:defRPr/>
            </a:pPr>
            <a:fld id="{9A56DE51-BED8-4E54-B884-94D19DC2A793}" type="slidenum">
              <a:rPr lang="en-GB" smtClean="0"/>
              <a:pPr>
                <a:defRPr/>
              </a:pPr>
              <a:t>‹#›</a:t>
            </a:fld>
            <a:endParaRPr lang="en-GB"/>
          </a:p>
        </p:txBody>
      </p:sp>
    </p:spTree>
    <p:extLst>
      <p:ext uri="{BB962C8B-B14F-4D97-AF65-F5344CB8AC3E}">
        <p14:creationId xmlns:p14="http://schemas.microsoft.com/office/powerpoint/2010/main" val="3149894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71E902-46F2-4E9C-9B57-0C1B8922A4B4}"/>
              </a:ext>
            </a:extLst>
          </p:cNvPr>
          <p:cNvSpPr>
            <a:spLocks noGrp="1"/>
          </p:cNvSpPr>
          <p:nvPr>
            <p:ph type="title" orient="vert"/>
          </p:nvPr>
        </p:nvSpPr>
        <p:spPr>
          <a:xfrm>
            <a:off x="28792170" y="1752600"/>
            <a:ext cx="8675370" cy="2789682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9EF2672-EAEF-403D-8E71-0B9C59F323A3}"/>
              </a:ext>
            </a:extLst>
          </p:cNvPr>
          <p:cNvSpPr>
            <a:spLocks noGrp="1"/>
          </p:cNvSpPr>
          <p:nvPr>
            <p:ph type="body" orient="vert" idx="1"/>
          </p:nvPr>
        </p:nvSpPr>
        <p:spPr>
          <a:xfrm>
            <a:off x="2766060" y="1752600"/>
            <a:ext cx="2552319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0B23E7-B593-4204-B8F1-F132E0063AF9}"/>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14FC773F-18CF-4622-8784-7FF3310C6D3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18159CCD-988F-4F6A-A647-C861F680D9E0}"/>
              </a:ext>
            </a:extLst>
          </p:cNvPr>
          <p:cNvSpPr>
            <a:spLocks noGrp="1"/>
          </p:cNvSpPr>
          <p:nvPr>
            <p:ph type="sldNum" sz="quarter" idx="12"/>
          </p:nvPr>
        </p:nvSpPr>
        <p:spPr/>
        <p:txBody>
          <a:bodyPr/>
          <a:lstStyle/>
          <a:p>
            <a:pPr>
              <a:defRPr/>
            </a:pPr>
            <a:fld id="{2EFDB3EC-D18D-47BB-9582-95BFCDA954B1}" type="slidenum">
              <a:rPr lang="en-GB" smtClean="0"/>
              <a:pPr>
                <a:defRPr/>
              </a:pPr>
              <a:t>‹#›</a:t>
            </a:fld>
            <a:endParaRPr lang="en-GB"/>
          </a:p>
        </p:txBody>
      </p:sp>
    </p:spTree>
    <p:extLst>
      <p:ext uri="{BB962C8B-B14F-4D97-AF65-F5344CB8AC3E}">
        <p14:creationId xmlns:p14="http://schemas.microsoft.com/office/powerpoint/2010/main" val="149776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E69B56-3F2C-44DC-AD05-824C74146631}"/>
              </a:ext>
            </a:extLst>
          </p:cNvPr>
          <p:cNvSpPr>
            <a:spLocks noGrp="1"/>
          </p:cNvSpPr>
          <p:nvPr>
            <p:ph type="title"/>
          </p:nvPr>
        </p:nvSpPr>
        <p:spPr>
          <a:xfrm>
            <a:off x="2766060" y="1752603"/>
            <a:ext cx="3470148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8FA08CB-FDAA-486C-A898-10DC8703C693}"/>
              </a:ext>
            </a:extLst>
          </p:cNvPr>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8EB431-CFF0-44BF-BC60-DE1CE39D34DB}"/>
              </a:ext>
            </a:extLst>
          </p:cNvPr>
          <p:cNvSpPr>
            <a:spLocks noGrp="1"/>
          </p:cNvSpPr>
          <p:nvPr>
            <p:ph type="dt" sz="half" idx="2"/>
          </p:nvPr>
        </p:nvSpPr>
        <p:spPr>
          <a:xfrm>
            <a:off x="2766060" y="30510482"/>
            <a:ext cx="9052560" cy="1752600"/>
          </a:xfrm>
          <a:prstGeom prst="rect">
            <a:avLst/>
          </a:prstGeom>
        </p:spPr>
        <p:txBody>
          <a:bodyPr vert="horz" lIns="91440" tIns="45720" rIns="91440" bIns="45720" rtlCol="0" anchor="ctr"/>
          <a:lstStyle>
            <a:lvl1pPr algn="l">
              <a:defRPr sz="3960">
                <a:solidFill>
                  <a:schemeClr val="tx1">
                    <a:tint val="75000"/>
                  </a:schemeClr>
                </a:solidFill>
              </a:defRPr>
            </a:lvl1pPr>
          </a:lstStyle>
          <a:p>
            <a:pPr>
              <a:defRPr/>
            </a:pPr>
            <a:endParaRPr lang="en-GB"/>
          </a:p>
        </p:txBody>
      </p:sp>
      <p:sp>
        <p:nvSpPr>
          <p:cNvPr id="5" name="Footer Placeholder 4">
            <a:extLst>
              <a:ext uri="{FF2B5EF4-FFF2-40B4-BE49-F238E27FC236}">
                <a16:creationId xmlns:a16="http://schemas.microsoft.com/office/drawing/2014/main" id="{9E0BAA80-FD80-4D12-8A4F-F49E4B1B92BB}"/>
              </a:ext>
            </a:extLst>
          </p:cNvPr>
          <p:cNvSpPr>
            <a:spLocks noGrp="1"/>
          </p:cNvSpPr>
          <p:nvPr>
            <p:ph type="ftr" sz="quarter" idx="3"/>
          </p:nvPr>
        </p:nvSpPr>
        <p:spPr>
          <a:xfrm>
            <a:off x="13327380" y="30510482"/>
            <a:ext cx="13578840" cy="1752600"/>
          </a:xfrm>
          <a:prstGeom prst="rect">
            <a:avLst/>
          </a:prstGeom>
        </p:spPr>
        <p:txBody>
          <a:bodyPr vert="horz" lIns="91440" tIns="45720" rIns="91440" bIns="45720" rtlCol="0" anchor="ctr"/>
          <a:lstStyle>
            <a:lvl1pPr algn="ctr">
              <a:defRPr sz="396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B2576427-C9C3-4505-AFA2-686A231175E5}"/>
              </a:ext>
            </a:extLst>
          </p:cNvPr>
          <p:cNvSpPr>
            <a:spLocks noGrp="1"/>
          </p:cNvSpPr>
          <p:nvPr>
            <p:ph type="sldNum" sz="quarter" idx="4"/>
          </p:nvPr>
        </p:nvSpPr>
        <p:spPr>
          <a:xfrm>
            <a:off x="28414980" y="30510482"/>
            <a:ext cx="905256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pPr>
              <a:defRPr/>
            </a:pPr>
            <a:fld id="{F847B956-7A6E-4BEF-B817-72427F66CFBF}" type="slidenum">
              <a:rPr lang="en-GB" smtClean="0"/>
              <a:pPr>
                <a:defRPr/>
              </a:pPr>
              <a:t>‹#›</a:t>
            </a:fld>
            <a:endParaRPr lang="en-GB"/>
          </a:p>
        </p:txBody>
      </p:sp>
    </p:spTree>
    <p:extLst>
      <p:ext uri="{BB962C8B-B14F-4D97-AF65-F5344CB8AC3E}">
        <p14:creationId xmlns:p14="http://schemas.microsoft.com/office/powerpoint/2010/main" val="1199262345"/>
      </p:ext>
    </p:extLst>
  </p:cSld>
  <p:clrMap bg1="lt1" tx1="dk1" bg2="lt2" tx2="dk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Lst>
  <p:txStyles>
    <p:titleStyle>
      <a:lvl1pPr algn="l" defTabSz="3017520" rtl="0" eaLnBrk="1" latinLnBrk="0" hangingPunct="1">
        <a:lnSpc>
          <a:spcPct val="90000"/>
        </a:lnSpc>
        <a:spcBef>
          <a:spcPct val="0"/>
        </a:spcBef>
        <a:buNone/>
        <a:defRPr sz="14520" kern="1200">
          <a:solidFill>
            <a:schemeClr val="tx1"/>
          </a:solidFill>
          <a:latin typeface="+mj-lt"/>
          <a:ea typeface="+mj-ea"/>
          <a:cs typeface="+mj-cs"/>
        </a:defRPr>
      </a:lvl1pPr>
    </p:titleStyle>
    <p:bodyStyle>
      <a:lvl1pPr marL="754380" indent="-754380" algn="l" defTabSz="3017520" rtl="0" eaLnBrk="1" latinLnBrk="0" hangingPunct="1">
        <a:lnSpc>
          <a:spcPct val="90000"/>
        </a:lnSpc>
        <a:spcBef>
          <a:spcPts val="3300"/>
        </a:spcBef>
        <a:buFont typeface="Arial" panose="020B0604020202020204" pitchFamily="34" charset="0"/>
        <a:buChar char="•"/>
        <a:defRPr sz="9240" kern="1200">
          <a:solidFill>
            <a:schemeClr val="tx1"/>
          </a:solidFill>
          <a:latin typeface="+mn-lt"/>
          <a:ea typeface="+mn-ea"/>
          <a:cs typeface="+mn-cs"/>
        </a:defRPr>
      </a:lvl1pPr>
      <a:lvl2pPr marL="2263140" indent="-754380" algn="l" defTabSz="3017520" rtl="0" eaLnBrk="1" latinLnBrk="0" hangingPunct="1">
        <a:lnSpc>
          <a:spcPct val="90000"/>
        </a:lnSpc>
        <a:spcBef>
          <a:spcPts val="1650"/>
        </a:spcBef>
        <a:buFont typeface="Arial" panose="020B0604020202020204" pitchFamily="34" charset="0"/>
        <a:buChar char="•"/>
        <a:defRPr sz="7920" kern="1200">
          <a:solidFill>
            <a:schemeClr val="tx1"/>
          </a:solidFill>
          <a:latin typeface="+mn-lt"/>
          <a:ea typeface="+mn-ea"/>
          <a:cs typeface="+mn-cs"/>
        </a:defRPr>
      </a:lvl2pPr>
      <a:lvl3pPr marL="3771900" indent="-754380" algn="l" defTabSz="3017520" rtl="0" eaLnBrk="1" latinLnBrk="0" hangingPunct="1">
        <a:lnSpc>
          <a:spcPct val="90000"/>
        </a:lnSpc>
        <a:spcBef>
          <a:spcPts val="1650"/>
        </a:spcBef>
        <a:buFont typeface="Arial" panose="020B0604020202020204" pitchFamily="34" charset="0"/>
        <a:buChar char="•"/>
        <a:defRPr sz="6600" kern="1200">
          <a:solidFill>
            <a:schemeClr val="tx1"/>
          </a:solidFill>
          <a:latin typeface="+mn-lt"/>
          <a:ea typeface="+mn-ea"/>
          <a:cs typeface="+mn-cs"/>
        </a:defRPr>
      </a:lvl3pPr>
      <a:lvl4pPr marL="52806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4pPr>
      <a:lvl5pPr marL="678942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5pPr>
      <a:lvl6pPr marL="829818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6pPr>
      <a:lvl7pPr marL="980694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7pPr>
      <a:lvl8pPr marL="1131570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8pPr>
      <a:lvl9pPr marL="128244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9pPr>
    </p:bodyStyle>
    <p:otherStyle>
      <a:defPPr>
        <a:defRPr lang="en-US"/>
      </a:defPPr>
      <a:lvl1pPr marL="0" algn="l" defTabSz="3017520" rtl="0" eaLnBrk="1" latinLnBrk="0" hangingPunct="1">
        <a:defRPr sz="5940" kern="1200">
          <a:solidFill>
            <a:schemeClr val="tx1"/>
          </a:solidFill>
          <a:latin typeface="+mn-lt"/>
          <a:ea typeface="+mn-ea"/>
          <a:cs typeface="+mn-cs"/>
        </a:defRPr>
      </a:lvl1pPr>
      <a:lvl2pPr marL="1508760" algn="l" defTabSz="3017520" rtl="0" eaLnBrk="1" latinLnBrk="0" hangingPunct="1">
        <a:defRPr sz="5940" kern="1200">
          <a:solidFill>
            <a:schemeClr val="tx1"/>
          </a:solidFill>
          <a:latin typeface="+mn-lt"/>
          <a:ea typeface="+mn-ea"/>
          <a:cs typeface="+mn-cs"/>
        </a:defRPr>
      </a:lvl2pPr>
      <a:lvl3pPr marL="3017520" algn="l" defTabSz="3017520" rtl="0" eaLnBrk="1" latinLnBrk="0" hangingPunct="1">
        <a:defRPr sz="5940" kern="1200">
          <a:solidFill>
            <a:schemeClr val="tx1"/>
          </a:solidFill>
          <a:latin typeface="+mn-lt"/>
          <a:ea typeface="+mn-ea"/>
          <a:cs typeface="+mn-cs"/>
        </a:defRPr>
      </a:lvl3pPr>
      <a:lvl4pPr marL="4526280" algn="l" defTabSz="3017520" rtl="0" eaLnBrk="1" latinLnBrk="0" hangingPunct="1">
        <a:defRPr sz="5940" kern="1200">
          <a:solidFill>
            <a:schemeClr val="tx1"/>
          </a:solidFill>
          <a:latin typeface="+mn-lt"/>
          <a:ea typeface="+mn-ea"/>
          <a:cs typeface="+mn-cs"/>
        </a:defRPr>
      </a:lvl4pPr>
      <a:lvl5pPr marL="6035040" algn="l" defTabSz="3017520" rtl="0" eaLnBrk="1" latinLnBrk="0" hangingPunct="1">
        <a:defRPr sz="5940" kern="1200">
          <a:solidFill>
            <a:schemeClr val="tx1"/>
          </a:solidFill>
          <a:latin typeface="+mn-lt"/>
          <a:ea typeface="+mn-ea"/>
          <a:cs typeface="+mn-cs"/>
        </a:defRPr>
      </a:lvl5pPr>
      <a:lvl6pPr marL="7543800" algn="l" defTabSz="3017520" rtl="0" eaLnBrk="1" latinLnBrk="0" hangingPunct="1">
        <a:defRPr sz="5940" kern="1200">
          <a:solidFill>
            <a:schemeClr val="tx1"/>
          </a:solidFill>
          <a:latin typeface="+mn-lt"/>
          <a:ea typeface="+mn-ea"/>
          <a:cs typeface="+mn-cs"/>
        </a:defRPr>
      </a:lvl6pPr>
      <a:lvl7pPr marL="9052560" algn="l" defTabSz="3017520" rtl="0" eaLnBrk="1" latinLnBrk="0" hangingPunct="1">
        <a:defRPr sz="5940" kern="1200">
          <a:solidFill>
            <a:schemeClr val="tx1"/>
          </a:solidFill>
          <a:latin typeface="+mn-lt"/>
          <a:ea typeface="+mn-ea"/>
          <a:cs typeface="+mn-cs"/>
        </a:defRPr>
      </a:lvl7pPr>
      <a:lvl8pPr marL="10561320" algn="l" defTabSz="3017520" rtl="0" eaLnBrk="1" latinLnBrk="0" hangingPunct="1">
        <a:defRPr sz="5940" kern="1200">
          <a:solidFill>
            <a:schemeClr val="tx1"/>
          </a:solidFill>
          <a:latin typeface="+mn-lt"/>
          <a:ea typeface="+mn-ea"/>
          <a:cs typeface="+mn-cs"/>
        </a:defRPr>
      </a:lvl8pPr>
      <a:lvl9pPr marL="12070080" algn="l" defTabSz="3017520" rtl="0" eaLnBrk="1" latinLnBrk="0" hangingPunct="1">
        <a:defRPr sz="59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image" Target="../media/image4.png"/><Relationship Id="rId10" Type="http://schemas.openxmlformats.org/officeDocument/2006/relationships/chart" Target="../charts/chart4.xml"/><Relationship Id="rId4" Type="http://schemas.openxmlformats.org/officeDocument/2006/relationships/image" Target="../media/image3.png"/><Relationship Id="rId9" Type="http://schemas.openxmlformats.org/officeDocument/2006/relationships/chart" Target="../charts/char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22E202-3C9B-1297-AC08-C3198EA8877D}"/>
              </a:ext>
            </a:extLst>
          </p:cNvPr>
          <p:cNvPicPr>
            <a:picLocks noChangeAspect="1"/>
          </p:cNvPicPr>
          <p:nvPr/>
        </p:nvPicPr>
        <p:blipFill>
          <a:blip r:embed="rId2"/>
          <a:stretch>
            <a:fillRect/>
          </a:stretch>
        </p:blipFill>
        <p:spPr>
          <a:xfrm>
            <a:off x="407920" y="12841984"/>
            <a:ext cx="6950611" cy="7117692"/>
          </a:xfrm>
          <a:prstGeom prst="rect">
            <a:avLst/>
          </a:prstGeom>
        </p:spPr>
      </p:pic>
      <p:pic>
        <p:nvPicPr>
          <p:cNvPr id="17" name="Picture 16">
            <a:extLst>
              <a:ext uri="{FF2B5EF4-FFF2-40B4-BE49-F238E27FC236}">
                <a16:creationId xmlns:a16="http://schemas.microsoft.com/office/drawing/2014/main" id="{EFF1935F-9E4B-1B93-C742-0BEF53A36904}"/>
              </a:ext>
            </a:extLst>
          </p:cNvPr>
          <p:cNvPicPr>
            <a:picLocks noChangeAspect="1"/>
          </p:cNvPicPr>
          <p:nvPr/>
        </p:nvPicPr>
        <p:blipFill>
          <a:blip r:embed="rId3"/>
          <a:stretch>
            <a:fillRect/>
          </a:stretch>
        </p:blipFill>
        <p:spPr>
          <a:xfrm>
            <a:off x="4377529" y="12418847"/>
            <a:ext cx="9938489" cy="2647192"/>
          </a:xfrm>
          <a:prstGeom prst="rect">
            <a:avLst/>
          </a:prstGeom>
        </p:spPr>
      </p:pic>
      <p:sp>
        <p:nvSpPr>
          <p:cNvPr id="2" name="Rectangle 13">
            <a:extLst>
              <a:ext uri="{FF2B5EF4-FFF2-40B4-BE49-F238E27FC236}">
                <a16:creationId xmlns:a16="http://schemas.microsoft.com/office/drawing/2014/main" id="{377F3D62-3542-4DDE-8B12-D1F0CAA74216}"/>
              </a:ext>
            </a:extLst>
          </p:cNvPr>
          <p:cNvSpPr txBox="1">
            <a:spLocks noChangeArrowheads="1"/>
          </p:cNvSpPr>
          <p:nvPr/>
        </p:nvSpPr>
        <p:spPr bwMode="auto">
          <a:xfrm>
            <a:off x="-10886" y="-16992"/>
            <a:ext cx="40255372" cy="5164007"/>
          </a:xfrm>
          <a:prstGeom prst="rect">
            <a:avLst/>
          </a:prstGeom>
          <a:solidFill>
            <a:srgbClr val="028260"/>
          </a:solidFill>
          <a:ln w="60325" cap="flat">
            <a:noFill/>
            <a:miter lim="800000"/>
          </a:ln>
        </p:spPr>
        <p:txBody>
          <a:bodyPr vert="horz" wrap="square" lIns="344853" tIns="172427" rIns="344853" bIns="172427" anchor="ctr" anchorCtr="0" compatLnSpc="1">
            <a:prstTxWarp prst="textNoShape">
              <a:avLst/>
            </a:prstTxWarp>
          </a:bodyPr>
          <a:lstStyle>
            <a:defPPr>
              <a:defRPr kern="1200"/>
            </a:defPPr>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a:defRPr>
            </a:lvl2pPr>
            <a:lvl3pPr algn="ctr" defTabSz="3762375" rtl="0" eaLnBrk="0" fontAlgn="base" hangingPunct="0">
              <a:spcBef>
                <a:spcPct val="0"/>
              </a:spcBef>
              <a:spcAft>
                <a:spcPct val="0"/>
              </a:spcAft>
              <a:defRPr sz="18200">
                <a:solidFill>
                  <a:schemeClr val="tx2"/>
                </a:solidFill>
                <a:latin typeface="Arial"/>
              </a:defRPr>
            </a:lvl3pPr>
            <a:lvl4pPr algn="ctr" defTabSz="3762375" rtl="0" eaLnBrk="0" fontAlgn="base" hangingPunct="0">
              <a:spcBef>
                <a:spcPct val="0"/>
              </a:spcBef>
              <a:spcAft>
                <a:spcPct val="0"/>
              </a:spcAft>
              <a:defRPr sz="18200">
                <a:solidFill>
                  <a:schemeClr val="tx2"/>
                </a:solidFill>
                <a:latin typeface="Arial"/>
              </a:defRPr>
            </a:lvl4pPr>
            <a:lvl5pPr algn="ctr" defTabSz="3762375" rtl="0" eaLnBrk="0" fontAlgn="base" hangingPunct="0">
              <a:spcBef>
                <a:spcPct val="0"/>
              </a:spcBef>
              <a:spcAft>
                <a:spcPct val="0"/>
              </a:spcAft>
              <a:defRPr sz="18200">
                <a:solidFill>
                  <a:schemeClr val="tx2"/>
                </a:solidFill>
                <a:latin typeface="Arial"/>
              </a:defRPr>
            </a:lvl5pPr>
            <a:lvl6pPr marL="457200" algn="ctr" defTabSz="3762375" rtl="0" fontAlgn="base">
              <a:spcBef>
                <a:spcPct val="0"/>
              </a:spcBef>
              <a:spcAft>
                <a:spcPct val="0"/>
              </a:spcAft>
              <a:defRPr sz="18200">
                <a:solidFill>
                  <a:schemeClr val="tx2"/>
                </a:solidFill>
                <a:latin typeface="Arial"/>
              </a:defRPr>
            </a:lvl6pPr>
            <a:lvl7pPr marL="914400" algn="ctr" defTabSz="3762375" rtl="0" fontAlgn="base">
              <a:spcBef>
                <a:spcPct val="0"/>
              </a:spcBef>
              <a:spcAft>
                <a:spcPct val="0"/>
              </a:spcAft>
              <a:defRPr sz="18200">
                <a:solidFill>
                  <a:schemeClr val="tx2"/>
                </a:solidFill>
                <a:latin typeface="Arial"/>
              </a:defRPr>
            </a:lvl7pPr>
            <a:lvl8pPr marL="1371600" algn="ctr" defTabSz="3762375" rtl="0" fontAlgn="base">
              <a:spcBef>
                <a:spcPct val="0"/>
              </a:spcBef>
              <a:spcAft>
                <a:spcPct val="0"/>
              </a:spcAft>
              <a:defRPr sz="18200">
                <a:solidFill>
                  <a:schemeClr val="tx2"/>
                </a:solidFill>
                <a:latin typeface="Arial"/>
              </a:defRPr>
            </a:lvl8pPr>
            <a:lvl9pPr marL="1828800" algn="ctr" defTabSz="3762375" rtl="0" fontAlgn="base">
              <a:spcBef>
                <a:spcPct val="0"/>
              </a:spcBef>
              <a:spcAft>
                <a:spcPct val="0"/>
              </a:spcAft>
              <a:defRPr sz="18200">
                <a:solidFill>
                  <a:schemeClr val="tx2"/>
                </a:solidFill>
                <a:latin typeface="Arial"/>
              </a:defRPr>
            </a:lvl9pPr>
          </a:lstStyle>
          <a:p>
            <a:pPr eaLnBrk="1" hangingPunct="1"/>
            <a:endParaRPr lang="en-US" sz="4400" i="1" dirty="0">
              <a:solidFill>
                <a:schemeClr val="bg1"/>
              </a:solidFill>
              <a:latin typeface="Arial" panose="020B0604020202020204" pitchFamily="34" charset="0"/>
            </a:endParaRPr>
          </a:p>
        </p:txBody>
      </p:sp>
      <p:sp>
        <p:nvSpPr>
          <p:cNvPr id="5" name="Title 11">
            <a:extLst>
              <a:ext uri="{FF2B5EF4-FFF2-40B4-BE49-F238E27FC236}">
                <a16:creationId xmlns:a16="http://schemas.microsoft.com/office/drawing/2014/main" id="{97AA1C33-0670-4A2B-9B1A-01C1CF57BBCF}"/>
              </a:ext>
            </a:extLst>
          </p:cNvPr>
          <p:cNvSpPr txBox="1"/>
          <p:nvPr/>
        </p:nvSpPr>
        <p:spPr>
          <a:xfrm>
            <a:off x="1996569" y="214024"/>
            <a:ext cx="34296350" cy="2675712"/>
          </a:xfrm>
          <a:prstGeom prst="rect">
            <a:avLst/>
          </a:prstGeom>
        </p:spPr>
        <p:txBody>
          <a:bodyPr lIns="117348" tIns="58674" rIns="117348" bIns="58674"/>
          <a:lstStyle>
            <a:defPPr>
              <a:defRPr lang="en-US"/>
            </a:defPPr>
            <a:lvl1pPr marL="0" algn="l" defTabSz="4388077" rtl="0" eaLnBrk="1" latinLnBrk="0" hangingPunct="1">
              <a:defRPr sz="8698" kern="1200">
                <a:solidFill>
                  <a:schemeClr val="tx1"/>
                </a:solidFill>
                <a:latin typeface="+mn-lt"/>
                <a:ea typeface="+mn-ea"/>
                <a:cs typeface="+mn-cs"/>
              </a:defRPr>
            </a:lvl1pPr>
            <a:lvl2pPr marL="2194039" algn="l" defTabSz="4388077" rtl="0" eaLnBrk="1" latinLnBrk="0" hangingPunct="1">
              <a:defRPr sz="8698" kern="1200">
                <a:solidFill>
                  <a:schemeClr val="tx1"/>
                </a:solidFill>
                <a:latin typeface="+mn-lt"/>
                <a:ea typeface="+mn-ea"/>
                <a:cs typeface="+mn-cs"/>
              </a:defRPr>
            </a:lvl2pPr>
            <a:lvl3pPr marL="4388077" algn="l" defTabSz="4388077" rtl="0" eaLnBrk="1" latinLnBrk="0" hangingPunct="1">
              <a:defRPr sz="8698" kern="1200">
                <a:solidFill>
                  <a:schemeClr val="tx1"/>
                </a:solidFill>
                <a:latin typeface="+mn-lt"/>
                <a:ea typeface="+mn-ea"/>
                <a:cs typeface="+mn-cs"/>
              </a:defRPr>
            </a:lvl3pPr>
            <a:lvl4pPr marL="6582120" algn="l" defTabSz="4388077" rtl="0" eaLnBrk="1" latinLnBrk="0" hangingPunct="1">
              <a:defRPr sz="8698" kern="1200">
                <a:solidFill>
                  <a:schemeClr val="tx1"/>
                </a:solidFill>
                <a:latin typeface="+mn-lt"/>
                <a:ea typeface="+mn-ea"/>
                <a:cs typeface="+mn-cs"/>
              </a:defRPr>
            </a:lvl4pPr>
            <a:lvl5pPr marL="8776160" algn="l" defTabSz="4388077" rtl="0" eaLnBrk="1" latinLnBrk="0" hangingPunct="1">
              <a:defRPr sz="8698" kern="1200">
                <a:solidFill>
                  <a:schemeClr val="tx1"/>
                </a:solidFill>
                <a:latin typeface="+mn-lt"/>
                <a:ea typeface="+mn-ea"/>
                <a:cs typeface="+mn-cs"/>
              </a:defRPr>
            </a:lvl5pPr>
            <a:lvl6pPr marL="10970199" algn="l" defTabSz="4388077" rtl="0" eaLnBrk="1" latinLnBrk="0" hangingPunct="1">
              <a:defRPr sz="8698" kern="1200">
                <a:solidFill>
                  <a:schemeClr val="tx1"/>
                </a:solidFill>
                <a:latin typeface="+mn-lt"/>
                <a:ea typeface="+mn-ea"/>
                <a:cs typeface="+mn-cs"/>
              </a:defRPr>
            </a:lvl6pPr>
            <a:lvl7pPr marL="13164238" algn="l" defTabSz="4388077" rtl="0" eaLnBrk="1" latinLnBrk="0" hangingPunct="1">
              <a:defRPr sz="8698" kern="1200">
                <a:solidFill>
                  <a:schemeClr val="tx1"/>
                </a:solidFill>
                <a:latin typeface="+mn-lt"/>
                <a:ea typeface="+mn-ea"/>
                <a:cs typeface="+mn-cs"/>
              </a:defRPr>
            </a:lvl7pPr>
            <a:lvl8pPr marL="15358277" algn="l" defTabSz="4388077" rtl="0" eaLnBrk="1" latinLnBrk="0" hangingPunct="1">
              <a:defRPr sz="8698" kern="1200">
                <a:solidFill>
                  <a:schemeClr val="tx1"/>
                </a:solidFill>
                <a:latin typeface="+mn-lt"/>
                <a:ea typeface="+mn-ea"/>
                <a:cs typeface="+mn-cs"/>
              </a:defRPr>
            </a:lvl8pPr>
            <a:lvl9pPr marL="17552318" algn="l" defTabSz="4388077" rtl="0" eaLnBrk="1" latinLnBrk="0" hangingPunct="1">
              <a:defRPr sz="8698" kern="1200">
                <a:solidFill>
                  <a:schemeClr val="tx1"/>
                </a:solidFill>
                <a:latin typeface="+mn-lt"/>
                <a:ea typeface="+mn-ea"/>
                <a:cs typeface="+mn-cs"/>
              </a:defRPr>
            </a:lvl9pPr>
          </a:lstStyle>
          <a:p>
            <a:pPr lvl="1" algn="ctr"/>
            <a:r>
              <a:rPr lang="en-US" sz="8067"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Contribution of Type III Secretion to Competitive Survival of Pathogenic </a:t>
            </a:r>
            <a:r>
              <a:rPr lang="en-US" sz="8067" b="1"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Vibrio parahaemolyticus</a:t>
            </a:r>
            <a:endParaRPr lang="en-US" sz="8067"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Placeholder 16">
            <a:extLst>
              <a:ext uri="{FF2B5EF4-FFF2-40B4-BE49-F238E27FC236}">
                <a16:creationId xmlns:a16="http://schemas.microsoft.com/office/drawing/2014/main" id="{E24E629C-FCAF-4D09-8B56-0AF5B0C52128}"/>
              </a:ext>
            </a:extLst>
          </p:cNvPr>
          <p:cNvSpPr txBox="1"/>
          <p:nvPr/>
        </p:nvSpPr>
        <p:spPr>
          <a:xfrm>
            <a:off x="4012231" y="2810597"/>
            <a:ext cx="32340550" cy="2199134"/>
          </a:xfrm>
          <a:prstGeom prst="rect">
            <a:avLst/>
          </a:prstGeom>
        </p:spPr>
        <p:txBody>
          <a:bodyPr wrap="square" lIns="117348" tIns="58674" rIns="117348" bIns="58674">
            <a:spAutoFit/>
          </a:bodyPr>
          <a:lstStyle>
            <a:defPPr>
              <a:defRPr lang="en-US"/>
            </a:defPPr>
            <a:lvl1pPr marL="0" algn="l" defTabSz="4388077" rtl="0" eaLnBrk="1" latinLnBrk="0" hangingPunct="1">
              <a:defRPr sz="8698" kern="1200">
                <a:solidFill>
                  <a:schemeClr val="tx1"/>
                </a:solidFill>
                <a:latin typeface="+mn-lt"/>
                <a:ea typeface="+mn-ea"/>
                <a:cs typeface="+mn-cs"/>
              </a:defRPr>
            </a:lvl1pPr>
            <a:lvl2pPr marL="2194039" algn="l" defTabSz="4388077" rtl="0" eaLnBrk="1" latinLnBrk="0" hangingPunct="1">
              <a:defRPr sz="8698" kern="1200">
                <a:solidFill>
                  <a:schemeClr val="tx1"/>
                </a:solidFill>
                <a:latin typeface="+mn-lt"/>
                <a:ea typeface="+mn-ea"/>
                <a:cs typeface="+mn-cs"/>
              </a:defRPr>
            </a:lvl2pPr>
            <a:lvl3pPr marL="4388077" algn="l" defTabSz="4388077" rtl="0" eaLnBrk="1" latinLnBrk="0" hangingPunct="1">
              <a:defRPr sz="8698" kern="1200">
                <a:solidFill>
                  <a:schemeClr val="tx1"/>
                </a:solidFill>
                <a:latin typeface="+mn-lt"/>
                <a:ea typeface="+mn-ea"/>
                <a:cs typeface="+mn-cs"/>
              </a:defRPr>
            </a:lvl3pPr>
            <a:lvl4pPr marL="6582120" algn="l" defTabSz="4388077" rtl="0" eaLnBrk="1" latinLnBrk="0" hangingPunct="1">
              <a:defRPr sz="8698" kern="1200">
                <a:solidFill>
                  <a:schemeClr val="tx1"/>
                </a:solidFill>
                <a:latin typeface="+mn-lt"/>
                <a:ea typeface="+mn-ea"/>
                <a:cs typeface="+mn-cs"/>
              </a:defRPr>
            </a:lvl4pPr>
            <a:lvl5pPr marL="8776160" algn="l" defTabSz="4388077" rtl="0" eaLnBrk="1" latinLnBrk="0" hangingPunct="1">
              <a:defRPr sz="8698" kern="1200">
                <a:solidFill>
                  <a:schemeClr val="tx1"/>
                </a:solidFill>
                <a:latin typeface="+mn-lt"/>
                <a:ea typeface="+mn-ea"/>
                <a:cs typeface="+mn-cs"/>
              </a:defRPr>
            </a:lvl5pPr>
            <a:lvl6pPr marL="10970199" algn="l" defTabSz="4388077" rtl="0" eaLnBrk="1" latinLnBrk="0" hangingPunct="1">
              <a:defRPr sz="8698" kern="1200">
                <a:solidFill>
                  <a:schemeClr val="tx1"/>
                </a:solidFill>
                <a:latin typeface="+mn-lt"/>
                <a:ea typeface="+mn-ea"/>
                <a:cs typeface="+mn-cs"/>
              </a:defRPr>
            </a:lvl6pPr>
            <a:lvl7pPr marL="13164238" algn="l" defTabSz="4388077" rtl="0" eaLnBrk="1" latinLnBrk="0" hangingPunct="1">
              <a:defRPr sz="8698" kern="1200">
                <a:solidFill>
                  <a:schemeClr val="tx1"/>
                </a:solidFill>
                <a:latin typeface="+mn-lt"/>
                <a:ea typeface="+mn-ea"/>
                <a:cs typeface="+mn-cs"/>
              </a:defRPr>
            </a:lvl7pPr>
            <a:lvl8pPr marL="15358277" algn="l" defTabSz="4388077" rtl="0" eaLnBrk="1" latinLnBrk="0" hangingPunct="1">
              <a:defRPr sz="8698" kern="1200">
                <a:solidFill>
                  <a:schemeClr val="tx1"/>
                </a:solidFill>
                <a:latin typeface="+mn-lt"/>
                <a:ea typeface="+mn-ea"/>
                <a:cs typeface="+mn-cs"/>
              </a:defRPr>
            </a:lvl8pPr>
            <a:lvl9pPr marL="17552318" algn="l" defTabSz="4388077" rtl="0" eaLnBrk="1" latinLnBrk="0" hangingPunct="1">
              <a:defRPr sz="8698" kern="1200">
                <a:solidFill>
                  <a:schemeClr val="tx1"/>
                </a:solidFill>
                <a:latin typeface="+mn-lt"/>
                <a:ea typeface="+mn-ea"/>
                <a:cs typeface="+mn-cs"/>
              </a:defRPr>
            </a:lvl9pPr>
          </a:lstStyle>
          <a:p>
            <a:pPr marL="0" marR="0" algn="ctr">
              <a:lnSpc>
                <a:spcPct val="107000"/>
              </a:lnSpc>
              <a:spcBef>
                <a:spcPts val="0"/>
              </a:spcBef>
              <a:spcAft>
                <a:spcPts val="0"/>
              </a:spcAft>
            </a:pPr>
            <a:r>
              <a:rPr lang="en-US" sz="4033"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Anna L. Early</a:t>
            </a:r>
            <a:r>
              <a:rPr lang="en-US" sz="4033" b="1"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US" sz="4033"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Randi Foxall</a:t>
            </a:r>
            <a:r>
              <a:rPr lang="en-US" sz="4033" b="1"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US" sz="4033"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Elizabeth Harvey</a:t>
            </a:r>
            <a:r>
              <a:rPr lang="en-US" sz="4033" b="1"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4033"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Stephen H. Jones</a:t>
            </a:r>
            <a:r>
              <a:rPr lang="en-US" sz="4033" b="1"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US" sz="4033"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and Cheryl A. Whistler</a:t>
            </a:r>
            <a:r>
              <a:rPr lang="en-US" sz="4033" b="1"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US" sz="4033"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4033"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2933"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US" sz="2933"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Molecular, Cellular, &amp; Biomedical Sciences, University of New Hampshire, Rudman Hall, 46 College Rd, Durham, NH 03824 </a:t>
            </a:r>
          </a:p>
          <a:p>
            <a:pPr marL="0" marR="0" algn="ctr">
              <a:lnSpc>
                <a:spcPct val="107000"/>
              </a:lnSpc>
              <a:spcBef>
                <a:spcPts val="0"/>
              </a:spcBef>
              <a:spcAft>
                <a:spcPts val="0"/>
              </a:spcAft>
            </a:pPr>
            <a:r>
              <a:rPr lang="en-US" sz="2933"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2933"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Biological Sciences, University of New Hampshire, Spaulding Hall, 38 Academic Way, Durham, NH 03824 </a:t>
            </a:r>
          </a:p>
          <a:p>
            <a:pPr marL="0" marR="0" algn="ctr">
              <a:lnSpc>
                <a:spcPct val="107000"/>
              </a:lnSpc>
              <a:spcBef>
                <a:spcPts val="0"/>
              </a:spcBef>
              <a:spcAft>
                <a:spcPts val="0"/>
              </a:spcAft>
            </a:pPr>
            <a:r>
              <a:rPr lang="en-US" sz="2933" baseline="30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US" sz="2933"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Natural Resources &amp; the Environment, University of New Hampshire, Jackson Estuarine Laboratory, 85 Adams Point Rd, Durham, NH 03824 </a:t>
            </a:r>
          </a:p>
        </p:txBody>
      </p:sp>
      <p:sp>
        <p:nvSpPr>
          <p:cNvPr id="8" name="Rectangle 7">
            <a:extLst>
              <a:ext uri="{FF2B5EF4-FFF2-40B4-BE49-F238E27FC236}">
                <a16:creationId xmlns:a16="http://schemas.microsoft.com/office/drawing/2014/main" id="{86F7FC93-A97D-4D74-9425-3E4B979D0893}"/>
              </a:ext>
            </a:extLst>
          </p:cNvPr>
          <p:cNvSpPr>
            <a:spLocks noChangeArrowheads="1"/>
          </p:cNvSpPr>
          <p:nvPr/>
        </p:nvSpPr>
        <p:spPr bwMode="auto">
          <a:xfrm>
            <a:off x="407921" y="5782814"/>
            <a:ext cx="13232506" cy="956675"/>
          </a:xfrm>
          <a:prstGeom prst="rect">
            <a:avLst/>
          </a:prstGeom>
          <a:solidFill>
            <a:srgbClr val="03AD80"/>
          </a:solidFill>
          <a:ln w="12700">
            <a:noFill/>
            <a:miter lim="800000"/>
          </a:ln>
        </p:spPr>
        <p:txBody>
          <a:bodyPr wrap="none" lIns="251460" tIns="67056" rIns="251460" bIns="62849"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310862">
              <a:defRPr/>
            </a:pPr>
            <a:r>
              <a:rPr lang="en-US" sz="4800" b="1" dirty="0">
                <a:solidFill>
                  <a:schemeClr val="bg1"/>
                </a:solidFill>
                <a:effectLst/>
                <a:cs typeface="Times New Roman" panose="02020603050405020304" pitchFamily="18" charset="0"/>
              </a:rPr>
              <a:t>Background</a:t>
            </a:r>
          </a:p>
        </p:txBody>
      </p:sp>
      <p:sp>
        <p:nvSpPr>
          <p:cNvPr id="9" name="Text Box 6">
            <a:extLst>
              <a:ext uri="{FF2B5EF4-FFF2-40B4-BE49-F238E27FC236}">
                <a16:creationId xmlns:a16="http://schemas.microsoft.com/office/drawing/2014/main" id="{4F7EBBFD-766A-4D4A-A575-A58A8DA8E425}"/>
              </a:ext>
            </a:extLst>
          </p:cNvPr>
          <p:cNvSpPr txBox="1">
            <a:spLocks noChangeArrowheads="1"/>
          </p:cNvSpPr>
          <p:nvPr/>
        </p:nvSpPr>
        <p:spPr bwMode="auto">
          <a:xfrm>
            <a:off x="407920" y="6876774"/>
            <a:ext cx="13232507" cy="609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5730" tIns="62865" rIns="125730" bIns="62865">
            <a:spAutoFit/>
          </a:bodyPr>
          <a:lstStyle>
            <a:defPPr>
              <a:defRPr kern="1200"/>
            </a:defPPr>
            <a:lvl1pPr defTabSz="4703763" eaLnBrk="0" hangingPunct="0">
              <a:defRPr sz="9300">
                <a:solidFill>
                  <a:schemeClr val="tx1"/>
                </a:solidFill>
                <a:latin typeface="Arial"/>
              </a:defRPr>
            </a:lvl1pPr>
            <a:lvl2pPr marL="742950" indent="-285750" defTabSz="4703763" eaLnBrk="0" hangingPunct="0">
              <a:defRPr sz="9300">
                <a:solidFill>
                  <a:schemeClr val="tx1"/>
                </a:solidFill>
                <a:latin typeface="Arial"/>
              </a:defRPr>
            </a:lvl2pPr>
            <a:lvl3pPr marL="1143000" indent="-228600" defTabSz="4703763" eaLnBrk="0" hangingPunct="0">
              <a:defRPr sz="9300">
                <a:solidFill>
                  <a:schemeClr val="tx1"/>
                </a:solidFill>
                <a:latin typeface="Arial"/>
              </a:defRPr>
            </a:lvl3pPr>
            <a:lvl4pPr marL="1600200" indent="-228600" defTabSz="4703763" eaLnBrk="0" hangingPunct="0">
              <a:defRPr sz="9300">
                <a:solidFill>
                  <a:schemeClr val="tx1"/>
                </a:solidFill>
                <a:latin typeface="Arial"/>
              </a:defRPr>
            </a:lvl4pPr>
            <a:lvl5pPr marL="2057400" indent="-228600" defTabSz="4703763" eaLnBrk="0" hangingPunct="0">
              <a:defRPr sz="9300">
                <a:solidFill>
                  <a:schemeClr val="tx1"/>
                </a:solidFill>
                <a:latin typeface="Arial"/>
              </a:defRPr>
            </a:lvl5pPr>
            <a:lvl6pPr marL="2514600" indent="-228600" defTabSz="4703763" eaLnBrk="0" fontAlgn="base" hangingPunct="0">
              <a:spcBef>
                <a:spcPct val="0"/>
              </a:spcBef>
              <a:spcAft>
                <a:spcPct val="0"/>
              </a:spcAft>
              <a:defRPr sz="9300">
                <a:solidFill>
                  <a:schemeClr val="tx1"/>
                </a:solidFill>
                <a:latin typeface="Arial"/>
              </a:defRPr>
            </a:lvl6pPr>
            <a:lvl7pPr marL="2971800" indent="-228600" defTabSz="4703763" eaLnBrk="0" fontAlgn="base" hangingPunct="0">
              <a:spcBef>
                <a:spcPct val="0"/>
              </a:spcBef>
              <a:spcAft>
                <a:spcPct val="0"/>
              </a:spcAft>
              <a:defRPr sz="9300">
                <a:solidFill>
                  <a:schemeClr val="tx1"/>
                </a:solidFill>
                <a:latin typeface="Arial"/>
              </a:defRPr>
            </a:lvl7pPr>
            <a:lvl8pPr marL="3429000" indent="-228600" defTabSz="4703763" eaLnBrk="0" fontAlgn="base" hangingPunct="0">
              <a:spcBef>
                <a:spcPct val="0"/>
              </a:spcBef>
              <a:spcAft>
                <a:spcPct val="0"/>
              </a:spcAft>
              <a:defRPr sz="9300">
                <a:solidFill>
                  <a:schemeClr val="tx1"/>
                </a:solidFill>
                <a:latin typeface="Arial"/>
              </a:defRPr>
            </a:lvl8pPr>
            <a:lvl9pPr marL="3886200" indent="-228600" defTabSz="4703763" eaLnBrk="0" fontAlgn="base" hangingPunct="0">
              <a:spcBef>
                <a:spcPct val="0"/>
              </a:spcBef>
              <a:spcAft>
                <a:spcPct val="0"/>
              </a:spcAft>
              <a:defRPr sz="9300">
                <a:solidFill>
                  <a:schemeClr val="tx1"/>
                </a:solidFill>
                <a:latin typeface="Arial"/>
              </a:defRPr>
            </a:lvl9pPr>
          </a:lstStyle>
          <a:p>
            <a:pPr marL="0" marR="0" algn="just">
              <a:lnSpc>
                <a:spcPct val="107000"/>
              </a:lnSpc>
              <a:spcBef>
                <a:spcPts val="0"/>
              </a:spcBef>
              <a:spcAft>
                <a:spcPts val="800"/>
              </a:spcAft>
            </a:pP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As water temperatures in temperate coastal areas like New England have risen over the past 15 years, cases of </a:t>
            </a:r>
            <a:r>
              <a:rPr lang="en-US" sz="2500" i="1" dirty="0">
                <a:effectLst/>
                <a:latin typeface="Times New Roman" panose="02020603050405020304" pitchFamily="18" charset="0"/>
                <a:ea typeface="Calibri" panose="020F0502020204030204" pitchFamily="34" charset="0"/>
                <a:cs typeface="Times New Roman" panose="02020603050405020304" pitchFamily="18" charset="0"/>
              </a:rPr>
              <a:t>Vibrio parahaemolyticus</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(Vp) gastroenteritis that historically occurred in warmer climates, have also significantly increased over this same timeframe. Strains of </a:t>
            </a:r>
            <a:r>
              <a:rPr lang="en-US" sz="25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that are pathogenic contain one of three evolutionarily distinct </a:t>
            </a:r>
            <a:r>
              <a:rPr lang="en-US" sz="2500" u="sng" dirty="0">
                <a:effectLst/>
                <a:latin typeface="Times New Roman" panose="02020603050405020304" pitchFamily="18" charset="0"/>
                <a:ea typeface="Calibri" panose="020F0502020204030204" pitchFamily="34" charset="0"/>
                <a:cs typeface="Times New Roman" panose="02020603050405020304" pitchFamily="18" charset="0"/>
              </a:rPr>
              <a:t>V</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ibrio </a:t>
            </a:r>
            <a:r>
              <a:rPr lang="en-US" sz="2500" u="sng" dirty="0">
                <a:effectLst/>
                <a:latin typeface="Times New Roman" panose="02020603050405020304" pitchFamily="18" charset="0"/>
                <a:ea typeface="Calibri" panose="020F0502020204030204" pitchFamily="34" charset="0"/>
                <a:cs typeface="Times New Roman" panose="02020603050405020304" pitchFamily="18" charset="0"/>
              </a:rPr>
              <a:t>P</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athogenicity </a:t>
            </a:r>
            <a:r>
              <a:rPr lang="en-US" sz="2500" u="sng"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slands (VPaIs) that confer human virulence (</a:t>
            </a:r>
            <a:r>
              <a:rPr lang="en-US" sz="2500" b="1" dirty="0">
                <a:effectLst/>
                <a:latin typeface="Times New Roman" panose="02020603050405020304" pitchFamily="18" charset="0"/>
                <a:ea typeface="Calibri" panose="020F0502020204030204" pitchFamily="34" charset="0"/>
                <a:cs typeface="Times New Roman" panose="02020603050405020304" pitchFamily="18" charset="0"/>
              </a:rPr>
              <a:t>Figure 1</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500" baseline="30000" dirty="0">
                <a:effectLst/>
                <a:latin typeface="Times New Roman" panose="02020603050405020304" pitchFamily="18" charset="0"/>
                <a:ea typeface="Calibri" panose="020F0502020204030204" pitchFamily="34" charset="0"/>
                <a:cs typeface="Times New Roman" panose="02020603050405020304" pitchFamily="18" charset="0"/>
              </a:rPr>
              <a:t>1,4</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These VPaIs all encode for a dedicated Type III Secretion System (T3SS), however, </a:t>
            </a:r>
            <a:r>
              <a:rPr lang="en-US" sz="2500" dirty="0" err="1">
                <a:effectLst/>
                <a:latin typeface="Times New Roman" panose="02020603050405020304" pitchFamily="18" charset="0"/>
                <a:ea typeface="Calibri" panose="020F0502020204030204" pitchFamily="34" charset="0"/>
                <a:cs typeface="Times New Roman" panose="02020603050405020304" pitchFamily="18" charset="0"/>
              </a:rPr>
              <a:t>VPaIγ</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the most prevalent in the US are distinct from the well-characterized VPaIα from Asian-derived pandemic strains and delivers a unique array of toxins </a:t>
            </a:r>
            <a:r>
              <a:rPr lang="en-US" sz="2500" b="1" dirty="0">
                <a:effectLst/>
                <a:latin typeface="Times New Roman" panose="02020603050405020304" pitchFamily="18" charset="0"/>
                <a:ea typeface="Calibri" panose="020F0502020204030204" pitchFamily="34" charset="0"/>
                <a:cs typeface="Times New Roman" panose="02020603050405020304" pitchFamily="18" charset="0"/>
              </a:rPr>
              <a:t>(Figure 2)</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5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500" b="1" dirty="0">
                <a:effectLst/>
                <a:latin typeface="Times New Roman" panose="02020603050405020304" pitchFamily="18" charset="0"/>
                <a:ea typeface="Calibri" panose="020F0502020204030204" pitchFamily="34" charset="0"/>
                <a:cs typeface="Times New Roman" panose="02020603050405020304" pitchFamily="18" charset="0"/>
              </a:rPr>
              <a:t>Table 1</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In the Great Bay Estuary (GBE), New Hampshire, despite few infections, there has been an increase in detection of </a:t>
            </a:r>
            <a:r>
              <a:rPr lang="en-US" sz="2500" dirty="0" err="1">
                <a:effectLst/>
                <a:latin typeface="Times New Roman" panose="02020603050405020304" pitchFamily="18" charset="0"/>
                <a:ea typeface="Calibri" panose="020F0502020204030204" pitchFamily="34" charset="0"/>
                <a:cs typeface="Times New Roman" panose="02020603050405020304" pitchFamily="18" charset="0"/>
              </a:rPr>
              <a:t>VPaIγ</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containing strains of </a:t>
            </a:r>
            <a:r>
              <a:rPr lang="en-US" sz="25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This shift in the community suggests that these bacteria are provided a fitness benefit for utilizing the resources to encode for the VPaI like out-competing other bacteria, better utilization of resources, or defense against predation from protozoa, nanobacteria, and viruses, which have been known to drive evolutionary defense mechanisms (</a:t>
            </a:r>
            <a:r>
              <a:rPr lang="en-US" sz="2500" b="1" dirty="0">
                <a:effectLst/>
                <a:latin typeface="Times New Roman" panose="02020603050405020304" pitchFamily="18" charset="0"/>
                <a:ea typeface="Calibri" panose="020F0502020204030204" pitchFamily="34" charset="0"/>
                <a:cs typeface="Times New Roman" panose="02020603050405020304" pitchFamily="18" charset="0"/>
              </a:rPr>
              <a:t>Figure 3</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500" baseline="30000" dirty="0">
                <a:effectLst/>
                <a:latin typeface="Times New Roman" panose="02020603050405020304" pitchFamily="18" charset="0"/>
                <a:ea typeface="Calibri" panose="020F0502020204030204" pitchFamily="34" charset="0"/>
                <a:cs typeface="Times New Roman" panose="02020603050405020304" pitchFamily="18" charset="0"/>
              </a:rPr>
              <a:t>3</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 A previous study showed the VPaIα confers resistance to predation by protists endemic to the Baltic Sea </a:t>
            </a:r>
            <a:r>
              <a:rPr lang="en-US" sz="25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5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9CFEA074-41DF-4669-93AB-8A5599B860DB}"/>
              </a:ext>
            </a:extLst>
          </p:cNvPr>
          <p:cNvSpPr txBox="1"/>
          <p:nvPr/>
        </p:nvSpPr>
        <p:spPr>
          <a:xfrm>
            <a:off x="14246867" y="17761644"/>
            <a:ext cx="4913269" cy="1263166"/>
          </a:xfrm>
          <a:prstGeom prst="rect">
            <a:avLst/>
          </a:prstGeom>
          <a:noFill/>
        </p:spPr>
        <p:txBody>
          <a:bodyPr wrap="square" rtlCol="0">
            <a:spAutoFit/>
          </a:bodyPr>
          <a:lstStyle/>
          <a:p>
            <a:pPr marL="0" marR="0">
              <a:lnSpc>
                <a:spcPct val="107000"/>
              </a:lnSpc>
              <a:spcBef>
                <a:spcPts val="0"/>
              </a:spcBef>
              <a:spcAft>
                <a:spcPts val="800"/>
              </a:spcAft>
            </a:pPr>
            <a:r>
              <a:rPr lang="en-US" sz="1750" b="1" dirty="0">
                <a:effectLst/>
                <a:latin typeface="Times New Roman" panose="02020603050405020304" pitchFamily="18" charset="0"/>
                <a:ea typeface="Calibri" panose="020F0502020204030204" pitchFamily="34" charset="0"/>
                <a:cs typeface="Times New Roman" panose="02020603050405020304" pitchFamily="18" charset="0"/>
              </a:rPr>
              <a:t>Figure 5: Toxin Secretion Allows for 99.95% More Survival of </a:t>
            </a:r>
            <a:r>
              <a:rPr lang="en-US" sz="1750" b="1" i="1" dirty="0">
                <a:effectLst/>
                <a:latin typeface="Times New Roman" panose="02020603050405020304" pitchFamily="18" charset="0"/>
                <a:ea typeface="Calibri" panose="020F0502020204030204" pitchFamily="34" charset="0"/>
                <a:cs typeface="Times New Roman" panose="02020603050405020304" pitchFamily="18" charset="0"/>
              </a:rPr>
              <a:t>V. parahaemolyticus </a:t>
            </a:r>
            <a:r>
              <a:rPr lang="en-US" sz="1750" b="1" dirty="0">
                <a:effectLst/>
                <a:latin typeface="Times New Roman" panose="02020603050405020304" pitchFamily="18" charset="0"/>
                <a:ea typeface="Calibri" panose="020F0502020204030204" pitchFamily="34" charset="0"/>
                <a:cs typeface="Times New Roman" panose="02020603050405020304" pitchFamily="18" charset="0"/>
              </a:rPr>
              <a:t>in the Presence of </a:t>
            </a:r>
            <a:r>
              <a:rPr lang="en-US" sz="1750" b="1" i="1" dirty="0">
                <a:effectLst/>
                <a:latin typeface="Times New Roman" panose="02020603050405020304" pitchFamily="18" charset="0"/>
                <a:ea typeface="Calibri" panose="020F0502020204030204" pitchFamily="34" charset="0"/>
                <a:cs typeface="Times New Roman" panose="02020603050405020304" pitchFamily="18" charset="0"/>
              </a:rPr>
              <a:t>A. castellanii</a:t>
            </a:r>
            <a:r>
              <a:rPr lang="en-US" sz="175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750" dirty="0">
                <a:effectLst/>
                <a:latin typeface="Times New Roman" panose="02020603050405020304" pitchFamily="18" charset="0"/>
                <a:ea typeface="Calibri" panose="020F0502020204030204" pitchFamily="34" charset="0"/>
                <a:cs typeface="Times New Roman" panose="02020603050405020304" pitchFamily="18" charset="0"/>
              </a:rPr>
              <a:t>T-test: p = 0.0075. Error bars represent Standard Error. </a:t>
            </a:r>
            <a:endParaRPr lang="en-US" sz="17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DB598675-EDE7-47D4-A9C2-C94531701819}"/>
              </a:ext>
            </a:extLst>
          </p:cNvPr>
          <p:cNvSpPr txBox="1"/>
          <p:nvPr/>
        </p:nvSpPr>
        <p:spPr>
          <a:xfrm>
            <a:off x="4634696" y="14711359"/>
            <a:ext cx="9387415" cy="1169551"/>
          </a:xfrm>
          <a:prstGeom prst="rect">
            <a:avLst/>
          </a:prstGeom>
          <a:noFill/>
        </p:spPr>
        <p:txBody>
          <a:bodyPr wrap="square" rtlCol="0">
            <a:spAutoFit/>
          </a:bodyPr>
          <a:lstStyle/>
          <a:p>
            <a:r>
              <a:rPr lang="en-US" sz="1750" b="1" kern="1200" dirty="0">
                <a:solidFill>
                  <a:srgbClr val="000000"/>
                </a:solidFill>
                <a:effectLst/>
                <a:latin typeface="Times New Roman" panose="02020603050405020304" pitchFamily="18" charset="0"/>
                <a:ea typeface="MS PGothic" panose="020B0600070205080204" pitchFamily="34" charset="-128"/>
              </a:rPr>
              <a:t>Figure 1: Vibrio Pathogenicity Islands content</a:t>
            </a:r>
            <a:r>
              <a:rPr lang="en-US" sz="1750" kern="1200" dirty="0">
                <a:solidFill>
                  <a:srgbClr val="000000"/>
                </a:solidFill>
                <a:effectLst/>
                <a:latin typeface="Times New Roman" panose="02020603050405020304" pitchFamily="18" charset="0"/>
                <a:ea typeface="MS PGothic" panose="020B0600070205080204" pitchFamily="34" charset="-128"/>
              </a:rPr>
              <a:t>. VPaI</a:t>
            </a:r>
            <a:r>
              <a:rPr lang="el-GR" sz="1750" kern="1200" dirty="0">
                <a:solidFill>
                  <a:srgbClr val="000000"/>
                </a:solidFill>
                <a:effectLst/>
                <a:latin typeface="Times New Roman" panose="02020603050405020304" pitchFamily="18" charset="0"/>
                <a:ea typeface="MS PGothic" panose="020B0600070205080204" pitchFamily="34" charset="-128"/>
              </a:rPr>
              <a:t>α</a:t>
            </a:r>
            <a:r>
              <a:rPr lang="en-US" sz="1750" kern="1200" dirty="0">
                <a:solidFill>
                  <a:srgbClr val="000000"/>
                </a:solidFill>
                <a:effectLst/>
                <a:latin typeface="Times New Roman" panose="02020603050405020304" pitchFamily="18" charset="0"/>
                <a:ea typeface="MS PGothic" panose="020B0600070205080204" pitchFamily="34" charset="-128"/>
              </a:rPr>
              <a:t> (top) is the VPaI present in pandemic strain RIMD 2210633. VPaI</a:t>
            </a:r>
            <a:r>
              <a:rPr lang="el-GR" sz="1750" kern="1200" dirty="0">
                <a:solidFill>
                  <a:srgbClr val="000000"/>
                </a:solidFill>
                <a:effectLst/>
                <a:latin typeface="Times New Roman" panose="02020603050405020304" pitchFamily="18" charset="0"/>
                <a:ea typeface="MS PGothic" panose="020B0600070205080204" pitchFamily="34" charset="-128"/>
              </a:rPr>
              <a:t>γ</a:t>
            </a:r>
            <a:r>
              <a:rPr lang="en-US" sz="1750" kern="1200" dirty="0">
                <a:solidFill>
                  <a:srgbClr val="000000"/>
                </a:solidFill>
                <a:effectLst/>
                <a:latin typeface="Times New Roman" panose="02020603050405020304" pitchFamily="18" charset="0"/>
                <a:ea typeface="MS PGothic" panose="020B0600070205080204" pitchFamily="34" charset="-128"/>
              </a:rPr>
              <a:t> (bottom) is associated with strains causing most US infections, including those in New England. </a:t>
            </a:r>
            <a:r>
              <a:rPr lang="en-US" sz="1750" kern="1200" dirty="0">
                <a:solidFill>
                  <a:srgbClr val="000000"/>
                </a:solidFill>
                <a:effectLst/>
                <a:latin typeface="Times New Roman" panose="02020603050405020304" pitchFamily="18" charset="0"/>
                <a:ea typeface="Times New Roman" panose="02020603050405020304" pitchFamily="18" charset="0"/>
              </a:rPr>
              <a:t>T3SS apparatus and known toxins are shown in green. Putative divergent toxins are shown in red.</a:t>
            </a:r>
            <a:endParaRPr lang="en-US" sz="1750"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B1872724-C3CB-4CB4-9874-E1175439D906}"/>
              </a:ext>
            </a:extLst>
          </p:cNvPr>
          <p:cNvSpPr txBox="1"/>
          <p:nvPr/>
        </p:nvSpPr>
        <p:spPr>
          <a:xfrm>
            <a:off x="14141416" y="26541333"/>
            <a:ext cx="9638294" cy="369332"/>
          </a:xfrm>
          <a:prstGeom prst="rect">
            <a:avLst/>
          </a:prstGeom>
          <a:noFill/>
        </p:spPr>
        <p:txBody>
          <a:bodyPr wrap="square" rtlCol="0">
            <a:spAutoFit/>
          </a:bodyPr>
          <a:lstStyle/>
          <a:p>
            <a:r>
              <a:rPr lang="en-US" sz="1800" b="1" dirty="0">
                <a:latin typeface="Times New Roman" panose="02020603050405020304" pitchFamily="18" charset="0"/>
                <a:cs typeface="Times New Roman" panose="02020603050405020304" pitchFamily="18" charset="0"/>
              </a:rPr>
              <a:t>Table 2: Microcosm Treatments. </a:t>
            </a:r>
            <a:r>
              <a:rPr lang="en-US" sz="1800" dirty="0">
                <a:latin typeface="Times New Roman" panose="02020603050405020304" pitchFamily="18" charset="0"/>
                <a:cs typeface="Times New Roman" panose="02020603050405020304" pitchFamily="18" charset="0"/>
              </a:rPr>
              <a:t>Breakdown of components present in microcosm treatments</a:t>
            </a:r>
            <a:r>
              <a:rPr lang="en-US" sz="1467" dirty="0">
                <a:latin typeface="Times New Roman" panose="02020603050405020304" pitchFamily="18" charset="0"/>
                <a:cs typeface="Times New Roman" panose="02020603050405020304" pitchFamily="18" charset="0"/>
              </a:rPr>
              <a:t>.</a:t>
            </a:r>
            <a:endParaRPr lang="en-US" sz="1467" b="1" dirty="0">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4A8C31F9-B7E6-4F3F-ACB0-3691C12E3593}"/>
              </a:ext>
            </a:extLst>
          </p:cNvPr>
          <p:cNvSpPr>
            <a:spLocks noChangeArrowheads="1"/>
          </p:cNvSpPr>
          <p:nvPr/>
        </p:nvSpPr>
        <p:spPr bwMode="auto">
          <a:xfrm>
            <a:off x="407920" y="19909333"/>
            <a:ext cx="13386551" cy="979876"/>
          </a:xfrm>
          <a:prstGeom prst="rect">
            <a:avLst/>
          </a:prstGeom>
          <a:solidFill>
            <a:srgbClr val="03AD80"/>
          </a:solidFill>
          <a:ln w="12700">
            <a:noFill/>
            <a:miter lim="800000"/>
          </a:ln>
        </p:spPr>
        <p:txBody>
          <a:bodyPr wrap="none" lIns="251460" tIns="67056" rIns="251460" bIns="62849"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310862">
              <a:defRPr/>
            </a:pPr>
            <a:r>
              <a:rPr lang="en-US" sz="4800" b="1" dirty="0">
                <a:solidFill>
                  <a:schemeClr val="bg1"/>
                </a:solidFill>
                <a:effectLst/>
                <a:cs typeface="Times New Roman" panose="02020603050405020304" pitchFamily="18" charset="0"/>
              </a:rPr>
              <a:t>Methods</a:t>
            </a:r>
          </a:p>
        </p:txBody>
      </p:sp>
      <p:sp>
        <p:nvSpPr>
          <p:cNvPr id="22" name="Rectangle 21">
            <a:extLst>
              <a:ext uri="{FF2B5EF4-FFF2-40B4-BE49-F238E27FC236}">
                <a16:creationId xmlns:a16="http://schemas.microsoft.com/office/drawing/2014/main" id="{98F13B89-3E8A-4CA8-944F-49BF472797B9}"/>
              </a:ext>
            </a:extLst>
          </p:cNvPr>
          <p:cNvSpPr>
            <a:spLocks noChangeArrowheads="1"/>
          </p:cNvSpPr>
          <p:nvPr/>
        </p:nvSpPr>
        <p:spPr bwMode="auto">
          <a:xfrm>
            <a:off x="13886271" y="10058399"/>
            <a:ext cx="25939408" cy="1009857"/>
          </a:xfrm>
          <a:prstGeom prst="rect">
            <a:avLst/>
          </a:prstGeom>
          <a:solidFill>
            <a:srgbClr val="03AD80"/>
          </a:solidFill>
          <a:ln w="12700">
            <a:noFill/>
            <a:miter lim="800000"/>
          </a:ln>
        </p:spPr>
        <p:txBody>
          <a:bodyPr wrap="none" lIns="251460" tIns="67056" rIns="251460" bIns="62849"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310862">
              <a:defRPr/>
            </a:pPr>
            <a:r>
              <a:rPr lang="en-US" sz="4800" b="1" dirty="0">
                <a:solidFill>
                  <a:schemeClr val="bg1"/>
                </a:solidFill>
                <a:effectLst/>
                <a:cs typeface="Times New Roman" panose="02020603050405020304" pitchFamily="18" charset="0"/>
              </a:rPr>
              <a:t>Results</a:t>
            </a:r>
          </a:p>
        </p:txBody>
      </p:sp>
      <p:sp>
        <p:nvSpPr>
          <p:cNvPr id="27" name="TextBox 26">
            <a:extLst>
              <a:ext uri="{FF2B5EF4-FFF2-40B4-BE49-F238E27FC236}">
                <a16:creationId xmlns:a16="http://schemas.microsoft.com/office/drawing/2014/main" id="{C588BAD9-0B8F-4D24-98F9-6478F5E7A794}"/>
              </a:ext>
            </a:extLst>
          </p:cNvPr>
          <p:cNvSpPr txBox="1"/>
          <p:nvPr/>
        </p:nvSpPr>
        <p:spPr>
          <a:xfrm>
            <a:off x="19124192" y="16859458"/>
            <a:ext cx="5652145" cy="3041345"/>
          </a:xfrm>
          <a:prstGeom prst="rect">
            <a:avLst/>
          </a:prstGeom>
          <a:noFill/>
        </p:spPr>
        <p:txBody>
          <a:bodyPr wrap="square" rtlCol="0">
            <a:spAutoFit/>
          </a:bodyPr>
          <a:lstStyle/>
          <a:p>
            <a:pPr marL="0" marR="0" fontAlgn="base">
              <a:lnSpc>
                <a:spcPct val="107000"/>
              </a:lnSpc>
              <a:spcBef>
                <a:spcPts val="0"/>
              </a:spcBef>
              <a:spcAft>
                <a:spcPts val="800"/>
              </a:spcAft>
            </a:pPr>
            <a:r>
              <a:rPr lang="en-US" sz="1750" b="1" dirty="0">
                <a:effectLst/>
                <a:latin typeface="Times New Roman" panose="02020603050405020304" pitchFamily="18" charset="0"/>
                <a:ea typeface="Calibri" panose="020F0502020204030204" pitchFamily="34" charset="0"/>
              </a:rPr>
              <a:t>Figure 6: </a:t>
            </a:r>
            <a:r>
              <a:rPr lang="en-US" sz="1750" b="1" i="1" dirty="0">
                <a:effectLst/>
                <a:latin typeface="Times New Roman" panose="02020603050405020304" pitchFamily="18" charset="0"/>
                <a:ea typeface="Calibri" panose="020F0502020204030204" pitchFamily="34" charset="0"/>
              </a:rPr>
              <a:t>V. parahaemolyticus</a:t>
            </a:r>
            <a:r>
              <a:rPr lang="en-US" sz="1750" b="1" dirty="0">
                <a:effectLst/>
                <a:latin typeface="Times New Roman" panose="02020603050405020304" pitchFamily="18" charset="0"/>
                <a:ea typeface="Calibri" panose="020F0502020204030204" pitchFamily="34" charset="0"/>
              </a:rPr>
              <a:t> Fitness Increased when Native Bacterial Competitors and Protozoan Predators were Removed, as Demonstrated by Two Enumeration Methodologies. </a:t>
            </a:r>
            <a:r>
              <a:rPr lang="en-US" sz="1750" dirty="0">
                <a:effectLst/>
                <a:latin typeface="Times New Roman" panose="02020603050405020304" pitchFamily="18" charset="0"/>
                <a:ea typeface="Calibri" panose="020F0502020204030204" pitchFamily="34" charset="0"/>
              </a:rPr>
              <a:t>Vp survived better in the absence (purple) of native protozoa and bacteria compared to in the presence (green) of these community members. Vp was enumerated by culture-based methodology via spread plating (dashed lines) or by GFP label and size Flow cytometry (solid line). Error bars represent Standard Deviation. Control data not shown.</a:t>
            </a:r>
            <a:endParaRPr lang="en-US" sz="17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2A1B3C69-2A1C-4C78-B0E9-ABEAC204DA37}"/>
              </a:ext>
            </a:extLst>
          </p:cNvPr>
          <p:cNvSpPr txBox="1"/>
          <p:nvPr/>
        </p:nvSpPr>
        <p:spPr>
          <a:xfrm>
            <a:off x="36373105" y="19938869"/>
            <a:ext cx="3452574" cy="4939814"/>
          </a:xfrm>
          <a:prstGeom prst="rect">
            <a:avLst/>
          </a:prstGeom>
          <a:noFill/>
        </p:spPr>
        <p:txBody>
          <a:bodyPr wrap="square" rtlCol="0">
            <a:spAutoFit/>
          </a:bodyPr>
          <a:lstStyle/>
          <a:p>
            <a:r>
              <a:rPr lang="en-US" sz="1750" b="1" dirty="0">
                <a:effectLst/>
                <a:latin typeface="Times New Roman" panose="02020603050405020304" pitchFamily="18" charset="0"/>
                <a:ea typeface="Calibri" panose="020F0502020204030204" pitchFamily="34" charset="0"/>
              </a:rPr>
              <a:t>Figure 8: Protozoan Fitness Declined in the Presence of </a:t>
            </a:r>
            <a:r>
              <a:rPr lang="en-US" sz="1750" b="1" i="1" dirty="0">
                <a:effectLst/>
                <a:latin typeface="Times New Roman" panose="02020603050405020304" pitchFamily="18" charset="0"/>
                <a:ea typeface="Calibri" panose="020F0502020204030204" pitchFamily="34" charset="0"/>
              </a:rPr>
              <a:t>V. parahaemolyticus </a:t>
            </a:r>
            <a:r>
              <a:rPr lang="en-US" sz="1750" b="1" dirty="0">
                <a:effectLst/>
                <a:latin typeface="Times New Roman" panose="02020603050405020304" pitchFamily="18" charset="0"/>
                <a:ea typeface="Calibri" panose="020F0502020204030204" pitchFamily="34" charset="0"/>
              </a:rPr>
              <a:t>with Functional T3SS Toxin Secretion.</a:t>
            </a:r>
            <a:r>
              <a:rPr lang="en-US" sz="1750" dirty="0">
                <a:effectLst/>
                <a:latin typeface="Times New Roman" panose="02020603050405020304" pitchFamily="18" charset="0"/>
                <a:ea typeface="Calibri" panose="020F0502020204030204" pitchFamily="34" charset="0"/>
              </a:rPr>
              <a:t> Functioning T3SS toxin secretion conferred only a subtle, and not statistically significant fitness benefit to Vp (squares). However, zooplankton fitness decreased in the presence of Vp T3SS+ (solid fill) relative to their fitness in the presence of Vp T3SS- (open fill). Zooplankton were quantified using SYBR green stain and size, whereas Vp was quantified by GFP label and size, both via Flow cytometry. Error bars represent Standard Error. Control Data not shown.</a:t>
            </a:r>
            <a:endParaRPr lang="en-US" sz="175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021FAB78-A563-4BD1-A3A8-BA1BF00E78FE}"/>
              </a:ext>
            </a:extLst>
          </p:cNvPr>
          <p:cNvSpPr>
            <a:spLocks noChangeArrowheads="1"/>
          </p:cNvSpPr>
          <p:nvPr/>
        </p:nvSpPr>
        <p:spPr bwMode="auto">
          <a:xfrm>
            <a:off x="24964015" y="27114000"/>
            <a:ext cx="14861664" cy="891051"/>
          </a:xfrm>
          <a:prstGeom prst="rect">
            <a:avLst/>
          </a:prstGeom>
          <a:solidFill>
            <a:srgbClr val="03AD80"/>
          </a:solidFill>
          <a:ln w="12700">
            <a:noFill/>
            <a:miter lim="800000"/>
          </a:ln>
        </p:spPr>
        <p:txBody>
          <a:bodyPr wrap="none" lIns="251460" tIns="67056" rIns="251460" bIns="62849"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310862">
              <a:defRPr/>
            </a:pPr>
            <a:r>
              <a:rPr lang="en-US" sz="4800" b="1" dirty="0">
                <a:solidFill>
                  <a:schemeClr val="bg1"/>
                </a:solidFill>
                <a:effectLst/>
                <a:cs typeface="Times New Roman" panose="02020603050405020304" pitchFamily="18" charset="0"/>
              </a:rPr>
              <a:t>Conclusions</a:t>
            </a:r>
          </a:p>
        </p:txBody>
      </p:sp>
      <p:sp>
        <p:nvSpPr>
          <p:cNvPr id="33" name="TextBox 32">
            <a:extLst>
              <a:ext uri="{FF2B5EF4-FFF2-40B4-BE49-F238E27FC236}">
                <a16:creationId xmlns:a16="http://schemas.microsoft.com/office/drawing/2014/main" id="{B78061F9-249D-4C96-A1F1-1465D94A32C0}"/>
              </a:ext>
            </a:extLst>
          </p:cNvPr>
          <p:cNvSpPr txBox="1"/>
          <p:nvPr/>
        </p:nvSpPr>
        <p:spPr>
          <a:xfrm>
            <a:off x="24971602" y="28358820"/>
            <a:ext cx="14854077" cy="3825021"/>
          </a:xfrm>
          <a:prstGeom prst="rect">
            <a:avLst/>
          </a:prstGeom>
          <a:noFill/>
        </p:spPr>
        <p:txBody>
          <a:bodyPr wrap="square" rtlCol="0">
            <a:spAutoFit/>
          </a:bodyPr>
          <a:lstStyle>
            <a:defPPr>
              <a:defRPr kern="1200"/>
            </a:defPPr>
          </a:lstStyle>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Flow cytometry is an efficient and reliable method of bacterial enumeration.</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Native community members hinder the success of </a:t>
            </a:r>
            <a:r>
              <a:rPr lang="en-US" sz="36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 in the GBE thus are likely integral in shaping the </a:t>
            </a:r>
            <a:r>
              <a:rPr lang="en-US" sz="36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 population.</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Toxins released from the T3SS could confer defense against protist predation and could be a driver of the successful invasion and establishment of pathogenic strains within the GBE </a:t>
            </a:r>
            <a:r>
              <a:rPr lang="en-US" sz="36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 population.</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4" name="Rectangle 33">
            <a:extLst>
              <a:ext uri="{FF2B5EF4-FFF2-40B4-BE49-F238E27FC236}">
                <a16:creationId xmlns:a16="http://schemas.microsoft.com/office/drawing/2014/main" id="{6D36469E-3FFC-4A2D-8627-97588B50671E}"/>
              </a:ext>
            </a:extLst>
          </p:cNvPr>
          <p:cNvSpPr>
            <a:spLocks noChangeArrowheads="1"/>
          </p:cNvSpPr>
          <p:nvPr/>
        </p:nvSpPr>
        <p:spPr bwMode="auto">
          <a:xfrm>
            <a:off x="14104638" y="27114001"/>
            <a:ext cx="10482887" cy="891050"/>
          </a:xfrm>
          <a:prstGeom prst="rect">
            <a:avLst/>
          </a:prstGeom>
          <a:solidFill>
            <a:srgbClr val="03AD80"/>
          </a:solidFill>
          <a:ln w="12700">
            <a:noFill/>
            <a:miter lim="800000"/>
          </a:ln>
        </p:spPr>
        <p:txBody>
          <a:bodyPr wrap="none" lIns="251460" tIns="67056" rIns="251460" bIns="62849"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310862">
              <a:defRPr/>
            </a:pPr>
            <a:r>
              <a:rPr lang="en-US" sz="4800" b="1" dirty="0">
                <a:solidFill>
                  <a:schemeClr val="bg1"/>
                </a:solidFill>
                <a:effectLst/>
                <a:cs typeface="Times New Roman" panose="02020603050405020304" pitchFamily="18" charset="0"/>
              </a:rPr>
              <a:t>Acknowledgements</a:t>
            </a:r>
          </a:p>
        </p:txBody>
      </p:sp>
      <p:sp>
        <p:nvSpPr>
          <p:cNvPr id="35" name="Rectangle 34">
            <a:extLst>
              <a:ext uri="{FF2B5EF4-FFF2-40B4-BE49-F238E27FC236}">
                <a16:creationId xmlns:a16="http://schemas.microsoft.com/office/drawing/2014/main" id="{4E942DF1-2C25-4516-BF3E-F9F43BC79342}"/>
              </a:ext>
            </a:extLst>
          </p:cNvPr>
          <p:cNvSpPr>
            <a:spLocks noChangeArrowheads="1"/>
          </p:cNvSpPr>
          <p:nvPr/>
        </p:nvSpPr>
        <p:spPr bwMode="auto">
          <a:xfrm>
            <a:off x="14104638" y="30027264"/>
            <a:ext cx="10486900" cy="891050"/>
          </a:xfrm>
          <a:prstGeom prst="rect">
            <a:avLst/>
          </a:prstGeom>
          <a:solidFill>
            <a:srgbClr val="03AD80"/>
          </a:solidFill>
          <a:ln w="12700">
            <a:noFill/>
            <a:miter lim="800000"/>
          </a:ln>
        </p:spPr>
        <p:txBody>
          <a:bodyPr wrap="none" lIns="251460" tIns="67056" rIns="251460" bIns="62849"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310862">
              <a:defRPr/>
            </a:pPr>
            <a:r>
              <a:rPr lang="en-US" sz="4800" b="1" dirty="0">
                <a:solidFill>
                  <a:schemeClr val="bg1"/>
                </a:solidFill>
                <a:effectLst/>
                <a:cs typeface="Times New Roman" panose="02020603050405020304" pitchFamily="18" charset="0"/>
              </a:rPr>
              <a:t>References</a:t>
            </a:r>
          </a:p>
        </p:txBody>
      </p:sp>
      <p:sp>
        <p:nvSpPr>
          <p:cNvPr id="37" name="TextBox 19">
            <a:extLst>
              <a:ext uri="{FF2B5EF4-FFF2-40B4-BE49-F238E27FC236}">
                <a16:creationId xmlns:a16="http://schemas.microsoft.com/office/drawing/2014/main" id="{DC59C56D-91F5-4A8B-AB9D-DA2F1D4900C6}"/>
              </a:ext>
            </a:extLst>
          </p:cNvPr>
          <p:cNvSpPr txBox="1">
            <a:spLocks noChangeArrowheads="1"/>
          </p:cNvSpPr>
          <p:nvPr/>
        </p:nvSpPr>
        <p:spPr bwMode="auto">
          <a:xfrm>
            <a:off x="14139587" y="28219300"/>
            <a:ext cx="10486899" cy="1685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3800" tIns="41900" rIns="83800" bIns="41900">
            <a:spAutoFit/>
          </a:bodyPr>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r>
              <a:rPr lang="en-US" sz="2600" dirty="0">
                <a:solidFill>
                  <a:schemeClr val="tx1"/>
                </a:solidFill>
                <a:effectLst/>
              </a:rPr>
              <a:t>Thank you to Dr. Liz Harvey, the Whistler Lab, and Jones Labs.</a:t>
            </a:r>
          </a:p>
          <a:p>
            <a:r>
              <a:rPr lang="en-US" sz="2600" dirty="0">
                <a:solidFill>
                  <a:schemeClr val="tx1"/>
                </a:solidFill>
                <a:effectLst/>
              </a:rPr>
              <a:t>Thank you to my committee: Dr. Whistler, Dr. Jones, Dr. Launen.</a:t>
            </a:r>
          </a:p>
          <a:p>
            <a:r>
              <a:rPr lang="en-US" sz="2600" dirty="0">
                <a:solidFill>
                  <a:schemeClr val="tx1"/>
                </a:solidFill>
                <a:effectLst/>
              </a:rPr>
              <a:t>Thank you UNH Graduate School, NH AES, NH Sea Grant, and </a:t>
            </a:r>
            <a:r>
              <a:rPr lang="en-US" sz="2600" b="0" i="0" dirty="0">
                <a:solidFill>
                  <a:srgbClr val="000000"/>
                </a:solidFill>
                <a:effectLst/>
                <a:latin typeface="Times New Roman" panose="02020603050405020304" pitchFamily="18" charset="0"/>
              </a:rPr>
              <a:t>Robert and Ruth Zsigray Academic Enrichment Fund.</a:t>
            </a:r>
            <a:endParaRPr lang="en-US" sz="2600" dirty="0">
              <a:solidFill>
                <a:schemeClr val="tx1"/>
              </a:solidFill>
              <a:effectLst/>
            </a:endParaRPr>
          </a:p>
        </p:txBody>
      </p:sp>
      <p:sp>
        <p:nvSpPr>
          <p:cNvPr id="38" name="Text Box 6">
            <a:extLst>
              <a:ext uri="{FF2B5EF4-FFF2-40B4-BE49-F238E27FC236}">
                <a16:creationId xmlns:a16="http://schemas.microsoft.com/office/drawing/2014/main" id="{E8849C05-BD19-45CD-A71A-D2C4A1795967}"/>
              </a:ext>
            </a:extLst>
          </p:cNvPr>
          <p:cNvSpPr txBox="1">
            <a:spLocks noChangeArrowheads="1"/>
          </p:cNvSpPr>
          <p:nvPr/>
        </p:nvSpPr>
        <p:spPr bwMode="auto">
          <a:xfrm>
            <a:off x="14139587" y="31041222"/>
            <a:ext cx="10447938" cy="1650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5730" tIns="62865" rIns="125730" bIns="62865">
            <a:spAutoFit/>
          </a:bodyPr>
          <a:lstStyle>
            <a:defPPr>
              <a:defRPr kern="1200"/>
            </a:defPPr>
            <a:lvl1pPr defTabSz="4703763" eaLnBrk="0" hangingPunct="0">
              <a:defRPr sz="9300">
                <a:solidFill>
                  <a:schemeClr val="tx1"/>
                </a:solidFill>
                <a:latin typeface="Arial"/>
              </a:defRPr>
            </a:lvl1pPr>
            <a:lvl2pPr marL="742950" indent="-285750" defTabSz="4703763" eaLnBrk="0" hangingPunct="0">
              <a:defRPr sz="9300">
                <a:solidFill>
                  <a:schemeClr val="tx1"/>
                </a:solidFill>
                <a:latin typeface="Arial"/>
              </a:defRPr>
            </a:lvl2pPr>
            <a:lvl3pPr marL="1143000" indent="-228600" defTabSz="4703763" eaLnBrk="0" hangingPunct="0">
              <a:defRPr sz="9300">
                <a:solidFill>
                  <a:schemeClr val="tx1"/>
                </a:solidFill>
                <a:latin typeface="Arial"/>
              </a:defRPr>
            </a:lvl3pPr>
            <a:lvl4pPr marL="1600200" indent="-228600" defTabSz="4703763" eaLnBrk="0" hangingPunct="0">
              <a:defRPr sz="9300">
                <a:solidFill>
                  <a:schemeClr val="tx1"/>
                </a:solidFill>
                <a:latin typeface="Arial"/>
              </a:defRPr>
            </a:lvl4pPr>
            <a:lvl5pPr marL="2057400" indent="-228600" defTabSz="4703763" eaLnBrk="0" hangingPunct="0">
              <a:defRPr sz="9300">
                <a:solidFill>
                  <a:schemeClr val="tx1"/>
                </a:solidFill>
                <a:latin typeface="Arial"/>
              </a:defRPr>
            </a:lvl5pPr>
            <a:lvl6pPr marL="2514600" indent="-228600" defTabSz="4703763" eaLnBrk="0" fontAlgn="base" hangingPunct="0">
              <a:spcBef>
                <a:spcPct val="0"/>
              </a:spcBef>
              <a:spcAft>
                <a:spcPct val="0"/>
              </a:spcAft>
              <a:defRPr sz="9300">
                <a:solidFill>
                  <a:schemeClr val="tx1"/>
                </a:solidFill>
                <a:latin typeface="Arial"/>
              </a:defRPr>
            </a:lvl6pPr>
            <a:lvl7pPr marL="2971800" indent="-228600" defTabSz="4703763" eaLnBrk="0" fontAlgn="base" hangingPunct="0">
              <a:spcBef>
                <a:spcPct val="0"/>
              </a:spcBef>
              <a:spcAft>
                <a:spcPct val="0"/>
              </a:spcAft>
              <a:defRPr sz="9300">
                <a:solidFill>
                  <a:schemeClr val="tx1"/>
                </a:solidFill>
                <a:latin typeface="Arial"/>
              </a:defRPr>
            </a:lvl7pPr>
            <a:lvl8pPr marL="3429000" indent="-228600" defTabSz="4703763" eaLnBrk="0" fontAlgn="base" hangingPunct="0">
              <a:spcBef>
                <a:spcPct val="0"/>
              </a:spcBef>
              <a:spcAft>
                <a:spcPct val="0"/>
              </a:spcAft>
              <a:defRPr sz="9300">
                <a:solidFill>
                  <a:schemeClr val="tx1"/>
                </a:solidFill>
                <a:latin typeface="Arial"/>
              </a:defRPr>
            </a:lvl8pPr>
            <a:lvl9pPr marL="3886200" indent="-228600" defTabSz="4703763" eaLnBrk="0" fontAlgn="base" hangingPunct="0">
              <a:spcBef>
                <a:spcPct val="0"/>
              </a:spcBef>
              <a:spcAft>
                <a:spcPct val="0"/>
              </a:spcAft>
              <a:defRPr sz="9300">
                <a:solidFill>
                  <a:schemeClr val="tx1"/>
                </a:solidFill>
                <a:latin typeface="Arial"/>
              </a:defRPr>
            </a:lvl9pPr>
          </a:lstStyle>
          <a:p>
            <a:pPr algn="just"/>
            <a:r>
              <a:rPr lang="en-US" sz="1100" b="0" i="0" u="none" strike="noStrike" baseline="0" dirty="0">
                <a:latin typeface="Times New Roman" panose="02020603050405020304" pitchFamily="18" charset="0"/>
                <a:cs typeface="Times New Roman" panose="02020603050405020304" pitchFamily="18" charset="0"/>
              </a:rPr>
              <a:t>1 = Eggert, S.H. (2019). Identification of Novel Type Three Secretion System Effectors Linked to Clinical and Environmental Prevalence of Vibrio parahaemolyticus. Master's Thesis, University of New Hampshire. </a:t>
            </a:r>
          </a:p>
          <a:p>
            <a:pPr algn="just"/>
            <a:r>
              <a:rPr lang="en-US" sz="1100" dirty="0">
                <a:latin typeface="Times New Roman" panose="02020603050405020304" pitchFamily="18" charset="0"/>
                <a:cs typeface="Times New Roman" panose="02020603050405020304" pitchFamily="18" charset="0"/>
              </a:rPr>
              <a:t>2</a:t>
            </a:r>
            <a:r>
              <a:rPr lang="en-US" sz="1100" b="0" i="0" u="none" strike="noStrike" baseline="0" dirty="0">
                <a:latin typeface="Times New Roman" panose="02020603050405020304" pitchFamily="18" charset="0"/>
                <a:cs typeface="Times New Roman" panose="02020603050405020304" pitchFamily="18" charset="0"/>
              </a:rPr>
              <a:t> = Matz, C., Nouri, B., McCarter, L., Martinez-</a:t>
            </a:r>
            <a:r>
              <a:rPr lang="en-US" sz="1100" b="0" i="0" u="none" strike="noStrike" baseline="0" dirty="0" err="1">
                <a:latin typeface="Times New Roman" panose="02020603050405020304" pitchFamily="18" charset="0"/>
                <a:cs typeface="Times New Roman" panose="02020603050405020304" pitchFamily="18" charset="0"/>
              </a:rPr>
              <a:t>Urtaza</a:t>
            </a:r>
            <a:r>
              <a:rPr lang="en-US" sz="1100" b="0" i="0" u="none" strike="noStrike" baseline="0" dirty="0">
                <a:latin typeface="Times New Roman" panose="02020603050405020304" pitchFamily="18" charset="0"/>
                <a:cs typeface="Times New Roman" panose="02020603050405020304" pitchFamily="18" charset="0"/>
              </a:rPr>
              <a:t>, J. (2011). Acquired Type 3 Secretion System Determines Environmental Fitness of Epidemic Vibrio parahaemolyticus in the interaction with Bacterivorous Protists. </a:t>
            </a:r>
            <a:r>
              <a:rPr lang="en-US" sz="1100" b="0" i="0" u="none" strike="noStrike" baseline="0" dirty="0" err="1">
                <a:latin typeface="Times New Roman" panose="02020603050405020304" pitchFamily="18" charset="0"/>
                <a:cs typeface="Times New Roman" panose="02020603050405020304" pitchFamily="18" charset="0"/>
              </a:rPr>
              <a:t>PLoSONE</a:t>
            </a:r>
            <a:r>
              <a:rPr lang="en-US" sz="1100" b="0" i="0" u="none" strike="noStrike" baseline="0" dirty="0">
                <a:latin typeface="Times New Roman" panose="02020603050405020304" pitchFamily="18" charset="0"/>
                <a:cs typeface="Times New Roman" panose="02020603050405020304" pitchFamily="18" charset="0"/>
              </a:rPr>
              <a:t> 6(5): 1-10. </a:t>
            </a:r>
          </a:p>
          <a:p>
            <a:pPr algn="just"/>
            <a:r>
              <a:rPr lang="en-US" sz="1100" dirty="0">
                <a:latin typeface="Times New Roman" panose="02020603050405020304" pitchFamily="18" charset="0"/>
                <a:cs typeface="Times New Roman" panose="02020603050405020304" pitchFamily="18" charset="0"/>
              </a:rPr>
              <a:t>3 = </a:t>
            </a:r>
            <a:r>
              <a:rPr lang="en-US" sz="1100" b="0" i="0" u="none" strike="noStrike" dirty="0" err="1">
                <a:effectLst/>
                <a:latin typeface="Times New Roman" panose="02020603050405020304" pitchFamily="18" charset="0"/>
                <a:cs typeface="Times New Roman" panose="02020603050405020304" pitchFamily="18" charset="0"/>
              </a:rPr>
              <a:t>Noorian</a:t>
            </a:r>
            <a:r>
              <a:rPr lang="en-US" sz="1100" b="0" i="0" u="none" strike="noStrike" dirty="0">
                <a:effectLst/>
                <a:latin typeface="Times New Roman" panose="02020603050405020304" pitchFamily="18" charset="0"/>
                <a:cs typeface="Times New Roman" panose="02020603050405020304" pitchFamily="18" charset="0"/>
              </a:rPr>
              <a:t>, P., Hu, J., Chen, Z., </a:t>
            </a:r>
            <a:r>
              <a:rPr lang="en-US" sz="1100" b="0" i="0" u="none" strike="noStrike" dirty="0" err="1">
                <a:effectLst/>
                <a:latin typeface="Times New Roman" panose="02020603050405020304" pitchFamily="18" charset="0"/>
                <a:cs typeface="Times New Roman" panose="02020603050405020304" pitchFamily="18" charset="0"/>
              </a:rPr>
              <a:t>Kjelleberg</a:t>
            </a:r>
            <a:r>
              <a:rPr lang="en-US" sz="1100" b="0" i="0" u="none" strike="noStrike" dirty="0">
                <a:effectLst/>
                <a:latin typeface="Times New Roman" panose="02020603050405020304" pitchFamily="18" charset="0"/>
                <a:cs typeface="Times New Roman" panose="02020603050405020304" pitchFamily="18" charset="0"/>
              </a:rPr>
              <a:t>, S., Wilkins, M. R., Sun, S., and McDougald, D. (2017). </a:t>
            </a:r>
            <a:r>
              <a:rPr lang="en-US" sz="1100" b="0" i="0" u="none" strike="noStrike" dirty="0" err="1">
                <a:effectLst/>
                <a:latin typeface="Times New Roman" panose="02020603050405020304" pitchFamily="18" charset="0"/>
                <a:cs typeface="Times New Roman" panose="02020603050405020304" pitchFamily="18" charset="0"/>
              </a:rPr>
              <a:t>Pyomelanin</a:t>
            </a:r>
            <a:r>
              <a:rPr lang="en-US" sz="1100" b="0" i="0" u="none" strike="noStrike" dirty="0">
                <a:effectLst/>
                <a:latin typeface="Times New Roman" panose="02020603050405020304" pitchFamily="18" charset="0"/>
                <a:cs typeface="Times New Roman" panose="02020603050405020304" pitchFamily="18" charset="0"/>
              </a:rPr>
              <a:t> produced by Vibrio cholerae confers resistance to predation by Acanthamoeba castellanii. FEMS Microbiology Ecology 93(12): 1-20. doi: 10.1093/</a:t>
            </a:r>
            <a:r>
              <a:rPr lang="en-US" sz="1100" b="0" i="0" u="none" strike="noStrike" dirty="0" err="1">
                <a:effectLst/>
                <a:latin typeface="Times New Roman" panose="02020603050405020304" pitchFamily="18" charset="0"/>
                <a:cs typeface="Times New Roman" panose="02020603050405020304" pitchFamily="18" charset="0"/>
              </a:rPr>
              <a:t>femsec</a:t>
            </a:r>
            <a:r>
              <a:rPr lang="en-US" sz="1100" b="0" i="0" u="none" strike="noStrike" dirty="0">
                <a:effectLst/>
                <a:latin typeface="Times New Roman" panose="02020603050405020304" pitchFamily="18" charset="0"/>
                <a:cs typeface="Times New Roman" panose="02020603050405020304" pitchFamily="18" charset="0"/>
              </a:rPr>
              <a:t>/fix147</a:t>
            </a:r>
            <a:r>
              <a:rPr lang="en-US" sz="1100" dirty="0">
                <a:latin typeface="Times New Roman" panose="02020603050405020304" pitchFamily="18" charset="0"/>
                <a:cs typeface="Times New Roman" panose="02020603050405020304" pitchFamily="18" charset="0"/>
              </a:rPr>
              <a:t> </a:t>
            </a:r>
          </a:p>
          <a:p>
            <a:pPr algn="just"/>
            <a:r>
              <a:rPr lang="en-US" sz="1100" dirty="0">
                <a:latin typeface="Times New Roman" panose="02020603050405020304" pitchFamily="18" charset="0"/>
                <a:cs typeface="Times New Roman" panose="02020603050405020304" pitchFamily="18" charset="0"/>
              </a:rPr>
              <a:t>4 = </a:t>
            </a:r>
            <a:r>
              <a:rPr lang="en-US" sz="1100" dirty="0">
                <a:solidFill>
                  <a:srgbClr val="000000"/>
                </a:solidFill>
                <a:effectLst/>
                <a:latin typeface="Times New Roman" panose="02020603050405020304" pitchFamily="18" charset="0"/>
                <a:ea typeface="Times New Roman" panose="02020603050405020304" pitchFamily="18" charset="0"/>
              </a:rPr>
              <a:t>Xu, F., Gonzalez-</a:t>
            </a:r>
            <a:r>
              <a:rPr lang="en-US" sz="1100" dirty="0" err="1">
                <a:solidFill>
                  <a:srgbClr val="000000"/>
                </a:solidFill>
                <a:effectLst/>
                <a:latin typeface="Times New Roman" panose="02020603050405020304" pitchFamily="18" charset="0"/>
                <a:ea typeface="Times New Roman" panose="02020603050405020304" pitchFamily="18" charset="0"/>
              </a:rPr>
              <a:t>Escalona</a:t>
            </a:r>
            <a:r>
              <a:rPr lang="en-US" sz="1100" dirty="0">
                <a:solidFill>
                  <a:srgbClr val="000000"/>
                </a:solidFill>
                <a:effectLst/>
                <a:latin typeface="Times New Roman" panose="02020603050405020304" pitchFamily="18" charset="0"/>
                <a:ea typeface="Times New Roman" panose="02020603050405020304" pitchFamily="18" charset="0"/>
              </a:rPr>
              <a:t>, N., Drees, K.P., </a:t>
            </a:r>
            <a:r>
              <a:rPr lang="en-US" sz="1100" dirty="0" err="1">
                <a:solidFill>
                  <a:srgbClr val="000000"/>
                </a:solidFill>
                <a:effectLst/>
                <a:latin typeface="Times New Roman" panose="02020603050405020304" pitchFamily="18" charset="0"/>
                <a:ea typeface="Times New Roman" panose="02020603050405020304" pitchFamily="18" charset="0"/>
              </a:rPr>
              <a:t>Sebra</a:t>
            </a:r>
            <a:r>
              <a:rPr lang="en-US" sz="1100" dirty="0">
                <a:solidFill>
                  <a:srgbClr val="000000"/>
                </a:solidFill>
                <a:effectLst/>
                <a:latin typeface="Times New Roman" panose="02020603050405020304" pitchFamily="18" charset="0"/>
                <a:ea typeface="Times New Roman" panose="02020603050405020304" pitchFamily="18" charset="0"/>
              </a:rPr>
              <a:t>, R.P., Cooper, V.S., Jones, S.H., and Whistler, C.A. (2017). Parallel Evolution of Two Clades of an Atlantic-Endemic Pathogenic Lineage of Vibrio parahaemolyticus by Independent Acquisition of Related Pathogenicity Islands. Appl Environ </a:t>
            </a:r>
            <a:r>
              <a:rPr lang="en-US" sz="1100" dirty="0" err="1">
                <a:solidFill>
                  <a:srgbClr val="000000"/>
                </a:solidFill>
                <a:effectLst/>
                <a:latin typeface="Times New Roman" panose="02020603050405020304" pitchFamily="18" charset="0"/>
                <a:ea typeface="Times New Roman" panose="02020603050405020304" pitchFamily="18" charset="0"/>
              </a:rPr>
              <a:t>Microbiol</a:t>
            </a:r>
            <a:r>
              <a:rPr lang="en-US" sz="1100" dirty="0">
                <a:solidFill>
                  <a:srgbClr val="000000"/>
                </a:solidFill>
                <a:effectLst/>
                <a:latin typeface="Times New Roman" panose="02020603050405020304" pitchFamily="18" charset="0"/>
                <a:ea typeface="Times New Roman" panose="02020603050405020304" pitchFamily="18" charset="0"/>
              </a:rPr>
              <a:t> 83:e01168-17. https://doi.org/10.1128/AEM.01168-17.</a:t>
            </a:r>
            <a:endParaRPr lang="en-US" sz="1100" dirty="0">
              <a:latin typeface="Times New Roman" panose="02020603050405020304" pitchFamily="18" charset="0"/>
              <a:cs typeface="Times New Roman" panose="02020603050405020304" pitchFamily="18" charset="0"/>
            </a:endParaRPr>
          </a:p>
        </p:txBody>
      </p:sp>
      <p:sp>
        <p:nvSpPr>
          <p:cNvPr id="36" name="Rectangle 35">
            <a:extLst>
              <a:ext uri="{FF2B5EF4-FFF2-40B4-BE49-F238E27FC236}">
                <a16:creationId xmlns:a16="http://schemas.microsoft.com/office/drawing/2014/main" id="{B6007A29-97DC-48E1-90F4-FF5EDF411E96}"/>
              </a:ext>
            </a:extLst>
          </p:cNvPr>
          <p:cNvSpPr>
            <a:spLocks noChangeArrowheads="1"/>
          </p:cNvSpPr>
          <p:nvPr/>
        </p:nvSpPr>
        <p:spPr bwMode="auto">
          <a:xfrm>
            <a:off x="13869779" y="5782815"/>
            <a:ext cx="25955900" cy="956674"/>
          </a:xfrm>
          <a:prstGeom prst="rect">
            <a:avLst/>
          </a:prstGeom>
          <a:solidFill>
            <a:srgbClr val="03AD80"/>
          </a:solidFill>
          <a:ln w="12700">
            <a:noFill/>
            <a:miter lim="800000"/>
          </a:ln>
        </p:spPr>
        <p:txBody>
          <a:bodyPr wrap="none" lIns="251460" tIns="67056" rIns="251460" bIns="62849"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310862">
              <a:defRPr/>
            </a:pPr>
            <a:r>
              <a:rPr lang="en-US" sz="4800" b="1" dirty="0">
                <a:solidFill>
                  <a:schemeClr val="bg1"/>
                </a:solidFill>
                <a:effectLst/>
                <a:cs typeface="Times New Roman" panose="02020603050405020304" pitchFamily="18" charset="0"/>
              </a:rPr>
              <a:t>Research Questions &amp; Hypothesis</a:t>
            </a:r>
          </a:p>
        </p:txBody>
      </p:sp>
      <p:sp>
        <p:nvSpPr>
          <p:cNvPr id="39" name="TextBox 38">
            <a:extLst>
              <a:ext uri="{FF2B5EF4-FFF2-40B4-BE49-F238E27FC236}">
                <a16:creationId xmlns:a16="http://schemas.microsoft.com/office/drawing/2014/main" id="{1A16350E-8B76-43DB-A6DE-FAF8B161B518}"/>
              </a:ext>
            </a:extLst>
          </p:cNvPr>
          <p:cNvSpPr txBox="1"/>
          <p:nvPr/>
        </p:nvSpPr>
        <p:spPr>
          <a:xfrm>
            <a:off x="13886271" y="6848054"/>
            <a:ext cx="25922914" cy="3069110"/>
          </a:xfrm>
          <a:prstGeom prst="rect">
            <a:avLst/>
          </a:prstGeom>
          <a:noFill/>
        </p:spPr>
        <p:txBody>
          <a:bodyPr wrap="square">
            <a:spAutoFit/>
          </a:bodyPr>
          <a:lstStyle/>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Do toxins secreted from the T3SS confer a fitness advantage to </a:t>
            </a:r>
            <a:r>
              <a:rPr lang="en-US" sz="3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strains in the Great Bay Estuary by conferring resistance to native protist predation? </a:t>
            </a:r>
          </a:p>
          <a:p>
            <a:pPr marL="1143000" marR="0" lvl="2" indent="-228600">
              <a:lnSpc>
                <a:spcPct val="107000"/>
              </a:lnSpc>
              <a:spcBef>
                <a:spcPts val="0"/>
              </a:spcBef>
              <a:spcAft>
                <a:spcPts val="800"/>
              </a:spcAft>
              <a:buFont typeface="Arial" panose="020B0604020202020204" pitchFamily="34" charset="0"/>
              <a:buChar char="•"/>
              <a:tabLst>
                <a:tab pos="1371600" algn="l"/>
              </a:tabLst>
            </a:pPr>
            <a:r>
              <a:rPr lang="en-US" sz="3400" b="1"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3400" b="1"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US" sz="3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populations will survive better in GBE microcosms without the presence of native protozoan predators.</a:t>
            </a:r>
          </a:p>
          <a:p>
            <a:pPr marL="1143000" marR="0" lvl="2" indent="-228600">
              <a:lnSpc>
                <a:spcPct val="107000"/>
              </a:lnSpc>
              <a:spcBef>
                <a:spcPts val="0"/>
              </a:spcBef>
              <a:spcAft>
                <a:spcPts val="800"/>
              </a:spcAft>
              <a:buFont typeface="Arial" panose="020B0604020202020204" pitchFamily="34" charset="0"/>
              <a:buChar char="•"/>
              <a:tabLst>
                <a:tab pos="1371600" algn="l"/>
              </a:tabLst>
            </a:pPr>
            <a:r>
              <a:rPr lang="en-US" sz="3400" b="1"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3400" b="1"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3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In microcosms with protozoan predators an isogenic strain of </a:t>
            </a:r>
            <a:r>
              <a:rPr lang="en-US" sz="3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with a functioning T3SS will survive better and cause a decline in protozoan populations in contrast to a strain without the ability to secrete toxins.</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TextBox 40">
            <a:extLst>
              <a:ext uri="{FF2B5EF4-FFF2-40B4-BE49-F238E27FC236}">
                <a16:creationId xmlns:a16="http://schemas.microsoft.com/office/drawing/2014/main" id="{EEBECDC0-8BFE-4BAF-9F09-4F0591265701}"/>
              </a:ext>
            </a:extLst>
          </p:cNvPr>
          <p:cNvSpPr txBox="1"/>
          <p:nvPr/>
        </p:nvSpPr>
        <p:spPr>
          <a:xfrm>
            <a:off x="407920" y="28680965"/>
            <a:ext cx="13386551" cy="4127220"/>
          </a:xfrm>
          <a:prstGeom prst="rect">
            <a:avLst/>
          </a:prstGeom>
          <a:noFill/>
        </p:spPr>
        <p:txBody>
          <a:bodyPr wrap="square">
            <a:spAutoFit/>
          </a:bodyPr>
          <a:lstStyle/>
          <a:p>
            <a:pPr marL="0" marR="0" algn="just">
              <a:lnSpc>
                <a:spcPct val="107000"/>
              </a:lnSpc>
              <a:spcBef>
                <a:spcPts val="0"/>
              </a:spcBef>
              <a:spcAft>
                <a:spcPts val="800"/>
              </a:spcAft>
            </a:pPr>
            <a:r>
              <a:rPr lang="en-US" sz="2400" dirty="0" err="1">
                <a:effectLst/>
                <a:latin typeface="Times New Roman" panose="02020603050405020304" pitchFamily="18" charset="0"/>
                <a:ea typeface="Calibri" panose="020F0502020204030204" pitchFamily="34" charset="0"/>
              </a:rPr>
              <a:t>ated</a:t>
            </a:r>
            <a:r>
              <a:rPr lang="en-US" sz="2400" dirty="0">
                <a:effectLst/>
                <a:latin typeface="Times New Roman" panose="02020603050405020304" pitchFamily="18" charset="0"/>
                <a:ea typeface="Calibri" panose="020F0502020204030204" pitchFamily="34" charset="0"/>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by Flow cytometry. Concentrations of GFP- labeled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and SYBR-green labeled plankton were recorded following size fractionation. Bacteria were also enumerated by plating on Trypticase Soy Agar and the selective and differential media Vibrio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ChromAgar</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(Figure 4)</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Single predator prey model experiment was set up by diluting 5-day old protozoan predator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Acanthamoeba castellanii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(Ac) to 1x10</a:t>
            </a:r>
            <a:r>
              <a:rPr lang="en-US" sz="2400" baseline="30000" dirty="0">
                <a:effectLst/>
                <a:latin typeface="Times New Roman" panose="02020603050405020304" pitchFamily="18" charset="0"/>
                <a:ea typeface="Calibri" panose="020F0502020204030204" pitchFamily="34" charset="0"/>
                <a:cs typeface="Times New Roman" panose="02020603050405020304" pitchFamily="18" charset="0"/>
              </a:rPr>
              <a:t>5</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cells/mL and inoculating in triplicate with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either with a functioning T3SS or defective T3SS labeled with GFP.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started at 1x10</a:t>
            </a:r>
            <a:r>
              <a:rPr lang="en-US" sz="2400" baseline="30000" dirty="0">
                <a:effectLst/>
                <a:latin typeface="Times New Roman" panose="02020603050405020304" pitchFamily="18" charset="0"/>
                <a:ea typeface="Calibri" panose="020F0502020204030204" pitchFamily="34" charset="0"/>
                <a:cs typeface="Times New Roman" panose="02020603050405020304" pitchFamily="18" charset="0"/>
              </a:rPr>
              <a:t>6</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CFU/mL and was diluted 10-fold for eight dilutions.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survival was tracked without predation by inoculation of artificial seawater rather than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castellanii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All dilutions were spot plated on Luria-Bertani agar.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survival was calculated by CFU calculations at the lowest dilution and compared to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V. parahaemolyticus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survival without predation. </a:t>
            </a:r>
          </a:p>
        </p:txBody>
      </p:sp>
      <p:sp>
        <p:nvSpPr>
          <p:cNvPr id="42" name="TextBox 41">
            <a:extLst>
              <a:ext uri="{FF2B5EF4-FFF2-40B4-BE49-F238E27FC236}">
                <a16:creationId xmlns:a16="http://schemas.microsoft.com/office/drawing/2014/main" id="{321119DE-3E27-48E2-B990-1D66C62D4E17}"/>
              </a:ext>
            </a:extLst>
          </p:cNvPr>
          <p:cNvSpPr txBox="1"/>
          <p:nvPr/>
        </p:nvSpPr>
        <p:spPr>
          <a:xfrm>
            <a:off x="10311153" y="20992278"/>
            <a:ext cx="3483318" cy="7848302"/>
          </a:xfrm>
          <a:prstGeom prst="rect">
            <a:avLst/>
          </a:prstGeom>
          <a:noFill/>
        </p:spPr>
        <p:txBody>
          <a:bodyPr wrap="square">
            <a:spAutoFit/>
          </a:bodyPr>
          <a:lstStyle/>
          <a:p>
            <a:pPr algn="just"/>
            <a:r>
              <a:rPr lang="en-US" sz="2400" dirty="0">
                <a:effectLst/>
                <a:latin typeface="Times New Roman" panose="02020603050405020304" pitchFamily="18" charset="0"/>
                <a:ea typeface="Calibri" panose="020F0502020204030204" pitchFamily="34" charset="0"/>
              </a:rPr>
              <a:t>Microcosms were constructed with water collected at low tide which were subjected to one of five treatments (Table 1). The  microcosms were then inoculated with </a:t>
            </a:r>
            <a:r>
              <a:rPr lang="en-US" sz="2400" i="1" dirty="0">
                <a:effectLst/>
                <a:latin typeface="Times New Roman" panose="02020603050405020304" pitchFamily="18" charset="0"/>
                <a:ea typeface="Calibri" panose="020F0502020204030204" pitchFamily="34" charset="0"/>
              </a:rPr>
              <a:t>V. parahaemolyticus</a:t>
            </a:r>
            <a:r>
              <a:rPr lang="en-US" sz="2400" dirty="0">
                <a:effectLst/>
                <a:latin typeface="Times New Roman" panose="02020603050405020304" pitchFamily="18" charset="0"/>
                <a:ea typeface="Calibri" panose="020F0502020204030204" pitchFamily="34" charset="0"/>
              </a:rPr>
              <a:t> either with a functioning T3SS (T3SS+) or defective T3SS (T3SS-) labeled with green fluorescent protein (GFP) at 1x10</a:t>
            </a:r>
            <a:r>
              <a:rPr lang="en-US" sz="2400" baseline="30000" dirty="0">
                <a:effectLst/>
                <a:latin typeface="Times New Roman" panose="02020603050405020304" pitchFamily="18" charset="0"/>
                <a:ea typeface="Calibri" panose="020F0502020204030204" pitchFamily="34" charset="0"/>
              </a:rPr>
              <a:t>6 </a:t>
            </a:r>
            <a:r>
              <a:rPr lang="en-US" sz="2400" dirty="0">
                <a:effectLst/>
                <a:latin typeface="Times New Roman" panose="02020603050405020304" pitchFamily="18" charset="0"/>
                <a:ea typeface="Calibri" panose="020F0502020204030204" pitchFamily="34" charset="0"/>
              </a:rPr>
              <a:t>CFU/</a:t>
            </a:r>
            <a:r>
              <a:rPr lang="en-US" sz="2400" dirty="0" err="1">
                <a:effectLst/>
                <a:latin typeface="Times New Roman" panose="02020603050405020304" pitchFamily="18" charset="0"/>
                <a:ea typeface="Calibri" panose="020F0502020204030204" pitchFamily="34" charset="0"/>
              </a:rPr>
              <a:t>mL.</a:t>
            </a:r>
            <a:r>
              <a:rPr lang="en-US" sz="2400" dirty="0">
                <a:effectLst/>
                <a:latin typeface="Times New Roman" panose="02020603050405020304" pitchFamily="18" charset="0"/>
                <a:ea typeface="Calibri" panose="020F0502020204030204" pitchFamily="34" charset="0"/>
              </a:rPr>
              <a:t> Flasks were stationarily incubated at RT in 12-hour light/ dark cycle and sampled daily for 4 days (Days 0 – 3). Concentrations of microbes  in each microcosm were </a:t>
            </a:r>
            <a:r>
              <a:rPr lang="en-US" sz="2400" dirty="0" err="1">
                <a:effectLst/>
                <a:latin typeface="Times New Roman" panose="02020603050405020304" pitchFamily="18" charset="0"/>
                <a:ea typeface="Calibri" panose="020F0502020204030204" pitchFamily="34" charset="0"/>
              </a:rPr>
              <a:t>enumer</a:t>
            </a:r>
            <a:r>
              <a:rPr lang="en-US" sz="2400" dirty="0">
                <a:effectLst/>
                <a:latin typeface="Times New Roman" panose="02020603050405020304" pitchFamily="18" charset="0"/>
                <a:ea typeface="Calibri" panose="020F0502020204030204" pitchFamily="34" charset="0"/>
              </a:rPr>
              <a:t>- </a:t>
            </a:r>
            <a:endParaRPr lang="en-US" sz="2400" dirty="0">
              <a:solidFill>
                <a:schemeClr val="tx1"/>
              </a:solidFill>
            </a:endParaRPr>
          </a:p>
        </p:txBody>
      </p:sp>
      <p:graphicFrame>
        <p:nvGraphicFramePr>
          <p:cNvPr id="16" name="Table 15">
            <a:extLst>
              <a:ext uri="{FF2B5EF4-FFF2-40B4-BE49-F238E27FC236}">
                <a16:creationId xmlns:a16="http://schemas.microsoft.com/office/drawing/2014/main" id="{FC38302E-1420-6221-7871-C42DCB38E5D1}"/>
              </a:ext>
            </a:extLst>
          </p:cNvPr>
          <p:cNvGraphicFramePr>
            <a:graphicFrameLocks noGrp="1"/>
          </p:cNvGraphicFramePr>
          <p:nvPr>
            <p:extLst>
              <p:ext uri="{D42A27DB-BD31-4B8C-83A1-F6EECF244321}">
                <p14:modId xmlns:p14="http://schemas.microsoft.com/office/powerpoint/2010/main" val="3384221051"/>
              </p:ext>
            </p:extLst>
          </p:nvPr>
        </p:nvGraphicFramePr>
        <p:xfrm>
          <a:off x="14139587" y="19832441"/>
          <a:ext cx="10447938" cy="6473929"/>
        </p:xfrm>
        <a:graphic>
          <a:graphicData uri="http://schemas.openxmlformats.org/drawingml/2006/table">
            <a:tbl>
              <a:tblPr firstRow="1" firstCol="1" bandRow="1">
                <a:tableStyleId>{5940675A-B579-460E-94D1-54222C63F5DA}</a:tableStyleId>
              </a:tblPr>
              <a:tblGrid>
                <a:gridCol w="3691213">
                  <a:extLst>
                    <a:ext uri="{9D8B030D-6E8A-4147-A177-3AD203B41FA5}">
                      <a16:colId xmlns:a16="http://schemas.microsoft.com/office/drawing/2014/main" val="4207372478"/>
                    </a:ext>
                  </a:extLst>
                </a:gridCol>
                <a:gridCol w="1371600">
                  <a:extLst>
                    <a:ext uri="{9D8B030D-6E8A-4147-A177-3AD203B41FA5}">
                      <a16:colId xmlns:a16="http://schemas.microsoft.com/office/drawing/2014/main" val="3342382130"/>
                    </a:ext>
                  </a:extLst>
                </a:gridCol>
                <a:gridCol w="1905000">
                  <a:extLst>
                    <a:ext uri="{9D8B030D-6E8A-4147-A177-3AD203B41FA5}">
                      <a16:colId xmlns:a16="http://schemas.microsoft.com/office/drawing/2014/main" val="2680305940"/>
                    </a:ext>
                  </a:extLst>
                </a:gridCol>
                <a:gridCol w="1557536">
                  <a:extLst>
                    <a:ext uri="{9D8B030D-6E8A-4147-A177-3AD203B41FA5}">
                      <a16:colId xmlns:a16="http://schemas.microsoft.com/office/drawing/2014/main" val="650736592"/>
                    </a:ext>
                  </a:extLst>
                </a:gridCol>
                <a:gridCol w="759684">
                  <a:extLst>
                    <a:ext uri="{9D8B030D-6E8A-4147-A177-3AD203B41FA5}">
                      <a16:colId xmlns:a16="http://schemas.microsoft.com/office/drawing/2014/main" val="985796646"/>
                    </a:ext>
                  </a:extLst>
                </a:gridCol>
                <a:gridCol w="1162905">
                  <a:extLst>
                    <a:ext uri="{9D8B030D-6E8A-4147-A177-3AD203B41FA5}">
                      <a16:colId xmlns:a16="http://schemas.microsoft.com/office/drawing/2014/main" val="576487764"/>
                    </a:ext>
                  </a:extLst>
                </a:gridCol>
              </a:tblGrid>
              <a:tr h="769369">
                <a:tc>
                  <a:txBody>
                    <a:bodyPr/>
                    <a:lstStyle/>
                    <a:p>
                      <a:pPr marL="0" marR="0">
                        <a:lnSpc>
                          <a:spcPct val="106000"/>
                        </a:lnSpc>
                        <a:spcBef>
                          <a:spcPts val="0"/>
                        </a:spcBef>
                        <a:spcAft>
                          <a:spcPts val="0"/>
                        </a:spcAft>
                      </a:pPr>
                      <a:r>
                        <a:rPr lang="en-US" sz="2000" b="1" kern="1200" dirty="0">
                          <a:solidFill>
                            <a:srgbClr val="000000"/>
                          </a:solidFill>
                          <a:effectLst/>
                          <a:latin typeface="Times New Roman" panose="02020603050405020304" pitchFamily="18" charset="0"/>
                          <a:cs typeface="Times New Roman" panose="02020603050405020304" pitchFamily="18" charset="0"/>
                        </a:rPr>
                        <a:t>Named treatment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solidFill>
                      <a:schemeClr val="bg2">
                        <a:alpha val="75000"/>
                      </a:schemeClr>
                    </a:solidFill>
                  </a:tcPr>
                </a:tc>
                <a:tc>
                  <a:txBody>
                    <a:bodyPr/>
                    <a:lstStyle/>
                    <a:p>
                      <a:pPr marL="0" marR="0" algn="ctr">
                        <a:lnSpc>
                          <a:spcPct val="106000"/>
                        </a:lnSpc>
                        <a:spcBef>
                          <a:spcPts val="0"/>
                        </a:spcBef>
                        <a:spcAft>
                          <a:spcPts val="0"/>
                        </a:spcAft>
                      </a:pPr>
                      <a:r>
                        <a:rPr lang="en-US" sz="2000" b="1" kern="1200" dirty="0">
                          <a:solidFill>
                            <a:srgbClr val="000000"/>
                          </a:solidFill>
                          <a:effectLst/>
                          <a:latin typeface="Times New Roman" panose="02020603050405020304" pitchFamily="18" charset="0"/>
                          <a:cs typeface="Times New Roman" panose="02020603050405020304" pitchFamily="18" charset="0"/>
                        </a:rPr>
                        <a:t>Protists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solidFill>
                      <a:schemeClr val="bg2">
                        <a:alpha val="75000"/>
                      </a:schemeClr>
                    </a:solidFill>
                  </a:tcPr>
                </a:tc>
                <a:tc>
                  <a:txBody>
                    <a:bodyPr/>
                    <a:lstStyle/>
                    <a:p>
                      <a:pPr marL="0" marR="0" algn="ctr">
                        <a:lnSpc>
                          <a:spcPct val="106000"/>
                        </a:lnSpc>
                        <a:spcBef>
                          <a:spcPts val="0"/>
                        </a:spcBef>
                        <a:spcAft>
                          <a:spcPts val="0"/>
                        </a:spcAft>
                      </a:pPr>
                      <a:r>
                        <a:rPr lang="en-US" sz="2000" b="1" kern="1200" dirty="0">
                          <a:solidFill>
                            <a:srgbClr val="000000"/>
                          </a:solidFill>
                          <a:effectLst/>
                          <a:latin typeface="Times New Roman" panose="02020603050405020304" pitchFamily="18" charset="0"/>
                          <a:cs typeface="Times New Roman" panose="02020603050405020304" pitchFamily="18" charset="0"/>
                        </a:rPr>
                        <a:t>Bacterial Competitors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solidFill>
                      <a:schemeClr val="bg2">
                        <a:alpha val="75000"/>
                      </a:schemeClr>
                    </a:solidFill>
                  </a:tcPr>
                </a:tc>
                <a:tc>
                  <a:txBody>
                    <a:bodyPr/>
                    <a:lstStyle/>
                    <a:p>
                      <a:pPr marL="0" marR="0" algn="ctr">
                        <a:lnSpc>
                          <a:spcPct val="106000"/>
                        </a:lnSpc>
                        <a:spcBef>
                          <a:spcPts val="0"/>
                        </a:spcBef>
                        <a:spcAft>
                          <a:spcPts val="0"/>
                        </a:spcAft>
                      </a:pPr>
                      <a:r>
                        <a:rPr lang="en-US" sz="2000" b="1" kern="1200" dirty="0">
                          <a:solidFill>
                            <a:srgbClr val="000000"/>
                          </a:solidFill>
                          <a:effectLst/>
                          <a:latin typeface="Times New Roman" panose="02020603050405020304" pitchFamily="18" charset="0"/>
                          <a:cs typeface="Times New Roman" panose="02020603050405020304" pitchFamily="18" charset="0"/>
                        </a:rPr>
                        <a:t>Viruses/ Nanobacteria</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solidFill>
                      <a:schemeClr val="bg2">
                        <a:alpha val="75000"/>
                      </a:schemeClr>
                    </a:solidFill>
                  </a:tcPr>
                </a:tc>
                <a:tc>
                  <a:txBody>
                    <a:bodyPr/>
                    <a:lstStyle/>
                    <a:p>
                      <a:pPr marL="0" marR="0" algn="ctr">
                        <a:lnSpc>
                          <a:spcPct val="106000"/>
                        </a:lnSpc>
                        <a:spcBef>
                          <a:spcPts val="0"/>
                        </a:spcBef>
                        <a:spcAft>
                          <a:spcPts val="0"/>
                        </a:spcAft>
                      </a:pPr>
                      <a:r>
                        <a:rPr lang="en-US" sz="2000" b="1" kern="1200" dirty="0">
                          <a:solidFill>
                            <a:srgbClr val="000000"/>
                          </a:solidFill>
                          <a:effectLst/>
                          <a:latin typeface="Times New Roman" panose="02020603050405020304" pitchFamily="18" charset="0"/>
                          <a:cs typeface="Times New Roman" panose="02020603050405020304" pitchFamily="18" charset="0"/>
                        </a:rPr>
                        <a:t>Vp</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solidFill>
                      <a:schemeClr val="bg2">
                        <a:alpha val="75000"/>
                      </a:schemeClr>
                    </a:solidFill>
                  </a:tcPr>
                </a:tc>
                <a:tc>
                  <a:txBody>
                    <a:bodyPr/>
                    <a:lstStyle/>
                    <a:p>
                      <a:pPr marL="0" marR="0" algn="ctr">
                        <a:lnSpc>
                          <a:spcPct val="106000"/>
                        </a:lnSpc>
                        <a:spcBef>
                          <a:spcPts val="0"/>
                        </a:spcBef>
                        <a:spcAft>
                          <a:spcPts val="0"/>
                        </a:spcAft>
                      </a:pPr>
                      <a:r>
                        <a:rPr lang="en-US" sz="2000" b="1" kern="1200" dirty="0">
                          <a:solidFill>
                            <a:srgbClr val="000000"/>
                          </a:solidFill>
                          <a:effectLst/>
                          <a:latin typeface="Times New Roman" panose="02020603050405020304" pitchFamily="18" charset="0"/>
                          <a:cs typeface="Times New Roman" panose="02020603050405020304" pitchFamily="18" charset="0"/>
                        </a:rPr>
                        <a:t>T3SS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solidFill>
                      <a:schemeClr val="bg2">
                        <a:alpha val="75000"/>
                      </a:schemeClr>
                    </a:solidFill>
                  </a:tcPr>
                </a:tc>
                <a:extLst>
                  <a:ext uri="{0D108BD9-81ED-4DB2-BD59-A6C34878D82A}">
                    <a16:rowId xmlns:a16="http://schemas.microsoft.com/office/drawing/2014/main" val="1028033738"/>
                  </a:ext>
                </a:extLst>
              </a:tr>
              <a:tr h="380304">
                <a:tc>
                  <a:txBody>
                    <a:bodyPr/>
                    <a:lstStyle/>
                    <a:p>
                      <a:pPr marL="0" marR="0">
                        <a:lnSpc>
                          <a:spcPct val="106000"/>
                        </a:lnSpc>
                        <a:spcBef>
                          <a:spcPts val="0"/>
                        </a:spcBef>
                        <a:spcAft>
                          <a:spcPts val="0"/>
                        </a:spcAft>
                      </a:pPr>
                      <a:r>
                        <a:rPr lang="en-US" sz="1900" b="1" dirty="0">
                          <a:solidFill>
                            <a:srgbClr val="7030A0"/>
                          </a:solidFill>
                          <a:effectLst/>
                          <a:latin typeface="Times New Roman" panose="02020603050405020304" pitchFamily="18" charset="0"/>
                          <a:cs typeface="Times New Roman" panose="02020603050405020304" pitchFamily="18" charset="0"/>
                        </a:rPr>
                        <a:t>T3SS</a:t>
                      </a:r>
                      <a:r>
                        <a:rPr lang="en-US" sz="1900" b="1" baseline="0" dirty="0">
                          <a:solidFill>
                            <a:srgbClr val="7030A0"/>
                          </a:solidFill>
                          <a:effectLst/>
                          <a:latin typeface="Times New Roman" panose="02020603050405020304" pitchFamily="18" charset="0"/>
                          <a:cs typeface="Times New Roman" panose="02020603050405020304" pitchFamily="18" charset="0"/>
                        </a:rPr>
                        <a:t>+</a:t>
                      </a:r>
                      <a:r>
                        <a:rPr lang="en-US" sz="1900" b="1" dirty="0">
                          <a:solidFill>
                            <a:srgbClr val="7030A0"/>
                          </a:solidFill>
                          <a:effectLst/>
                          <a:latin typeface="Times New Roman" panose="02020603050405020304" pitchFamily="18" charset="0"/>
                          <a:cs typeface="Times New Roman" panose="02020603050405020304" pitchFamily="18" charset="0"/>
                        </a:rPr>
                        <a:t> PROT+ BACT+ VIR+</a:t>
                      </a:r>
                      <a:endParaRPr lang="en-US" sz="1900" b="1"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1057051900"/>
                  </a:ext>
                </a:extLst>
              </a:tr>
              <a:tr h="380304">
                <a:tc>
                  <a:txBody>
                    <a:bodyPr/>
                    <a:lstStyle/>
                    <a:p>
                      <a:pPr marL="0" marR="0" lvl="0" indent="0" algn="l" defTabSz="3017520" rtl="0" eaLnBrk="1" fontAlgn="auto" latinLnBrk="0" hangingPunct="1">
                        <a:lnSpc>
                          <a:spcPct val="106000"/>
                        </a:lnSpc>
                        <a:spcBef>
                          <a:spcPts val="0"/>
                        </a:spcBef>
                        <a:spcAft>
                          <a:spcPts val="0"/>
                        </a:spcAft>
                        <a:buClrTx/>
                        <a:buSzTx/>
                        <a:buFontTx/>
                        <a:buNone/>
                        <a:tabLst/>
                        <a:defRPr/>
                      </a:pPr>
                      <a:r>
                        <a:rPr lang="en-US" sz="1900" b="1" dirty="0">
                          <a:solidFill>
                            <a:srgbClr val="7030A0"/>
                          </a:solidFill>
                          <a:effectLst/>
                          <a:latin typeface="Times New Roman" panose="02020603050405020304" pitchFamily="18" charset="0"/>
                          <a:cs typeface="Times New Roman" panose="02020603050405020304" pitchFamily="18" charset="0"/>
                        </a:rPr>
                        <a:t>T3SS- PROT+ BACT+ VIR+</a:t>
                      </a:r>
                      <a:endParaRPr lang="en-US" sz="1900" b="1"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3947892346"/>
                  </a:ext>
                </a:extLst>
              </a:tr>
              <a:tr h="380304">
                <a:tc>
                  <a:txBody>
                    <a:bodyPr/>
                    <a:lstStyle/>
                    <a:p>
                      <a:pPr marL="0" marR="0">
                        <a:lnSpc>
                          <a:spcPct val="106000"/>
                        </a:lnSpc>
                        <a:spcBef>
                          <a:spcPts val="0"/>
                        </a:spcBef>
                        <a:spcAft>
                          <a:spcPts val="0"/>
                        </a:spcAft>
                      </a:pPr>
                      <a:r>
                        <a:rPr lang="en-US" sz="1900" b="1" dirty="0">
                          <a:solidFill>
                            <a:srgbClr val="008080"/>
                          </a:solidFill>
                          <a:effectLst/>
                          <a:latin typeface="Times New Roman" panose="02020603050405020304" pitchFamily="18" charset="0"/>
                          <a:cs typeface="Times New Roman" panose="02020603050405020304" pitchFamily="18" charset="0"/>
                        </a:rPr>
                        <a:t>T3SS+ PROT+ BACT- VIR+</a:t>
                      </a:r>
                      <a:endParaRPr lang="en-US" sz="1900" b="1" dirty="0">
                        <a:solidFill>
                          <a:srgbClr val="00808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2571012912"/>
                  </a:ext>
                </a:extLst>
              </a:tr>
              <a:tr h="380304">
                <a:tc>
                  <a:txBody>
                    <a:bodyPr/>
                    <a:lstStyle/>
                    <a:p>
                      <a:pPr marL="0" marR="0">
                        <a:lnSpc>
                          <a:spcPct val="106000"/>
                        </a:lnSpc>
                        <a:spcBef>
                          <a:spcPts val="0"/>
                        </a:spcBef>
                        <a:spcAft>
                          <a:spcPts val="0"/>
                        </a:spcAft>
                      </a:pPr>
                      <a:r>
                        <a:rPr lang="en-US" sz="1900" b="1" dirty="0">
                          <a:solidFill>
                            <a:srgbClr val="008080"/>
                          </a:solidFill>
                          <a:effectLst/>
                          <a:latin typeface="Times New Roman" panose="02020603050405020304" pitchFamily="18" charset="0"/>
                          <a:cs typeface="Times New Roman" panose="02020603050405020304" pitchFamily="18" charset="0"/>
                        </a:rPr>
                        <a:t>T3SS- PROT+ BACT- VIR+</a:t>
                      </a:r>
                      <a:endParaRPr lang="en-US" sz="1900" b="1" dirty="0">
                        <a:solidFill>
                          <a:srgbClr val="00808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4123949523"/>
                  </a:ext>
                </a:extLst>
              </a:tr>
              <a:tr h="380304">
                <a:tc>
                  <a:txBody>
                    <a:bodyPr/>
                    <a:lstStyle/>
                    <a:p>
                      <a:pPr marL="0" marR="0">
                        <a:lnSpc>
                          <a:spcPct val="106000"/>
                        </a:lnSpc>
                        <a:spcBef>
                          <a:spcPts val="0"/>
                        </a:spcBef>
                        <a:spcAft>
                          <a:spcPts val="0"/>
                        </a:spcAft>
                      </a:pPr>
                      <a:r>
                        <a:rPr lang="en-US" sz="1900" b="1" dirty="0">
                          <a:solidFill>
                            <a:srgbClr val="00CC00"/>
                          </a:solidFill>
                          <a:effectLst/>
                          <a:latin typeface="Times New Roman" panose="02020603050405020304" pitchFamily="18" charset="0"/>
                          <a:cs typeface="Times New Roman" panose="02020603050405020304" pitchFamily="18" charset="0"/>
                        </a:rPr>
                        <a:t>T3SS+ PROT- BACT+ VIR+</a:t>
                      </a:r>
                      <a:endParaRPr lang="en-US" sz="1900" b="1" dirty="0">
                        <a:solidFill>
                          <a:srgbClr val="00CC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3361356580"/>
                  </a:ext>
                </a:extLst>
              </a:tr>
              <a:tr h="380304">
                <a:tc>
                  <a:txBody>
                    <a:bodyPr/>
                    <a:lstStyle/>
                    <a:p>
                      <a:pPr marL="0" marR="0">
                        <a:lnSpc>
                          <a:spcPct val="106000"/>
                        </a:lnSpc>
                        <a:spcBef>
                          <a:spcPts val="0"/>
                        </a:spcBef>
                        <a:spcAft>
                          <a:spcPts val="0"/>
                        </a:spcAft>
                      </a:pPr>
                      <a:r>
                        <a:rPr lang="en-US" sz="1900" b="1" dirty="0">
                          <a:solidFill>
                            <a:srgbClr val="00CC00"/>
                          </a:solidFill>
                          <a:effectLst/>
                          <a:latin typeface="Times New Roman" panose="02020603050405020304" pitchFamily="18" charset="0"/>
                          <a:cs typeface="Times New Roman" panose="02020603050405020304" pitchFamily="18" charset="0"/>
                        </a:rPr>
                        <a:t>T3SS- PROT- BACT+ VIR+</a:t>
                      </a:r>
                      <a:endParaRPr lang="en-US" sz="1900" b="1" dirty="0">
                        <a:solidFill>
                          <a:srgbClr val="00CC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3667095516"/>
                  </a:ext>
                </a:extLst>
              </a:tr>
              <a:tr h="380304">
                <a:tc>
                  <a:txBody>
                    <a:bodyPr/>
                    <a:lstStyle/>
                    <a:p>
                      <a:pPr marL="0" marR="0">
                        <a:lnSpc>
                          <a:spcPct val="106000"/>
                        </a:lnSpc>
                        <a:spcBef>
                          <a:spcPts val="0"/>
                        </a:spcBef>
                        <a:spcAft>
                          <a:spcPts val="0"/>
                        </a:spcAft>
                      </a:pPr>
                      <a:r>
                        <a:rPr lang="en-US" sz="1900" b="1" dirty="0">
                          <a:solidFill>
                            <a:srgbClr val="FFCC00"/>
                          </a:solidFill>
                          <a:effectLst/>
                          <a:latin typeface="Times New Roman" panose="02020603050405020304" pitchFamily="18" charset="0"/>
                          <a:cs typeface="Times New Roman" panose="02020603050405020304" pitchFamily="18" charset="0"/>
                        </a:rPr>
                        <a:t>T3SS+ PROT- BACT- VIR+</a:t>
                      </a:r>
                      <a:endParaRPr lang="en-US" sz="1900" b="1" dirty="0">
                        <a:solidFill>
                          <a:srgbClr val="FFCC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2132156707"/>
                  </a:ext>
                </a:extLst>
              </a:tr>
              <a:tr h="380304">
                <a:tc>
                  <a:txBody>
                    <a:bodyPr/>
                    <a:lstStyle/>
                    <a:p>
                      <a:pPr marL="0" marR="0">
                        <a:lnSpc>
                          <a:spcPct val="106000"/>
                        </a:lnSpc>
                        <a:spcBef>
                          <a:spcPts val="0"/>
                        </a:spcBef>
                        <a:spcAft>
                          <a:spcPts val="0"/>
                        </a:spcAft>
                      </a:pPr>
                      <a:r>
                        <a:rPr lang="en-US" sz="1900" b="1" dirty="0">
                          <a:solidFill>
                            <a:srgbClr val="FFCC00"/>
                          </a:solidFill>
                          <a:effectLst/>
                          <a:latin typeface="Times New Roman" panose="02020603050405020304" pitchFamily="18" charset="0"/>
                          <a:cs typeface="Times New Roman" panose="02020603050405020304" pitchFamily="18" charset="0"/>
                        </a:rPr>
                        <a:t>T3SS- PROT- BACT- VIR+</a:t>
                      </a:r>
                      <a:endParaRPr lang="en-US" sz="1900" b="1" dirty="0">
                        <a:solidFill>
                          <a:srgbClr val="FFCC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1997785641"/>
                  </a:ext>
                </a:extLst>
              </a:tr>
              <a:tr h="380304">
                <a:tc>
                  <a:txBody>
                    <a:bodyPr/>
                    <a:lstStyle/>
                    <a:p>
                      <a:pPr marL="0" marR="0">
                        <a:lnSpc>
                          <a:spcPct val="106000"/>
                        </a:lnSpc>
                        <a:spcBef>
                          <a:spcPts val="0"/>
                        </a:spcBef>
                        <a:spcAft>
                          <a:spcPts val="0"/>
                        </a:spcAft>
                      </a:pPr>
                      <a:r>
                        <a:rPr lang="en-US" sz="1900" b="1" dirty="0">
                          <a:solidFill>
                            <a:srgbClr val="FF9999"/>
                          </a:solidFill>
                          <a:effectLst/>
                          <a:latin typeface="Times New Roman" panose="02020603050405020304" pitchFamily="18" charset="0"/>
                          <a:cs typeface="Times New Roman" panose="02020603050405020304" pitchFamily="18" charset="0"/>
                        </a:rPr>
                        <a:t>T3SS+ PROT- BACT- VIR-</a:t>
                      </a:r>
                      <a:endParaRPr lang="en-US" sz="1900" b="1" dirty="0">
                        <a:solidFill>
                          <a:srgbClr val="FF9999"/>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3781138883"/>
                  </a:ext>
                </a:extLst>
              </a:tr>
              <a:tr h="380304">
                <a:tc>
                  <a:txBody>
                    <a:bodyPr/>
                    <a:lstStyle/>
                    <a:p>
                      <a:pPr marL="0" marR="0">
                        <a:lnSpc>
                          <a:spcPct val="106000"/>
                        </a:lnSpc>
                        <a:spcBef>
                          <a:spcPts val="0"/>
                        </a:spcBef>
                        <a:spcAft>
                          <a:spcPts val="0"/>
                        </a:spcAft>
                      </a:pPr>
                      <a:r>
                        <a:rPr lang="en-US" sz="1900" b="1" dirty="0">
                          <a:solidFill>
                            <a:srgbClr val="FF9999"/>
                          </a:solidFill>
                          <a:effectLst/>
                          <a:latin typeface="Times New Roman" panose="02020603050405020304" pitchFamily="18" charset="0"/>
                          <a:cs typeface="Times New Roman" panose="02020603050405020304" pitchFamily="18" charset="0"/>
                        </a:rPr>
                        <a:t>T3SS- PROT- BACT- VIR-</a:t>
                      </a:r>
                      <a:endParaRPr lang="en-US" sz="1900" b="1" dirty="0">
                        <a:solidFill>
                          <a:srgbClr val="FF9999"/>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2119420157"/>
                  </a:ext>
                </a:extLst>
              </a:tr>
              <a:tr h="380304">
                <a:tc>
                  <a:txBody>
                    <a:bodyPr/>
                    <a:lstStyle/>
                    <a:p>
                      <a:pPr marL="0" marR="0">
                        <a:lnSpc>
                          <a:spcPct val="106000"/>
                        </a:lnSpc>
                        <a:spcBef>
                          <a:spcPts val="0"/>
                        </a:spcBef>
                        <a:spcAft>
                          <a:spcPts val="0"/>
                        </a:spcAft>
                      </a:pPr>
                      <a:r>
                        <a:rPr lang="en-US" sz="1900" b="1" dirty="0">
                          <a:solidFill>
                            <a:srgbClr val="7030A0"/>
                          </a:solidFill>
                          <a:effectLst/>
                          <a:latin typeface="Times New Roman" panose="02020603050405020304" pitchFamily="18" charset="0"/>
                          <a:cs typeface="Times New Roman" panose="02020603050405020304" pitchFamily="18" charset="0"/>
                        </a:rPr>
                        <a:t>PROT+ BACT+ VIR+ (control)</a:t>
                      </a:r>
                      <a:endParaRPr lang="en-US" sz="1900" b="1"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N/A</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4019724061"/>
                  </a:ext>
                </a:extLst>
              </a:tr>
              <a:tr h="380304">
                <a:tc>
                  <a:txBody>
                    <a:bodyPr/>
                    <a:lstStyle/>
                    <a:p>
                      <a:pPr marL="0" marR="0">
                        <a:lnSpc>
                          <a:spcPct val="106000"/>
                        </a:lnSpc>
                        <a:spcBef>
                          <a:spcPts val="0"/>
                        </a:spcBef>
                        <a:spcAft>
                          <a:spcPts val="0"/>
                        </a:spcAft>
                      </a:pPr>
                      <a:r>
                        <a:rPr lang="en-US" sz="1900" b="1" dirty="0">
                          <a:solidFill>
                            <a:srgbClr val="008080"/>
                          </a:solidFill>
                          <a:effectLst/>
                          <a:latin typeface="Times New Roman" panose="02020603050405020304" pitchFamily="18" charset="0"/>
                          <a:cs typeface="Times New Roman" panose="02020603050405020304" pitchFamily="18" charset="0"/>
                        </a:rPr>
                        <a:t>PROT+ BACT- VIR+ (control)</a:t>
                      </a:r>
                      <a:endParaRPr lang="en-US" sz="1900" b="1" dirty="0">
                        <a:solidFill>
                          <a:srgbClr val="00808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N/A</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3061944412"/>
                  </a:ext>
                </a:extLst>
              </a:tr>
              <a:tr h="380304">
                <a:tc>
                  <a:txBody>
                    <a:bodyPr/>
                    <a:lstStyle/>
                    <a:p>
                      <a:pPr marL="0" marR="0">
                        <a:lnSpc>
                          <a:spcPct val="106000"/>
                        </a:lnSpc>
                        <a:spcBef>
                          <a:spcPts val="0"/>
                        </a:spcBef>
                        <a:spcAft>
                          <a:spcPts val="0"/>
                        </a:spcAft>
                      </a:pPr>
                      <a:r>
                        <a:rPr lang="en-US" sz="1900" b="1" dirty="0">
                          <a:solidFill>
                            <a:srgbClr val="00CC00"/>
                          </a:solidFill>
                          <a:effectLst/>
                          <a:latin typeface="Times New Roman" panose="02020603050405020304" pitchFamily="18" charset="0"/>
                          <a:cs typeface="Times New Roman" panose="02020603050405020304" pitchFamily="18" charset="0"/>
                        </a:rPr>
                        <a:t>PROT- BACT+ VIR+ (control)</a:t>
                      </a:r>
                      <a:endParaRPr lang="en-US" sz="1900" b="1" dirty="0">
                        <a:solidFill>
                          <a:srgbClr val="00CC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N/A</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459555937"/>
                  </a:ext>
                </a:extLst>
              </a:tr>
              <a:tr h="380304">
                <a:tc>
                  <a:txBody>
                    <a:bodyPr/>
                    <a:lstStyle/>
                    <a:p>
                      <a:pPr marL="0" marR="0">
                        <a:lnSpc>
                          <a:spcPct val="106000"/>
                        </a:lnSpc>
                        <a:spcBef>
                          <a:spcPts val="0"/>
                        </a:spcBef>
                        <a:spcAft>
                          <a:spcPts val="0"/>
                        </a:spcAft>
                      </a:pPr>
                      <a:r>
                        <a:rPr lang="en-US" sz="1900" b="1" dirty="0">
                          <a:solidFill>
                            <a:srgbClr val="FFCC00"/>
                          </a:solidFill>
                          <a:effectLst/>
                          <a:latin typeface="Times New Roman" panose="02020603050405020304" pitchFamily="18" charset="0"/>
                          <a:cs typeface="Times New Roman" panose="02020603050405020304" pitchFamily="18" charset="0"/>
                        </a:rPr>
                        <a:t>PROT- BACT- VIR+ (control)</a:t>
                      </a:r>
                      <a:endParaRPr lang="en-US" sz="1900" b="1" dirty="0">
                        <a:solidFill>
                          <a:srgbClr val="FFCC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dirty="0">
                          <a:solidFill>
                            <a:srgbClr val="000000"/>
                          </a:solidFill>
                          <a:effectLst/>
                          <a:latin typeface="Times New Roman" panose="02020603050405020304" pitchFamily="18" charset="0"/>
                          <a:cs typeface="Times New Roman" panose="02020603050405020304" pitchFamily="18" charset="0"/>
                        </a:rPr>
                        <a:t>N/A</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2672726749"/>
                  </a:ext>
                </a:extLst>
              </a:tr>
              <a:tr h="380304">
                <a:tc>
                  <a:txBody>
                    <a:bodyPr/>
                    <a:lstStyle/>
                    <a:p>
                      <a:pPr marL="0" marR="0">
                        <a:lnSpc>
                          <a:spcPct val="106000"/>
                        </a:lnSpc>
                        <a:spcBef>
                          <a:spcPts val="0"/>
                        </a:spcBef>
                        <a:spcAft>
                          <a:spcPts val="0"/>
                        </a:spcAft>
                      </a:pPr>
                      <a:r>
                        <a:rPr lang="en-US" sz="1900" b="1" dirty="0">
                          <a:solidFill>
                            <a:srgbClr val="FF9999"/>
                          </a:solidFill>
                          <a:effectLst/>
                          <a:latin typeface="Times New Roman" panose="02020603050405020304" pitchFamily="18" charset="0"/>
                          <a:cs typeface="Times New Roman" panose="02020603050405020304" pitchFamily="18" charset="0"/>
                        </a:rPr>
                        <a:t>PROT- BACT- VIR- (control)</a:t>
                      </a:r>
                      <a:endParaRPr lang="en-US" sz="1900" b="1" dirty="0">
                        <a:solidFill>
                          <a:srgbClr val="FF9999"/>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nchor="b">
                    <a:solidFill>
                      <a:schemeClr val="bg2">
                        <a:alpha val="75000"/>
                      </a:schemeClr>
                    </a:solidFill>
                  </a:tcPr>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a:solidFill>
                            <a:srgbClr val="000000"/>
                          </a:solidFill>
                          <a:effectLst/>
                          <a:latin typeface="Times New Roman" panose="02020603050405020304" pitchFamily="18" charset="0"/>
                          <a:cs typeface="Times New Roman" panose="02020603050405020304" pitchFamily="18" charset="0"/>
                        </a:rPr>
                        <a: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ctr">
                        <a:lnSpc>
                          <a:spcPct val="106000"/>
                        </a:lnSpc>
                        <a:spcBef>
                          <a:spcPts val="0"/>
                        </a:spcBef>
                        <a:spcAft>
                          <a:spcPts val="0"/>
                        </a:spcAft>
                      </a:pPr>
                      <a:r>
                        <a:rPr lang="en-US" sz="1800" b="1" kern="1200" dirty="0">
                          <a:solidFill>
                            <a:srgbClr val="000000"/>
                          </a:solidFill>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tc>
                  <a:txBody>
                    <a:bodyPr/>
                    <a:lstStyle/>
                    <a:p>
                      <a:pPr marL="0" marR="0" algn="ctr">
                        <a:lnSpc>
                          <a:spcPct val="106000"/>
                        </a:lnSpc>
                        <a:spcBef>
                          <a:spcPts val="0"/>
                        </a:spcBef>
                        <a:spcAft>
                          <a:spcPts val="0"/>
                        </a:spcAft>
                      </a:pPr>
                      <a:r>
                        <a:rPr lang="en-US" sz="1800" b="1" kern="1200" dirty="0">
                          <a:solidFill>
                            <a:srgbClr val="000000"/>
                          </a:solidFill>
                          <a:effectLst/>
                          <a:latin typeface="Times New Roman" panose="02020603050405020304" pitchFamily="18" charset="0"/>
                          <a:cs typeface="Times New Roman" panose="02020603050405020304" pitchFamily="18" charset="0"/>
                        </a:rPr>
                        <a:t>N/A</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41242" marR="141242" marT="8828" marB="0"/>
                </a:tc>
                <a:extLst>
                  <a:ext uri="{0D108BD9-81ED-4DB2-BD59-A6C34878D82A}">
                    <a16:rowId xmlns:a16="http://schemas.microsoft.com/office/drawing/2014/main" val="4031371016"/>
                  </a:ext>
                </a:extLst>
              </a:tr>
            </a:tbl>
          </a:graphicData>
        </a:graphic>
      </p:graphicFrame>
      <p:sp>
        <p:nvSpPr>
          <p:cNvPr id="18" name="AutoShape 2" descr="UNH Logo [University of New Hampshire] Download Vector">
            <a:extLst>
              <a:ext uri="{FF2B5EF4-FFF2-40B4-BE49-F238E27FC236}">
                <a16:creationId xmlns:a16="http://schemas.microsoft.com/office/drawing/2014/main" id="{7872A33B-EDD0-7DB5-D6F1-0A49ABF705BF}"/>
              </a:ext>
            </a:extLst>
          </p:cNvPr>
          <p:cNvSpPr>
            <a:spLocks noChangeAspect="1" noChangeArrowheads="1"/>
          </p:cNvSpPr>
          <p:nvPr/>
        </p:nvSpPr>
        <p:spPr bwMode="auto">
          <a:xfrm>
            <a:off x="19964400" y="16306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TextBox 18">
            <a:extLst>
              <a:ext uri="{FF2B5EF4-FFF2-40B4-BE49-F238E27FC236}">
                <a16:creationId xmlns:a16="http://schemas.microsoft.com/office/drawing/2014/main" id="{7D455E7F-FABC-5465-5F48-9D5411EF5587}"/>
              </a:ext>
            </a:extLst>
          </p:cNvPr>
          <p:cNvSpPr txBox="1"/>
          <p:nvPr/>
        </p:nvSpPr>
        <p:spPr>
          <a:xfrm>
            <a:off x="0" y="168860"/>
            <a:ext cx="4322901" cy="830997"/>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Friday - June 10</a:t>
            </a:r>
            <a:r>
              <a:rPr lang="en-US" sz="2400" baseline="30000" dirty="0">
                <a:solidFill>
                  <a:schemeClr val="bg1"/>
                </a:solidFill>
                <a:latin typeface="Times New Roman" panose="02020603050405020304" pitchFamily="18" charset="0"/>
                <a:cs typeface="Times New Roman" panose="02020603050405020304" pitchFamily="18" charset="0"/>
              </a:rPr>
              <a:t>th</a:t>
            </a:r>
            <a:r>
              <a:rPr lang="en-US" sz="2400" dirty="0">
                <a:solidFill>
                  <a:schemeClr val="bg1"/>
                </a:solidFill>
                <a:latin typeface="Times New Roman" panose="02020603050405020304" pitchFamily="18" charset="0"/>
                <a:cs typeface="Times New Roman" panose="02020603050405020304" pitchFamily="18" charset="0"/>
              </a:rPr>
              <a:t>, 2022</a:t>
            </a:r>
          </a:p>
          <a:p>
            <a:pPr algn="ctr"/>
            <a:r>
              <a:rPr lang="en-US" sz="2400" dirty="0">
                <a:solidFill>
                  <a:schemeClr val="bg1"/>
                </a:solidFill>
                <a:latin typeface="Times New Roman" panose="02020603050405020304" pitchFamily="18" charset="0"/>
                <a:cs typeface="Times New Roman" panose="02020603050405020304" pitchFamily="18" charset="0"/>
              </a:rPr>
              <a:t>2608</a:t>
            </a:r>
          </a:p>
        </p:txBody>
      </p:sp>
      <p:sp>
        <p:nvSpPr>
          <p:cNvPr id="44" name="TextBox 43">
            <a:extLst>
              <a:ext uri="{FF2B5EF4-FFF2-40B4-BE49-F238E27FC236}">
                <a16:creationId xmlns:a16="http://schemas.microsoft.com/office/drawing/2014/main" id="{366EAC42-76FA-468B-4B12-BDCF574A2281}"/>
              </a:ext>
            </a:extLst>
          </p:cNvPr>
          <p:cNvSpPr txBox="1"/>
          <p:nvPr/>
        </p:nvSpPr>
        <p:spPr>
          <a:xfrm>
            <a:off x="35174231" y="153966"/>
            <a:ext cx="5100186" cy="1200329"/>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University of New Hampshire</a:t>
            </a:r>
          </a:p>
          <a:p>
            <a:pPr algn="ctr"/>
            <a:r>
              <a:rPr lang="en-US" sz="2400" dirty="0">
                <a:solidFill>
                  <a:schemeClr val="bg1"/>
                </a:solidFill>
                <a:latin typeface="Times New Roman" panose="02020603050405020304" pitchFamily="18" charset="0"/>
                <a:cs typeface="Times New Roman" panose="02020603050405020304" pitchFamily="18" charset="0"/>
              </a:rPr>
              <a:t>269-720-0014</a:t>
            </a:r>
          </a:p>
          <a:p>
            <a:pPr algn="ctr"/>
            <a:r>
              <a:rPr lang="en-US" sz="2400" dirty="0">
                <a:solidFill>
                  <a:schemeClr val="bg1"/>
                </a:solidFill>
                <a:latin typeface="Times New Roman" panose="02020603050405020304" pitchFamily="18" charset="0"/>
                <a:cs typeface="Times New Roman" panose="02020603050405020304" pitchFamily="18" charset="0"/>
              </a:rPr>
              <a:t>anna.early@unh.edu</a:t>
            </a:r>
          </a:p>
        </p:txBody>
      </p:sp>
      <p:pic>
        <p:nvPicPr>
          <p:cNvPr id="45" name="Picture 6" descr="unh-logo | New Hampshire Aerospace &amp; Defense Export Consortium">
            <a:extLst>
              <a:ext uri="{FF2B5EF4-FFF2-40B4-BE49-F238E27FC236}">
                <a16:creationId xmlns:a16="http://schemas.microsoft.com/office/drawing/2014/main" id="{57A95856-E425-5182-02BD-C4964465A94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6447"/>
          <a:stretch/>
        </p:blipFill>
        <p:spPr bwMode="auto">
          <a:xfrm>
            <a:off x="-595250" y="996039"/>
            <a:ext cx="5229946" cy="3323797"/>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A5451294-C532-4673-A740-DE6601DCAFBA}"/>
              </a:ext>
            </a:extLst>
          </p:cNvPr>
          <p:cNvSpPr txBox="1"/>
          <p:nvPr/>
        </p:nvSpPr>
        <p:spPr>
          <a:xfrm>
            <a:off x="407921" y="27757635"/>
            <a:ext cx="9593066" cy="923330"/>
          </a:xfrm>
          <a:prstGeom prst="rect">
            <a:avLst/>
          </a:prstGeom>
          <a:noFill/>
        </p:spPr>
        <p:txBody>
          <a:bodyPr wrap="square" rtlCol="0">
            <a:spAutoFit/>
          </a:bodyPr>
          <a:lstStyle/>
          <a:p>
            <a:r>
              <a:rPr lang="en-US" sz="1800" b="1" dirty="0">
                <a:latin typeface="Times New Roman" panose="02020603050405020304" pitchFamily="18" charset="0"/>
                <a:cs typeface="Times New Roman" panose="02020603050405020304" pitchFamily="18" charset="0"/>
              </a:rPr>
              <a:t>Figure 4: Microcosm Workflow</a:t>
            </a:r>
            <a:r>
              <a:rPr lang="en-US" sz="1800" dirty="0">
                <a:latin typeface="Times New Roman" panose="02020603050405020304" pitchFamily="18" charset="0"/>
                <a:cs typeface="Times New Roman" panose="02020603050405020304" pitchFamily="18" charset="0"/>
              </a:rPr>
              <a:t>. Seawater subjected to array of treatments (Kanamycin, cycloheximide, filtration, and UV) to selectively remove native seawater community members. Quantification of bacteria by both spread plating and flow cytometry.</a:t>
            </a:r>
          </a:p>
        </p:txBody>
      </p:sp>
      <p:pic>
        <p:nvPicPr>
          <p:cNvPr id="6" name="Picture 5">
            <a:extLst>
              <a:ext uri="{FF2B5EF4-FFF2-40B4-BE49-F238E27FC236}">
                <a16:creationId xmlns:a16="http://schemas.microsoft.com/office/drawing/2014/main" id="{2F042C6D-620D-AC2B-DF7A-BE893A810282}"/>
              </a:ext>
            </a:extLst>
          </p:cNvPr>
          <p:cNvPicPr>
            <a:picLocks noChangeAspect="1"/>
          </p:cNvPicPr>
          <p:nvPr/>
        </p:nvPicPr>
        <p:blipFill>
          <a:blip r:embed="rId5"/>
          <a:stretch>
            <a:fillRect/>
          </a:stretch>
        </p:blipFill>
        <p:spPr>
          <a:xfrm>
            <a:off x="12864183" y="15656879"/>
            <a:ext cx="842557" cy="2882016"/>
          </a:xfrm>
          <a:prstGeom prst="rect">
            <a:avLst/>
          </a:prstGeom>
        </p:spPr>
      </p:pic>
      <p:graphicFrame>
        <p:nvGraphicFramePr>
          <p:cNvPr id="47" name="Chart 46">
            <a:extLst>
              <a:ext uri="{FF2B5EF4-FFF2-40B4-BE49-F238E27FC236}">
                <a16:creationId xmlns:a16="http://schemas.microsoft.com/office/drawing/2014/main" id="{C05E021D-04ED-49CC-9351-3CB9ED84094B}"/>
              </a:ext>
            </a:extLst>
          </p:cNvPr>
          <p:cNvGraphicFramePr>
            <a:graphicFrameLocks/>
          </p:cNvGraphicFramePr>
          <p:nvPr>
            <p:extLst>
              <p:ext uri="{D42A27DB-BD31-4B8C-83A1-F6EECF244321}">
                <p14:modId xmlns:p14="http://schemas.microsoft.com/office/powerpoint/2010/main" val="3396390097"/>
              </p:ext>
            </p:extLst>
          </p:nvPr>
        </p:nvGraphicFramePr>
        <p:xfrm>
          <a:off x="25118909" y="11400109"/>
          <a:ext cx="11169998" cy="734913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9" name="Chart 48">
            <a:extLst>
              <a:ext uri="{FF2B5EF4-FFF2-40B4-BE49-F238E27FC236}">
                <a16:creationId xmlns:a16="http://schemas.microsoft.com/office/drawing/2014/main" id="{C05E021D-04ED-49CC-9351-3CB9ED84094B}"/>
              </a:ext>
            </a:extLst>
          </p:cNvPr>
          <p:cNvGraphicFramePr>
            <a:graphicFrameLocks/>
          </p:cNvGraphicFramePr>
          <p:nvPr>
            <p:extLst>
              <p:ext uri="{D42A27DB-BD31-4B8C-83A1-F6EECF244321}">
                <p14:modId xmlns:p14="http://schemas.microsoft.com/office/powerpoint/2010/main" val="2088005146"/>
              </p:ext>
            </p:extLst>
          </p:nvPr>
        </p:nvGraphicFramePr>
        <p:xfrm>
          <a:off x="25039921" y="18884665"/>
          <a:ext cx="11324892" cy="7943669"/>
        </p:xfrm>
        <a:graphic>
          <a:graphicData uri="http://schemas.openxmlformats.org/drawingml/2006/chart">
            <c:chart xmlns:c="http://schemas.openxmlformats.org/drawingml/2006/chart" xmlns:r="http://schemas.openxmlformats.org/officeDocument/2006/relationships" r:id="rId7"/>
          </a:graphicData>
        </a:graphic>
      </p:graphicFrame>
      <p:pic>
        <p:nvPicPr>
          <p:cNvPr id="14" name="Picture 13">
            <a:extLst>
              <a:ext uri="{FF2B5EF4-FFF2-40B4-BE49-F238E27FC236}">
                <a16:creationId xmlns:a16="http://schemas.microsoft.com/office/drawing/2014/main" id="{C709AC12-DCCB-4668-40AE-F7C28D564DF8}"/>
              </a:ext>
            </a:extLst>
          </p:cNvPr>
          <p:cNvPicPr>
            <a:picLocks noChangeAspect="1"/>
          </p:cNvPicPr>
          <p:nvPr/>
        </p:nvPicPr>
        <p:blipFill>
          <a:blip r:embed="rId8"/>
          <a:stretch>
            <a:fillRect/>
          </a:stretch>
        </p:blipFill>
        <p:spPr>
          <a:xfrm>
            <a:off x="762588" y="21151729"/>
            <a:ext cx="9096169" cy="6367318"/>
          </a:xfrm>
          <a:prstGeom prst="rect">
            <a:avLst/>
          </a:prstGeom>
        </p:spPr>
      </p:pic>
      <p:sp>
        <p:nvSpPr>
          <p:cNvPr id="46" name="TextBox 45">
            <a:extLst>
              <a:ext uri="{FF2B5EF4-FFF2-40B4-BE49-F238E27FC236}">
                <a16:creationId xmlns:a16="http://schemas.microsoft.com/office/drawing/2014/main" id="{2606F51D-037C-33A8-67B0-F10794DD01DA}"/>
              </a:ext>
            </a:extLst>
          </p:cNvPr>
          <p:cNvSpPr txBox="1"/>
          <p:nvPr/>
        </p:nvSpPr>
        <p:spPr>
          <a:xfrm>
            <a:off x="36254819" y="11303219"/>
            <a:ext cx="3570860" cy="7282058"/>
          </a:xfrm>
          <a:prstGeom prst="rect">
            <a:avLst/>
          </a:prstGeom>
          <a:noFill/>
        </p:spPr>
        <p:txBody>
          <a:bodyPr wrap="square" rtlCol="0">
            <a:spAutoFit/>
          </a:bodyPr>
          <a:lstStyle/>
          <a:p>
            <a:pPr marL="0" marR="0" eaLnBrk="0" fontAlgn="base" hangingPunct="0">
              <a:lnSpc>
                <a:spcPct val="107000"/>
              </a:lnSpc>
              <a:spcBef>
                <a:spcPts val="0"/>
              </a:spcBef>
              <a:spcAft>
                <a:spcPts val="800"/>
              </a:spcAft>
            </a:pPr>
            <a:r>
              <a:rPr lang="en-US" sz="1750" b="1" dirty="0">
                <a:effectLst/>
                <a:latin typeface="Times New Roman" panose="02020603050405020304" pitchFamily="18" charset="0"/>
                <a:ea typeface="Calibri" panose="020F0502020204030204" pitchFamily="34" charset="0"/>
              </a:rPr>
              <a:t>Figure 7: </a:t>
            </a:r>
            <a:r>
              <a:rPr lang="en-US" sz="1750" b="1" i="1" dirty="0">
                <a:effectLst/>
                <a:latin typeface="Times New Roman" panose="02020603050405020304" pitchFamily="18" charset="0"/>
                <a:ea typeface="Calibri" panose="020F0502020204030204" pitchFamily="34" charset="0"/>
              </a:rPr>
              <a:t>V. parahaemolyticus</a:t>
            </a:r>
            <a:r>
              <a:rPr lang="en-US" sz="1750" b="1" dirty="0">
                <a:effectLst/>
                <a:latin typeface="Times New Roman" panose="02020603050405020304" pitchFamily="18" charset="0"/>
                <a:ea typeface="Calibri" panose="020F0502020204030204" pitchFamily="34" charset="0"/>
              </a:rPr>
              <a:t> Survival was Influenced by Selective Removal of Community Members. </a:t>
            </a:r>
            <a:r>
              <a:rPr lang="en-US" sz="1750" dirty="0">
                <a:effectLst/>
                <a:latin typeface="Times New Roman" panose="02020603050405020304" pitchFamily="18" charset="0"/>
                <a:ea typeface="Calibri" panose="020F0502020204030204" pitchFamily="34" charset="0"/>
              </a:rPr>
              <a:t>Vp increased in abundance over time when all native community members and particles were removed reflective of a lack of competition and predation (pink). Vp fitness declined with the retention potentially predatory viruses and nanobacteria (yellow). Vp fitness further declined in the presence of particles and viruses as well as the retention of native bacteria (green), native protozoan predators (teal), and all native community members (dark purple), though the impact of each of theses complex conditions were indistinguishable from one another, perhaps reflective of complex community interactions. T-test: p = 0.0075. Vp were quantified by GFP label and size via Flow cytometry. Error bars represent Standard Error. Control data not shown.</a:t>
            </a:r>
            <a:endParaRPr lang="en-US" sz="17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8" name="TextBox 47">
            <a:extLst>
              <a:ext uri="{FF2B5EF4-FFF2-40B4-BE49-F238E27FC236}">
                <a16:creationId xmlns:a16="http://schemas.microsoft.com/office/drawing/2014/main" id="{8B84DAB2-FFC0-76F9-9358-1AFC6E2D9D19}"/>
              </a:ext>
            </a:extLst>
          </p:cNvPr>
          <p:cNvSpPr txBox="1"/>
          <p:nvPr/>
        </p:nvSpPr>
        <p:spPr>
          <a:xfrm>
            <a:off x="12577321" y="18458273"/>
            <a:ext cx="1480734" cy="1477328"/>
          </a:xfrm>
          <a:prstGeom prst="rect">
            <a:avLst/>
          </a:prstGeom>
          <a:noFill/>
        </p:spPr>
        <p:txBody>
          <a:bodyPr wrap="square" rtlCol="0">
            <a:spAutoFit/>
          </a:bodyPr>
          <a:lstStyle/>
          <a:p>
            <a:r>
              <a:rPr lang="en-US" sz="1800" b="1" dirty="0">
                <a:latin typeface="Times New Roman" panose="02020603050405020304" pitchFamily="18" charset="0"/>
                <a:cs typeface="Times New Roman" panose="02020603050405020304" pitchFamily="18" charset="0"/>
              </a:rPr>
              <a:t>Figure 2:</a:t>
            </a:r>
            <a:r>
              <a:rPr lang="en-US"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Type III </a:t>
            </a:r>
            <a:r>
              <a:rPr lang="en-US" sz="1750" b="1" dirty="0">
                <a:latin typeface="Times New Roman" panose="02020603050405020304" pitchFamily="18" charset="0"/>
                <a:cs typeface="Times New Roman" panose="02020603050405020304" pitchFamily="18" charset="0"/>
              </a:rPr>
              <a:t>Secretion</a:t>
            </a:r>
            <a:r>
              <a:rPr lang="en-US" sz="1800" b="1" dirty="0">
                <a:latin typeface="Times New Roman" panose="02020603050405020304" pitchFamily="18" charset="0"/>
                <a:cs typeface="Times New Roman" panose="02020603050405020304" pitchFamily="18" charset="0"/>
              </a:rPr>
              <a:t> System Apparatus. </a:t>
            </a:r>
            <a:endParaRPr lang="en-US" sz="1650" b="1" dirty="0">
              <a:latin typeface="Times New Roman" panose="02020603050405020304" pitchFamily="18" charset="0"/>
              <a:cs typeface="Times New Roman" panose="02020603050405020304" pitchFamily="18" charset="0"/>
            </a:endParaRPr>
          </a:p>
        </p:txBody>
      </p:sp>
      <p:sp>
        <p:nvSpPr>
          <p:cNvPr id="50" name="TextBox 49">
            <a:extLst>
              <a:ext uri="{FF2B5EF4-FFF2-40B4-BE49-F238E27FC236}">
                <a16:creationId xmlns:a16="http://schemas.microsoft.com/office/drawing/2014/main" id="{7D9D875B-1FDB-033F-10BD-5F602271928B}"/>
              </a:ext>
            </a:extLst>
          </p:cNvPr>
          <p:cNvSpPr txBox="1"/>
          <p:nvPr/>
        </p:nvSpPr>
        <p:spPr>
          <a:xfrm>
            <a:off x="9116119" y="18695477"/>
            <a:ext cx="3436737" cy="1200329"/>
          </a:xfrm>
          <a:prstGeom prst="rect">
            <a:avLst/>
          </a:prstGeom>
          <a:noFill/>
        </p:spPr>
        <p:txBody>
          <a:bodyPr wrap="square" rtlCol="0">
            <a:spAutoFit/>
          </a:bodyPr>
          <a:lstStyle/>
          <a:p>
            <a:r>
              <a:rPr lang="en-US" sz="1800" b="1" dirty="0">
                <a:latin typeface="Times New Roman" panose="02020603050405020304" pitchFamily="18" charset="0"/>
                <a:cs typeface="Times New Roman" panose="02020603050405020304" pitchFamily="18" charset="0"/>
              </a:rPr>
              <a:t>Table 1: Toxins of VpaI</a:t>
            </a:r>
            <a:r>
              <a:rPr lang="el-GR" sz="1800" b="1" dirty="0">
                <a:latin typeface="Times New Roman" panose="02020603050405020304" pitchFamily="18" charset="0"/>
                <a:cs typeface="Times New Roman" panose="02020603050405020304" pitchFamily="18" charset="0"/>
              </a:rPr>
              <a:t>α</a:t>
            </a:r>
            <a:r>
              <a:rPr lang="en-US" sz="1800" b="1" dirty="0">
                <a:latin typeface="Times New Roman" panose="02020603050405020304" pitchFamily="18" charset="0"/>
                <a:cs typeface="Times New Roman" panose="02020603050405020304" pitchFamily="18" charset="0"/>
              </a:rPr>
              <a:t> and VPaI</a:t>
            </a:r>
            <a:r>
              <a:rPr lang="el-GR" sz="1800" b="1" dirty="0">
                <a:latin typeface="Times New Roman" panose="02020603050405020304" pitchFamily="18" charset="0"/>
                <a:cs typeface="Times New Roman" panose="02020603050405020304" pitchFamily="18" charset="0"/>
              </a:rPr>
              <a:t>γ</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Distinct array of toxins secreted from pathogenicity islands of Vp.</a:t>
            </a:r>
            <a:endParaRPr lang="en-US" sz="1650" b="1" dirty="0">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3AAAF10C-BAD7-2E4A-25DF-81E2DA95ED54}"/>
              </a:ext>
            </a:extLst>
          </p:cNvPr>
          <p:cNvSpPr/>
          <p:nvPr/>
        </p:nvSpPr>
        <p:spPr>
          <a:xfrm>
            <a:off x="14683517" y="12085927"/>
            <a:ext cx="741177" cy="5318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52" name="Chart 51">
            <a:extLst>
              <a:ext uri="{FF2B5EF4-FFF2-40B4-BE49-F238E27FC236}">
                <a16:creationId xmlns:a16="http://schemas.microsoft.com/office/drawing/2014/main" id="{7420CFC5-69C1-41A3-AC83-B7A938D17D72}"/>
              </a:ext>
            </a:extLst>
          </p:cNvPr>
          <p:cNvGraphicFramePr>
            <a:graphicFrameLocks/>
          </p:cNvGraphicFramePr>
          <p:nvPr>
            <p:extLst>
              <p:ext uri="{D42A27DB-BD31-4B8C-83A1-F6EECF244321}">
                <p14:modId xmlns:p14="http://schemas.microsoft.com/office/powerpoint/2010/main" val="3907238521"/>
              </p:ext>
            </p:extLst>
          </p:nvPr>
        </p:nvGraphicFramePr>
        <p:xfrm>
          <a:off x="18935380" y="11400109"/>
          <a:ext cx="5652145" cy="545935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Chart 42">
            <a:extLst>
              <a:ext uri="{FF2B5EF4-FFF2-40B4-BE49-F238E27FC236}">
                <a16:creationId xmlns:a16="http://schemas.microsoft.com/office/drawing/2014/main" id="{00B45352-1590-BD8C-0C72-D6EFD959050C}"/>
              </a:ext>
            </a:extLst>
          </p:cNvPr>
          <p:cNvGraphicFramePr/>
          <p:nvPr>
            <p:extLst>
              <p:ext uri="{D42A27DB-BD31-4B8C-83A1-F6EECF244321}">
                <p14:modId xmlns:p14="http://schemas.microsoft.com/office/powerpoint/2010/main" val="743383067"/>
              </p:ext>
            </p:extLst>
          </p:nvPr>
        </p:nvGraphicFramePr>
        <p:xfrm>
          <a:off x="14043111" y="11846074"/>
          <a:ext cx="4840561" cy="575958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26" name="Table 25">
            <a:extLst>
              <a:ext uri="{FF2B5EF4-FFF2-40B4-BE49-F238E27FC236}">
                <a16:creationId xmlns:a16="http://schemas.microsoft.com/office/drawing/2014/main" id="{27BD997B-1C00-CC80-B36D-B1CF40D0B7E3}"/>
              </a:ext>
            </a:extLst>
          </p:cNvPr>
          <p:cNvGraphicFramePr>
            <a:graphicFrameLocks noGrp="1"/>
          </p:cNvGraphicFramePr>
          <p:nvPr>
            <p:extLst>
              <p:ext uri="{D42A27DB-BD31-4B8C-83A1-F6EECF244321}">
                <p14:modId xmlns:p14="http://schemas.microsoft.com/office/powerpoint/2010/main" val="1285813049"/>
              </p:ext>
            </p:extLst>
          </p:nvPr>
        </p:nvGraphicFramePr>
        <p:xfrm>
          <a:off x="9096658" y="15675870"/>
          <a:ext cx="3472371" cy="2966094"/>
        </p:xfrm>
        <a:graphic>
          <a:graphicData uri="http://schemas.openxmlformats.org/drawingml/2006/table">
            <a:tbl>
              <a:tblPr firstRow="1" firstCol="1" bandRow="1"/>
              <a:tblGrid>
                <a:gridCol w="1134050">
                  <a:extLst>
                    <a:ext uri="{9D8B030D-6E8A-4147-A177-3AD203B41FA5}">
                      <a16:colId xmlns:a16="http://schemas.microsoft.com/office/drawing/2014/main" val="1388085137"/>
                    </a:ext>
                  </a:extLst>
                </a:gridCol>
                <a:gridCol w="1137562">
                  <a:extLst>
                    <a:ext uri="{9D8B030D-6E8A-4147-A177-3AD203B41FA5}">
                      <a16:colId xmlns:a16="http://schemas.microsoft.com/office/drawing/2014/main" val="637849783"/>
                    </a:ext>
                  </a:extLst>
                </a:gridCol>
                <a:gridCol w="1200759">
                  <a:extLst>
                    <a:ext uri="{9D8B030D-6E8A-4147-A177-3AD203B41FA5}">
                      <a16:colId xmlns:a16="http://schemas.microsoft.com/office/drawing/2014/main" val="60938286"/>
                    </a:ext>
                  </a:extLst>
                </a:gridCol>
              </a:tblGrid>
              <a:tr h="234374">
                <a:tc>
                  <a:txBody>
                    <a:bodyPr/>
                    <a:lstStyle/>
                    <a:p>
                      <a:pPr marL="0" marR="0" algn="ctr">
                        <a:lnSpc>
                          <a:spcPct val="107000"/>
                        </a:lnSpc>
                        <a:spcBef>
                          <a:spcPts val="0"/>
                        </a:spcBef>
                        <a:spcAft>
                          <a:spcPts val="0"/>
                        </a:spcAft>
                      </a:pPr>
                      <a:r>
                        <a:rPr lang="en-US" sz="12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Toxins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marL="0" marR="0" algn="ctr">
                        <a:lnSpc>
                          <a:spcPct val="107000"/>
                        </a:lnSpc>
                        <a:spcBef>
                          <a:spcPts val="0"/>
                        </a:spcBef>
                        <a:spcAft>
                          <a:spcPts val="0"/>
                        </a:spcAft>
                      </a:pPr>
                      <a:r>
                        <a:rPr lang="en-US" sz="12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VpaIα</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marL="0" marR="0" algn="ctr">
                        <a:lnSpc>
                          <a:spcPct val="107000"/>
                        </a:lnSpc>
                        <a:spcBef>
                          <a:spcPts val="0"/>
                        </a:spcBef>
                        <a:spcAft>
                          <a:spcPts val="0"/>
                        </a:spcAft>
                      </a:pPr>
                      <a:r>
                        <a:rPr lang="en-US" sz="12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VpaIγ</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993497748"/>
                  </a:ext>
                </a:extLst>
              </a:tr>
              <a:tr h="27331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tdh-1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3142642"/>
                  </a:ext>
                </a:extLst>
              </a:tr>
              <a:tr h="27307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tdh-2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1463019"/>
                  </a:ext>
                </a:extLst>
              </a:tr>
              <a:tr h="27331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trh</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7646286"/>
                  </a:ext>
                </a:extLst>
              </a:tr>
              <a:tr h="27307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VopA/P</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44282042"/>
                  </a:ext>
                </a:extLst>
              </a:tr>
              <a:tr h="27307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VopC</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Divergent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66978834"/>
                  </a:ext>
                </a:extLst>
              </a:tr>
              <a:tr h="27307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VopL</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Divergent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98927251"/>
                  </a:ext>
                </a:extLst>
              </a:tr>
              <a:tr h="27331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VopO</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86770955"/>
                  </a:ext>
                </a:extLst>
              </a:tr>
              <a:tr h="27331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VopT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3452619"/>
                  </a:ext>
                </a:extLst>
              </a:tr>
              <a:tr h="27307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VopV</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Divergent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198264"/>
                  </a:ext>
                </a:extLst>
              </a:tr>
              <a:tr h="273076">
                <a:tc>
                  <a:txBody>
                    <a:bodyPr/>
                    <a:lstStyle/>
                    <a:p>
                      <a:pPr marL="0" marR="0" algn="ctr">
                        <a:lnSpc>
                          <a:spcPct val="107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VopZ</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Divergent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5239696"/>
                  </a:ext>
                </a:extLst>
              </a:tr>
            </a:tbl>
          </a:graphicData>
        </a:graphic>
      </p:graphicFrame>
      <p:sp>
        <p:nvSpPr>
          <p:cNvPr id="51" name="TextBox 3">
            <a:extLst>
              <a:ext uri="{FF2B5EF4-FFF2-40B4-BE49-F238E27FC236}">
                <a16:creationId xmlns:a16="http://schemas.microsoft.com/office/drawing/2014/main" id="{A9117087-2445-08AF-CD21-FF503A814851}"/>
              </a:ext>
            </a:extLst>
          </p:cNvPr>
          <p:cNvSpPr txBox="1"/>
          <p:nvPr/>
        </p:nvSpPr>
        <p:spPr>
          <a:xfrm>
            <a:off x="7010401" y="15880910"/>
            <a:ext cx="2105718" cy="3782167"/>
          </a:xfrm>
          <a:prstGeom prst="rect">
            <a:avLst/>
          </a:prstGeom>
          <a:noFill/>
        </p:spPr>
        <p:txBody>
          <a:bodyPr wrap="square" rtlCol="0">
            <a:noAutofit/>
          </a:bodyPr>
          <a:lstStyle/>
          <a:p>
            <a:pPr marL="0" marR="0" fontAlgn="base">
              <a:lnSpc>
                <a:spcPct val="107000"/>
              </a:lnSpc>
              <a:spcBef>
                <a:spcPts val="0"/>
              </a:spcBef>
              <a:spcAft>
                <a:spcPts val="800"/>
              </a:spcAft>
            </a:pPr>
            <a:r>
              <a:rPr lang="en-US" sz="1750" b="1"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Figure 3: Illustrated Microbial Dynamics in estuarine ecosystems. </a:t>
            </a:r>
            <a:r>
              <a:rPr lang="en-US" sz="175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Viral, nanobacterial, and numerous protozoan predators attacking Vp and subsequent toxin impacts from T3SS. </a:t>
            </a:r>
            <a:endParaRPr lang="en-US" sz="17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35871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Override>
</file>

<file path=ppt/theme/themeOverride2.xml><?xml version="1.0" encoding="utf-8"?>
<a:themeOverride xmlns:a="http://schemas.openxmlformats.org/drawingml/2006/main">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100010</TotalTime>
  <Words>1904</Words>
  <Application>Microsoft Office PowerPoint</Application>
  <PresentationFormat>Custom</PresentationFormat>
  <Paragraphs>190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ヒラギノ角ゴ Pro W3</vt:lpstr>
      <vt:lpstr>Office Theme</vt:lpstr>
      <vt:lpstr>PowerPoint Presentation</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Whistler</dc:creator>
  <cp:lastModifiedBy>Anna Early</cp:lastModifiedBy>
  <cp:revision>1266</cp:revision>
  <dcterms:modified xsi:type="dcterms:W3CDTF">2022-06-06T20:17:28Z</dcterms:modified>
</cp:coreProperties>
</file>