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authors.xml" ContentType="application/vnd.ms-powerpoint.author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60BA3A7B-555F-45ED-9218-A4D9B29F27E5}">
          <p14:sldIdLst>
            <p14:sldId id="25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D54FD39-60AD-31B2-5B0B-275C02F700FD}" name="Patrick McKinnon" initials="PM" userId="XK5Vi3fm1DVdnQvVICcZH+INoOFMM02fbBck1cmr2qo="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Balaska, Audrey K" initials="BAK"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BD0"/>
    <a:srgbClr val="C1D9EF"/>
    <a:srgbClr val="2F528F"/>
    <a:srgbClr val="D9D9D9"/>
    <a:srgbClr val="CEE1F2"/>
    <a:srgbClr val="B5D2EC"/>
    <a:srgbClr val="76D2EC"/>
    <a:srgbClr val="F7FA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F675DA-21BD-4C6B-AD9D-B34E7EDCAB5D}" v="6" dt="2022-04-14T22:26:06.405"/>
    <p1510:client id="{F60832FC-D0C6-4510-9CD6-15E1F43675D3}" v="60" dt="2022-04-14T22:32:20.589"/>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48" autoAdjust="0"/>
    <p:restoredTop sz="95375" autoAdjust="0"/>
  </p:normalViewPr>
  <p:slideViewPr>
    <p:cSldViewPr snapToGrid="0">
      <p:cViewPr>
        <p:scale>
          <a:sx n="66" d="100"/>
          <a:sy n="66" d="100"/>
        </p:scale>
        <p:origin x="-10290" y="-9660"/>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12" Type="http://schemas.microsoft.com/office/2018/10/relationships/authors" Target="author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commentAuthors" Target="commentAuthors.xml"/><Relationship Id="rId10" Type="http://schemas.microsoft.com/office/2016/11/relationships/changesInfo" Target="changesInfos/changesInfo1.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hew Radzelovage" userId="UmG+u14GbNjgt4QvWLpquvuqOhO6koYAt59F+vTFCoA=" providerId="None" clId="Web-{F60832FC-D0C6-4510-9CD6-15E1F43675D3}"/>
    <pc:docChg chg="modSld">
      <pc:chgData name="Matthew Radzelovage" userId="UmG+u14GbNjgt4QvWLpquvuqOhO6koYAt59F+vTFCoA=" providerId="None" clId="Web-{F60832FC-D0C6-4510-9CD6-15E1F43675D3}" dt="2022-04-14T22:32:20.589" v="56"/>
      <pc:docMkLst>
        <pc:docMk/>
      </pc:docMkLst>
      <pc:sldChg chg="addSp delSp modSp">
        <pc:chgData name="Matthew Radzelovage" userId="UmG+u14GbNjgt4QvWLpquvuqOhO6koYAt59F+vTFCoA=" providerId="None" clId="Web-{F60832FC-D0C6-4510-9CD6-15E1F43675D3}" dt="2022-04-14T22:32:20.589" v="56"/>
        <pc:sldMkLst>
          <pc:docMk/>
          <pc:sldMk cId="931198942" sldId="256"/>
        </pc:sldMkLst>
        <pc:spChg chg="add del mod">
          <ac:chgData name="Matthew Radzelovage" userId="UmG+u14GbNjgt4QvWLpquvuqOhO6koYAt59F+vTFCoA=" providerId="None" clId="Web-{F60832FC-D0C6-4510-9CD6-15E1F43675D3}" dt="2022-04-14T22:32:20.589" v="56"/>
          <ac:spMkLst>
            <pc:docMk/>
            <pc:sldMk cId="931198942" sldId="256"/>
            <ac:spMk id="2" creationId="{8CFD01BC-17A6-4C5C-14C8-99252A166E62}"/>
          </ac:spMkLst>
        </pc:spChg>
        <pc:spChg chg="mod">
          <ac:chgData name="Matthew Radzelovage" userId="UmG+u14GbNjgt4QvWLpquvuqOhO6koYAt59F+vTFCoA=" providerId="None" clId="Web-{F60832FC-D0C6-4510-9CD6-15E1F43675D3}" dt="2022-04-14T22:27:02.270" v="47"/>
          <ac:spMkLst>
            <pc:docMk/>
            <pc:sldMk cId="931198942" sldId="256"/>
            <ac:spMk id="10" creationId="{9CE6C200-F857-52EE-B43C-C0AD336ED2D2}"/>
          </ac:spMkLst>
        </pc:spChg>
        <pc:spChg chg="mod">
          <ac:chgData name="Matthew Radzelovage" userId="UmG+u14GbNjgt4QvWLpquvuqOhO6koYAt59F+vTFCoA=" providerId="None" clId="Web-{F60832FC-D0C6-4510-9CD6-15E1F43675D3}" dt="2022-04-14T22:19:18.026" v="14" actId="1076"/>
          <ac:spMkLst>
            <pc:docMk/>
            <pc:sldMk cId="931198942" sldId="256"/>
            <ac:spMk id="42" creationId="{E9D005F7-18B6-4E52-8702-CF435255CF5F}"/>
          </ac:spMkLst>
        </pc:spChg>
        <pc:spChg chg="mod">
          <ac:chgData name="Matthew Radzelovage" userId="UmG+u14GbNjgt4QvWLpquvuqOhO6koYAt59F+vTFCoA=" providerId="None" clId="Web-{F60832FC-D0C6-4510-9CD6-15E1F43675D3}" dt="2022-04-14T22:19:17.963" v="13" actId="1076"/>
          <ac:spMkLst>
            <pc:docMk/>
            <pc:sldMk cId="931198942" sldId="256"/>
            <ac:spMk id="86" creationId="{ADF2DD29-27C6-4B05-87BC-4550863E7370}"/>
          </ac:spMkLst>
        </pc:spChg>
        <pc:spChg chg="mod">
          <ac:chgData name="Matthew Radzelovage" userId="UmG+u14GbNjgt4QvWLpquvuqOhO6koYAt59F+vTFCoA=" providerId="None" clId="Web-{F60832FC-D0C6-4510-9CD6-15E1F43675D3}" dt="2022-04-14T22:31:55.713" v="52" actId="14100"/>
          <ac:spMkLst>
            <pc:docMk/>
            <pc:sldMk cId="931198942" sldId="256"/>
            <ac:spMk id="88" creationId="{34AFC411-9C22-4406-91C5-8A1CA8F2E656}"/>
          </ac:spMkLst>
        </pc:spChg>
        <pc:spChg chg="mod">
          <ac:chgData name="Matthew Radzelovage" userId="UmG+u14GbNjgt4QvWLpquvuqOhO6koYAt59F+vTFCoA=" providerId="None" clId="Web-{F60832FC-D0C6-4510-9CD6-15E1F43675D3}" dt="2022-04-14T22:20:00.558" v="18" actId="1076"/>
          <ac:spMkLst>
            <pc:docMk/>
            <pc:sldMk cId="931198942" sldId="256"/>
            <ac:spMk id="98" creationId="{66B1B373-1755-481D-B99D-64EAAEA179AD}"/>
          </ac:spMkLst>
        </pc:spChg>
        <pc:spChg chg="mod">
          <ac:chgData name="Matthew Radzelovage" userId="UmG+u14GbNjgt4QvWLpquvuqOhO6koYAt59F+vTFCoA=" providerId="None" clId="Web-{F60832FC-D0C6-4510-9CD6-15E1F43675D3}" dt="2022-04-14T22:31:08.868" v="49" actId="14100"/>
          <ac:spMkLst>
            <pc:docMk/>
            <pc:sldMk cId="931198942" sldId="256"/>
            <ac:spMk id="99" creationId="{F7D07A81-A65C-4071-8F90-E24B510BF71D}"/>
          </ac:spMkLst>
        </pc:spChg>
        <pc:spChg chg="mod">
          <ac:chgData name="Matthew Radzelovage" userId="UmG+u14GbNjgt4QvWLpquvuqOhO6koYAt59F+vTFCoA=" providerId="None" clId="Web-{F60832FC-D0C6-4510-9CD6-15E1F43675D3}" dt="2022-04-14T22:21:03.075" v="25" actId="20577"/>
          <ac:spMkLst>
            <pc:docMk/>
            <pc:sldMk cId="931198942" sldId="256"/>
            <ac:spMk id="103" creationId="{9DB15DB8-AAA2-48DB-BCF4-FF3D1EC51EFC}"/>
          </ac:spMkLst>
        </pc:spChg>
        <pc:picChg chg="mod">
          <ac:chgData name="Matthew Radzelovage" userId="UmG+u14GbNjgt4QvWLpquvuqOhO6koYAt59F+vTFCoA=" providerId="None" clId="Web-{F60832FC-D0C6-4510-9CD6-15E1F43675D3}" dt="2022-04-14T22:25:51.878" v="37" actId="1076"/>
          <ac:picMkLst>
            <pc:docMk/>
            <pc:sldMk cId="931198942" sldId="256"/>
            <ac:picMk id="14" creationId="{A1D768BE-E0B9-A69D-A0C0-5EB4F4DB36C6}"/>
          </ac:picMkLst>
        </pc:picChg>
        <pc:picChg chg="mod">
          <ac:chgData name="Matthew Radzelovage" userId="UmG+u14GbNjgt4QvWLpquvuqOhO6koYAt59F+vTFCoA=" providerId="None" clId="Web-{F60832FC-D0C6-4510-9CD6-15E1F43675D3}" dt="2022-04-14T22:26:29.691" v="42" actId="1076"/>
          <ac:picMkLst>
            <pc:docMk/>
            <pc:sldMk cId="931198942" sldId="256"/>
            <ac:picMk id="17" creationId="{8A7C4CF8-E1E8-F613-CD36-68DE97485C9F}"/>
          </ac:picMkLst>
        </pc:picChg>
        <pc:picChg chg="mod">
          <ac:chgData name="Matthew Radzelovage" userId="UmG+u14GbNjgt4QvWLpquvuqOhO6koYAt59F+vTFCoA=" providerId="None" clId="Web-{F60832FC-D0C6-4510-9CD6-15E1F43675D3}" dt="2022-04-14T22:26:33.832" v="43" actId="1076"/>
          <ac:picMkLst>
            <pc:docMk/>
            <pc:sldMk cId="931198942" sldId="256"/>
            <ac:picMk id="22" creationId="{F444F876-580A-4F88-A341-26D55100E102}"/>
          </ac:picMkLst>
        </pc:picChg>
        <pc:picChg chg="mod">
          <ac:chgData name="Matthew Radzelovage" userId="UmG+u14GbNjgt4QvWLpquvuqOhO6koYAt59F+vTFCoA=" providerId="None" clId="Web-{F60832FC-D0C6-4510-9CD6-15E1F43675D3}" dt="2022-04-14T22:20:00.714" v="21" actId="1076"/>
          <ac:picMkLst>
            <pc:docMk/>
            <pc:sldMk cId="931198942" sldId="256"/>
            <ac:picMk id="26" creationId="{40680FA5-2B4C-C267-9810-52F90D7BBE20}"/>
          </ac:picMkLst>
        </pc:picChg>
      </pc:sldChg>
    </pc:docChg>
  </pc:docChgLst>
  <pc:docChgLst>
    <pc:chgData name="Patrick McKinnon" userId="XK5Vi3fm1DVdnQvVICcZH+INoOFMM02fbBck1cmr2qo=" providerId="None" clId="Web-{48F675DA-21BD-4C6B-AD9D-B34E7EDCAB5D}"/>
    <pc:docChg chg="mod modSld">
      <pc:chgData name="Patrick McKinnon" userId="XK5Vi3fm1DVdnQvVICcZH+INoOFMM02fbBck1cmr2qo=" providerId="None" clId="Web-{48F675DA-21BD-4C6B-AD9D-B34E7EDCAB5D}" dt="2022-04-14T22:26:06.405" v="3"/>
      <pc:docMkLst>
        <pc:docMk/>
      </pc:docMkLst>
      <pc:sldChg chg="modSp addCm">
        <pc:chgData name="Patrick McKinnon" userId="XK5Vi3fm1DVdnQvVICcZH+INoOFMM02fbBck1cmr2qo=" providerId="None" clId="Web-{48F675DA-21BD-4C6B-AD9D-B34E7EDCAB5D}" dt="2022-04-14T22:26:06.405" v="3"/>
        <pc:sldMkLst>
          <pc:docMk/>
          <pc:sldMk cId="931198942" sldId="256"/>
        </pc:sldMkLst>
        <pc:spChg chg="mod">
          <ac:chgData name="Patrick McKinnon" userId="XK5Vi3fm1DVdnQvVICcZH+INoOFMM02fbBck1cmr2qo=" providerId="None" clId="Web-{48F675DA-21BD-4C6B-AD9D-B34E7EDCAB5D}" dt="2022-04-14T22:19:19.123" v="1" actId="20577"/>
          <ac:spMkLst>
            <pc:docMk/>
            <pc:sldMk cId="931198942" sldId="256"/>
            <ac:spMk id="79" creationId="{F0F54622-DE11-4BDB-A789-A05589185FFE}"/>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6/10/2022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6/10/2022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200"/>
              </a:spcBef>
            </a:pPr>
            <a:endParaRPr lang="en-US" sz="1200" dirty="0">
              <a:solidFill>
                <a:prstClr val="white">
                  <a:lumMod val="50000"/>
                </a:prstClr>
              </a:solidFill>
              <a:ea typeface="Calibri"/>
              <a:cs typeface="Calibri" panose="020F0502020204030204" pitchFamily="34" charset="0"/>
            </a:endParaRPr>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1953554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6/10/2022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7FAFD"/>
            </a:gs>
            <a:gs pos="74000">
              <a:srgbClr val="B5D2EC">
                <a:lumMod val="100000"/>
              </a:srgbClr>
            </a:gs>
            <a:gs pos="83000">
              <a:srgbClr val="B5D2EC">
                <a:lumMod val="100000"/>
              </a:srgbClr>
            </a:gs>
            <a:gs pos="100000">
              <a:srgbClr val="CEE1F2">
                <a:lumMod val="100000"/>
              </a:srgbClr>
            </a:gs>
          </a:gsLst>
          <a:lin ang="5400000" scaled="1"/>
          <a:tileRect/>
        </a:gradFill>
        <a:effectLst/>
      </p:bgPr>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6/10/2022</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jpeg"/><Relationship Id="rId12" Type="http://schemas.openxmlformats.org/officeDocument/2006/relationships/image" Target="../media/image10.png"/><Relationship Id="rId17" Type="http://schemas.openxmlformats.org/officeDocument/2006/relationships/image" Target="../media/image15.jpeg"/><Relationship Id="rId25" Type="http://schemas.openxmlformats.org/officeDocument/2006/relationships/image" Target="../media/image23.jpeg"/><Relationship Id="rId2" Type="http://schemas.openxmlformats.org/officeDocument/2006/relationships/notesSlide" Target="../notesSlides/notesSlide1.xml"/><Relationship Id="rId16" Type="http://schemas.openxmlformats.org/officeDocument/2006/relationships/image" Target="../media/image14.jpe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jpeg"/><Relationship Id="rId24" Type="http://schemas.openxmlformats.org/officeDocument/2006/relationships/image" Target="../media/image22.png"/><Relationship Id="rId5" Type="http://schemas.openxmlformats.org/officeDocument/2006/relationships/image" Target="../media/image3.jpeg"/><Relationship Id="rId15" Type="http://schemas.openxmlformats.org/officeDocument/2006/relationships/image" Target="../media/image13.png"/><Relationship Id="rId23" Type="http://schemas.openxmlformats.org/officeDocument/2006/relationships/image" Target="../media/image21.jpeg"/><Relationship Id="rId10" Type="http://schemas.openxmlformats.org/officeDocument/2006/relationships/image" Target="../media/image8.png"/><Relationship Id="rId19" Type="http://schemas.openxmlformats.org/officeDocument/2006/relationships/image" Target="../media/image17.jpe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ext Placeholder 15">
            <a:extLst>
              <a:ext uri="{FF2B5EF4-FFF2-40B4-BE49-F238E27FC236}">
                <a16:creationId xmlns:a16="http://schemas.microsoft.com/office/drawing/2014/main" id="{E0003807-2C98-C32E-73D9-4D6E6B45A9CE}"/>
              </a:ext>
            </a:extLst>
          </p:cNvPr>
          <p:cNvSpPr txBox="1">
            <a:spLocks/>
          </p:cNvSpPr>
          <p:nvPr/>
        </p:nvSpPr>
        <p:spPr>
          <a:xfrm>
            <a:off x="731520" y="20617275"/>
            <a:ext cx="13258800" cy="1835572"/>
          </a:xfrm>
          <a:prstGeom prst="rect">
            <a:avLst/>
          </a:prstGeom>
          <a:solidFill>
            <a:srgbClr val="007BD0"/>
          </a:solidFill>
          <a:ln>
            <a:solidFill>
              <a:srgbClr val="2F528F"/>
            </a:solidFill>
          </a:ln>
        </p:spPr>
        <p:txBody>
          <a:bodyPr vert="horz" lIns="365760" tIns="45720" rIns="91440" bIns="45720" rtlCol="0" anchor="ctr">
            <a:noAutofit/>
          </a:bodyPr>
          <a:ls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a:lstStyle>
          <a:p>
            <a:pPr algn="ctr"/>
            <a:endParaRPr lang="en-US" sz="4000" cap="all" dirty="0">
              <a:solidFill>
                <a:schemeClr val="bg1"/>
              </a:solidFill>
              <a:latin typeface="Times New Roman"/>
              <a:cs typeface="Times New Roman"/>
            </a:endParaRPr>
          </a:p>
          <a:p>
            <a:pPr algn="ctr"/>
            <a:endParaRPr lang="en-US" sz="4000" cap="all" dirty="0">
              <a:solidFill>
                <a:schemeClr val="bg1"/>
              </a:solidFill>
              <a:latin typeface="Times New Roman"/>
              <a:cs typeface="Times New Roman"/>
            </a:endParaRPr>
          </a:p>
          <a:p>
            <a:pPr algn="ctr"/>
            <a:r>
              <a:rPr lang="en-US" sz="4000" cap="all" dirty="0">
                <a:solidFill>
                  <a:schemeClr val="bg1"/>
                </a:solidFill>
                <a:latin typeface="Times New Roman"/>
                <a:cs typeface="Times New Roman"/>
              </a:rPr>
              <a:t> TESTING unpiloted</a:t>
            </a:r>
            <a:endParaRPr lang="en-US" sz="4000" dirty="0">
              <a:solidFill>
                <a:schemeClr val="bg1"/>
              </a:solidFill>
              <a:latin typeface="Calibri" panose="020F0502020204030204"/>
              <a:cs typeface="Calibri" panose="020F0502020204030204"/>
            </a:endParaRPr>
          </a:p>
          <a:p>
            <a:pPr algn="ctr"/>
            <a:r>
              <a:rPr lang="en-US" sz="4000" cap="all" dirty="0">
                <a:solidFill>
                  <a:schemeClr val="bg1"/>
                </a:solidFill>
                <a:latin typeface="Times New Roman"/>
                <a:cs typeface="Times New Roman"/>
              </a:rPr>
              <a:t>PERFORMANCE </a:t>
            </a:r>
            <a:r>
              <a:rPr lang="en-US" sz="4000" cap="all" dirty="0">
                <a:solidFill>
                  <a:schemeClr val="bg1"/>
                </a:solidFill>
                <a:latin typeface="Times New Roman"/>
                <a:ea typeface="+mn-lt"/>
                <a:cs typeface="Times New Roman"/>
              </a:rPr>
              <a:t>PLATFORM (TUPP</a:t>
            </a:r>
            <a:r>
              <a:rPr lang="en-US" sz="3200" cap="all" dirty="0">
                <a:solidFill>
                  <a:schemeClr val="bg1"/>
                </a:solidFill>
                <a:latin typeface="Times New Roman"/>
                <a:ea typeface="+mn-lt"/>
                <a:cs typeface="Times New Roman"/>
              </a:rPr>
              <a:t>S</a:t>
            </a:r>
            <a:r>
              <a:rPr lang="en-US" sz="4000" cap="all" dirty="0">
                <a:solidFill>
                  <a:schemeClr val="bg1"/>
                </a:solidFill>
                <a:latin typeface="Times New Roman"/>
                <a:ea typeface="+mn-lt"/>
                <a:cs typeface="Times New Roman"/>
              </a:rPr>
              <a:t>)   </a:t>
            </a:r>
            <a:endParaRPr lang="en-US" sz="4000" dirty="0">
              <a:solidFill>
                <a:schemeClr val="bg1"/>
              </a:solidFill>
              <a:ea typeface="+mn-lt"/>
              <a:cs typeface="+mn-lt"/>
            </a:endParaRPr>
          </a:p>
          <a:p>
            <a:pPr algn="ctr"/>
            <a:endParaRPr lang="en-US" sz="4000" dirty="0">
              <a:solidFill>
                <a:schemeClr val="bg1"/>
              </a:solidFill>
              <a:ea typeface="+mn-lt"/>
              <a:cs typeface="+mn-lt"/>
            </a:endParaRPr>
          </a:p>
          <a:p>
            <a:pPr algn="ct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9" name="Text Placeholder 8"/>
          <p:cNvSpPr>
            <a:spLocks noGrp="1"/>
          </p:cNvSpPr>
          <p:nvPr>
            <p:ph type="body" sz="quarter" idx="21"/>
          </p:nvPr>
        </p:nvSpPr>
        <p:spPr>
          <a:xfrm>
            <a:off x="30175200" y="24641173"/>
            <a:ext cx="13258800" cy="1143000"/>
          </a:xfrm>
          <a:prstGeom prst="rect">
            <a:avLst/>
          </a:prstGeom>
          <a:solidFill>
            <a:srgbClr val="007BD0"/>
          </a:solidFill>
          <a:ln>
            <a:solidFill>
              <a:srgbClr val="2F528F"/>
            </a:solidFill>
          </a:ln>
        </p:spPr>
        <p:txBody>
          <a:bodyPr vert="horz" lIns="365760" tIns="45720" rIns="91440" bIns="45720" rtlCol="0" anchor="ctr">
            <a:noAutofit/>
          </a:bodyPr>
          <a:lstStyle/>
          <a:p>
            <a:pPr algn="ctr"/>
            <a:r>
              <a:rPr lang="en-US" sz="4000" dirty="0">
                <a:latin typeface="Times New Roman"/>
                <a:cs typeface="Times New Roman"/>
              </a:rPr>
              <a:t>Future Plans</a:t>
            </a:r>
            <a:endParaRPr lang="en-US" dirty="0"/>
          </a:p>
        </p:txBody>
      </p:sp>
      <p:sp>
        <p:nvSpPr>
          <p:cNvPr id="92" name="Text Placeholder 8">
            <a:extLst>
              <a:ext uri="{FF2B5EF4-FFF2-40B4-BE49-F238E27FC236}">
                <a16:creationId xmlns:a16="http://schemas.microsoft.com/office/drawing/2014/main" id="{BE294B94-6E8F-46D1-802F-BC38EE7B8FDC}"/>
              </a:ext>
            </a:extLst>
          </p:cNvPr>
          <p:cNvSpPr txBox="1">
            <a:spLocks/>
          </p:cNvSpPr>
          <p:nvPr/>
        </p:nvSpPr>
        <p:spPr>
          <a:xfrm>
            <a:off x="731520" y="5486400"/>
            <a:ext cx="13258800" cy="1143000"/>
          </a:xfrm>
          <a:prstGeom prst="rect">
            <a:avLst/>
          </a:prstGeom>
          <a:solidFill>
            <a:srgbClr val="007BD0"/>
          </a:solidFill>
          <a:ln>
            <a:solidFill>
              <a:srgbClr val="2F528F"/>
            </a:solidFill>
          </a:ln>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latin typeface="Times New Roman"/>
                <a:cs typeface="Times New Roman"/>
              </a:rPr>
              <a:t>Background</a:t>
            </a:r>
            <a:endParaRPr lang="en-US" dirty="0"/>
          </a:p>
        </p:txBody>
      </p:sp>
      <p:sp>
        <p:nvSpPr>
          <p:cNvPr id="88" name="Text Placeholder 8">
            <a:extLst>
              <a:ext uri="{FF2B5EF4-FFF2-40B4-BE49-F238E27FC236}">
                <a16:creationId xmlns:a16="http://schemas.microsoft.com/office/drawing/2014/main" id="{34AFC411-9C22-4406-91C5-8A1CA8F2E656}"/>
              </a:ext>
            </a:extLst>
          </p:cNvPr>
          <p:cNvSpPr txBox="1">
            <a:spLocks/>
          </p:cNvSpPr>
          <p:nvPr/>
        </p:nvSpPr>
        <p:spPr>
          <a:xfrm>
            <a:off x="30175200" y="15976416"/>
            <a:ext cx="13258800" cy="1143000"/>
          </a:xfrm>
          <a:prstGeom prst="rect">
            <a:avLst/>
          </a:prstGeom>
          <a:solidFill>
            <a:srgbClr val="007BD0"/>
          </a:solidFill>
          <a:ln>
            <a:solidFill>
              <a:srgbClr val="2F528F"/>
            </a:solidFill>
          </a:ln>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a:latin typeface="Times New Roman"/>
                <a:cs typeface="Calibri"/>
              </a:rPr>
              <a:t>Testing</a:t>
            </a:r>
            <a:endParaRPr lang="en-US" dirty="0"/>
          </a:p>
        </p:txBody>
      </p:sp>
      <p:sp>
        <p:nvSpPr>
          <p:cNvPr id="25" name="Text Placeholder 15">
            <a:extLst>
              <a:ext uri="{FF2B5EF4-FFF2-40B4-BE49-F238E27FC236}">
                <a16:creationId xmlns:a16="http://schemas.microsoft.com/office/drawing/2014/main" id="{700D757F-EA34-4052-AFDA-9D3ECE0BD5B7}"/>
              </a:ext>
            </a:extLst>
          </p:cNvPr>
          <p:cNvSpPr txBox="1">
            <a:spLocks/>
          </p:cNvSpPr>
          <p:nvPr/>
        </p:nvSpPr>
        <p:spPr>
          <a:xfrm>
            <a:off x="14630400" y="5486400"/>
            <a:ext cx="14630400" cy="1143000"/>
          </a:xfrm>
          <a:prstGeom prst="rect">
            <a:avLst/>
          </a:prstGeom>
          <a:solidFill>
            <a:srgbClr val="007BD0"/>
          </a:solidFill>
          <a:ln>
            <a:solidFill>
              <a:srgbClr val="2F528F"/>
            </a:solidFill>
          </a:ln>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5400" b="1" dirty="0">
                <a:latin typeface="Times New Roman"/>
                <a:cs typeface="Times New Roman"/>
              </a:rPr>
              <a:t>Manta Ray Mission</a:t>
            </a:r>
          </a:p>
        </p:txBody>
      </p:sp>
      <p:sp>
        <p:nvSpPr>
          <p:cNvPr id="63" name="Text Placeholder 8">
            <a:extLst>
              <a:ext uri="{FF2B5EF4-FFF2-40B4-BE49-F238E27FC236}">
                <a16:creationId xmlns:a16="http://schemas.microsoft.com/office/drawing/2014/main" id="{DD6882C8-1BB6-184C-BE86-16E00094D73D}"/>
              </a:ext>
            </a:extLst>
          </p:cNvPr>
          <p:cNvSpPr txBox="1">
            <a:spLocks/>
          </p:cNvSpPr>
          <p:nvPr/>
        </p:nvSpPr>
        <p:spPr>
          <a:xfrm>
            <a:off x="14630400" y="16269173"/>
            <a:ext cx="14630400" cy="1143000"/>
          </a:xfrm>
          <a:prstGeom prst="rect">
            <a:avLst/>
          </a:prstGeom>
          <a:solidFill>
            <a:srgbClr val="007BD0"/>
          </a:solidFill>
          <a:ln>
            <a:solidFill>
              <a:srgbClr val="2F528F"/>
            </a:solidFill>
          </a:ln>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a:latin typeface="Times New Roman"/>
                <a:cs typeface="Calibri"/>
              </a:rPr>
              <a:t>Tether Tensioning System (TTS)</a:t>
            </a:r>
            <a:endParaRPr lang="en-US" dirty="0"/>
          </a:p>
        </p:txBody>
      </p:sp>
      <p:sp>
        <p:nvSpPr>
          <p:cNvPr id="87" name="Rectangle 86">
            <a:extLst>
              <a:ext uri="{FF2B5EF4-FFF2-40B4-BE49-F238E27FC236}">
                <a16:creationId xmlns:a16="http://schemas.microsoft.com/office/drawing/2014/main" id="{FB3B1708-36D1-426E-9FA4-4808C9E4E40F}"/>
              </a:ext>
            </a:extLst>
          </p:cNvPr>
          <p:cNvSpPr/>
          <p:nvPr/>
        </p:nvSpPr>
        <p:spPr>
          <a:xfrm>
            <a:off x="14630400" y="25286100"/>
            <a:ext cx="14630400" cy="7202484"/>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6" name="Rectangle 85">
            <a:extLst>
              <a:ext uri="{FF2B5EF4-FFF2-40B4-BE49-F238E27FC236}">
                <a16:creationId xmlns:a16="http://schemas.microsoft.com/office/drawing/2014/main" id="{ADF2DD29-27C6-4B05-87BC-4550863E7370}"/>
              </a:ext>
            </a:extLst>
          </p:cNvPr>
          <p:cNvSpPr/>
          <p:nvPr/>
        </p:nvSpPr>
        <p:spPr>
          <a:xfrm>
            <a:off x="30175200" y="17113687"/>
            <a:ext cx="13258800" cy="7372605"/>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5" name="Rectangle 84">
            <a:extLst>
              <a:ext uri="{FF2B5EF4-FFF2-40B4-BE49-F238E27FC236}">
                <a16:creationId xmlns:a16="http://schemas.microsoft.com/office/drawing/2014/main" id="{C4BC774E-621A-4B55-AC8D-15FCAFCD7136}"/>
              </a:ext>
            </a:extLst>
          </p:cNvPr>
          <p:cNvSpPr/>
          <p:nvPr/>
        </p:nvSpPr>
        <p:spPr>
          <a:xfrm>
            <a:off x="30175200" y="25726870"/>
            <a:ext cx="13258800" cy="5251227"/>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3" name="Rectangle 82">
            <a:extLst>
              <a:ext uri="{FF2B5EF4-FFF2-40B4-BE49-F238E27FC236}">
                <a16:creationId xmlns:a16="http://schemas.microsoft.com/office/drawing/2014/main" id="{1C34B085-8D20-4652-8F33-4F063D72B50B}"/>
              </a:ext>
            </a:extLst>
          </p:cNvPr>
          <p:cNvSpPr/>
          <p:nvPr/>
        </p:nvSpPr>
        <p:spPr>
          <a:xfrm>
            <a:off x="14630400" y="6564497"/>
            <a:ext cx="14630400" cy="9609483"/>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23" name="Text Placeholder 22"/>
          <p:cNvSpPr>
            <a:spLocks noGrp="1"/>
          </p:cNvSpPr>
          <p:nvPr>
            <p:ph type="body" sz="quarter" idx="36"/>
          </p:nvPr>
        </p:nvSpPr>
        <p:spPr>
          <a:xfrm>
            <a:off x="7866539" y="2206742"/>
            <a:ext cx="28625343" cy="2456634"/>
          </a:xfrm>
        </p:spPr>
        <p:txBody>
          <a:bodyPr vert="horz" lIns="91440" tIns="45720" rIns="91440" bIns="45720" rtlCol="0" anchor="t">
            <a:noAutofit/>
          </a:bodyPr>
          <a:lstStyle/>
          <a:p>
            <a:pPr algn="ctr"/>
            <a:r>
              <a:rPr lang="en-US" sz="3200" dirty="0">
                <a:latin typeface="Garamond"/>
              </a:rPr>
              <a:t>PI: Dr. May-Win Thein CO-PI: Dr. Yuri </a:t>
            </a:r>
            <a:r>
              <a:rPr lang="en-US" sz="3200" dirty="0" err="1">
                <a:latin typeface="Garamond"/>
              </a:rPr>
              <a:t>Rzhanov</a:t>
            </a:r>
            <a:r>
              <a:rPr lang="en-US" sz="3200" dirty="0">
                <a:latin typeface="Garamond"/>
              </a:rPr>
              <a:t> </a:t>
            </a:r>
            <a:endParaRPr lang="en-US" sz="3200" b="1" dirty="0">
              <a:latin typeface="Garamond" panose="02020404030301010803" pitchFamily="18" charset="0"/>
            </a:endParaRPr>
          </a:p>
          <a:p>
            <a:pPr algn="ctr"/>
            <a:r>
              <a:rPr lang="en-US" sz="3200" dirty="0">
                <a:latin typeface="Garamond"/>
              </a:rPr>
              <a:t>Graduate Advisors: Nick Custer, Richard Randall, </a:t>
            </a:r>
            <a:r>
              <a:rPr lang="en-US" sz="3200" dirty="0" err="1">
                <a:latin typeface="Garamond"/>
              </a:rPr>
              <a:t>Oguzhan</a:t>
            </a:r>
            <a:r>
              <a:rPr lang="en-US" sz="3200" dirty="0">
                <a:latin typeface="Garamond"/>
              </a:rPr>
              <a:t> </a:t>
            </a:r>
            <a:r>
              <a:rPr lang="en-US" sz="3200" dirty="0" err="1">
                <a:latin typeface="Garamond"/>
              </a:rPr>
              <a:t>Oruc</a:t>
            </a:r>
            <a:r>
              <a:rPr lang="en-US" sz="3200" dirty="0">
                <a:latin typeface="Garamond"/>
              </a:rPr>
              <a:t>, Hannah </a:t>
            </a:r>
            <a:r>
              <a:rPr lang="en-US" sz="3200" dirty="0" err="1">
                <a:latin typeface="Garamond"/>
              </a:rPr>
              <a:t>Arnholt</a:t>
            </a:r>
            <a:r>
              <a:rPr lang="en-US" sz="3200" dirty="0">
                <a:latin typeface="Garamond"/>
              </a:rPr>
              <a:t>, Igor </a:t>
            </a:r>
            <a:r>
              <a:rPr lang="en-US" sz="3200" dirty="0" err="1">
                <a:latin typeface="Garamond"/>
              </a:rPr>
              <a:t>Vladimirov</a:t>
            </a:r>
            <a:endParaRPr lang="en-US" sz="3200" dirty="0">
              <a:latin typeface="Garamond"/>
            </a:endParaRPr>
          </a:p>
          <a:p>
            <a:pPr algn="ctr"/>
            <a:r>
              <a:rPr lang="en-US" sz="3400" b="1" dirty="0">
                <a:latin typeface="Garamond"/>
              </a:rPr>
              <a:t>Team Members: Matthew </a:t>
            </a:r>
            <a:r>
              <a:rPr lang="en-US" sz="3400" b="1" dirty="0" err="1">
                <a:latin typeface="Garamond"/>
              </a:rPr>
              <a:t>Radzelovage</a:t>
            </a:r>
            <a:r>
              <a:rPr lang="en-US" sz="3400" b="1" dirty="0">
                <a:latin typeface="Garamond"/>
              </a:rPr>
              <a:t> (ME), </a:t>
            </a:r>
            <a:r>
              <a:rPr lang="en-US" sz="3400" b="1" dirty="0">
                <a:latin typeface="Garamond"/>
                <a:ea typeface="+mn-lt"/>
                <a:cs typeface="+mn-lt"/>
              </a:rPr>
              <a:t>Jenna Ehnot (OE),</a:t>
            </a:r>
            <a:r>
              <a:rPr lang="en-US" sz="3400" b="1" dirty="0">
                <a:latin typeface="Garamond"/>
              </a:rPr>
              <a:t>  Jessica Barker (ME)</a:t>
            </a:r>
            <a:r>
              <a:rPr lang="en-US" sz="3400" b="1" dirty="0">
                <a:latin typeface="Garamond"/>
                <a:ea typeface="+mn-lt"/>
                <a:cs typeface="+mn-lt"/>
              </a:rPr>
              <a:t>, William Seguin (ME), Patrick McKinnon (CS), Andrew Weeks (CS),  Marguerite Kennish (ME), Jack Hamilton (ME), Brendan Ulrich (ME), Noah Wilder (CS),</a:t>
            </a:r>
          </a:p>
          <a:p>
            <a:pPr algn="ctr"/>
            <a:r>
              <a:rPr lang="en-US" sz="3400" b="1" dirty="0">
                <a:latin typeface="Garamond"/>
                <a:ea typeface="+mn-lt"/>
                <a:cs typeface="+mn-lt"/>
              </a:rPr>
              <a:t> Jeff Pitts (CS), Sydney Chock (EE), Gabriella </a:t>
            </a:r>
            <a:r>
              <a:rPr lang="en-US" sz="3400" b="1" dirty="0" err="1">
                <a:latin typeface="Garamond"/>
                <a:ea typeface="+mn-lt"/>
                <a:cs typeface="+mn-lt"/>
              </a:rPr>
              <a:t>Liano</a:t>
            </a:r>
            <a:r>
              <a:rPr lang="en-US" sz="3400" b="1" dirty="0">
                <a:latin typeface="Garamond"/>
                <a:ea typeface="+mn-lt"/>
                <a:cs typeface="+mn-lt"/>
              </a:rPr>
              <a:t> (EE), Aidan Boucher (CS)</a:t>
            </a:r>
            <a:endParaRPr lang="en-US" sz="3400" b="1" dirty="0"/>
          </a:p>
          <a:p>
            <a:pPr algn="ctr"/>
            <a:endParaRPr lang="en-US" sz="3400" dirty="0">
              <a:latin typeface="Garamond"/>
            </a:endParaRPr>
          </a:p>
        </p:txBody>
      </p:sp>
      <p:pic>
        <p:nvPicPr>
          <p:cNvPr id="1027" name="Picture 3">
            <a:extLst>
              <a:ext uri="{FF2B5EF4-FFF2-40B4-BE49-F238E27FC236}">
                <a16:creationId xmlns:a16="http://schemas.microsoft.com/office/drawing/2014/main" id="{E27790D0-FDD9-43EB-9AAA-3AD451E0A0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811" y="371322"/>
            <a:ext cx="5157093" cy="2165333"/>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A4A4487B-FFC2-46B1-9C66-B71818F8D8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757" y="2641556"/>
            <a:ext cx="4960147" cy="197660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2" name="Content Placeholder 11">
            <a:extLst>
              <a:ext uri="{FF2B5EF4-FFF2-40B4-BE49-F238E27FC236}">
                <a16:creationId xmlns:a16="http://schemas.microsoft.com/office/drawing/2014/main" id="{E9D005F7-18B6-4E52-8702-CF435255CF5F}"/>
              </a:ext>
            </a:extLst>
          </p:cNvPr>
          <p:cNvSpPr txBox="1">
            <a:spLocks/>
          </p:cNvSpPr>
          <p:nvPr/>
        </p:nvSpPr>
        <p:spPr>
          <a:xfrm>
            <a:off x="30327849" y="17333580"/>
            <a:ext cx="12764366" cy="3011793"/>
          </a:xfrm>
          <a:prstGeom prst="rect">
            <a:avLst/>
          </a:prstGeom>
        </p:spPr>
        <p:txBody>
          <a:bodyPr vert="horz" lIns="365760" tIns="182880" rIns="91440" bIns="45720" rtlCol="0" anchor="t">
            <a:normAutofit fontScale="92500" lnSpcReduction="10000"/>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algn="just">
              <a:buClr>
                <a:schemeClr val="tx1"/>
              </a:buClr>
            </a:pPr>
            <a:r>
              <a:rPr lang="en-US" sz="3200" dirty="0">
                <a:latin typeface="Times New Roman"/>
                <a:cs typeface="Times New Roman"/>
              </a:rPr>
              <a:t>Several full-scale tank tests were performed in the Chase engineering tank to test the subsystems and autonomous launch protocol</a:t>
            </a:r>
          </a:p>
          <a:p>
            <a:pPr algn="just">
              <a:buClr>
                <a:schemeClr val="tx1"/>
              </a:buClr>
            </a:pPr>
            <a:r>
              <a:rPr lang="en-US" sz="3200" dirty="0">
                <a:latin typeface="Times New Roman"/>
                <a:cs typeface="Times New Roman"/>
              </a:rPr>
              <a:t>Acoustic modems, “Indoor GPS”, were used to simulate GPS waypoints for the Pixhawk flight controller</a:t>
            </a:r>
          </a:p>
          <a:p>
            <a:pPr algn="just">
              <a:buClr>
                <a:schemeClr val="tx1"/>
              </a:buClr>
            </a:pPr>
            <a:r>
              <a:rPr lang="en-US" sz="3200" dirty="0">
                <a:latin typeface="Times New Roman"/>
                <a:cs typeface="Times New Roman"/>
              </a:rPr>
              <a:t>Our findings show that the final design is ready for more robust components and wiring</a:t>
            </a:r>
          </a:p>
        </p:txBody>
      </p:sp>
      <p:sp>
        <p:nvSpPr>
          <p:cNvPr id="77" name="Content Placeholder 11">
            <a:extLst>
              <a:ext uri="{FF2B5EF4-FFF2-40B4-BE49-F238E27FC236}">
                <a16:creationId xmlns:a16="http://schemas.microsoft.com/office/drawing/2014/main" id="{11C60221-BB48-4FA1-ABE7-A8AEAD890CCF}"/>
              </a:ext>
            </a:extLst>
          </p:cNvPr>
          <p:cNvSpPr txBox="1">
            <a:spLocks/>
          </p:cNvSpPr>
          <p:nvPr/>
        </p:nvSpPr>
        <p:spPr>
          <a:xfrm>
            <a:off x="14526750" y="26132568"/>
            <a:ext cx="9586725" cy="5864519"/>
          </a:xfrm>
          <a:prstGeom prst="rect">
            <a:avLst/>
          </a:prstGeom>
        </p:spPr>
        <p:txBody>
          <a:bodyPr vert="horz" lIns="365760" tIns="182880" rIns="91440" bIns="45720" rtlCol="0" anchor="t">
            <a:normAutofit lnSpcReduction="10000"/>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algn="just">
              <a:spcBef>
                <a:spcPts val="500"/>
              </a:spcBef>
              <a:buClrTx/>
            </a:pPr>
            <a:r>
              <a:rPr lang="en-US" dirty="0">
                <a:latin typeface="Times New Roman"/>
                <a:cs typeface="Times New Roman"/>
              </a:rPr>
              <a:t>Needed to track the UUV’s position with respect to ASV location</a:t>
            </a:r>
          </a:p>
          <a:p>
            <a:pPr algn="just">
              <a:spcBef>
                <a:spcPts val="500"/>
              </a:spcBef>
              <a:buClrTx/>
            </a:pPr>
            <a:r>
              <a:rPr lang="en-US" dirty="0">
                <a:latin typeface="Times New Roman"/>
                <a:cs typeface="Times New Roman"/>
              </a:rPr>
              <a:t>Uses a Waterlinked® Underwater SBL© System</a:t>
            </a:r>
          </a:p>
          <a:p>
            <a:pPr lvl="1" algn="just">
              <a:spcBef>
                <a:spcPts val="500"/>
              </a:spcBef>
              <a:buClrTx/>
            </a:pPr>
            <a:r>
              <a:rPr lang="en-US" sz="2800" dirty="0">
                <a:latin typeface="Times New Roman"/>
                <a:cs typeface="Times New Roman"/>
              </a:rPr>
              <a:t>4 submersible transducers (on ASV), 1 receiver (on UUV), and an Electronics dry box (on ASV penthouse)</a:t>
            </a:r>
            <a:endParaRPr lang="en-US" sz="2800" dirty="0"/>
          </a:p>
          <a:p>
            <a:pPr algn="just" fontAlgn="base">
              <a:spcBef>
                <a:spcPts val="500"/>
              </a:spcBef>
              <a:buClrTx/>
            </a:pPr>
            <a:r>
              <a:rPr lang="en-US" dirty="0">
                <a:latin typeface="Times New Roman"/>
                <a:cs typeface="Times New Roman"/>
              </a:rPr>
              <a:t>Updated old linear arm system to cascading arm system</a:t>
            </a:r>
          </a:p>
          <a:p>
            <a:pPr lvl="1" algn="just" fontAlgn="base">
              <a:spcBef>
                <a:spcPts val="500"/>
              </a:spcBef>
              <a:buClrTx/>
            </a:pPr>
            <a:r>
              <a:rPr lang="en-US" sz="2800" dirty="0">
                <a:latin typeface="Times New Roman"/>
                <a:cs typeface="Times New Roman"/>
              </a:rPr>
              <a:t>Submerges acoustic transducer further underwater, thus increasing accuracy </a:t>
            </a:r>
          </a:p>
          <a:p>
            <a:pPr lvl="1" algn="just">
              <a:spcBef>
                <a:spcPts val="500"/>
              </a:spcBef>
              <a:buClrTx/>
            </a:pPr>
            <a:r>
              <a:rPr lang="en-US" sz="2800" dirty="0">
                <a:latin typeface="Times New Roman"/>
                <a:cs typeface="Times New Roman"/>
              </a:rPr>
              <a:t>Faster deployment time</a:t>
            </a:r>
            <a:endParaRPr lang="en-US" dirty="0">
              <a:latin typeface="Times New Roman"/>
              <a:cs typeface="Times New Roman"/>
            </a:endParaRPr>
          </a:p>
          <a:p>
            <a:pPr lvl="1" algn="just" fontAlgn="base">
              <a:spcBef>
                <a:spcPts val="500"/>
              </a:spcBef>
              <a:buClrTx/>
            </a:pPr>
            <a:r>
              <a:rPr lang="en-US" sz="2800" dirty="0">
                <a:latin typeface="Times New Roman"/>
                <a:cs typeface="Times New Roman"/>
              </a:rPr>
              <a:t>Sturdier, less upkeep</a:t>
            </a:r>
          </a:p>
          <a:p>
            <a:pPr algn="just">
              <a:spcBef>
                <a:spcPts val="500"/>
              </a:spcBef>
              <a:buClrTx/>
            </a:pPr>
            <a:r>
              <a:rPr lang="en-US" dirty="0">
                <a:latin typeface="Times New Roman"/>
                <a:ea typeface="+mn-lt"/>
                <a:cs typeface="+mn-lt"/>
              </a:rPr>
              <a:t>Each arm utilizes a bi-directional spooling method in conjunction with dual limit switches to deploy and retract the nodes </a:t>
            </a:r>
            <a:endParaRPr lang="en-US" dirty="0">
              <a:latin typeface="Times New Roman"/>
            </a:endParaRPr>
          </a:p>
          <a:p>
            <a:pPr marL="0" indent="0" algn="just">
              <a:spcBef>
                <a:spcPts val="500"/>
              </a:spcBef>
              <a:buNone/>
            </a:pPr>
            <a:endParaRPr lang="en-US" sz="3500" dirty="0">
              <a:latin typeface="Times New Roman" panose="02020603050405020304" pitchFamily="18" charset="0"/>
              <a:cs typeface="Times New Roman" panose="02020603050405020304" pitchFamily="18" charset="0"/>
            </a:endParaRPr>
          </a:p>
        </p:txBody>
      </p:sp>
      <p:sp>
        <p:nvSpPr>
          <p:cNvPr id="57" name="Rectangle 56">
            <a:extLst>
              <a:ext uri="{FF2B5EF4-FFF2-40B4-BE49-F238E27FC236}">
                <a16:creationId xmlns:a16="http://schemas.microsoft.com/office/drawing/2014/main" id="{3877CB58-DDB5-B14C-8E73-9202F51CE781}"/>
              </a:ext>
            </a:extLst>
          </p:cNvPr>
          <p:cNvSpPr/>
          <p:nvPr/>
        </p:nvSpPr>
        <p:spPr>
          <a:xfrm>
            <a:off x="14630400" y="17349717"/>
            <a:ext cx="14630400" cy="6446615"/>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58" name="Content Placeholder 11">
            <a:extLst>
              <a:ext uri="{FF2B5EF4-FFF2-40B4-BE49-F238E27FC236}">
                <a16:creationId xmlns:a16="http://schemas.microsoft.com/office/drawing/2014/main" id="{CAEBEF80-5031-1B48-9812-9D0A0D4C2379}"/>
              </a:ext>
            </a:extLst>
          </p:cNvPr>
          <p:cNvSpPr txBox="1">
            <a:spLocks/>
          </p:cNvSpPr>
          <p:nvPr/>
        </p:nvSpPr>
        <p:spPr>
          <a:xfrm>
            <a:off x="30055951" y="26119216"/>
            <a:ext cx="8021155" cy="4288706"/>
          </a:xfrm>
          <a:prstGeom prst="rect">
            <a:avLst/>
          </a:prstGeom>
        </p:spPr>
        <p:txBody>
          <a:bodyPr vert="horz" lIns="365760" tIns="182880" rIns="91440" bIns="45720" rtlCol="0" anchor="t">
            <a:normAutofit fontScale="92500" lnSpcReduction="10000"/>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algn="just">
              <a:buClr>
                <a:schemeClr val="tx1"/>
              </a:buClr>
            </a:pPr>
            <a:r>
              <a:rPr lang="en-US" sz="3200" dirty="0">
                <a:latin typeface="Times New Roman"/>
                <a:cs typeface="Times New Roman"/>
              </a:rPr>
              <a:t>UGPS API interface to retrieve GPS coordinates for UUV</a:t>
            </a:r>
          </a:p>
          <a:p>
            <a:pPr algn="just">
              <a:buClr>
                <a:schemeClr val="tx1"/>
              </a:buClr>
            </a:pPr>
            <a:r>
              <a:rPr lang="en-US" sz="3200" dirty="0">
                <a:latin typeface="Times New Roman"/>
                <a:cs typeface="Times New Roman"/>
              </a:rPr>
              <a:t>Mission assertation for UUV from ASV</a:t>
            </a:r>
          </a:p>
          <a:p>
            <a:pPr algn="just">
              <a:buClr>
                <a:schemeClr val="tx1"/>
              </a:buClr>
            </a:pPr>
            <a:r>
              <a:rPr lang="en-US" sz="3200" dirty="0">
                <a:latin typeface="Times New Roman"/>
                <a:cs typeface="Times New Roman"/>
              </a:rPr>
              <a:t>Reorganize the subsystem code</a:t>
            </a:r>
          </a:p>
          <a:p>
            <a:pPr algn="just">
              <a:buClr>
                <a:schemeClr val="tx1"/>
              </a:buClr>
            </a:pPr>
            <a:r>
              <a:rPr lang="en-US" sz="3200" dirty="0">
                <a:latin typeface="Times New Roman"/>
                <a:cs typeface="Times New Roman"/>
              </a:rPr>
              <a:t>UUV Retrieval sequence </a:t>
            </a:r>
          </a:p>
          <a:p>
            <a:pPr algn="just">
              <a:buClr>
                <a:schemeClr val="tx1"/>
              </a:buClr>
            </a:pPr>
            <a:r>
              <a:rPr lang="en-US" sz="3200" dirty="0">
                <a:latin typeface="Times New Roman"/>
                <a:cs typeface="Times New Roman"/>
              </a:rPr>
              <a:t>Active spooling on TMS</a:t>
            </a:r>
          </a:p>
          <a:p>
            <a:pPr algn="just">
              <a:buClr>
                <a:schemeClr val="tx1"/>
              </a:buClr>
            </a:pPr>
            <a:r>
              <a:rPr lang="en-US" sz="3200" dirty="0">
                <a:latin typeface="Times New Roman"/>
                <a:cs typeface="Times New Roman"/>
              </a:rPr>
              <a:t>Open water testing off UNH Research Pier in New Castle, NH</a:t>
            </a:r>
          </a:p>
          <a:p>
            <a:endParaRPr lang="en-US" sz="3200" dirty="0">
              <a:latin typeface="Times New Roman"/>
              <a:cs typeface="Times New Roman"/>
            </a:endParaRPr>
          </a:p>
          <a:p>
            <a:endParaRPr lang="en-US" sz="3200" dirty="0">
              <a:latin typeface="Times New Roman"/>
              <a:cs typeface="Times New Roman"/>
            </a:endParaRPr>
          </a:p>
          <a:p>
            <a:endParaRPr lang="en-US" sz="3200" dirty="0">
              <a:latin typeface="Times New Roman"/>
              <a:cs typeface="Times New Roman"/>
            </a:endParaRPr>
          </a:p>
        </p:txBody>
      </p:sp>
      <p:sp>
        <p:nvSpPr>
          <p:cNvPr id="59" name="Content Placeholder 11">
            <a:extLst>
              <a:ext uri="{FF2B5EF4-FFF2-40B4-BE49-F238E27FC236}">
                <a16:creationId xmlns:a16="http://schemas.microsoft.com/office/drawing/2014/main" id="{94A97543-0419-8646-9626-C1812BCF4A08}"/>
              </a:ext>
            </a:extLst>
          </p:cNvPr>
          <p:cNvSpPr txBox="1">
            <a:spLocks/>
          </p:cNvSpPr>
          <p:nvPr/>
        </p:nvSpPr>
        <p:spPr>
          <a:xfrm>
            <a:off x="14771771" y="17980423"/>
            <a:ext cx="7564807" cy="5740658"/>
          </a:xfrm>
          <a:prstGeom prst="rect">
            <a:avLst/>
          </a:prstGeom>
        </p:spPr>
        <p:txBody>
          <a:bodyPr vert="horz" lIns="365760" tIns="182880" rIns="91440" bIns="45720" rtlCol="0" anchor="t">
            <a:norm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algn="just">
              <a:buClrTx/>
            </a:pPr>
            <a:r>
              <a:rPr lang="en-US" sz="3200" dirty="0">
                <a:latin typeface="Times New Roman"/>
                <a:cs typeface="Times New Roman"/>
              </a:rPr>
              <a:t>Rotary encoder added to allow for deployment/retrieval of tether based on distance, rather than time</a:t>
            </a:r>
          </a:p>
          <a:p>
            <a:pPr algn="just">
              <a:buClrTx/>
            </a:pPr>
            <a:r>
              <a:rPr lang="en-US" sz="3200" dirty="0">
                <a:latin typeface="Times New Roman"/>
                <a:cs typeface="Times New Roman"/>
              </a:rPr>
              <a:t>Three pully system with motorized rubber compliant wheel that spins at the same rate as the tether deployment motor, applies tension to tether and prevents back spooling at the winch</a:t>
            </a:r>
          </a:p>
          <a:p>
            <a:pPr algn="just">
              <a:buClrTx/>
            </a:pPr>
            <a:r>
              <a:rPr lang="en-US" sz="3200" dirty="0">
                <a:latin typeface="Times New Roman"/>
                <a:cs typeface="Times New Roman"/>
              </a:rPr>
              <a:t>Winch axle rewelded to be aligned with motor gearbox </a:t>
            </a:r>
          </a:p>
          <a:p>
            <a:pPr algn="just"/>
            <a:endParaRPr lang="en-US" sz="3200" dirty="0">
              <a:ea typeface="+mn-lt"/>
              <a:cs typeface="+mn-lt"/>
            </a:endParaRPr>
          </a:p>
          <a:p>
            <a:pPr algn="just"/>
            <a:endParaRPr lang="en-US" sz="3200" dirty="0">
              <a:latin typeface="Calibri" panose="020F0502020204030204"/>
              <a:cs typeface="Calibri" panose="020F0502020204030204"/>
            </a:endParaRPr>
          </a:p>
          <a:p>
            <a:pPr algn="just"/>
            <a:endParaRPr lang="en-US" sz="3200" dirty="0">
              <a:latin typeface="Times New Roman" panose="02020603050405020304" pitchFamily="18" charset="0"/>
              <a:cs typeface="Times New Roman" panose="02020603050405020304" pitchFamily="18" charset="0"/>
            </a:endParaRPr>
          </a:p>
        </p:txBody>
      </p:sp>
      <p:pic>
        <p:nvPicPr>
          <p:cNvPr id="1030" name="Picture 6">
            <a:extLst>
              <a:ext uri="{FF2B5EF4-FFF2-40B4-BE49-F238E27FC236}">
                <a16:creationId xmlns:a16="http://schemas.microsoft.com/office/drawing/2014/main" id="{C621B51E-A3A2-4044-91C5-C517E20226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086839" y="17980223"/>
            <a:ext cx="2393109" cy="3253377"/>
          </a:xfrm>
          <a:prstGeom prst="rect">
            <a:avLst/>
          </a:prstGeom>
          <a:noFill/>
          <a:ln w="15875">
            <a:solidFill>
              <a:schemeClr val="tx1"/>
            </a:solidFill>
          </a:ln>
          <a:extLst>
            <a:ext uri="{909E8E84-426E-40DD-AFC4-6F175D3DCCD1}">
              <a14:hiddenFill xmlns:a14="http://schemas.microsoft.com/office/drawing/2010/main">
                <a:solidFill>
                  <a:srgbClr val="FFFFFF"/>
                </a:solidFill>
              </a14:hiddenFill>
            </a:ext>
          </a:extLst>
        </p:spPr>
      </p:pic>
      <p:pic>
        <p:nvPicPr>
          <p:cNvPr id="45" name="Picture 4">
            <a:extLst>
              <a:ext uri="{FF2B5EF4-FFF2-40B4-BE49-F238E27FC236}">
                <a16:creationId xmlns:a16="http://schemas.microsoft.com/office/drawing/2014/main" id="{AEDACFDD-417A-467B-90B9-274D2F31DBF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597362" y="18449830"/>
            <a:ext cx="3137500" cy="2020763"/>
          </a:xfrm>
          <a:prstGeom prst="rect">
            <a:avLst/>
          </a:prstGeom>
          <a:noFill/>
          <a:ln w="15875">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3ACD2571-4EF7-421C-8C38-51CF4BE46E2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227506" y="28651859"/>
            <a:ext cx="1813906" cy="3077297"/>
          </a:xfrm>
          <a:prstGeom prst="rect">
            <a:avLst/>
          </a:prstGeom>
          <a:noFill/>
          <a:ln w="15875">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B3B9C570-6A2B-43C1-A308-4E3C4D84325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633214" y="28602150"/>
            <a:ext cx="1846734" cy="3123386"/>
          </a:xfrm>
          <a:prstGeom prst="rect">
            <a:avLst/>
          </a:prstGeom>
          <a:noFill/>
          <a:ln w="15875">
            <a:solidFill>
              <a:schemeClr val="tx1"/>
            </a:solidFill>
          </a:ln>
          <a:extLst>
            <a:ext uri="{909E8E84-426E-40DD-AFC4-6F175D3DCCD1}">
              <a14:hiddenFill xmlns:a14="http://schemas.microsoft.com/office/drawing/2010/main">
                <a:solidFill>
                  <a:srgbClr val="FFFFFF"/>
                </a:solidFill>
              </a14:hiddenFill>
            </a:ext>
          </a:extLst>
        </p:spPr>
      </p:pic>
      <p:sp>
        <p:nvSpPr>
          <p:cNvPr id="91" name="TextBox 90">
            <a:extLst>
              <a:ext uri="{FF2B5EF4-FFF2-40B4-BE49-F238E27FC236}">
                <a16:creationId xmlns:a16="http://schemas.microsoft.com/office/drawing/2014/main" id="{3ED9C99B-8EE3-47E8-96E6-84E1061D0038}"/>
              </a:ext>
            </a:extLst>
          </p:cNvPr>
          <p:cNvSpPr txBox="1"/>
          <p:nvPr/>
        </p:nvSpPr>
        <p:spPr>
          <a:xfrm>
            <a:off x="22383751" y="31819155"/>
            <a:ext cx="704878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Times New Roman"/>
                <a:cs typeface="Times New Roman"/>
              </a:rPr>
              <a:t>Cascading Arm SOLIDWORKS Rendering</a:t>
            </a:r>
            <a:endParaRPr lang="en-US" sz="8000" dirty="0"/>
          </a:p>
        </p:txBody>
      </p:sp>
      <p:sp>
        <p:nvSpPr>
          <p:cNvPr id="94" name="TextBox 93">
            <a:extLst>
              <a:ext uri="{FF2B5EF4-FFF2-40B4-BE49-F238E27FC236}">
                <a16:creationId xmlns:a16="http://schemas.microsoft.com/office/drawing/2014/main" id="{ED2BA2EE-284B-407D-83FC-EA8DAE77CA3B}"/>
              </a:ext>
            </a:extLst>
          </p:cNvPr>
          <p:cNvSpPr txBox="1"/>
          <p:nvPr/>
        </p:nvSpPr>
        <p:spPr>
          <a:xfrm>
            <a:off x="24252826" y="31294632"/>
            <a:ext cx="136127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Times New Roman"/>
                <a:cs typeface="Times New Roman"/>
              </a:rPr>
              <a:t>Retracted</a:t>
            </a:r>
            <a:endParaRPr lang="en-US" dirty="0"/>
          </a:p>
        </p:txBody>
      </p:sp>
      <p:sp>
        <p:nvSpPr>
          <p:cNvPr id="96" name="TextBox 95">
            <a:extLst>
              <a:ext uri="{FF2B5EF4-FFF2-40B4-BE49-F238E27FC236}">
                <a16:creationId xmlns:a16="http://schemas.microsoft.com/office/drawing/2014/main" id="{8C2BA15A-417D-4E89-BAB6-90CE186A472D}"/>
              </a:ext>
            </a:extLst>
          </p:cNvPr>
          <p:cNvSpPr txBox="1"/>
          <p:nvPr/>
        </p:nvSpPr>
        <p:spPr>
          <a:xfrm>
            <a:off x="26682512" y="31218728"/>
            <a:ext cx="138050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Times New Roman"/>
                <a:cs typeface="Times New Roman"/>
              </a:rPr>
              <a:t>Deployed</a:t>
            </a:r>
            <a:endParaRPr lang="en-US" dirty="0"/>
          </a:p>
        </p:txBody>
      </p:sp>
      <p:sp>
        <p:nvSpPr>
          <p:cNvPr id="78" name="Rectangle 77">
            <a:extLst>
              <a:ext uri="{FF2B5EF4-FFF2-40B4-BE49-F238E27FC236}">
                <a16:creationId xmlns:a16="http://schemas.microsoft.com/office/drawing/2014/main" id="{2F01E0A9-FEF2-419B-AA07-94BC1A5BB94C}"/>
              </a:ext>
            </a:extLst>
          </p:cNvPr>
          <p:cNvSpPr/>
          <p:nvPr/>
        </p:nvSpPr>
        <p:spPr>
          <a:xfrm>
            <a:off x="731519" y="6629400"/>
            <a:ext cx="13258800" cy="13857237"/>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9" name="TextBox 78">
            <a:extLst>
              <a:ext uri="{FF2B5EF4-FFF2-40B4-BE49-F238E27FC236}">
                <a16:creationId xmlns:a16="http://schemas.microsoft.com/office/drawing/2014/main" id="{F0F54622-DE11-4BDB-A789-A05589185FFE}"/>
              </a:ext>
            </a:extLst>
          </p:cNvPr>
          <p:cNvSpPr txBox="1"/>
          <p:nvPr/>
        </p:nvSpPr>
        <p:spPr>
          <a:xfrm>
            <a:off x="980315" y="6675903"/>
            <a:ext cx="6450502" cy="14434721"/>
          </a:xfrm>
          <a:prstGeom prst="rect">
            <a:avLst/>
          </a:prstGeom>
          <a:noFill/>
        </p:spPr>
        <p:txBody>
          <a:bodyPr wrap="square" lIns="91440" tIns="45720" rIns="91440" bIns="45720" rtlCol="0" anchor="t">
            <a:spAutoFit/>
          </a:bodyPr>
          <a:lstStyle/>
          <a:p>
            <a:pPr algn="just">
              <a:buSzPts val="1800"/>
            </a:pPr>
            <a:r>
              <a:rPr lang="en-US" sz="3600" b="1" dirty="0">
                <a:solidFill>
                  <a:srgbClr val="292934"/>
                </a:solidFill>
                <a:latin typeface="Times New Roman"/>
                <a:cs typeface="Times New Roman"/>
              </a:rPr>
              <a:t>Mechanical Design</a:t>
            </a:r>
            <a:endParaRPr lang="en-US" sz="3600" b="1" dirty="0">
              <a:solidFill>
                <a:srgbClr val="292934"/>
              </a:solidFill>
              <a:latin typeface="Times New Roman" panose="02020603050405020304" pitchFamily="18" charset="0"/>
              <a:cs typeface="Times New Roman" panose="02020603050405020304" pitchFamily="18" charset="0"/>
            </a:endParaRPr>
          </a:p>
          <a:p>
            <a:pPr algn="just">
              <a:buSzPts val="1800"/>
            </a:pPr>
            <a:endParaRPr lang="en-US" sz="1600" dirty="0">
              <a:solidFill>
                <a:srgbClr val="292934"/>
              </a:solidFill>
              <a:latin typeface="Times New Roman"/>
              <a:cs typeface="Times New Roman"/>
            </a:endParaRPr>
          </a:p>
          <a:p>
            <a:pPr marL="285750" indent="-285750" algn="just">
              <a:buSzPts val="1800"/>
              <a:buFont typeface="Arial" panose="020B0604020202020204" pitchFamily="34" charset="0"/>
              <a:buChar char="•"/>
            </a:pPr>
            <a:r>
              <a:rPr lang="en-US" sz="2800" dirty="0">
                <a:solidFill>
                  <a:srgbClr val="292934"/>
                </a:solidFill>
                <a:latin typeface="Times New Roman"/>
                <a:cs typeface="Times New Roman"/>
              </a:rPr>
              <a:t>Catamaran: 7’9” length, 5’6” beam </a:t>
            </a:r>
          </a:p>
          <a:p>
            <a:pPr marL="285750" indent="-285750" algn="just">
              <a:buSzPts val="1800"/>
              <a:buFont typeface="Arial" panose="020B0604020202020204" pitchFamily="34" charset="0"/>
              <a:buChar char="•"/>
            </a:pPr>
            <a:r>
              <a:rPr lang="en-US" sz="2800" dirty="0">
                <a:solidFill>
                  <a:srgbClr val="292934"/>
                </a:solidFill>
                <a:latin typeface="Times New Roman"/>
                <a:cs typeface="Times New Roman"/>
              </a:rPr>
              <a:t>Twin 55lb thrust electric trolling motors</a:t>
            </a:r>
            <a:endParaRPr lang="en-US" sz="2800" dirty="0">
              <a:latin typeface="Times New Roman"/>
              <a:cs typeface="Times New Roman"/>
            </a:endParaRPr>
          </a:p>
          <a:p>
            <a:pPr marL="285750" indent="-285750" algn="just">
              <a:buSzPts val="1800"/>
              <a:buFont typeface="Arial" panose="020B0604020202020204" pitchFamily="34" charset="0"/>
              <a:buChar char="•"/>
            </a:pPr>
            <a:r>
              <a:rPr lang="en-US" sz="2800" dirty="0">
                <a:latin typeface="Times New Roman"/>
                <a:cs typeface="Times New Roman"/>
              </a:rPr>
              <a:t>Winch and trapdoor for UUV tether management and deployment</a:t>
            </a:r>
          </a:p>
          <a:p>
            <a:pPr marL="285750" indent="-285750" algn="just">
              <a:buSzPts val="1800"/>
              <a:buFont typeface="Arial" panose="020B0604020202020204" pitchFamily="34" charset="0"/>
              <a:buChar char="•"/>
            </a:pPr>
            <a:r>
              <a:rPr lang="en-US" sz="2800" dirty="0">
                <a:latin typeface="Times New Roman"/>
                <a:cs typeface="Times New Roman"/>
              </a:rPr>
              <a:t>Customized skid for the UUV control hardware and future sensor housing</a:t>
            </a:r>
          </a:p>
          <a:p>
            <a:pPr marL="285750" indent="-285750" algn="just">
              <a:buSzPts val="1800"/>
              <a:buFont typeface="Arial" panose="020B0604020202020204" pitchFamily="34" charset="0"/>
              <a:buChar char="•"/>
            </a:pPr>
            <a:r>
              <a:rPr lang="en-US" sz="2800" dirty="0">
                <a:latin typeface="Times New Roman"/>
                <a:cs typeface="Times New Roman"/>
              </a:rPr>
              <a:t>UGPS acoustic node deployment</a:t>
            </a:r>
          </a:p>
          <a:p>
            <a:pPr algn="just">
              <a:buSzPts val="1800"/>
            </a:pPr>
            <a:endParaRPr lang="en-US" sz="2800" dirty="0">
              <a:latin typeface="Times New Roman"/>
              <a:cs typeface="Times New Roman"/>
            </a:endParaRPr>
          </a:p>
          <a:p>
            <a:pPr algn="just">
              <a:buSzPts val="1800"/>
            </a:pPr>
            <a:r>
              <a:rPr lang="en-US" sz="3600" b="1" dirty="0">
                <a:latin typeface="Times New Roman"/>
                <a:cs typeface="Times New Roman"/>
              </a:rPr>
              <a:t>Software Design</a:t>
            </a:r>
          </a:p>
          <a:p>
            <a:pPr algn="just">
              <a:buSzPts val="1800"/>
            </a:pPr>
            <a:endParaRPr lang="en-US" sz="1600" b="1" dirty="0">
              <a:latin typeface="Times New Roman"/>
              <a:cs typeface="Times New Roman"/>
            </a:endParaRPr>
          </a:p>
          <a:p>
            <a:pPr algn="just">
              <a:buSzPts val="1800"/>
            </a:pPr>
            <a:r>
              <a:rPr lang="en-US" sz="3200" dirty="0">
                <a:latin typeface="Times New Roman" panose="02020603050405020304" pitchFamily="18" charset="0"/>
                <a:cs typeface="Times New Roman" panose="02020603050405020304" pitchFamily="18" charset="0"/>
              </a:rPr>
              <a:t>Pixhawk</a:t>
            </a:r>
            <a:r>
              <a:rPr lang="en-US" sz="3200" b="1"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Flight Controller</a:t>
            </a:r>
          </a:p>
          <a:p>
            <a:pPr marL="457200" indent="-457200" algn="just">
              <a:buSzPts val="1800"/>
              <a:buFont typeface="Arial" panose="020B0604020202020204" pitchFamily="34" charset="0"/>
              <a:buChar char="•"/>
            </a:pPr>
            <a:r>
              <a:rPr lang="en-US" sz="2800" dirty="0">
                <a:latin typeface="Times New Roman"/>
                <a:cs typeface="Times New Roman"/>
              </a:rPr>
              <a:t>Hardware for open-source autopilot</a:t>
            </a:r>
          </a:p>
          <a:p>
            <a:pPr marL="457200" indent="-457200" algn="just">
              <a:buSzPts val="1800"/>
              <a:buFont typeface="Arial"/>
              <a:buChar char="•"/>
            </a:pPr>
            <a:r>
              <a:rPr lang="en-US" sz="2800" dirty="0">
                <a:latin typeface="Times New Roman"/>
                <a:cs typeface="Times New Roman"/>
              </a:rPr>
              <a:t>Enables missions uploads and performs scripted autonomous navigation between waypoints, as well as remote-controlled capabilities</a:t>
            </a:r>
            <a:endParaRPr lang="en-US" dirty="0">
              <a:ea typeface="Calibri" panose="020F0502020204030204"/>
              <a:cs typeface="Calibri" panose="020F0502020204030204"/>
            </a:endParaRPr>
          </a:p>
          <a:p>
            <a:pPr marL="457200" indent="-457200" algn="just">
              <a:buSzPts val="1800"/>
              <a:buFont typeface="Arial"/>
              <a:buChar char="•"/>
            </a:pPr>
            <a:r>
              <a:rPr lang="en-US" sz="2800" dirty="0">
                <a:latin typeface="Times New Roman"/>
                <a:cs typeface="Times New Roman"/>
              </a:rPr>
              <a:t>Contains a robust sensor suite including a compass, internal IMU, and GPS capability</a:t>
            </a:r>
            <a:endParaRPr lang="en-US" sz="2800" dirty="0">
              <a:latin typeface="Times New Roman"/>
              <a:cs typeface="Calibri" panose="020F0502020204030204"/>
            </a:endParaRPr>
          </a:p>
          <a:p>
            <a:pPr algn="just">
              <a:buSzPts val="1800"/>
            </a:pPr>
            <a:endParaRPr lang="en-US" sz="1600" dirty="0">
              <a:latin typeface="Times New Roman"/>
              <a:cs typeface="Calibri" panose="020F0502020204030204"/>
            </a:endParaRPr>
          </a:p>
          <a:p>
            <a:pPr algn="just">
              <a:buSzPts val="1800"/>
            </a:pPr>
            <a:r>
              <a:rPr lang="en-US" sz="3200" dirty="0">
                <a:latin typeface="Times New Roman"/>
                <a:cs typeface="Times New Roman"/>
              </a:rPr>
              <a:t>Robotic Operating System (ROS)</a:t>
            </a:r>
          </a:p>
          <a:p>
            <a:pPr marL="457200" indent="-457200" algn="just">
              <a:buSzPts val="1800"/>
              <a:buFont typeface="Arial" panose="020B0604020202020204" pitchFamily="34" charset="0"/>
              <a:buChar char="•"/>
            </a:pPr>
            <a:r>
              <a:rPr lang="en-US" sz="2800" dirty="0">
                <a:latin typeface="Times New Roman"/>
                <a:cs typeface="Times New Roman"/>
              </a:rPr>
              <a:t>Open-source robotics middleware suite</a:t>
            </a:r>
          </a:p>
          <a:p>
            <a:pPr marL="457200" indent="-457200" algn="just">
              <a:buSzPts val="1800"/>
              <a:buFont typeface="Arial" panose="020B0604020202020204" pitchFamily="34" charset="0"/>
              <a:buChar char="•"/>
            </a:pPr>
            <a:r>
              <a:rPr lang="en-US" sz="2800" dirty="0">
                <a:latin typeface="Times New Roman"/>
                <a:cs typeface="Times New Roman"/>
              </a:rPr>
              <a:t>Enables communication between Pixhawk, ASV, and UUV subsystems through a network of publishers and subscribers</a:t>
            </a:r>
          </a:p>
          <a:p>
            <a:pPr algn="just">
              <a:buSzPts val="1800"/>
            </a:pPr>
            <a:endParaRPr lang="en-US" sz="1600" dirty="0">
              <a:latin typeface="Times New Roman"/>
              <a:cs typeface="Times New Roman"/>
            </a:endParaRPr>
          </a:p>
          <a:p>
            <a:pPr algn="just">
              <a:buSzPts val="1800"/>
            </a:pPr>
            <a:r>
              <a:rPr lang="en-US" sz="3200" dirty="0" err="1">
                <a:latin typeface="Times New Roman"/>
                <a:cs typeface="Times New Roman"/>
              </a:rPr>
              <a:t>MavLink</a:t>
            </a:r>
            <a:r>
              <a:rPr lang="en-US" sz="3200" dirty="0">
                <a:latin typeface="Times New Roman"/>
                <a:cs typeface="Times New Roman"/>
              </a:rPr>
              <a:t> protocol</a:t>
            </a:r>
          </a:p>
          <a:p>
            <a:pPr marL="457200" indent="-457200" algn="just">
              <a:buSzPts val="1800"/>
              <a:buFont typeface="Arial" panose="020B0604020202020204" pitchFamily="34" charset="0"/>
              <a:buChar char="•"/>
            </a:pPr>
            <a:r>
              <a:rPr lang="en-US" sz="2800" dirty="0">
                <a:latin typeface="Times New Roman"/>
                <a:cs typeface="Times New Roman"/>
              </a:rPr>
              <a:t>Communication between ASV &amp; UUV</a:t>
            </a:r>
          </a:p>
          <a:p>
            <a:pPr marL="457200" indent="-457200" algn="just">
              <a:buSzPts val="1800"/>
              <a:buFont typeface="Arial" panose="020B0604020202020204" pitchFamily="34" charset="0"/>
              <a:buChar char="•"/>
            </a:pPr>
            <a:r>
              <a:rPr lang="en-US" sz="2800" dirty="0">
                <a:latin typeface="Times New Roman"/>
                <a:cs typeface="Times New Roman"/>
              </a:rPr>
              <a:t>ASV controls the sequence of UUV operations by calling functions </a:t>
            </a:r>
          </a:p>
          <a:p>
            <a:pPr marL="457200" indent="-457200" algn="just">
              <a:buSzPts val="1800"/>
              <a:buFont typeface="Arial" panose="020B0604020202020204" pitchFamily="34" charset="0"/>
              <a:buChar char="•"/>
            </a:pPr>
            <a:endParaRPr lang="en-US" sz="2800" dirty="0">
              <a:latin typeface="Times New Roman"/>
              <a:cs typeface="Times New Roman"/>
            </a:endParaRPr>
          </a:p>
        </p:txBody>
      </p:sp>
      <p:sp>
        <p:nvSpPr>
          <p:cNvPr id="97" name="TextBox 96">
            <a:extLst>
              <a:ext uri="{FF2B5EF4-FFF2-40B4-BE49-F238E27FC236}">
                <a16:creationId xmlns:a16="http://schemas.microsoft.com/office/drawing/2014/main" id="{27626F9C-6E2F-46C5-BF01-A417F3C47A8A}"/>
              </a:ext>
            </a:extLst>
          </p:cNvPr>
          <p:cNvSpPr txBox="1"/>
          <p:nvPr/>
        </p:nvSpPr>
        <p:spPr>
          <a:xfrm>
            <a:off x="7548456" y="6753725"/>
            <a:ext cx="6151712" cy="5386090"/>
          </a:xfrm>
          <a:prstGeom prst="rect">
            <a:avLst/>
          </a:prstGeom>
          <a:noFill/>
        </p:spPr>
        <p:txBody>
          <a:bodyPr wrap="square" lIns="91440" tIns="45720" rIns="91440" bIns="45720" rtlCol="0" anchor="t">
            <a:spAutoFit/>
          </a:bodyPr>
          <a:lstStyle/>
          <a:p>
            <a:pPr algn="just">
              <a:spcBef>
                <a:spcPts val="1600"/>
              </a:spcBef>
              <a:buSzPts val="1800"/>
            </a:pPr>
            <a:r>
              <a:rPr lang="en-US" sz="3600" b="1" dirty="0">
                <a:solidFill>
                  <a:srgbClr val="292934"/>
                </a:solidFill>
                <a:latin typeface="Times New Roman"/>
                <a:cs typeface="Times New Roman"/>
              </a:rPr>
              <a:t>Capabilities</a:t>
            </a:r>
            <a:endParaRPr lang="en-US" sz="2800" dirty="0">
              <a:latin typeface="Times New Roman"/>
              <a:cs typeface="Times New Roman"/>
            </a:endParaRPr>
          </a:p>
          <a:p>
            <a:pPr marL="285750" lvl="1" indent="-285750" algn="just">
              <a:buSzPts val="1800"/>
              <a:buFont typeface="Arial" panose="020B0604020202020204" pitchFamily="34" charset="0"/>
              <a:buChar char="•"/>
            </a:pPr>
            <a:r>
              <a:rPr lang="en-US" sz="2800" dirty="0">
                <a:latin typeface="Times New Roman"/>
                <a:cs typeface="Times New Roman"/>
              </a:rPr>
              <a:t>Tracking system location with GPS and acoustic system (UGPS)</a:t>
            </a:r>
          </a:p>
          <a:p>
            <a:pPr marL="285750" indent="-285750" algn="just">
              <a:buSzPts val="1800"/>
              <a:buFont typeface="Arial" panose="020B0604020202020204" pitchFamily="34" charset="0"/>
              <a:buChar char="•"/>
            </a:pPr>
            <a:r>
              <a:rPr lang="en-US" sz="2800" dirty="0">
                <a:latin typeface="Times New Roman"/>
                <a:cs typeface="Times New Roman"/>
              </a:rPr>
              <a:t>Transmission hub for the system for data and updates to the shore station</a:t>
            </a:r>
          </a:p>
          <a:p>
            <a:pPr marL="285750" indent="-285750" algn="just">
              <a:buSzPts val="1800"/>
              <a:buFont typeface="Arial" panose="020B0604020202020204" pitchFamily="34" charset="0"/>
              <a:buChar char="•"/>
            </a:pPr>
            <a:r>
              <a:rPr lang="en-US" sz="2800" dirty="0">
                <a:latin typeface="Times New Roman"/>
                <a:cs typeface="Times New Roman"/>
              </a:rPr>
              <a:t>Autonomous path planning and heading control</a:t>
            </a:r>
          </a:p>
          <a:p>
            <a:pPr marL="285750" indent="-285750" algn="just">
              <a:buSzPts val="1800"/>
              <a:buFont typeface="Arial" panose="020B0604020202020204" pitchFamily="34" charset="0"/>
              <a:buChar char="•"/>
            </a:pPr>
            <a:r>
              <a:rPr lang="en-US" sz="2800" dirty="0">
                <a:latin typeface="Times New Roman"/>
                <a:cs typeface="Times New Roman"/>
              </a:rPr>
              <a:t>UUV deployment and retraction </a:t>
            </a:r>
          </a:p>
          <a:p>
            <a:pPr marL="285750" indent="-285750" algn="just">
              <a:buSzPts val="1800"/>
              <a:buFont typeface="Arial" panose="020B0604020202020204" pitchFamily="34" charset="0"/>
              <a:buChar char="•"/>
            </a:pPr>
            <a:r>
              <a:rPr lang="en-US" sz="2800" dirty="0">
                <a:latin typeface="Times New Roman"/>
                <a:cs typeface="Times New Roman"/>
              </a:rPr>
              <a:t>UUV’s extrapolated underwater positional vector from acoustic relative position to known GPS coordinates on board ASV</a:t>
            </a:r>
          </a:p>
        </p:txBody>
      </p:sp>
      <p:sp>
        <p:nvSpPr>
          <p:cNvPr id="98" name="Rectangle 97">
            <a:extLst>
              <a:ext uri="{FF2B5EF4-FFF2-40B4-BE49-F238E27FC236}">
                <a16:creationId xmlns:a16="http://schemas.microsoft.com/office/drawing/2014/main" id="{66B1B373-1755-481D-B99D-64EAAEA179AD}"/>
              </a:ext>
            </a:extLst>
          </p:cNvPr>
          <p:cNvSpPr/>
          <p:nvPr/>
        </p:nvSpPr>
        <p:spPr>
          <a:xfrm>
            <a:off x="30175200" y="6629400"/>
            <a:ext cx="13258800" cy="9208696"/>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400" dirty="0">
              <a:cs typeface="Calibri"/>
            </a:endParaRPr>
          </a:p>
        </p:txBody>
      </p:sp>
      <p:sp>
        <p:nvSpPr>
          <p:cNvPr id="99" name="Text Placeholder 15">
            <a:extLst>
              <a:ext uri="{FF2B5EF4-FFF2-40B4-BE49-F238E27FC236}">
                <a16:creationId xmlns:a16="http://schemas.microsoft.com/office/drawing/2014/main" id="{F7D07A81-A65C-4071-8F90-E24B510BF71D}"/>
              </a:ext>
            </a:extLst>
          </p:cNvPr>
          <p:cNvSpPr txBox="1">
            <a:spLocks/>
          </p:cNvSpPr>
          <p:nvPr/>
        </p:nvSpPr>
        <p:spPr>
          <a:xfrm>
            <a:off x="30175200" y="5486400"/>
            <a:ext cx="13258800" cy="1143000"/>
          </a:xfrm>
          <a:prstGeom prst="rect">
            <a:avLst/>
          </a:prstGeom>
          <a:solidFill>
            <a:srgbClr val="007BD0"/>
          </a:solidFill>
          <a:ln>
            <a:solidFill>
              <a:srgbClr val="2F528F"/>
            </a:solidFill>
          </a:ln>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a:latin typeface="Times New Roman"/>
                <a:cs typeface="Times New Roman"/>
              </a:rPr>
              <a:t>Launch Protocol</a:t>
            </a:r>
            <a:endParaRPr lang="en-US" dirty="0"/>
          </a:p>
        </p:txBody>
      </p:sp>
      <p:grpSp>
        <p:nvGrpSpPr>
          <p:cNvPr id="24" name="Group 23">
            <a:extLst>
              <a:ext uri="{FF2B5EF4-FFF2-40B4-BE49-F238E27FC236}">
                <a16:creationId xmlns:a16="http://schemas.microsoft.com/office/drawing/2014/main" id="{8EAFC891-E07C-4E81-9D9F-A738DF2EE48D}"/>
              </a:ext>
            </a:extLst>
          </p:cNvPr>
          <p:cNvGrpSpPr/>
          <p:nvPr/>
        </p:nvGrpSpPr>
        <p:grpSpPr>
          <a:xfrm>
            <a:off x="25912978" y="25494983"/>
            <a:ext cx="3243954" cy="2180019"/>
            <a:chOff x="38074357" y="18444673"/>
            <a:chExt cx="4725500" cy="2936170"/>
          </a:xfrm>
        </p:grpSpPr>
        <p:sp>
          <p:nvSpPr>
            <p:cNvPr id="21" name="Rectangle 20">
              <a:extLst>
                <a:ext uri="{FF2B5EF4-FFF2-40B4-BE49-F238E27FC236}">
                  <a16:creationId xmlns:a16="http://schemas.microsoft.com/office/drawing/2014/main" id="{D47AA53E-1BCA-4187-A710-D600D51568E2}"/>
                </a:ext>
              </a:extLst>
            </p:cNvPr>
            <p:cNvSpPr/>
            <p:nvPr/>
          </p:nvSpPr>
          <p:spPr>
            <a:xfrm>
              <a:off x="38267500" y="18557136"/>
              <a:ext cx="4214991" cy="2602796"/>
            </a:xfrm>
            <a:prstGeom prst="rect">
              <a:avLst/>
            </a:prstGeom>
            <a:solidFill>
              <a:schemeClr val="bg1"/>
            </a:solid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pic>
          <p:nvPicPr>
            <p:cNvPr id="18" name="Picture 17" descr="A picture containing black, dark&#10;&#10;Description automatically generated">
              <a:extLst>
                <a:ext uri="{FF2B5EF4-FFF2-40B4-BE49-F238E27FC236}">
                  <a16:creationId xmlns:a16="http://schemas.microsoft.com/office/drawing/2014/main" id="{8C87E28E-AC97-445D-8580-7CE434358FE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8074357" y="18444673"/>
              <a:ext cx="4725500" cy="2936170"/>
            </a:xfrm>
            <a:prstGeom prst="rect">
              <a:avLst/>
            </a:prstGeom>
            <a:ln w="0">
              <a:solidFill>
                <a:schemeClr val="tx1"/>
              </a:solidFill>
            </a:ln>
          </p:spPr>
        </p:pic>
      </p:grpSp>
      <p:sp>
        <p:nvSpPr>
          <p:cNvPr id="82" name="Rectangle 81">
            <a:extLst>
              <a:ext uri="{FF2B5EF4-FFF2-40B4-BE49-F238E27FC236}">
                <a16:creationId xmlns:a16="http://schemas.microsoft.com/office/drawing/2014/main" id="{D8DE25CA-F4CC-489D-AC49-2A496D40F30D}"/>
              </a:ext>
            </a:extLst>
          </p:cNvPr>
          <p:cNvSpPr/>
          <p:nvPr/>
        </p:nvSpPr>
        <p:spPr>
          <a:xfrm>
            <a:off x="731520" y="22417807"/>
            <a:ext cx="13258800" cy="4377522"/>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37" name="Content Placeholder 11">
            <a:extLst>
              <a:ext uri="{FF2B5EF4-FFF2-40B4-BE49-F238E27FC236}">
                <a16:creationId xmlns:a16="http://schemas.microsoft.com/office/drawing/2014/main" id="{D4CECF96-D9CC-413D-9470-912BA9A2F5F8}"/>
              </a:ext>
            </a:extLst>
          </p:cNvPr>
          <p:cNvSpPr txBox="1">
            <a:spLocks/>
          </p:cNvSpPr>
          <p:nvPr/>
        </p:nvSpPr>
        <p:spPr>
          <a:xfrm>
            <a:off x="861109" y="22422588"/>
            <a:ext cx="8448264" cy="4046888"/>
          </a:xfrm>
          <a:prstGeom prst="rect">
            <a:avLst/>
          </a:prstGeom>
        </p:spPr>
        <p:txBody>
          <a:bodyPr vert="horz" lIns="365760" tIns="182880" rIns="91440" bIns="45720" rtlCol="0" anchor="t">
            <a:no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marL="0" indent="0" algn="just">
              <a:buNone/>
            </a:pPr>
            <a:r>
              <a:rPr lang="en-US" dirty="0">
                <a:latin typeface="Times New Roman"/>
                <a:cs typeface="Times New Roman"/>
              </a:rPr>
              <a:t>Purpose: A reduced version of the ASV that replicates the full-scale ASV's architecture </a:t>
            </a:r>
            <a:endParaRPr lang="en-US" dirty="0">
              <a:latin typeface="Times New Roman" panose="02020603050405020304" pitchFamily="18" charset="0"/>
              <a:cs typeface="Times New Roman" panose="02020603050405020304" pitchFamily="18" charset="0"/>
            </a:endParaRPr>
          </a:p>
          <a:p>
            <a:pPr algn="just">
              <a:spcBef>
                <a:spcPts val="0"/>
              </a:spcBef>
              <a:buClrTx/>
            </a:pPr>
            <a:r>
              <a:rPr lang="en-US" dirty="0">
                <a:latin typeface="Times New Roman"/>
                <a:cs typeface="Times New Roman"/>
              </a:rPr>
              <a:t>Cost-effective, modular construction, ideal for indoor tank testing</a:t>
            </a:r>
          </a:p>
          <a:p>
            <a:pPr algn="just">
              <a:spcBef>
                <a:spcPts val="0"/>
              </a:spcBef>
              <a:buClrTx/>
            </a:pPr>
            <a:r>
              <a:rPr lang="en-US" dirty="0">
                <a:latin typeface="Times New Roman"/>
                <a:cs typeface="Times New Roman"/>
              </a:rPr>
              <a:t>Microcontroller simulates the ASV subsystems </a:t>
            </a:r>
          </a:p>
          <a:p>
            <a:pPr algn="just">
              <a:spcBef>
                <a:spcPts val="0"/>
              </a:spcBef>
              <a:buClrTx/>
            </a:pPr>
            <a:r>
              <a:rPr lang="en-US" dirty="0">
                <a:latin typeface="Times New Roman"/>
                <a:cs typeface="Times New Roman"/>
              </a:rPr>
              <a:t>Raspberry Pi ARM to replicate the ASV computer</a:t>
            </a:r>
            <a:endParaRPr lang="en-US" dirty="0">
              <a:latin typeface="Calibri" panose="020F0502020204030204"/>
              <a:cs typeface="Calibri" panose="020F0502020204030204"/>
            </a:endParaRPr>
          </a:p>
          <a:p>
            <a:pPr algn="just">
              <a:spcBef>
                <a:spcPts val="0"/>
              </a:spcBef>
              <a:buClrTx/>
            </a:pPr>
            <a:r>
              <a:rPr lang="en-US" dirty="0">
                <a:latin typeface="Times New Roman"/>
                <a:cs typeface="Times New Roman"/>
              </a:rPr>
              <a:t>Pixhawk flight controller </a:t>
            </a:r>
            <a:endParaRPr lang="en-US" dirty="0">
              <a:cs typeface="Calibri"/>
            </a:endParaRPr>
          </a:p>
          <a:p>
            <a:pPr algn="just">
              <a:spcBef>
                <a:spcPts val="0"/>
              </a:spcBef>
              <a:buClrTx/>
            </a:pPr>
            <a:r>
              <a:rPr lang="en-US" dirty="0">
                <a:latin typeface="Times New Roman"/>
                <a:cs typeface="Times New Roman"/>
              </a:rPr>
              <a:t>Pontoons redesigned with PVC pipe, 3D printed end caps and repositioned Blue Robotics thrusters</a:t>
            </a:r>
            <a:endParaRPr lang="en-US" dirty="0">
              <a:latin typeface="Times New Roman" panose="02020603050405020304" pitchFamily="18" charset="0"/>
              <a:cs typeface="Times New Roman" panose="02020603050405020304" pitchFamily="18" charset="0"/>
            </a:endParaRPr>
          </a:p>
        </p:txBody>
      </p:sp>
      <p:pic>
        <p:nvPicPr>
          <p:cNvPr id="5" name="Picture 6">
            <a:extLst>
              <a:ext uri="{FF2B5EF4-FFF2-40B4-BE49-F238E27FC236}">
                <a16:creationId xmlns:a16="http://schemas.microsoft.com/office/drawing/2014/main" id="{3160422E-C363-D98A-687F-D2AA6EA31E05}"/>
              </a:ext>
            </a:extLst>
          </p:cNvPr>
          <p:cNvPicPr>
            <a:picLocks noChangeAspect="1"/>
          </p:cNvPicPr>
          <p:nvPr/>
        </p:nvPicPr>
        <p:blipFill rotWithShape="1">
          <a:blip r:embed="rId10"/>
          <a:srcRect l="4358" t="-1053" r="31681" b="22229"/>
          <a:stretch/>
        </p:blipFill>
        <p:spPr>
          <a:xfrm>
            <a:off x="22987886" y="21322940"/>
            <a:ext cx="2256758" cy="2452244"/>
          </a:xfrm>
          <a:prstGeom prst="rect">
            <a:avLst/>
          </a:prstGeom>
          <a:ln w="15875">
            <a:solidFill>
              <a:schemeClr val="tx1"/>
            </a:solidFill>
          </a:ln>
        </p:spPr>
      </p:pic>
      <p:pic>
        <p:nvPicPr>
          <p:cNvPr id="7" name="Picture 7">
            <a:extLst>
              <a:ext uri="{FF2B5EF4-FFF2-40B4-BE49-F238E27FC236}">
                <a16:creationId xmlns:a16="http://schemas.microsoft.com/office/drawing/2014/main" id="{4282A4A0-CD7B-387F-4177-968E29D86D4A}"/>
              </a:ext>
            </a:extLst>
          </p:cNvPr>
          <p:cNvPicPr>
            <a:picLocks noChangeAspect="1"/>
          </p:cNvPicPr>
          <p:nvPr/>
        </p:nvPicPr>
        <p:blipFill rotWithShape="1">
          <a:blip r:embed="rId11"/>
          <a:srcRect t="14586" r="737" b="11864"/>
          <a:stretch/>
        </p:blipFill>
        <p:spPr>
          <a:xfrm rot="16200000">
            <a:off x="26142708" y="21359987"/>
            <a:ext cx="2401615" cy="2372652"/>
          </a:xfrm>
          <a:prstGeom prst="rect">
            <a:avLst/>
          </a:prstGeom>
          <a:ln w="15875">
            <a:solidFill>
              <a:schemeClr val="tx1"/>
            </a:solidFill>
          </a:ln>
        </p:spPr>
      </p:pic>
      <p:pic>
        <p:nvPicPr>
          <p:cNvPr id="71" name="Picture 70">
            <a:extLst>
              <a:ext uri="{FF2B5EF4-FFF2-40B4-BE49-F238E27FC236}">
                <a16:creationId xmlns:a16="http://schemas.microsoft.com/office/drawing/2014/main" id="{14D2E96D-AA9A-4D9E-819E-1A1915E37228}"/>
              </a:ext>
            </a:extLst>
          </p:cNvPr>
          <p:cNvPicPr>
            <a:picLocks noChangeAspect="1"/>
          </p:cNvPicPr>
          <p:nvPr/>
        </p:nvPicPr>
        <p:blipFill rotWithShape="1">
          <a:blip r:embed="rId12"/>
          <a:srcRect l="324" t="7285" r="662" b="8859"/>
          <a:stretch/>
        </p:blipFill>
        <p:spPr>
          <a:xfrm>
            <a:off x="24346862" y="25700737"/>
            <a:ext cx="1432766" cy="1246181"/>
          </a:xfrm>
          <a:prstGeom prst="rect">
            <a:avLst/>
          </a:prstGeom>
          <a:ln w="15875">
            <a:solidFill>
              <a:schemeClr val="tx1"/>
            </a:solidFill>
          </a:ln>
        </p:spPr>
      </p:pic>
      <p:sp>
        <p:nvSpPr>
          <p:cNvPr id="80" name="TextBox 79">
            <a:extLst>
              <a:ext uri="{FF2B5EF4-FFF2-40B4-BE49-F238E27FC236}">
                <a16:creationId xmlns:a16="http://schemas.microsoft.com/office/drawing/2014/main" id="{1F696980-78E3-420D-B4B1-974A279A4A88}"/>
              </a:ext>
            </a:extLst>
          </p:cNvPr>
          <p:cNvSpPr txBox="1"/>
          <p:nvPr/>
        </p:nvSpPr>
        <p:spPr>
          <a:xfrm>
            <a:off x="24779302" y="27623183"/>
            <a:ext cx="2795341"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err="1">
                <a:latin typeface="Times New Roman"/>
                <a:cs typeface="Times New Roman"/>
              </a:rPr>
              <a:t>Waterlinked</a:t>
            </a:r>
            <a:r>
              <a:rPr lang="en-US" sz="2800" b="1" dirty="0">
                <a:latin typeface="Times New Roman"/>
                <a:cs typeface="Times New Roman"/>
              </a:rPr>
              <a:t>® Components</a:t>
            </a:r>
            <a:endParaRPr lang="en-US" sz="2800" b="1" dirty="0" err="1">
              <a:cs typeface="Calibri" panose="020F0502020204030204"/>
            </a:endParaRPr>
          </a:p>
        </p:txBody>
      </p:sp>
      <p:sp>
        <p:nvSpPr>
          <p:cNvPr id="8" name="TextBox 7">
            <a:extLst>
              <a:ext uri="{FF2B5EF4-FFF2-40B4-BE49-F238E27FC236}">
                <a16:creationId xmlns:a16="http://schemas.microsoft.com/office/drawing/2014/main" id="{DAF1FDF0-E9A1-0AEF-B216-CDA3C4592605}"/>
              </a:ext>
            </a:extLst>
          </p:cNvPr>
          <p:cNvSpPr txBox="1"/>
          <p:nvPr/>
        </p:nvSpPr>
        <p:spPr>
          <a:xfrm>
            <a:off x="14682560" y="6922307"/>
            <a:ext cx="14521376"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3200" dirty="0">
                <a:latin typeface="Times New Roman"/>
                <a:ea typeface="+mn-lt"/>
                <a:cs typeface="+mn-lt"/>
              </a:rPr>
              <a:t>Team MANTA RAY is an interdisciplinary project dedicated to creating, maintaining, and expanding a network of marine robots for seafloor mapping and underwater perception. The network began as just the autonomous surface vehicle (ASV) and unpiloted underwater vehicle (UUV), but has expanded to include a prototype of the ASV, known as TUPPS, and two kinds of remotely operated vehicles, known as GUPPS and KRILL. With these systems, students work to improve communication between vehicles, develop autonomous behaviors and algorithms, and upgrade existing mechanical systems to improve precision and performance.</a:t>
            </a:r>
            <a:endParaRPr lang="en-US" dirty="0"/>
          </a:p>
        </p:txBody>
      </p:sp>
      <p:pic>
        <p:nvPicPr>
          <p:cNvPr id="12" name="Picture 12" descr="Diagram&#10;&#10;Description automatically generated">
            <a:extLst>
              <a:ext uri="{FF2B5EF4-FFF2-40B4-BE49-F238E27FC236}">
                <a16:creationId xmlns:a16="http://schemas.microsoft.com/office/drawing/2014/main" id="{38FD3647-093F-F82D-DC23-A58A49BC05DE}"/>
              </a:ext>
            </a:extLst>
          </p:cNvPr>
          <p:cNvPicPr>
            <a:picLocks noChangeAspect="1"/>
          </p:cNvPicPr>
          <p:nvPr/>
        </p:nvPicPr>
        <p:blipFill>
          <a:blip r:embed="rId13"/>
          <a:stretch>
            <a:fillRect/>
          </a:stretch>
        </p:blipFill>
        <p:spPr>
          <a:xfrm>
            <a:off x="18060957" y="11073292"/>
            <a:ext cx="7809519" cy="5019843"/>
          </a:xfrm>
          <a:prstGeom prst="rect">
            <a:avLst/>
          </a:prstGeom>
          <a:ln w="15875">
            <a:solidFill>
              <a:schemeClr val="tx1"/>
            </a:solidFill>
          </a:ln>
        </p:spPr>
      </p:pic>
      <p:sp>
        <p:nvSpPr>
          <p:cNvPr id="10" name="TextBox 14">
            <a:extLst>
              <a:ext uri="{FF2B5EF4-FFF2-40B4-BE49-F238E27FC236}">
                <a16:creationId xmlns:a16="http://schemas.microsoft.com/office/drawing/2014/main" id="{9CE6C200-F857-52EE-B43C-C0AD336ED2D2}"/>
              </a:ext>
            </a:extLst>
          </p:cNvPr>
          <p:cNvSpPr txBox="1"/>
          <p:nvPr/>
        </p:nvSpPr>
        <p:spPr>
          <a:xfrm>
            <a:off x="30327849" y="6999753"/>
            <a:ext cx="6467514" cy="88639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lgn="just">
              <a:buFont typeface="Arial"/>
              <a:buChar char="•"/>
            </a:pPr>
            <a:r>
              <a:rPr lang="en-US" sz="3000" dirty="0">
                <a:latin typeface="Times New Roman"/>
                <a:cs typeface="Calibri"/>
              </a:rPr>
              <a:t>Uses ROS to allow communication between each subsystem on board to know when to deploy</a:t>
            </a:r>
            <a:endParaRPr lang="en-US" sz="3000" dirty="0">
              <a:latin typeface="Calibri" panose="020F0502020204030204"/>
              <a:ea typeface="Calibri" panose="020F0502020204030204"/>
              <a:cs typeface="Calibri"/>
            </a:endParaRPr>
          </a:p>
          <a:p>
            <a:pPr marL="457200" indent="-457200" algn="just">
              <a:buFont typeface="Arial"/>
              <a:buChar char="•"/>
            </a:pPr>
            <a:r>
              <a:rPr lang="en-US" sz="3000" dirty="0">
                <a:latin typeface="Times New Roman"/>
                <a:cs typeface="Calibri"/>
              </a:rPr>
              <a:t>Deployment.py listens to ROS topics that the Pixhawk publishes to allow detection of when the ASV has reached the desired waypoint to begin deployment of the UUV</a:t>
            </a:r>
            <a:endParaRPr lang="en-US" sz="3000" dirty="0">
              <a:latin typeface="Calibri" panose="020F0502020204030204"/>
              <a:ea typeface="Calibri" panose="020F0502020204030204"/>
              <a:cs typeface="Calibri"/>
            </a:endParaRPr>
          </a:p>
          <a:p>
            <a:pPr marL="457200" indent="-457200" algn="just">
              <a:buFont typeface="Arial"/>
              <a:buChar char="•"/>
            </a:pPr>
            <a:r>
              <a:rPr lang="en-US" sz="3000" dirty="0">
                <a:latin typeface="Times New Roman"/>
                <a:cs typeface="Calibri"/>
              </a:rPr>
              <a:t>The Pi 4 will sequentially send messages to the </a:t>
            </a:r>
            <a:r>
              <a:rPr lang="en-US" sz="3000" dirty="0" err="1">
                <a:latin typeface="Times New Roman"/>
                <a:cs typeface="Calibri"/>
              </a:rPr>
              <a:t>UGPSControl</a:t>
            </a:r>
            <a:r>
              <a:rPr lang="en-US" sz="3000" dirty="0">
                <a:latin typeface="Times New Roman"/>
                <a:cs typeface="Calibri"/>
              </a:rPr>
              <a:t>, </a:t>
            </a:r>
            <a:r>
              <a:rPr lang="en-US" sz="3000" dirty="0" err="1">
                <a:latin typeface="Times New Roman"/>
                <a:cs typeface="Calibri"/>
              </a:rPr>
              <a:t>WinchDown</a:t>
            </a:r>
            <a:r>
              <a:rPr lang="en-US" sz="3000" dirty="0">
                <a:latin typeface="Times New Roman"/>
                <a:cs typeface="Calibri"/>
              </a:rPr>
              <a:t> and </a:t>
            </a:r>
            <a:r>
              <a:rPr lang="en-US" sz="3000" dirty="0" err="1">
                <a:latin typeface="Times New Roman"/>
                <a:cs typeface="Calibri"/>
              </a:rPr>
              <a:t>WinchUp</a:t>
            </a:r>
            <a:r>
              <a:rPr lang="en-US" sz="3000" dirty="0">
                <a:latin typeface="Times New Roman"/>
                <a:cs typeface="Calibri"/>
              </a:rPr>
              <a:t> topics on the ROS network</a:t>
            </a:r>
            <a:endParaRPr lang="en-US" sz="3000" dirty="0">
              <a:latin typeface="Calibri" panose="020F0502020204030204"/>
              <a:ea typeface="Calibri" panose="020F0502020204030204"/>
              <a:cs typeface="Calibri"/>
            </a:endParaRPr>
          </a:p>
          <a:p>
            <a:pPr marL="457200" indent="-457200" algn="just">
              <a:buFont typeface="Arial"/>
              <a:buChar char="•"/>
            </a:pPr>
            <a:r>
              <a:rPr lang="en-US" sz="3000" dirty="0">
                <a:latin typeface="Times New Roman"/>
                <a:cs typeface="Calibri"/>
              </a:rPr>
              <a:t>Each subsystem listens to one of the three topics and deploys accordingly</a:t>
            </a:r>
            <a:endParaRPr lang="en-US" sz="3000" dirty="0">
              <a:latin typeface="Calibri" panose="020F0502020204030204"/>
              <a:ea typeface="Calibri" panose="020F0502020204030204"/>
              <a:cs typeface="Calibri"/>
            </a:endParaRPr>
          </a:p>
          <a:p>
            <a:pPr marL="457200" indent="-457200" algn="just">
              <a:buFont typeface="Arial"/>
              <a:buChar char="•"/>
            </a:pPr>
            <a:r>
              <a:rPr lang="en-US" sz="3000" dirty="0">
                <a:latin typeface="Times New Roman"/>
                <a:cs typeface="Calibri"/>
              </a:rPr>
              <a:t>After each deployment, a “finished” message is sent to the Status topic which the Pi 4 is listening to in order to know which subsystem to deploy next </a:t>
            </a:r>
          </a:p>
        </p:txBody>
      </p:sp>
      <p:pic>
        <p:nvPicPr>
          <p:cNvPr id="6" name="Picture 10" descr="A picture containing indoor, floor, table, desk&#10;&#10;Description automatically generated">
            <a:extLst>
              <a:ext uri="{FF2B5EF4-FFF2-40B4-BE49-F238E27FC236}">
                <a16:creationId xmlns:a16="http://schemas.microsoft.com/office/drawing/2014/main" id="{D73FE936-5153-40C6-DD79-5DE958B499BA}"/>
              </a:ext>
            </a:extLst>
          </p:cNvPr>
          <p:cNvPicPr>
            <a:picLocks noChangeAspect="1"/>
          </p:cNvPicPr>
          <p:nvPr/>
        </p:nvPicPr>
        <p:blipFill rotWithShape="1">
          <a:blip r:embed="rId14"/>
          <a:srcRect l="2354" t="830" r="14618" b="1416"/>
          <a:stretch/>
        </p:blipFill>
        <p:spPr>
          <a:xfrm>
            <a:off x="9510283" y="22710423"/>
            <a:ext cx="4136819" cy="3591235"/>
          </a:xfrm>
          <a:prstGeom prst="rect">
            <a:avLst/>
          </a:prstGeom>
          <a:ln w="15875">
            <a:solidFill>
              <a:schemeClr val="tx1"/>
            </a:solidFill>
          </a:ln>
        </p:spPr>
      </p:pic>
      <p:sp>
        <p:nvSpPr>
          <p:cNvPr id="11" name="Arrow: Right 10">
            <a:extLst>
              <a:ext uri="{FF2B5EF4-FFF2-40B4-BE49-F238E27FC236}">
                <a16:creationId xmlns:a16="http://schemas.microsoft.com/office/drawing/2014/main" id="{E8773DD2-1E4F-0463-B482-D85C3C7BF242}"/>
              </a:ext>
            </a:extLst>
          </p:cNvPr>
          <p:cNvSpPr/>
          <p:nvPr/>
        </p:nvSpPr>
        <p:spPr>
          <a:xfrm>
            <a:off x="25372882" y="22211933"/>
            <a:ext cx="943339" cy="377324"/>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pic>
        <p:nvPicPr>
          <p:cNvPr id="26" name="Picture 26" descr="Diagram&#10;&#10;Description automatically generated">
            <a:extLst>
              <a:ext uri="{FF2B5EF4-FFF2-40B4-BE49-F238E27FC236}">
                <a16:creationId xmlns:a16="http://schemas.microsoft.com/office/drawing/2014/main" id="{40680FA5-2B4C-C267-9810-52F90D7BBE20}"/>
              </a:ext>
            </a:extLst>
          </p:cNvPr>
          <p:cNvPicPr>
            <a:picLocks noChangeAspect="1"/>
          </p:cNvPicPr>
          <p:nvPr/>
        </p:nvPicPr>
        <p:blipFill rotWithShape="1">
          <a:blip r:embed="rId15"/>
          <a:srcRect r="142" b="14575"/>
          <a:stretch/>
        </p:blipFill>
        <p:spPr>
          <a:xfrm>
            <a:off x="37130465" y="7849771"/>
            <a:ext cx="5513891" cy="7106450"/>
          </a:xfrm>
          <a:prstGeom prst="rect">
            <a:avLst/>
          </a:prstGeom>
          <a:ln w="15875">
            <a:solidFill>
              <a:schemeClr val="tx1"/>
            </a:solidFill>
          </a:ln>
        </p:spPr>
      </p:pic>
      <p:pic>
        <p:nvPicPr>
          <p:cNvPr id="14" name="Picture 16">
            <a:extLst>
              <a:ext uri="{FF2B5EF4-FFF2-40B4-BE49-F238E27FC236}">
                <a16:creationId xmlns:a16="http://schemas.microsoft.com/office/drawing/2014/main" id="{A1D768BE-E0B9-A69D-A0C0-5EB4F4DB36C6}"/>
              </a:ext>
            </a:extLst>
          </p:cNvPr>
          <p:cNvPicPr>
            <a:picLocks noChangeAspect="1"/>
          </p:cNvPicPr>
          <p:nvPr/>
        </p:nvPicPr>
        <p:blipFill>
          <a:blip r:embed="rId16"/>
          <a:stretch>
            <a:fillRect/>
          </a:stretch>
        </p:blipFill>
        <p:spPr>
          <a:xfrm>
            <a:off x="30370412" y="21029551"/>
            <a:ext cx="4058904" cy="3108960"/>
          </a:xfrm>
          <a:prstGeom prst="rect">
            <a:avLst/>
          </a:prstGeom>
          <a:ln w="15875">
            <a:solidFill>
              <a:schemeClr val="tx1"/>
            </a:solidFill>
          </a:ln>
        </p:spPr>
      </p:pic>
      <p:pic>
        <p:nvPicPr>
          <p:cNvPr id="17" name="Picture 21" descr="A picture containing text&#10;&#10;Description automatically generated">
            <a:extLst>
              <a:ext uri="{FF2B5EF4-FFF2-40B4-BE49-F238E27FC236}">
                <a16:creationId xmlns:a16="http://schemas.microsoft.com/office/drawing/2014/main" id="{8A7C4CF8-E1E8-F613-CD36-68DE97485C9F}"/>
              </a:ext>
            </a:extLst>
          </p:cNvPr>
          <p:cNvPicPr>
            <a:picLocks noChangeAspect="1"/>
          </p:cNvPicPr>
          <p:nvPr/>
        </p:nvPicPr>
        <p:blipFill rotWithShape="1">
          <a:blip r:embed="rId17"/>
          <a:srcRect t="5159" b="5159"/>
          <a:stretch/>
        </p:blipFill>
        <p:spPr>
          <a:xfrm>
            <a:off x="34582609" y="21040321"/>
            <a:ext cx="4798383" cy="3054096"/>
          </a:xfrm>
          <a:prstGeom prst="rect">
            <a:avLst/>
          </a:prstGeom>
          <a:ln w="15875">
            <a:solidFill>
              <a:schemeClr val="tx1"/>
            </a:solidFill>
          </a:ln>
        </p:spPr>
      </p:pic>
      <p:pic>
        <p:nvPicPr>
          <p:cNvPr id="3" name="Picture 12">
            <a:extLst>
              <a:ext uri="{FF2B5EF4-FFF2-40B4-BE49-F238E27FC236}">
                <a16:creationId xmlns:a16="http://schemas.microsoft.com/office/drawing/2014/main" id="{7CEDBB75-4988-10D6-95E6-7227C1752BDC}"/>
              </a:ext>
            </a:extLst>
          </p:cNvPr>
          <p:cNvPicPr>
            <a:picLocks noChangeAspect="1"/>
          </p:cNvPicPr>
          <p:nvPr/>
        </p:nvPicPr>
        <p:blipFill>
          <a:blip r:embed="rId18"/>
          <a:stretch>
            <a:fillRect/>
          </a:stretch>
        </p:blipFill>
        <p:spPr>
          <a:xfrm>
            <a:off x="38362586" y="28916519"/>
            <a:ext cx="3359215" cy="1827584"/>
          </a:xfrm>
          <a:prstGeom prst="rect">
            <a:avLst/>
          </a:prstGeom>
          <a:ln w="15875">
            <a:solidFill>
              <a:schemeClr val="tx1"/>
            </a:solidFill>
          </a:ln>
        </p:spPr>
      </p:pic>
      <p:pic>
        <p:nvPicPr>
          <p:cNvPr id="30" name="Picture 30" descr="A picture containing water, sky, outdoor, nature&#10;&#10;Description automatically generated">
            <a:extLst>
              <a:ext uri="{FF2B5EF4-FFF2-40B4-BE49-F238E27FC236}">
                <a16:creationId xmlns:a16="http://schemas.microsoft.com/office/drawing/2014/main" id="{4691D37C-BD37-BB17-8EB9-70E26F93B4E3}"/>
              </a:ext>
            </a:extLst>
          </p:cNvPr>
          <p:cNvPicPr>
            <a:picLocks noChangeAspect="1"/>
          </p:cNvPicPr>
          <p:nvPr/>
        </p:nvPicPr>
        <p:blipFill>
          <a:blip r:embed="rId19"/>
          <a:stretch>
            <a:fillRect/>
          </a:stretch>
        </p:blipFill>
        <p:spPr>
          <a:xfrm>
            <a:off x="38362587" y="26031797"/>
            <a:ext cx="3359216" cy="2678614"/>
          </a:xfrm>
          <a:prstGeom prst="rect">
            <a:avLst/>
          </a:prstGeom>
          <a:ln w="15875">
            <a:solidFill>
              <a:schemeClr val="tx1"/>
            </a:solidFill>
          </a:ln>
        </p:spPr>
      </p:pic>
      <p:sp>
        <p:nvSpPr>
          <p:cNvPr id="4" name="Title 3"/>
          <p:cNvSpPr>
            <a:spLocks noGrp="1"/>
          </p:cNvSpPr>
          <p:nvPr>
            <p:ph type="title"/>
          </p:nvPr>
        </p:nvSpPr>
        <p:spPr>
          <a:xfrm>
            <a:off x="3918857" y="-531043"/>
            <a:ext cx="35396328" cy="2651775"/>
          </a:xfrm>
        </p:spPr>
        <p:txBody>
          <a:bodyPr>
            <a:normAutofit/>
          </a:bodyPr>
          <a:lstStyle/>
          <a:p>
            <a:pPr algn="ctr"/>
            <a:r>
              <a:rPr lang="en-US" sz="6600" dirty="0">
                <a:latin typeface="Garamond"/>
              </a:rPr>
              <a:t>Marine And Naval Technological Advancements for Robotic </a:t>
            </a:r>
            <a:r>
              <a:rPr lang="en-US" sz="6600" dirty="0" err="1">
                <a:latin typeface="Garamond"/>
              </a:rPr>
              <a:t>AutonomY</a:t>
            </a:r>
            <a:r>
              <a:rPr lang="en-US" sz="6600" dirty="0">
                <a:latin typeface="Garamond"/>
              </a:rPr>
              <a:t> (MANTA RAY):</a:t>
            </a:r>
            <a:br>
              <a:rPr lang="en-US" sz="6600" dirty="0">
                <a:latin typeface="Garamond"/>
              </a:rPr>
            </a:br>
            <a:r>
              <a:rPr lang="en-US" sz="7500" dirty="0">
                <a:latin typeface="Garamond"/>
              </a:rPr>
              <a:t>Autonomous Surface Vehicle (ASV), and Unpiloted Underwater Vehicle (UUV) </a:t>
            </a:r>
          </a:p>
        </p:txBody>
      </p:sp>
      <p:sp>
        <p:nvSpPr>
          <p:cNvPr id="84" name="Text Placeholder 8">
            <a:extLst>
              <a:ext uri="{FF2B5EF4-FFF2-40B4-BE49-F238E27FC236}">
                <a16:creationId xmlns:a16="http://schemas.microsoft.com/office/drawing/2014/main" id="{54D76199-7B7A-41BE-8049-1E6419029084}"/>
              </a:ext>
            </a:extLst>
          </p:cNvPr>
          <p:cNvSpPr txBox="1">
            <a:spLocks/>
          </p:cNvSpPr>
          <p:nvPr/>
        </p:nvSpPr>
        <p:spPr>
          <a:xfrm>
            <a:off x="14630400" y="24139214"/>
            <a:ext cx="14630400" cy="1143000"/>
          </a:xfrm>
          <a:prstGeom prst="rect">
            <a:avLst/>
          </a:prstGeom>
          <a:solidFill>
            <a:srgbClr val="007BD0"/>
          </a:solidFill>
          <a:ln>
            <a:solidFill>
              <a:srgbClr val="2F528F"/>
            </a:solidFill>
          </a:ln>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a:latin typeface="Times New Roman" panose="02020603050405020304" pitchFamily="18" charset="0"/>
                <a:cs typeface="Times New Roman" panose="02020603050405020304" pitchFamily="18" charset="0"/>
              </a:rPr>
              <a:t>UNDERWATER “GPS” SYSTEM </a:t>
            </a:r>
            <a:endParaRPr lang="en-US" sz="4000" dirty="0">
              <a:ea typeface="+mj-lt"/>
              <a:cs typeface="+mj-lt"/>
            </a:endParaRPr>
          </a:p>
        </p:txBody>
      </p:sp>
      <p:pic>
        <p:nvPicPr>
          <p:cNvPr id="101" name="Picture 100">
            <a:extLst>
              <a:ext uri="{FF2B5EF4-FFF2-40B4-BE49-F238E27FC236}">
                <a16:creationId xmlns:a16="http://schemas.microsoft.com/office/drawing/2014/main" id="{33482AB4-1E4B-4470-8294-94B339141345}"/>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8275150" y="2828174"/>
            <a:ext cx="5297568" cy="1825335"/>
          </a:xfrm>
          <a:prstGeom prst="rect">
            <a:avLst/>
          </a:prstGeom>
        </p:spPr>
      </p:pic>
      <p:pic>
        <p:nvPicPr>
          <p:cNvPr id="102" name="Picture 19" descr="Logo, company name&#10;&#10;Description automatically generated">
            <a:extLst>
              <a:ext uri="{FF2B5EF4-FFF2-40B4-BE49-F238E27FC236}">
                <a16:creationId xmlns:a16="http://schemas.microsoft.com/office/drawing/2014/main" id="{7D9616C3-9A5B-4BF1-BDFF-BE66A6BB353C}"/>
              </a:ext>
            </a:extLst>
          </p:cNvPr>
          <p:cNvPicPr>
            <a:picLocks noChangeAspect="1"/>
          </p:cNvPicPr>
          <p:nvPr/>
        </p:nvPicPr>
        <p:blipFill rotWithShape="1">
          <a:blip r:embed="rId21"/>
          <a:srcRect l="13855" t="23404" r="10843" b="36281"/>
          <a:stretch/>
        </p:blipFill>
        <p:spPr>
          <a:xfrm>
            <a:off x="38015438" y="-55231"/>
            <a:ext cx="5995556" cy="2839585"/>
          </a:xfrm>
          <a:prstGeom prst="rect">
            <a:avLst/>
          </a:prstGeom>
          <a:effectLst>
            <a:glow>
              <a:schemeClr val="bg1">
                <a:alpha val="40000"/>
              </a:schemeClr>
            </a:glow>
          </a:effectLst>
        </p:spPr>
      </p:pic>
      <p:sp>
        <p:nvSpPr>
          <p:cNvPr id="103" name="Rectangle 102">
            <a:extLst>
              <a:ext uri="{FF2B5EF4-FFF2-40B4-BE49-F238E27FC236}">
                <a16:creationId xmlns:a16="http://schemas.microsoft.com/office/drawing/2014/main" id="{9DB15DB8-AAA2-48DB-BCF4-FF3D1EC51EFC}"/>
              </a:ext>
            </a:extLst>
          </p:cNvPr>
          <p:cNvSpPr/>
          <p:nvPr/>
        </p:nvSpPr>
        <p:spPr>
          <a:xfrm>
            <a:off x="30175200" y="31177831"/>
            <a:ext cx="13258800" cy="1310753"/>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just"/>
            <a:r>
              <a:rPr lang="en-US" sz="2800" dirty="0">
                <a:solidFill>
                  <a:schemeClr val="tx1"/>
                </a:solidFill>
                <a:latin typeface="Garamond"/>
                <a:ea typeface="+mn-lt"/>
                <a:cs typeface="+mn-lt"/>
              </a:rPr>
              <a:t>Special Thanks to NUWC Division Keyport: Thai </a:t>
            </a:r>
            <a:r>
              <a:rPr lang="en-US" sz="2800" dirty="0" smtClean="0">
                <a:solidFill>
                  <a:schemeClr val="tx1"/>
                </a:solidFill>
                <a:latin typeface="Garamond"/>
                <a:ea typeface="+mn-lt"/>
                <a:cs typeface="+mn-lt"/>
              </a:rPr>
              <a:t>Tran </a:t>
            </a:r>
            <a:r>
              <a:rPr lang="en-US" sz="2800" dirty="0">
                <a:solidFill>
                  <a:schemeClr val="tx1"/>
                </a:solidFill>
                <a:latin typeface="Garamond"/>
                <a:ea typeface="+mn-lt"/>
                <a:cs typeface="+mn-lt"/>
              </a:rPr>
              <a:t>and Dr. </a:t>
            </a:r>
            <a:r>
              <a:rPr lang="en-US" sz="2800">
                <a:solidFill>
                  <a:schemeClr val="tx1"/>
                </a:solidFill>
                <a:latin typeface="Garamond"/>
                <a:ea typeface="+mn-lt"/>
                <a:cs typeface="+mn-lt"/>
              </a:rPr>
              <a:t>Martin </a:t>
            </a:r>
            <a:r>
              <a:rPr lang="en-US" sz="2800" smtClean="0">
                <a:solidFill>
                  <a:schemeClr val="tx1"/>
                </a:solidFill>
                <a:latin typeface="Garamond"/>
                <a:ea typeface="+mn-lt"/>
                <a:cs typeface="+mn-lt"/>
              </a:rPr>
              <a:t>Renken</a:t>
            </a:r>
            <a:endParaRPr lang="en-US" sz="2800" dirty="0">
              <a:solidFill>
                <a:schemeClr val="tx1"/>
              </a:solidFill>
              <a:latin typeface="Garamond"/>
              <a:ea typeface="+mn-lt"/>
              <a:cs typeface="+mn-lt"/>
            </a:endParaRPr>
          </a:p>
          <a:p>
            <a:pPr algn="just"/>
            <a:r>
              <a:rPr lang="en-US" sz="2800" dirty="0">
                <a:solidFill>
                  <a:schemeClr val="tx1"/>
                </a:solidFill>
                <a:latin typeface="Garamond"/>
                <a:ea typeface="+mn-lt"/>
                <a:cs typeface="+mn-lt"/>
              </a:rPr>
              <a:t>UNH: Laura Gustafson, Kelly Danforth, Scott Campbell, and the Olson Center</a:t>
            </a:r>
          </a:p>
        </p:txBody>
      </p:sp>
      <p:pic>
        <p:nvPicPr>
          <p:cNvPr id="68" name="Picture 9" descr="A picture containing swimming, ocean floor&#10;&#10;Description automatically generated">
            <a:extLst>
              <a:ext uri="{FF2B5EF4-FFF2-40B4-BE49-F238E27FC236}">
                <a16:creationId xmlns:a16="http://schemas.microsoft.com/office/drawing/2014/main" id="{8C0C5641-2A36-2A3B-8FDA-0C5A454C6D9C}"/>
              </a:ext>
            </a:extLst>
          </p:cNvPr>
          <p:cNvPicPr>
            <a:picLocks noChangeAspect="1"/>
          </p:cNvPicPr>
          <p:nvPr/>
        </p:nvPicPr>
        <p:blipFill rotWithShape="1">
          <a:blip r:embed="rId22"/>
          <a:srcRect l="22359" t="20669" r="18286" b="-252"/>
          <a:stretch/>
        </p:blipFill>
        <p:spPr>
          <a:xfrm>
            <a:off x="9612231" y="16217046"/>
            <a:ext cx="2525585" cy="3959077"/>
          </a:xfrm>
          <a:prstGeom prst="rect">
            <a:avLst/>
          </a:prstGeom>
          <a:ln w="15875">
            <a:solidFill>
              <a:schemeClr val="tx1"/>
            </a:solidFill>
          </a:ln>
        </p:spPr>
      </p:pic>
      <p:sp>
        <p:nvSpPr>
          <p:cNvPr id="70" name="Arrow: Right 69">
            <a:extLst>
              <a:ext uri="{FF2B5EF4-FFF2-40B4-BE49-F238E27FC236}">
                <a16:creationId xmlns:a16="http://schemas.microsoft.com/office/drawing/2014/main" id="{F10F8A4B-66AA-69B3-1F20-A0A754659F48}"/>
              </a:ext>
            </a:extLst>
          </p:cNvPr>
          <p:cNvSpPr/>
          <p:nvPr/>
        </p:nvSpPr>
        <p:spPr>
          <a:xfrm rot="5400000">
            <a:off x="10204987" y="15022481"/>
            <a:ext cx="1161309" cy="1572653"/>
          </a:xfrm>
          <a:prstGeom prst="rightArrow">
            <a:avLst>
              <a:gd name="adj1" fmla="val 28780"/>
              <a:gd name="adj2" fmla="val 38758"/>
            </a:avLst>
          </a:prstGeom>
          <a:solidFill>
            <a:srgbClr val="007BD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pic>
        <p:nvPicPr>
          <p:cNvPr id="93" name="Picture 16" descr="A boat in the water&#10;&#10;Description generated with high confidence">
            <a:extLst>
              <a:ext uri="{FF2B5EF4-FFF2-40B4-BE49-F238E27FC236}">
                <a16:creationId xmlns:a16="http://schemas.microsoft.com/office/drawing/2014/main" id="{719E6E0F-13B8-44F5-8C0C-E881E359D099}"/>
              </a:ext>
            </a:extLst>
          </p:cNvPr>
          <p:cNvPicPr>
            <a:picLocks noChangeAspect="1"/>
          </p:cNvPicPr>
          <p:nvPr/>
        </p:nvPicPr>
        <p:blipFill rotWithShape="1">
          <a:blip r:embed="rId23"/>
          <a:srcRect l="13860" t="26268" r="13410" b="16447"/>
          <a:stretch/>
        </p:blipFill>
        <p:spPr>
          <a:xfrm>
            <a:off x="7914406" y="12242542"/>
            <a:ext cx="5653162" cy="3410300"/>
          </a:xfrm>
          <a:prstGeom prst="rect">
            <a:avLst/>
          </a:prstGeom>
          <a:ln w="15875">
            <a:solidFill>
              <a:schemeClr val="tx1"/>
            </a:solidFill>
          </a:ln>
        </p:spPr>
      </p:pic>
      <p:sp>
        <p:nvSpPr>
          <p:cNvPr id="72" name="Text Placeholder 8">
            <a:extLst>
              <a:ext uri="{FF2B5EF4-FFF2-40B4-BE49-F238E27FC236}">
                <a16:creationId xmlns:a16="http://schemas.microsoft.com/office/drawing/2014/main" id="{3B6CE9F3-F826-7444-B7D9-1A4ABFCC6938}"/>
              </a:ext>
            </a:extLst>
          </p:cNvPr>
          <p:cNvSpPr txBox="1">
            <a:spLocks/>
          </p:cNvSpPr>
          <p:nvPr/>
        </p:nvSpPr>
        <p:spPr>
          <a:xfrm>
            <a:off x="731520" y="27001882"/>
            <a:ext cx="13258800" cy="1143000"/>
          </a:xfrm>
          <a:prstGeom prst="rect">
            <a:avLst/>
          </a:prstGeom>
          <a:solidFill>
            <a:srgbClr val="007BD0"/>
          </a:solidFill>
          <a:ln>
            <a:solidFill>
              <a:srgbClr val="2F528F"/>
            </a:solidFill>
          </a:ln>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a:latin typeface="Times New Roman"/>
                <a:cs typeface="Calibri"/>
              </a:rPr>
              <a:t>SKID - Design</a:t>
            </a:r>
          </a:p>
        </p:txBody>
      </p:sp>
      <p:sp>
        <p:nvSpPr>
          <p:cNvPr id="73" name="Rectangle 72">
            <a:extLst>
              <a:ext uri="{FF2B5EF4-FFF2-40B4-BE49-F238E27FC236}">
                <a16:creationId xmlns:a16="http://schemas.microsoft.com/office/drawing/2014/main" id="{855127D3-49B3-1915-A2E7-ECA12C449341}"/>
              </a:ext>
            </a:extLst>
          </p:cNvPr>
          <p:cNvSpPr/>
          <p:nvPr/>
        </p:nvSpPr>
        <p:spPr>
          <a:xfrm>
            <a:off x="731520" y="28138336"/>
            <a:ext cx="13258800" cy="4350248"/>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4" name="TextBox 73">
            <a:extLst>
              <a:ext uri="{FF2B5EF4-FFF2-40B4-BE49-F238E27FC236}">
                <a16:creationId xmlns:a16="http://schemas.microsoft.com/office/drawing/2014/main" id="{B8F5EECE-3A39-B994-769C-3DF062DECAE3}"/>
              </a:ext>
            </a:extLst>
          </p:cNvPr>
          <p:cNvSpPr txBox="1"/>
          <p:nvPr/>
        </p:nvSpPr>
        <p:spPr>
          <a:xfrm>
            <a:off x="861109" y="28384103"/>
            <a:ext cx="9847107" cy="4031873"/>
          </a:xfrm>
          <a:prstGeom prst="rect">
            <a:avLst/>
          </a:prstGeom>
          <a:noFill/>
        </p:spPr>
        <p:txBody>
          <a:bodyPr wrap="square" lIns="91440" tIns="45720" rIns="91440" bIns="45720" rtlCol="0" anchor="t">
            <a:spAutoFit/>
          </a:bodyPr>
          <a:lstStyle/>
          <a:p>
            <a:pPr algn="just"/>
            <a:r>
              <a:rPr lang="en-US" sz="2800" dirty="0">
                <a:latin typeface="Times New Roman"/>
                <a:cs typeface="Times New Roman"/>
              </a:rPr>
              <a:t>Purpose: Attached skid for sensor and controller housing </a:t>
            </a:r>
          </a:p>
          <a:p>
            <a:pPr marL="457200" indent="-457200" algn="just" defTabSz="4389120">
              <a:buFont typeface="Arial" panose="020B0604020202020204" pitchFamily="34" charset="0"/>
              <a:buChar char="•"/>
            </a:pPr>
            <a:r>
              <a:rPr lang="en-US" sz="2800" dirty="0">
                <a:latin typeface="Times New Roman"/>
                <a:cs typeface="Times New Roman"/>
              </a:rPr>
              <a:t>Support the 22 lb. UUV in air</a:t>
            </a:r>
          </a:p>
          <a:p>
            <a:pPr marL="457200" indent="-457200" algn="just" defTabSz="4389120">
              <a:buFont typeface="Arial" panose="020B0604020202020204" pitchFamily="34" charset="0"/>
              <a:buChar char="•"/>
            </a:pPr>
            <a:r>
              <a:rPr lang="en-US" sz="2800" dirty="0">
                <a:latin typeface="Times New Roman"/>
                <a:cs typeface="Times New Roman"/>
              </a:rPr>
              <a:t>House three 4-inch </a:t>
            </a:r>
            <a:r>
              <a:rPr lang="en-US" sz="2800" dirty="0" err="1">
                <a:latin typeface="Times New Roman"/>
                <a:cs typeface="Times New Roman"/>
              </a:rPr>
              <a:t>BlueRobotics</a:t>
            </a:r>
            <a:r>
              <a:rPr lang="en-US" sz="2800" dirty="0">
                <a:latin typeface="Times New Roman"/>
                <a:cs typeface="Times New Roman"/>
              </a:rPr>
              <a:t> payload tubes, </a:t>
            </a:r>
          </a:p>
          <a:p>
            <a:pPr algn="just" defTabSz="4389120">
              <a:buClr>
                <a:schemeClr val="accent2"/>
              </a:buClr>
            </a:pPr>
            <a:r>
              <a:rPr lang="en-US" sz="2800" dirty="0">
                <a:latin typeface="Times New Roman"/>
                <a:cs typeface="Times New Roman"/>
              </a:rPr>
              <a:t>          control hardware and sensor housing</a:t>
            </a:r>
          </a:p>
          <a:p>
            <a:pPr marL="457200" indent="-457200" algn="just" defTabSz="4389120">
              <a:buFont typeface="Arial" panose="020B0604020202020204" pitchFamily="34" charset="0"/>
              <a:buChar char="•"/>
            </a:pPr>
            <a:r>
              <a:rPr lang="en-US" sz="2800" dirty="0">
                <a:latin typeface="Times New Roman"/>
                <a:cs typeface="Times New Roman"/>
              </a:rPr>
              <a:t>House two 8-inch payload tubes</a:t>
            </a:r>
          </a:p>
          <a:p>
            <a:pPr marL="0" lvl="1" algn="just" defTabSz="4389120">
              <a:buClr>
                <a:schemeClr val="accent2"/>
              </a:buClr>
            </a:pPr>
            <a:r>
              <a:rPr lang="en-US" sz="2800" dirty="0">
                <a:latin typeface="Times New Roman"/>
                <a:cs typeface="Times New Roman"/>
              </a:rPr>
              <a:t>           future sensor housing</a:t>
            </a:r>
          </a:p>
          <a:p>
            <a:pPr marL="457200" indent="-457200" algn="just" defTabSz="4389120">
              <a:buFont typeface="Arial" panose="020B0604020202020204" pitchFamily="34" charset="0"/>
              <a:buChar char="•"/>
            </a:pPr>
            <a:r>
              <a:rPr lang="en-US" sz="2800" dirty="0">
                <a:latin typeface="Times New Roman"/>
                <a:cs typeface="Times New Roman"/>
              </a:rPr>
              <a:t>Rings were designed to hold the payload tubes in the skid</a:t>
            </a:r>
          </a:p>
          <a:p>
            <a:pPr marL="457200" indent="-457200" algn="just" defTabSz="4389120">
              <a:buFont typeface="Arial" panose="020B0604020202020204" pitchFamily="34" charset="0"/>
              <a:buChar char="•"/>
            </a:pPr>
            <a:r>
              <a:rPr lang="en-US" sz="2800" dirty="0">
                <a:latin typeface="Times New Roman"/>
                <a:cs typeface="Times New Roman"/>
              </a:rPr>
              <a:t>Initial inspiration from </a:t>
            </a:r>
            <a:r>
              <a:rPr lang="en-US" sz="2800" dirty="0" err="1">
                <a:latin typeface="Times New Roman"/>
                <a:cs typeface="Times New Roman"/>
              </a:rPr>
              <a:t>BlueRobotics</a:t>
            </a:r>
            <a:r>
              <a:rPr lang="en-US" sz="2800" dirty="0">
                <a:latin typeface="Times New Roman"/>
                <a:cs typeface="Times New Roman"/>
              </a:rPr>
              <a:t> skid</a:t>
            </a:r>
          </a:p>
          <a:p>
            <a:pPr marL="457200" indent="-457200" algn="just" defTabSz="4389120">
              <a:buFont typeface="Arial" panose="020B0604020202020204" pitchFamily="34" charset="0"/>
              <a:buChar char="•"/>
            </a:pPr>
            <a:r>
              <a:rPr lang="en-US" sz="2800" dirty="0">
                <a:latin typeface="Times New Roman"/>
                <a:cs typeface="Times New Roman"/>
              </a:rPr>
              <a:t>Adapted design has increased height to meet constraints</a:t>
            </a:r>
          </a:p>
        </p:txBody>
      </p:sp>
      <p:pic>
        <p:nvPicPr>
          <p:cNvPr id="81" name="Picture 14" descr="A picture containing indoor, projector&#10;&#10;Description automatically generated">
            <a:extLst>
              <a:ext uri="{FF2B5EF4-FFF2-40B4-BE49-F238E27FC236}">
                <a16:creationId xmlns:a16="http://schemas.microsoft.com/office/drawing/2014/main" id="{D467B2BA-35DA-C5BD-CB14-F6D2223F4272}"/>
              </a:ext>
            </a:extLst>
          </p:cNvPr>
          <p:cNvPicPr>
            <a:picLocks noChangeAspect="1"/>
          </p:cNvPicPr>
          <p:nvPr/>
        </p:nvPicPr>
        <p:blipFill rotWithShape="1">
          <a:blip r:embed="rId24"/>
          <a:srcRect t="10757"/>
          <a:stretch/>
        </p:blipFill>
        <p:spPr>
          <a:xfrm>
            <a:off x="10575465" y="28500611"/>
            <a:ext cx="3124702" cy="3690001"/>
          </a:xfrm>
          <a:prstGeom prst="rect">
            <a:avLst/>
          </a:prstGeom>
          <a:ln w="15875">
            <a:solidFill>
              <a:schemeClr val="tx1"/>
            </a:solidFill>
          </a:ln>
        </p:spPr>
      </p:pic>
      <p:pic>
        <p:nvPicPr>
          <p:cNvPr id="89" name="Picture 21" descr="A picture containing person&#10;&#10;Description automatically generated">
            <a:extLst>
              <a:ext uri="{FF2B5EF4-FFF2-40B4-BE49-F238E27FC236}">
                <a16:creationId xmlns:a16="http://schemas.microsoft.com/office/drawing/2014/main" id="{7E6C7CA1-783D-F1E8-ACB0-24B06A3F36F2}"/>
              </a:ext>
            </a:extLst>
          </p:cNvPr>
          <p:cNvPicPr>
            <a:picLocks noChangeAspect="1"/>
          </p:cNvPicPr>
          <p:nvPr/>
        </p:nvPicPr>
        <p:blipFill rotWithShape="1">
          <a:blip r:embed="rId25"/>
          <a:srcRect l="4591" t="11966" r="14706" b="427"/>
          <a:stretch/>
        </p:blipFill>
        <p:spPr>
          <a:xfrm>
            <a:off x="39524735" y="21027207"/>
            <a:ext cx="3626446" cy="3054096"/>
          </a:xfrm>
          <a:prstGeom prst="rect">
            <a:avLst/>
          </a:prstGeom>
          <a:ln w="15875">
            <a:solidFill>
              <a:schemeClr val="tx1"/>
            </a:solidFill>
          </a:ln>
        </p:spPr>
      </p:pic>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ustom 1">
      <a:dk1>
        <a:srgbClr val="292934"/>
      </a:dk1>
      <a:lt1>
        <a:srgbClr val="FFFFFF"/>
      </a:lt1>
      <a:dk2>
        <a:srgbClr val="D2533C"/>
      </a:dk2>
      <a:lt2>
        <a:srgbClr val="F3F2DC"/>
      </a:lt2>
      <a:accent1>
        <a:srgbClr val="93A299"/>
      </a:accent1>
      <a:accent2>
        <a:srgbClr val="AD8F67"/>
      </a:accent2>
      <a:accent3>
        <a:srgbClr val="726056"/>
      </a:accent3>
      <a:accent4>
        <a:srgbClr val="007BD0"/>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2211</TotalTime>
  <Words>398</Words>
  <Application>Microsoft Office PowerPoint</Application>
  <PresentationFormat>Custom</PresentationFormat>
  <Paragraphs>95</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Cambria</vt:lpstr>
      <vt:lpstr>Garamond</vt:lpstr>
      <vt:lpstr>Times New Roman</vt:lpstr>
      <vt:lpstr>Medical Poster</vt:lpstr>
      <vt:lpstr>Marine And Naval Technological Advancements for Robotic AutonomY (MANTA RAY): Autonomous Surface Vehicle (ASV), and Unpiloted Underwater Vehicle (UUV)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Title] Lorem ipsum dolor sit amet, consectetuer adipiscing elit maecenas porttitor congue massa fusce</dc:title>
  <dc:creator/>
  <cp:lastModifiedBy>Thein, May-Win</cp:lastModifiedBy>
  <cp:revision>1514</cp:revision>
  <dcterms:created xsi:type="dcterms:W3CDTF">2013-12-03T00:45:10Z</dcterms:created>
  <dcterms:modified xsi:type="dcterms:W3CDTF">2022-06-10T20:52:00Z</dcterms:modified>
</cp:coreProperties>
</file>