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laska, Audrey K" initials="BAK"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BD0"/>
    <a:srgbClr val="C1D9EF"/>
    <a:srgbClr val="2F528F"/>
    <a:srgbClr val="D9D9D9"/>
    <a:srgbClr val="CEE1F2"/>
    <a:srgbClr val="B5D2EC"/>
    <a:srgbClr val="76D2EC"/>
    <a:srgbClr val="F7FA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5B7794-9F0B-4AB0-A1C9-B23E8C6DC5B7}" v="27" dt="2020-04-24T23:49:20.662"/>
    <p1510:client id="{0B030FA6-9E60-45F1-9C5F-D00A42C13D2B}" v="276" dt="2022-04-12T17:37:13.189"/>
    <p1510:client id="{0B69C01A-FD7A-45D2-BBEF-FDC87E261C22}" v="13" dt="2022-04-13T15:59:31.727"/>
    <p1510:client id="{0F5C896C-0493-46BB-AF63-23BBA121FC8F}" v="8" dt="2022-04-12T17:26:39.941"/>
    <p1510:client id="{1A90367E-08F9-4BF1-A9E8-FC6FB77148F4}" v="233" dt="2021-04-25T16:09:24.253"/>
    <p1510:client id="{1E6B83FB-23C3-4B86-8778-FAEE2AA7B470}" v="124" dt="2021-04-25T20:08:24.263"/>
    <p1510:client id="{20CDE0BB-9985-41FC-BBD5-7B5D96610EB3}" v="2" dt="2022-04-11T14:32:17.467"/>
    <p1510:client id="{274EE5AD-28A7-40E5-9591-BA7D3CE0B829}" v="429" dt="2020-04-22T19:19:15.192"/>
    <p1510:client id="{2AB808FB-FD81-4337-87C3-4400BEB7D50E}" v="33" dt="2020-04-22T15:55:26.716"/>
    <p1510:client id="{2F51311E-AE27-42BB-9ADC-68346E4C0951}" v="53" dt="2021-04-18T18:02:45.531"/>
    <p1510:client id="{301D548E-0D8D-46F7-ABC4-80C2884F5C30}" v="277" dt="2021-04-23T15:35:06.453"/>
    <p1510:client id="{30717B02-AD32-4AD6-AAAA-5E1AAA387424}" v="5" dt="2021-04-25T20:16:44.181"/>
    <p1510:client id="{371F98B5-78B7-45CE-ADBA-CE452F3A7378}" v="33" dt="2022-04-13T15:34:51.023"/>
    <p1510:client id="{40182201-A853-4CB0-8A36-7CD5C4FC1CCE}" v="24" dt="2020-04-23T19:05:03.266"/>
    <p1510:client id="{4F3ECBD0-2490-447F-8A01-357A5F1FCBA5}" v="5" dt="2022-04-08T19:08:54.814"/>
    <p1510:client id="{5084A862-0404-4F90-93BB-337E4CBA1A3E}" v="10" dt="2020-04-24T21:45:45.572"/>
    <p1510:client id="{55BBE7F2-3FB2-41AD-B346-2656BE7ACFC1}" v="4" dt="2020-04-23T21:38:03.940"/>
    <p1510:client id="{5613CDD6-E2C3-4F1B-83CB-1BA146B1089C}" v="680" dt="2022-04-10T14:03:57.446"/>
    <p1510:client id="{56D94740-441A-4F56-B95B-3F2AD9BA1ADA}" v="109" dt="2022-04-12T21:23:00.976"/>
    <p1510:client id="{59E7FD10-C89E-450C-9FD1-51F732D07DCA}" v="157" dt="2020-04-24T02:17:11.130"/>
    <p1510:client id="{5C17B302-14FF-4CA2-8443-8272BBD329F1}" v="499" dt="2021-04-25T20:25:57.596"/>
    <p1510:client id="{68E7FC10-57D5-4A8B-A906-3A77009D4F2F}" v="62" dt="2020-04-24T22:25:49.074"/>
    <p1510:client id="{6DF93680-B4BC-4C61-A974-F2F43BBDC5F0}" v="74" dt="2021-04-23T15:00:46.094"/>
    <p1510:client id="{6F8AA1DF-73EF-449D-951F-60C38C3EEA9A}" v="5" dt="2021-04-25T20:14:17.417"/>
    <p1510:client id="{749E058B-5E71-4CA1-B37E-8FABE40EF756}" v="17" dt="2021-04-25T14:35:08.696"/>
    <p1510:client id="{75378C0F-BEFD-4EEB-BEB5-4BF6DF7B9600}" v="15" dt="2020-04-23T20:06:15.194"/>
    <p1510:client id="{7BB764F1-5E7A-46B7-80FB-DF8B9CB9812E}" v="8" dt="2021-04-25T18:07:44.171"/>
    <p1510:client id="{7C3372A7-98AF-4644-B14A-90480C2467CF}" v="184" dt="2022-04-13T15:32:07.356"/>
    <p1510:client id="{7C8EE33A-A9D2-440F-B648-6B54B5BB4845}" v="25" dt="2020-04-23T22:19:54.795"/>
    <p1510:client id="{7FEC51AE-BFFD-4E02-92F4-5A1C230E2C47}" v="408" dt="2020-04-23T17:19:18.689"/>
    <p1510:client id="{80A8917B-1115-427F-A314-A719CE5B9A4A}" v="3" dt="2022-04-11T22:03:40.461"/>
    <p1510:client id="{87706625-970D-4366-B4E3-7AD824304C53}" v="226" dt="2022-04-12T17:31:39.414"/>
    <p1510:client id="{8A5B3E42-A7A7-482F-818E-ABBE24D226C1}" v="7" dt="2020-04-27T19:03:14.087"/>
    <p1510:client id="{8B4E65E9-10F1-4D5A-AB44-607D6300DD80}" v="7" dt="2021-04-28T15:02:44.464"/>
    <p1510:client id="{8BDCC53C-2930-466D-BDFD-165750838606}" v="152" dt="2020-04-23T18:45:24.042"/>
    <p1510:client id="{8EF5501D-B546-460E-869A-C702F19FDA2F}" v="451" dt="2021-04-22T15:08:46.200"/>
    <p1510:client id="{955CA4CF-9182-4CA8-9F0C-CC69EC085817}" v="44" dt="2022-04-11T15:57:53.563"/>
    <p1510:client id="{9D20C49C-9AA1-4A75-AE19-B1D89D1EFDAA}" v="289" dt="2022-04-13T14:41:01.218"/>
    <p1510:client id="{A0C7EE3B-6502-4F89-95FE-10A75DF466FF}" v="2" dt="2022-04-11T23:03:19.566"/>
    <p1510:client id="{A6BE0591-5A24-4A4D-B136-E18E5F1FFDD0}" v="547" dt="2022-04-14T22:37:27.738"/>
    <p1510:client id="{AEAE17CC-7C0A-4F8E-AA90-F2A07A5A35A2}" v="223" dt="2021-04-23T16:25:55.205"/>
    <p1510:client id="{BB9DBB04-B3D3-4E3B-8182-81DF598EB318}" v="343" dt="2020-04-23T18:16:47.987"/>
    <p1510:client id="{BFEA4F11-A211-4F14-B6F4-B66CE370F223}" v="229" dt="2022-04-10T15:46:35.665"/>
    <p1510:client id="{C5C7FC29-8210-4BB0-8D85-B961C7463121}" v="1" dt="2021-04-28T14:10:00.256"/>
    <p1510:client id="{D1986B97-A37A-47C1-B18A-A0179F23C23A}" v="507" dt="2022-04-13T15:19:11.473"/>
    <p1510:client id="{F0B225B4-02E5-4AFC-8440-8F9E04E4AA34}" v="1" dt="2022-04-07T23:28:56.933"/>
    <p1510:client id="{F195D6F1-5FF3-4237-87D2-B74FB45EEC2D}" v="1000" dt="2022-04-12T17:19:21.401"/>
    <p1510:client id="{F365F41B-900D-45C7-8724-8EE3F7A5C65E}" v="12" dt="2021-04-24T21:17:13.422"/>
    <p1510:client id="{F74C4D0C-E2C9-4EC2-873A-D96CA03D6D9D}" v="14" dt="2021-04-18T18:09:45.360"/>
    <p1510:client id="{F7650C5C-23D3-4192-8FF5-A4ED6D51D49F}" v="279" dt="2020-04-23T18:52:49.513"/>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48" autoAdjust="0"/>
    <p:restoredTop sz="95375" autoAdjust="0"/>
  </p:normalViewPr>
  <p:slideViewPr>
    <p:cSldViewPr snapToGrid="0">
      <p:cViewPr>
        <p:scale>
          <a:sx n="66" d="100"/>
          <a:sy n="66" d="100"/>
        </p:scale>
        <p:origin x="-5442" y="-10014"/>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commentAuthors" Target="commentAuthors.xml"/><Relationship Id="rId10" Type="http://schemas.microsoft.com/office/2016/11/relationships/changesInfo" Target="changesInfos/changesInfo1.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Russell" userId="VWWkwbmHSBizfdxyP6pWXNJN3IQacSip+4fxh3f1wZo=" providerId="None" clId="Web-{A6BE0591-5A24-4A4D-B136-E18E5F1FFDD0}"/>
    <pc:docChg chg="modSld">
      <pc:chgData name="Caroline Russell" userId="VWWkwbmHSBizfdxyP6pWXNJN3IQacSip+4fxh3f1wZo=" providerId="None" clId="Web-{A6BE0591-5A24-4A4D-B136-E18E5F1FFDD0}" dt="2022-04-14T22:37:27.738" v="431"/>
      <pc:docMkLst>
        <pc:docMk/>
      </pc:docMkLst>
      <pc:sldChg chg="addSp delSp modSp">
        <pc:chgData name="Caroline Russell" userId="VWWkwbmHSBizfdxyP6pWXNJN3IQacSip+4fxh3f1wZo=" providerId="None" clId="Web-{A6BE0591-5A24-4A4D-B136-E18E5F1FFDD0}" dt="2022-04-14T22:37:27.738" v="431"/>
        <pc:sldMkLst>
          <pc:docMk/>
          <pc:sldMk cId="931198942" sldId="256"/>
        </pc:sldMkLst>
        <pc:spChg chg="mod">
          <ac:chgData name="Caroline Russell" userId="VWWkwbmHSBizfdxyP6pWXNJN3IQacSip+4fxh3f1wZo=" providerId="None" clId="Web-{A6BE0591-5A24-4A4D-B136-E18E5F1FFDD0}" dt="2022-04-14T22:33:51.983" v="409" actId="1076"/>
          <ac:spMkLst>
            <pc:docMk/>
            <pc:sldMk cId="931198942" sldId="256"/>
            <ac:spMk id="9" creationId="{00000000-0000-0000-0000-000000000000}"/>
          </ac:spMkLst>
        </pc:spChg>
        <pc:spChg chg="mod">
          <ac:chgData name="Caroline Russell" userId="VWWkwbmHSBizfdxyP6pWXNJN3IQacSip+4fxh3f1wZo=" providerId="None" clId="Web-{A6BE0591-5A24-4A4D-B136-E18E5F1FFDD0}" dt="2022-04-14T22:34:08.124" v="412" actId="1076"/>
          <ac:spMkLst>
            <pc:docMk/>
            <pc:sldMk cId="931198942" sldId="256"/>
            <ac:spMk id="39" creationId="{ABC3AB5F-19AA-4473-9E96-8D27DE3D3DE0}"/>
          </ac:spMkLst>
        </pc:spChg>
        <pc:spChg chg="mod">
          <ac:chgData name="Caroline Russell" userId="VWWkwbmHSBizfdxyP6pWXNJN3IQacSip+4fxh3f1wZo=" providerId="None" clId="Web-{A6BE0591-5A24-4A4D-B136-E18E5F1FFDD0}" dt="2022-04-14T22:34:49.719" v="417" actId="1076"/>
          <ac:spMkLst>
            <pc:docMk/>
            <pc:sldMk cId="931198942" sldId="256"/>
            <ac:spMk id="63" creationId="{DD6882C8-1BB6-184C-BE86-16E00094D73D}"/>
          </ac:spMkLst>
        </pc:spChg>
        <pc:spChg chg="mod">
          <ac:chgData name="Caroline Russell" userId="VWWkwbmHSBizfdxyP6pWXNJN3IQacSip+4fxh3f1wZo=" providerId="None" clId="Web-{A6BE0591-5A24-4A4D-B136-E18E5F1FFDD0}" dt="2022-04-14T22:21:43.418" v="370" actId="20577"/>
          <ac:spMkLst>
            <pc:docMk/>
            <pc:sldMk cId="931198942" sldId="256"/>
            <ac:spMk id="65" creationId="{9E305B12-9429-4DC9-9DB6-18BC0DD6E137}"/>
          </ac:spMkLst>
        </pc:spChg>
        <pc:spChg chg="mod">
          <ac:chgData name="Caroline Russell" userId="VWWkwbmHSBizfdxyP6pWXNJN3IQacSip+4fxh3f1wZo=" providerId="None" clId="Web-{A6BE0591-5A24-4A4D-B136-E18E5F1FFDD0}" dt="2022-04-14T22:35:00.875" v="419" actId="1076"/>
          <ac:spMkLst>
            <pc:docMk/>
            <pc:sldMk cId="931198942" sldId="256"/>
            <ac:spMk id="74" creationId="{0D949042-1D19-4699-81D6-41738FCFCE72}"/>
          </ac:spMkLst>
        </pc:spChg>
        <pc:spChg chg="mod">
          <ac:chgData name="Caroline Russell" userId="VWWkwbmHSBizfdxyP6pWXNJN3IQacSip+4fxh3f1wZo=" providerId="None" clId="Web-{A6BE0591-5A24-4A4D-B136-E18E5F1FFDD0}" dt="2022-04-14T22:35:47.751" v="427" actId="1076"/>
          <ac:spMkLst>
            <pc:docMk/>
            <pc:sldMk cId="931198942" sldId="256"/>
            <ac:spMk id="75" creationId="{1A205288-53C2-4B75-B453-EE742356DDF5}"/>
          </ac:spMkLst>
        </pc:spChg>
        <pc:spChg chg="mod">
          <ac:chgData name="Caroline Russell" userId="VWWkwbmHSBizfdxyP6pWXNJN3IQacSip+4fxh3f1wZo=" providerId="None" clId="Web-{A6BE0591-5A24-4A4D-B136-E18E5F1FFDD0}" dt="2022-04-14T22:34:04.374" v="411" actId="1076"/>
          <ac:spMkLst>
            <pc:docMk/>
            <pc:sldMk cId="931198942" sldId="256"/>
            <ac:spMk id="86" creationId="{ADF2DD29-27C6-4B05-87BC-4550863E7370}"/>
          </ac:spMkLst>
        </pc:spChg>
        <pc:spChg chg="mod">
          <ac:chgData name="Caroline Russell" userId="VWWkwbmHSBizfdxyP6pWXNJN3IQacSip+4fxh3f1wZo=" providerId="None" clId="Web-{A6BE0591-5A24-4A4D-B136-E18E5F1FFDD0}" dt="2022-04-14T22:35:32.110" v="423" actId="1076"/>
          <ac:spMkLst>
            <pc:docMk/>
            <pc:sldMk cId="931198942" sldId="256"/>
            <ac:spMk id="89" creationId="{C1E0F439-777E-9354-1DA0-B705A2C08F75}"/>
          </ac:spMkLst>
        </pc:spChg>
        <pc:spChg chg="mod">
          <ac:chgData name="Caroline Russell" userId="VWWkwbmHSBizfdxyP6pWXNJN3IQacSip+4fxh3f1wZo=" providerId="None" clId="Web-{A6BE0591-5A24-4A4D-B136-E18E5F1FFDD0}" dt="2022-04-14T22:35:10.047" v="421" actId="1076"/>
          <ac:spMkLst>
            <pc:docMk/>
            <pc:sldMk cId="931198942" sldId="256"/>
            <ac:spMk id="92" creationId="{BE294B94-6E8F-46D1-802F-BC38EE7B8FDC}"/>
          </ac:spMkLst>
        </pc:spChg>
        <pc:spChg chg="mod">
          <ac:chgData name="Caroline Russell" userId="VWWkwbmHSBizfdxyP6pWXNJN3IQacSip+4fxh3f1wZo=" providerId="None" clId="Web-{A6BE0591-5A24-4A4D-B136-E18E5F1FFDD0}" dt="2022-04-14T22:33:03.325" v="399" actId="14100"/>
          <ac:spMkLst>
            <pc:docMk/>
            <pc:sldMk cId="931198942" sldId="256"/>
            <ac:spMk id="99" creationId="{F7D07A81-A65C-4071-8F90-E24B510BF71D}"/>
          </ac:spMkLst>
        </pc:spChg>
        <pc:spChg chg="mod">
          <ac:chgData name="Caroline Russell" userId="VWWkwbmHSBizfdxyP6pWXNJN3IQacSip+4fxh3f1wZo=" providerId="None" clId="Web-{A6BE0591-5A24-4A4D-B136-E18E5F1FFDD0}" dt="2022-04-14T22:32:53.341" v="397" actId="1076"/>
          <ac:spMkLst>
            <pc:docMk/>
            <pc:sldMk cId="931198942" sldId="256"/>
            <ac:spMk id="105" creationId="{6C537C76-5FBD-45F3-AADB-C9C781D28577}"/>
          </ac:spMkLst>
        </pc:spChg>
        <pc:picChg chg="add mod">
          <ac:chgData name="Caroline Russell" userId="VWWkwbmHSBizfdxyP6pWXNJN3IQacSip+4fxh3f1wZo=" providerId="None" clId="Web-{A6BE0591-5A24-4A4D-B136-E18E5F1FFDD0}" dt="2022-04-14T22:32:25.293" v="393" actId="1076"/>
          <ac:picMkLst>
            <pc:docMk/>
            <pc:sldMk cId="931198942" sldId="256"/>
            <ac:picMk id="6" creationId="{E279AC83-BBD1-5022-CBDB-E7692CAA24B1}"/>
          </ac:picMkLst>
        </pc:picChg>
        <pc:picChg chg="add mod modCrop">
          <ac:chgData name="Caroline Russell" userId="VWWkwbmHSBizfdxyP6pWXNJN3IQacSip+4fxh3f1wZo=" providerId="None" clId="Web-{A6BE0591-5A24-4A4D-B136-E18E5F1FFDD0}" dt="2022-04-14T22:37:27.738" v="431"/>
          <ac:picMkLst>
            <pc:docMk/>
            <pc:sldMk cId="931198942" sldId="256"/>
            <ac:picMk id="12" creationId="{4C031D58-4CF8-3E32-D487-2FB7AC672CE0}"/>
          </ac:picMkLst>
        </pc:picChg>
        <pc:picChg chg="del">
          <ac:chgData name="Caroline Russell" userId="VWWkwbmHSBizfdxyP6pWXNJN3IQacSip+4fxh3f1wZo=" providerId="None" clId="Web-{A6BE0591-5A24-4A4D-B136-E18E5F1FFDD0}" dt="2022-04-14T22:31:17.557" v="378"/>
          <ac:picMkLst>
            <pc:docMk/>
            <pc:sldMk cId="931198942" sldId="256"/>
            <ac:picMk id="14" creationId="{CE294E83-9FAF-EA74-20A7-791F4C51B885}"/>
          </ac:picMkLst>
        </pc:picChg>
        <pc:picChg chg="add del">
          <ac:chgData name="Caroline Russell" userId="VWWkwbmHSBizfdxyP6pWXNJN3IQacSip+4fxh3f1wZo=" providerId="None" clId="Web-{A6BE0591-5A24-4A4D-B136-E18E5F1FFDD0}" dt="2022-04-14T22:27:34.989" v="373"/>
          <ac:picMkLst>
            <pc:docMk/>
            <pc:sldMk cId="931198942" sldId="256"/>
            <ac:picMk id="34" creationId="{56ED413E-EAEB-BC10-4D2B-53A21BE4552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6/10/2022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6/10/2022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pPr>
            <a:r>
              <a:rPr lang="en-US" dirty="0">
                <a:solidFill>
                  <a:prstClr val="white">
                    <a:lumMod val="50000"/>
                  </a:prstClr>
                </a:solidFill>
                <a:cs typeface="Calibri" panose="020F0502020204030204" pitchFamily="34" charset="0"/>
              </a:rPr>
              <a:t>To change this poster, replace our </a:t>
            </a:r>
            <a:r>
              <a:rPr lang="en-US" baseline="0" dirty="0">
                <a:solidFill>
                  <a:prstClr val="white">
                    <a:lumMod val="50000"/>
                  </a:prstClr>
                </a:solidFill>
                <a:cs typeface="Calibri" panose="020F0502020204030204" pitchFamily="34" charset="0"/>
              </a:rPr>
              <a:t>sample content with your own</a:t>
            </a:r>
            <a:r>
              <a:rPr lang="en-US" dirty="0">
                <a:solidFill>
                  <a:prstClr val="white">
                    <a:lumMod val="50000"/>
                  </a:prstClr>
                </a:solidFill>
                <a:cs typeface="Calibri" panose="020F0502020204030204" pitchFamily="34" charset="0"/>
              </a:rPr>
              <a:t>. Or, if you'd rather start</a:t>
            </a:r>
            <a:r>
              <a:rPr lang="en-US" baseline="0" dirty="0">
                <a:solidFill>
                  <a:prstClr val="white">
                    <a:lumMod val="50000"/>
                  </a:prstClr>
                </a:solidFill>
                <a:cs typeface="Calibri" panose="020F0502020204030204" pitchFamily="34" charset="0"/>
              </a:rPr>
              <a:t> from a clean slate, use the New Slide button on the Home tab to insert a new page, then enter your text and content in the empty placeholders.</a:t>
            </a:r>
            <a:r>
              <a:rPr lang="en-US" dirty="0">
                <a:solidFill>
                  <a:prstClr val="white">
                    <a:lumMod val="50000"/>
                  </a:prstClr>
                </a:solidFill>
                <a:cs typeface="Calibri" panose="020F0502020204030204" pitchFamily="34" charset="0"/>
              </a:rPr>
              <a:t> If you need more placeholders for titles, subtitles or body text, copy any of the existing placeholders, then drag the new one into place. </a:t>
            </a:r>
            <a:endParaRPr lang="en-US" sz="1200" dirty="0">
              <a:solidFill>
                <a:prstClr val="white">
                  <a:lumMod val="50000"/>
                </a:prstClr>
              </a:solidFill>
              <a:cs typeface="Calibri" panose="020F0502020204030204" pitchFamily="34" charset="0"/>
            </a:endParaRP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953554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6/10/2022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7FAFD"/>
            </a:gs>
            <a:gs pos="74000">
              <a:srgbClr val="B5D2EC">
                <a:lumMod val="100000"/>
              </a:srgbClr>
            </a:gs>
            <a:gs pos="83000">
              <a:srgbClr val="B5D2EC">
                <a:lumMod val="100000"/>
              </a:srgbClr>
            </a:gs>
            <a:gs pos="100000">
              <a:srgbClr val="CEE1F2">
                <a:lumMod val="100000"/>
              </a:srgb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6/10/2022</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jpe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5.jpe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21"/>
          </p:nvPr>
        </p:nvSpPr>
        <p:spPr>
          <a:xfrm>
            <a:off x="10972800" y="23790350"/>
            <a:ext cx="18745200" cy="1178725"/>
          </a:xfrm>
          <a:prstGeom prst="rect">
            <a:avLst/>
          </a:prstGeom>
          <a:solidFill>
            <a:srgbClr val="007BD0"/>
          </a:solidFill>
          <a:ln>
            <a:solidFill>
              <a:srgbClr val="2F528F"/>
            </a:solidFill>
          </a:ln>
        </p:spPr>
        <p:txBody>
          <a:bodyPr vert="horz" lIns="365760" tIns="45720" rIns="91440" bIns="45720" rtlCol="0" anchor="ctr">
            <a:noAutofit/>
          </a:bodyPr>
          <a:lstStyle/>
          <a:p>
            <a:pPr algn="ctr"/>
            <a:r>
              <a:rPr lang="en-US" sz="4000" dirty="0">
                <a:latin typeface="Times New Roman"/>
                <a:cs typeface="Times New Roman"/>
              </a:rPr>
              <a:t>Krill- </a:t>
            </a:r>
            <a:r>
              <a:rPr lang="en-US" sz="4000" dirty="0" err="1">
                <a:latin typeface="Times New Roman"/>
                <a:cs typeface="Times New Roman"/>
              </a:rPr>
              <a:t>subteam</a:t>
            </a:r>
            <a:r>
              <a:rPr lang="en-US" sz="4000" dirty="0">
                <a:latin typeface="Times New Roman"/>
                <a:cs typeface="Times New Roman"/>
              </a:rPr>
              <a:t> Mission</a:t>
            </a:r>
            <a:endParaRPr lang="en-US" dirty="0"/>
          </a:p>
        </p:txBody>
      </p:sp>
      <p:sp>
        <p:nvSpPr>
          <p:cNvPr id="74" name="Text Placeholder 17">
            <a:extLst>
              <a:ext uri="{FF2B5EF4-FFF2-40B4-BE49-F238E27FC236}">
                <a16:creationId xmlns:a16="http://schemas.microsoft.com/office/drawing/2014/main" id="{0D949042-1D19-4699-81D6-41738FCFCE72}"/>
              </a:ext>
            </a:extLst>
          </p:cNvPr>
          <p:cNvSpPr txBox="1">
            <a:spLocks/>
          </p:cNvSpPr>
          <p:nvPr/>
        </p:nvSpPr>
        <p:spPr>
          <a:xfrm>
            <a:off x="548640" y="13149027"/>
            <a:ext cx="10058400" cy="1143000"/>
          </a:xfrm>
          <a:prstGeom prst="rect">
            <a:avLst/>
          </a:prstGeom>
          <a:solidFill>
            <a:srgbClr val="007BD0"/>
          </a:solidFill>
          <a:ln>
            <a:solidFill>
              <a:srgbClr val="2F528F"/>
            </a:solidFill>
          </a:ln>
        </p:spPr>
        <p:txBody>
          <a:bodyPr vert="horz" lIns="365760" tIns="45720" rIns="91440" bIns="45720" rtlCol="0" anchor="ctr">
            <a:noAutofit/>
          </a:bodyPr>
          <a:lstStyle>
            <a:defPPr>
              <a:defRPr lang="en-US"/>
            </a:defPPr>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err="1">
                <a:latin typeface="Times New Roman"/>
                <a:cs typeface="Times New Roman"/>
              </a:rPr>
              <a:t>Gupps</a:t>
            </a:r>
            <a:r>
              <a:rPr lang="en-US" sz="4000" dirty="0">
                <a:latin typeface="Times New Roman"/>
                <a:cs typeface="Times New Roman"/>
              </a:rPr>
              <a:t>- CONSTRUCTION</a:t>
            </a:r>
            <a:endParaRPr lang="en-US" dirty="0"/>
          </a:p>
        </p:txBody>
      </p:sp>
      <p:sp>
        <p:nvSpPr>
          <p:cNvPr id="92" name="Text Placeholder 8">
            <a:extLst>
              <a:ext uri="{FF2B5EF4-FFF2-40B4-BE49-F238E27FC236}">
                <a16:creationId xmlns:a16="http://schemas.microsoft.com/office/drawing/2014/main" id="{BE294B94-6E8F-46D1-802F-BC38EE7B8FDC}"/>
              </a:ext>
            </a:extLst>
          </p:cNvPr>
          <p:cNvSpPr txBox="1">
            <a:spLocks/>
          </p:cNvSpPr>
          <p:nvPr/>
        </p:nvSpPr>
        <p:spPr>
          <a:xfrm>
            <a:off x="549877" y="5760720"/>
            <a:ext cx="10058400" cy="1371600"/>
          </a:xfrm>
          <a:prstGeom prst="rect">
            <a:avLst/>
          </a:prstGeom>
          <a:solidFill>
            <a:srgbClr val="007BD0"/>
          </a:solidFill>
          <a:ln>
            <a:solidFill>
              <a:srgbClr val="2F528F"/>
            </a:solidFill>
          </a:ln>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ea typeface="Cambria"/>
                <a:cs typeface="Times New Roman"/>
              </a:rPr>
              <a:t>GUPPS- DESIGN SPECIFICATIONS &amp; EVALUATION</a:t>
            </a:r>
            <a:endParaRPr lang="en-US" sz="4000" dirty="0">
              <a:ea typeface="+mj-lt"/>
              <a:cs typeface="+mj-lt"/>
            </a:endParaRPr>
          </a:p>
        </p:txBody>
      </p:sp>
      <p:sp>
        <p:nvSpPr>
          <p:cNvPr id="99" name="Text Placeholder 15">
            <a:extLst>
              <a:ext uri="{FF2B5EF4-FFF2-40B4-BE49-F238E27FC236}">
                <a16:creationId xmlns:a16="http://schemas.microsoft.com/office/drawing/2014/main" id="{F7D07A81-A65C-4071-8F90-E24B510BF71D}"/>
              </a:ext>
            </a:extLst>
          </p:cNvPr>
          <p:cNvSpPr txBox="1">
            <a:spLocks/>
          </p:cNvSpPr>
          <p:nvPr/>
        </p:nvSpPr>
        <p:spPr>
          <a:xfrm>
            <a:off x="10972800" y="15510963"/>
            <a:ext cx="18745200" cy="1177523"/>
          </a:xfrm>
          <a:prstGeom prst="rect">
            <a:avLst/>
          </a:prstGeom>
          <a:solidFill>
            <a:srgbClr val="007BD0"/>
          </a:solidFill>
          <a:ln>
            <a:solidFill>
              <a:srgbClr val="2F528F"/>
            </a:solidFill>
          </a:ln>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800" dirty="0">
                <a:latin typeface="Times New Roman"/>
                <a:cs typeface="Times New Roman"/>
              </a:rPr>
              <a:t>GUPPS- SUBTEAM mission</a:t>
            </a:r>
            <a:endParaRPr lang="en-US" sz="4800" dirty="0"/>
          </a:p>
        </p:txBody>
      </p:sp>
      <p:sp>
        <p:nvSpPr>
          <p:cNvPr id="60" name="Text Placeholder 15">
            <a:extLst>
              <a:ext uri="{FF2B5EF4-FFF2-40B4-BE49-F238E27FC236}">
                <a16:creationId xmlns:a16="http://schemas.microsoft.com/office/drawing/2014/main" id="{3AEAB771-E349-472E-A1F9-910040143CD3}"/>
              </a:ext>
            </a:extLst>
          </p:cNvPr>
          <p:cNvSpPr txBox="1">
            <a:spLocks/>
          </p:cNvSpPr>
          <p:nvPr/>
        </p:nvSpPr>
        <p:spPr>
          <a:xfrm>
            <a:off x="10972800" y="5760719"/>
            <a:ext cx="18745200" cy="1143000"/>
          </a:xfrm>
          <a:prstGeom prst="rect">
            <a:avLst/>
          </a:prstGeom>
          <a:solidFill>
            <a:srgbClr val="007BD0"/>
          </a:solidFill>
          <a:ln>
            <a:solidFill>
              <a:srgbClr val="2F528F"/>
            </a:solidFill>
          </a:ln>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5400" b="1" dirty="0">
                <a:latin typeface="Times New Roman"/>
                <a:cs typeface="Times New Roman"/>
              </a:rPr>
              <a:t>Manta Ray Mission</a:t>
            </a:r>
          </a:p>
        </p:txBody>
      </p:sp>
      <p:sp>
        <p:nvSpPr>
          <p:cNvPr id="63" name="Text Placeholder 8">
            <a:extLst>
              <a:ext uri="{FF2B5EF4-FFF2-40B4-BE49-F238E27FC236}">
                <a16:creationId xmlns:a16="http://schemas.microsoft.com/office/drawing/2014/main" id="{DD6882C8-1BB6-184C-BE86-16E00094D73D}"/>
              </a:ext>
            </a:extLst>
          </p:cNvPr>
          <p:cNvSpPr txBox="1">
            <a:spLocks/>
          </p:cNvSpPr>
          <p:nvPr/>
        </p:nvSpPr>
        <p:spPr>
          <a:xfrm>
            <a:off x="548640" y="22761315"/>
            <a:ext cx="10058400" cy="1143000"/>
          </a:xfrm>
          <a:prstGeom prst="rect">
            <a:avLst/>
          </a:prstGeom>
          <a:solidFill>
            <a:srgbClr val="007BD0"/>
          </a:solidFill>
          <a:ln>
            <a:solidFill>
              <a:srgbClr val="2F528F"/>
            </a:solidFill>
          </a:ln>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z="4000" dirty="0" err="1">
                <a:latin typeface="Times New Roman"/>
                <a:cs typeface="Calibri"/>
              </a:rPr>
              <a:t>Gupps</a:t>
            </a:r>
            <a:r>
              <a:rPr lang="en-US" sz="4000" dirty="0">
                <a:latin typeface="Times New Roman"/>
                <a:cs typeface="Calibri"/>
              </a:rPr>
              <a:t>- Tail motion </a:t>
            </a:r>
            <a:r>
              <a:rPr lang="en-US" sz="4000" dirty="0">
                <a:latin typeface="Times New Roman"/>
                <a:ea typeface="Cambria"/>
                <a:cs typeface="Times New Roman"/>
              </a:rPr>
              <a:t>&amp; </a:t>
            </a:r>
            <a:r>
              <a:rPr lang="en-US" sz="4000" dirty="0">
                <a:latin typeface="Times New Roman"/>
                <a:cs typeface="Calibri"/>
              </a:rPr>
              <a:t>tension testing</a:t>
            </a:r>
            <a:endParaRPr lang="en-US" dirty="0"/>
          </a:p>
        </p:txBody>
      </p:sp>
      <p:sp>
        <p:nvSpPr>
          <p:cNvPr id="61" name="Rectangle 60">
            <a:extLst>
              <a:ext uri="{FF2B5EF4-FFF2-40B4-BE49-F238E27FC236}">
                <a16:creationId xmlns:a16="http://schemas.microsoft.com/office/drawing/2014/main" id="{6B2441C0-49D2-4672-9DF1-24CA6D39DFF2}"/>
              </a:ext>
            </a:extLst>
          </p:cNvPr>
          <p:cNvSpPr/>
          <p:nvPr/>
        </p:nvSpPr>
        <p:spPr>
          <a:xfrm>
            <a:off x="10972800" y="6892248"/>
            <a:ext cx="18745200" cy="8425857"/>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27" name="Rectangle 26">
            <a:extLst>
              <a:ext uri="{FF2B5EF4-FFF2-40B4-BE49-F238E27FC236}">
                <a16:creationId xmlns:a16="http://schemas.microsoft.com/office/drawing/2014/main" id="{A2C54903-6F66-46F5-B057-DDB5CC777E0F}"/>
              </a:ext>
            </a:extLst>
          </p:cNvPr>
          <p:cNvSpPr/>
          <p:nvPr/>
        </p:nvSpPr>
        <p:spPr>
          <a:xfrm>
            <a:off x="-1" y="598417"/>
            <a:ext cx="43891200" cy="480974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85" name="Rectangle 84">
            <a:extLst>
              <a:ext uri="{FF2B5EF4-FFF2-40B4-BE49-F238E27FC236}">
                <a16:creationId xmlns:a16="http://schemas.microsoft.com/office/drawing/2014/main" id="{C4BC774E-621A-4B55-AC8D-15FCAFCD7136}"/>
              </a:ext>
            </a:extLst>
          </p:cNvPr>
          <p:cNvSpPr/>
          <p:nvPr/>
        </p:nvSpPr>
        <p:spPr>
          <a:xfrm>
            <a:off x="10972800" y="24901294"/>
            <a:ext cx="18745200" cy="6384248"/>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4" name="Title 3"/>
          <p:cNvSpPr>
            <a:spLocks noGrp="1"/>
          </p:cNvSpPr>
          <p:nvPr>
            <p:ph type="title"/>
          </p:nvPr>
        </p:nvSpPr>
        <p:spPr>
          <a:xfrm>
            <a:off x="4092606" y="-210435"/>
            <a:ext cx="35498315" cy="2554664"/>
          </a:xfrm>
        </p:spPr>
        <p:txBody>
          <a:bodyPr>
            <a:normAutofit/>
          </a:bodyPr>
          <a:lstStyle/>
          <a:p>
            <a:pPr algn="ctr"/>
            <a:r>
              <a:rPr lang="en-US" sz="6600" dirty="0">
                <a:latin typeface="Garamond"/>
                <a:ea typeface="+mj-lt"/>
                <a:cs typeface="+mj-lt"/>
              </a:rPr>
              <a:t>Marine And Naval Technological Advancements for Robotic </a:t>
            </a:r>
            <a:r>
              <a:rPr lang="en-US" sz="6600" dirty="0" err="1">
                <a:latin typeface="Garamond"/>
                <a:ea typeface="+mj-lt"/>
                <a:cs typeface="+mj-lt"/>
              </a:rPr>
              <a:t>AutonomY</a:t>
            </a:r>
            <a:r>
              <a:rPr lang="en-US" sz="6600" dirty="0">
                <a:latin typeface="Garamond"/>
                <a:ea typeface="+mj-lt"/>
                <a:cs typeface="+mj-lt"/>
              </a:rPr>
              <a:t> (MANTA RAY):</a:t>
            </a:r>
            <a:r>
              <a:rPr lang="en-US" sz="9600" dirty="0">
                <a:latin typeface="Garamond"/>
                <a:ea typeface="+mj-lt"/>
                <a:cs typeface="+mj-lt"/>
              </a:rPr>
              <a:t/>
            </a:r>
            <a:br>
              <a:rPr lang="en-US" sz="9600" dirty="0">
                <a:latin typeface="Garamond"/>
                <a:ea typeface="+mj-lt"/>
                <a:cs typeface="+mj-lt"/>
              </a:rPr>
            </a:br>
            <a:r>
              <a:rPr lang="en-US" sz="8300" dirty="0">
                <a:latin typeface="Garamond"/>
                <a:ea typeface="+mj-lt"/>
                <a:cs typeface="+mj-lt"/>
              </a:rPr>
              <a:t>Ghost Unpiloted Performance Platform Submersible (GUPPS) and KRILL</a:t>
            </a:r>
            <a:endParaRPr lang="en-US" sz="8300" b="0" dirty="0">
              <a:latin typeface="Garamond"/>
              <a:ea typeface="+mj-lt"/>
              <a:cs typeface="+mj-lt"/>
            </a:endParaRPr>
          </a:p>
        </p:txBody>
      </p:sp>
      <p:sp>
        <p:nvSpPr>
          <p:cNvPr id="23" name="Text Placeholder 22"/>
          <p:cNvSpPr>
            <a:spLocks noGrp="1"/>
          </p:cNvSpPr>
          <p:nvPr>
            <p:ph type="body" sz="quarter" idx="36"/>
          </p:nvPr>
        </p:nvSpPr>
        <p:spPr>
          <a:xfrm>
            <a:off x="7785326" y="2207259"/>
            <a:ext cx="28480738" cy="2169172"/>
          </a:xfrm>
        </p:spPr>
        <p:txBody>
          <a:bodyPr vert="horz" lIns="91440" tIns="45720" rIns="91440" bIns="45720" rtlCol="0" anchor="t">
            <a:noAutofit/>
          </a:bodyPr>
          <a:lstStyle/>
          <a:p>
            <a:pPr algn="ctr"/>
            <a:r>
              <a:rPr lang="en-US" sz="3200" dirty="0">
                <a:latin typeface="Garamond"/>
                <a:ea typeface="+mn-lt"/>
                <a:cs typeface="+mn-lt"/>
              </a:rPr>
              <a:t>Principal Investigators: Dr. May-Win Thein, Dr. Yuri </a:t>
            </a:r>
            <a:r>
              <a:rPr lang="en-US" sz="3200" dirty="0" err="1">
                <a:latin typeface="Garamond"/>
                <a:ea typeface="+mn-lt"/>
                <a:cs typeface="+mn-lt"/>
              </a:rPr>
              <a:t>Rzhanov</a:t>
            </a:r>
            <a:r>
              <a:rPr lang="en-US" sz="3200" dirty="0">
                <a:latin typeface="Garamond"/>
                <a:ea typeface="+mn-lt"/>
                <a:cs typeface="+mn-lt"/>
              </a:rPr>
              <a:t>, </a:t>
            </a:r>
          </a:p>
          <a:p>
            <a:pPr algn="ctr"/>
            <a:r>
              <a:rPr lang="en-US" sz="3200" dirty="0">
                <a:latin typeface="Garamond"/>
                <a:ea typeface="+mn-lt"/>
                <a:cs typeface="+mn-lt"/>
              </a:rPr>
              <a:t>Project Advisors: Dr. Elizabeth Fairchild, </a:t>
            </a:r>
            <a:r>
              <a:rPr lang="en-US" sz="3200" dirty="0" smtClean="0">
                <a:latin typeface="Garamond"/>
                <a:ea typeface="+mn-lt"/>
                <a:cs typeface="+mn-lt"/>
              </a:rPr>
              <a:t>Dr. Michael </a:t>
            </a:r>
            <a:r>
              <a:rPr lang="en-US" sz="3200" dirty="0">
                <a:latin typeface="Garamond"/>
                <a:ea typeface="+mn-lt"/>
                <a:cs typeface="+mn-lt"/>
              </a:rPr>
              <a:t>Chambers</a:t>
            </a:r>
          </a:p>
          <a:p>
            <a:pPr algn="ctr"/>
            <a:r>
              <a:rPr lang="en-US" sz="3200" dirty="0">
                <a:latin typeface="Garamond"/>
                <a:ea typeface="+mn-lt"/>
                <a:cs typeface="+mn-lt"/>
              </a:rPr>
              <a:t>Graduate Advisors: Ozzy </a:t>
            </a:r>
            <a:r>
              <a:rPr lang="en-US" sz="3200" dirty="0" err="1">
                <a:latin typeface="Garamond"/>
                <a:ea typeface="+mn-lt"/>
                <a:cs typeface="+mn-lt"/>
              </a:rPr>
              <a:t>Oruc</a:t>
            </a:r>
            <a:r>
              <a:rPr lang="en-US" sz="3200" dirty="0">
                <a:latin typeface="Garamond"/>
                <a:ea typeface="+mn-lt"/>
                <a:cs typeface="+mn-lt"/>
              </a:rPr>
              <a:t>, Hannah </a:t>
            </a:r>
            <a:r>
              <a:rPr lang="en-US" sz="3200" dirty="0" err="1">
                <a:latin typeface="Garamond"/>
                <a:ea typeface="+mn-lt"/>
                <a:cs typeface="+mn-lt"/>
              </a:rPr>
              <a:t>Arnholt</a:t>
            </a:r>
            <a:r>
              <a:rPr lang="en-US" sz="3200" dirty="0">
                <a:latin typeface="Garamond"/>
                <a:ea typeface="+mn-lt"/>
                <a:cs typeface="+mn-lt"/>
              </a:rPr>
              <a:t>, Nicholas Custer, Igor </a:t>
            </a:r>
            <a:r>
              <a:rPr lang="en-US" sz="3200" dirty="0" err="1">
                <a:latin typeface="Garamond"/>
                <a:ea typeface="+mn-lt"/>
                <a:cs typeface="+mn-lt"/>
              </a:rPr>
              <a:t>Vladimirov</a:t>
            </a:r>
            <a:r>
              <a:rPr lang="en-US" sz="3200" dirty="0">
                <a:latin typeface="Garamond"/>
                <a:ea typeface="+mn-lt"/>
                <a:cs typeface="+mn-lt"/>
              </a:rPr>
              <a:t>, Richard Randall</a:t>
            </a:r>
            <a:endParaRPr lang="en-US" sz="3200" b="1" dirty="0">
              <a:latin typeface="Garamond"/>
              <a:ea typeface="+mn-lt"/>
              <a:cs typeface="+mn-lt"/>
            </a:endParaRPr>
          </a:p>
          <a:p>
            <a:pPr algn="ctr"/>
            <a:r>
              <a:rPr lang="en-US" sz="3400" b="1" dirty="0">
                <a:latin typeface="Garamond"/>
                <a:ea typeface="+mn-lt"/>
                <a:cs typeface="+mn-lt"/>
              </a:rPr>
              <a:t>Team Members: Caroline Russell (ME), Will Conner (OE), Amanda Enderson (ME), Gavin Cherella (OE), </a:t>
            </a:r>
            <a:endParaRPr lang="en-US" sz="3400" b="1" dirty="0"/>
          </a:p>
          <a:p>
            <a:pPr algn="ctr"/>
            <a:r>
              <a:rPr lang="en-US" sz="3400" b="1" dirty="0">
                <a:latin typeface="Garamond"/>
                <a:ea typeface="+mn-lt"/>
                <a:cs typeface="+mn-lt"/>
              </a:rPr>
              <a:t>Shelly Lancaster (Wildlife &amp; Conservation Biology), Heather Nelson (Zoology), Marguerite Kennish (ME), Jack Hamilton (ME), Brendan Ulrich (ME), Noah Wilder (CS),  Jeff Pitts (CS), Sydney Chock (EE), Gabriella </a:t>
            </a:r>
            <a:r>
              <a:rPr lang="en-US" sz="3400" b="1" dirty="0" err="1">
                <a:latin typeface="Garamond"/>
                <a:ea typeface="+mn-lt"/>
                <a:cs typeface="+mn-lt"/>
              </a:rPr>
              <a:t>Liano</a:t>
            </a:r>
            <a:r>
              <a:rPr lang="en-US" sz="3400" b="1" dirty="0">
                <a:latin typeface="Garamond"/>
                <a:ea typeface="+mn-lt"/>
                <a:cs typeface="+mn-lt"/>
              </a:rPr>
              <a:t> (EE), Aidan Boucher (CS)</a:t>
            </a:r>
            <a:endParaRPr lang="en-US" sz="3400" b="1" dirty="0"/>
          </a:p>
          <a:p>
            <a:pPr algn="ctr"/>
            <a:endParaRPr lang="en-US" sz="3400" b="1" dirty="0"/>
          </a:p>
          <a:p>
            <a:pPr algn="ctr"/>
            <a:endParaRPr lang="en-US" sz="3200" b="1" dirty="0">
              <a:latin typeface="Garamond" panose="02020404030301010803" pitchFamily="18" charset="0"/>
            </a:endParaRPr>
          </a:p>
        </p:txBody>
      </p:sp>
      <p:sp>
        <p:nvSpPr>
          <p:cNvPr id="57" name="Rectangle 56">
            <a:extLst>
              <a:ext uri="{FF2B5EF4-FFF2-40B4-BE49-F238E27FC236}">
                <a16:creationId xmlns:a16="http://schemas.microsoft.com/office/drawing/2014/main" id="{3877CB58-DDB5-B14C-8E73-9202F51CE781}"/>
              </a:ext>
            </a:extLst>
          </p:cNvPr>
          <p:cNvSpPr/>
          <p:nvPr/>
        </p:nvSpPr>
        <p:spPr>
          <a:xfrm>
            <a:off x="548640" y="23915202"/>
            <a:ext cx="10058400" cy="8566562"/>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3" name="Rectangle 72">
            <a:extLst>
              <a:ext uri="{FF2B5EF4-FFF2-40B4-BE49-F238E27FC236}">
                <a16:creationId xmlns:a16="http://schemas.microsoft.com/office/drawing/2014/main" id="{28751F19-8C20-4B7E-88A1-D4CE8E8A054F}"/>
              </a:ext>
            </a:extLst>
          </p:cNvPr>
          <p:cNvSpPr/>
          <p:nvPr/>
        </p:nvSpPr>
        <p:spPr>
          <a:xfrm>
            <a:off x="548640" y="14336602"/>
            <a:ext cx="10058400" cy="8134848"/>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6" name="TextBox 75">
            <a:extLst>
              <a:ext uri="{FF2B5EF4-FFF2-40B4-BE49-F238E27FC236}">
                <a16:creationId xmlns:a16="http://schemas.microsoft.com/office/drawing/2014/main" id="{A4112C57-50BD-4DA2-A228-67089C8B4C8D}"/>
              </a:ext>
            </a:extLst>
          </p:cNvPr>
          <p:cNvSpPr txBox="1"/>
          <p:nvPr/>
        </p:nvSpPr>
        <p:spPr>
          <a:xfrm>
            <a:off x="735961" y="14295198"/>
            <a:ext cx="5966334" cy="7355860"/>
          </a:xfrm>
          <a:prstGeom prst="rect">
            <a:avLst/>
          </a:prstGeom>
          <a:noFill/>
        </p:spPr>
        <p:txBody>
          <a:bodyPr wrap="square" lIns="91440" tIns="45720" rIns="91440" bIns="45720" rtlCol="0" anchor="t">
            <a:spAutoFit/>
          </a:bodyPr>
          <a:lstStyle/>
          <a:p>
            <a:pPr algn="just"/>
            <a:r>
              <a:rPr lang="en-US" sz="3600" b="1" dirty="0">
                <a:latin typeface="Times New Roman"/>
                <a:cs typeface="Times New Roman"/>
              </a:rPr>
              <a:t>Tail Connections</a:t>
            </a:r>
            <a:endParaRPr lang="en-US" sz="3600" dirty="0">
              <a:latin typeface="Times New Roman"/>
              <a:ea typeface="+mn-lt"/>
              <a:cs typeface="Times New Roman"/>
            </a:endParaRPr>
          </a:p>
          <a:p>
            <a:pPr marL="171450" indent="-171450" algn="just">
              <a:buFont typeface="Arial,Sans-Serif"/>
              <a:buChar char="•"/>
            </a:pPr>
            <a:r>
              <a:rPr lang="en-US" sz="3200" dirty="0">
                <a:latin typeface="Times New Roman"/>
                <a:cs typeface="Times New Roman"/>
              </a:rPr>
              <a:t>17 separate pieces for mobility</a:t>
            </a:r>
            <a:endParaRPr lang="en-US" sz="3200" dirty="0">
              <a:latin typeface="Times New Roman"/>
              <a:ea typeface="+mn-lt"/>
              <a:cs typeface="Times New Roman"/>
            </a:endParaRPr>
          </a:p>
          <a:p>
            <a:pPr marL="171450" indent="-171450" algn="just">
              <a:buFont typeface="Arial,Sans-Serif"/>
              <a:buChar char="•"/>
            </a:pPr>
            <a:r>
              <a:rPr lang="en-US" sz="3200" dirty="0">
                <a:latin typeface="Times New Roman"/>
                <a:cs typeface="Times New Roman"/>
              </a:rPr>
              <a:t>Connector arm from servo to tail</a:t>
            </a:r>
          </a:p>
          <a:p>
            <a:pPr algn="just"/>
            <a:r>
              <a:rPr lang="en-US" sz="3600" b="1" dirty="0">
                <a:latin typeface="Times New Roman"/>
                <a:cs typeface="Times New Roman"/>
              </a:rPr>
              <a:t>Manufacturing</a:t>
            </a:r>
            <a:endParaRPr lang="en-US" sz="3600" dirty="0">
              <a:latin typeface="Times New Roman"/>
              <a:ea typeface="+mn-lt"/>
              <a:cs typeface="Times New Roman"/>
            </a:endParaRPr>
          </a:p>
          <a:p>
            <a:pPr marL="171450" indent="-171450" algn="just">
              <a:buFont typeface="Arial,Sans-Serif"/>
              <a:buChar char="•"/>
            </a:pPr>
            <a:r>
              <a:rPr lang="en-US" sz="3200" dirty="0">
                <a:latin typeface="Times New Roman"/>
                <a:cs typeface="Times New Roman"/>
              </a:rPr>
              <a:t>3D printing</a:t>
            </a:r>
          </a:p>
          <a:p>
            <a:pPr marL="171450" indent="-171450" algn="just">
              <a:buFont typeface="Arial,Sans-Serif"/>
              <a:buChar char="•"/>
            </a:pPr>
            <a:r>
              <a:rPr lang="en-US" sz="3200" dirty="0">
                <a:latin typeface="Times New Roman"/>
                <a:cs typeface="Times New Roman"/>
              </a:rPr>
              <a:t>Hardware connects head and body</a:t>
            </a:r>
            <a:endParaRPr lang="en-US" sz="3200" dirty="0">
              <a:latin typeface="Times New Roman"/>
              <a:ea typeface="+mn-lt"/>
              <a:cs typeface="Times New Roman"/>
            </a:endParaRPr>
          </a:p>
          <a:p>
            <a:pPr algn="just"/>
            <a:r>
              <a:rPr lang="en-US" sz="3600" b="1" dirty="0">
                <a:latin typeface="Times New Roman"/>
                <a:cs typeface="Times New Roman"/>
              </a:rPr>
              <a:t>Assembly</a:t>
            </a:r>
            <a:endParaRPr lang="en-US" sz="3600" dirty="0">
              <a:latin typeface="Times New Roman"/>
              <a:ea typeface="+mn-lt"/>
              <a:cs typeface="Times New Roman"/>
            </a:endParaRPr>
          </a:p>
          <a:p>
            <a:pPr marL="171450" indent="-171450" algn="just">
              <a:buFont typeface="Arial,Sans-Serif"/>
              <a:buChar char="•"/>
            </a:pPr>
            <a:r>
              <a:rPr lang="en-US" sz="3200" dirty="0">
                <a:latin typeface="Times New Roman"/>
                <a:cs typeface="Times New Roman"/>
              </a:rPr>
              <a:t>Epoxied body components</a:t>
            </a:r>
            <a:endParaRPr lang="en-US" sz="3200" dirty="0">
              <a:latin typeface="Times New Roman"/>
              <a:ea typeface="+mn-lt"/>
              <a:cs typeface="Times New Roman"/>
            </a:endParaRPr>
          </a:p>
          <a:p>
            <a:pPr marL="171450" indent="-171450" algn="just">
              <a:buFont typeface="Arial,Sans-Serif"/>
              <a:buChar char="•"/>
            </a:pPr>
            <a:r>
              <a:rPr lang="en-US" sz="3200" dirty="0">
                <a:latin typeface="Times New Roman"/>
                <a:cs typeface="Times New Roman"/>
              </a:rPr>
              <a:t>Insertion and securement of shelf </a:t>
            </a:r>
            <a:r>
              <a:rPr lang="en-US" sz="3600" b="1" dirty="0">
                <a:latin typeface="Times New Roman"/>
                <a:cs typeface="Times New Roman"/>
              </a:rPr>
              <a:t>Dimensions</a:t>
            </a:r>
          </a:p>
          <a:p>
            <a:pPr marL="171450" indent="-171450" algn="just">
              <a:buFont typeface="Arial,Sans-Serif"/>
              <a:buChar char="•"/>
            </a:pPr>
            <a:r>
              <a:rPr lang="en-US" sz="3200" dirty="0">
                <a:latin typeface="Times New Roman"/>
                <a:cs typeface="Times New Roman"/>
              </a:rPr>
              <a:t> 22' 7/16" x 4' 3/8" x 5' 1/8''</a:t>
            </a:r>
          </a:p>
          <a:p>
            <a:pPr algn="just"/>
            <a:r>
              <a:rPr lang="en-US" sz="3600" b="1" dirty="0">
                <a:latin typeface="Times New Roman"/>
                <a:cs typeface="Times New Roman"/>
              </a:rPr>
              <a:t>Weight</a:t>
            </a:r>
          </a:p>
          <a:p>
            <a:pPr marL="171450" indent="-171450" algn="just">
              <a:buFont typeface="Arial,Sans-Serif"/>
              <a:buChar char="•"/>
            </a:pPr>
            <a:r>
              <a:rPr lang="en-US" sz="3200" dirty="0">
                <a:latin typeface="Times New Roman"/>
                <a:cs typeface="Times New Roman"/>
              </a:rPr>
              <a:t>1.9 lbs.</a:t>
            </a:r>
          </a:p>
          <a:p>
            <a:pPr algn="just">
              <a:buSzPts val="1800"/>
            </a:pPr>
            <a:endParaRPr lang="en-US" sz="3600" b="1" dirty="0">
              <a:latin typeface="Times New Roman"/>
              <a:ea typeface="+mn-lt"/>
              <a:cs typeface="Times New Roman"/>
            </a:endParaRPr>
          </a:p>
        </p:txBody>
      </p:sp>
      <p:sp>
        <p:nvSpPr>
          <p:cNvPr id="78" name="Rectangle 77">
            <a:extLst>
              <a:ext uri="{FF2B5EF4-FFF2-40B4-BE49-F238E27FC236}">
                <a16:creationId xmlns:a16="http://schemas.microsoft.com/office/drawing/2014/main" id="{2F01E0A9-FEF2-419B-AA07-94BC1A5BB94C}"/>
              </a:ext>
            </a:extLst>
          </p:cNvPr>
          <p:cNvSpPr/>
          <p:nvPr/>
        </p:nvSpPr>
        <p:spPr>
          <a:xfrm>
            <a:off x="548640" y="7132320"/>
            <a:ext cx="10058400" cy="5895287"/>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9" name="TextBox 78">
            <a:extLst>
              <a:ext uri="{FF2B5EF4-FFF2-40B4-BE49-F238E27FC236}">
                <a16:creationId xmlns:a16="http://schemas.microsoft.com/office/drawing/2014/main" id="{F0F54622-DE11-4BDB-A789-A05589185FFE}"/>
              </a:ext>
            </a:extLst>
          </p:cNvPr>
          <p:cNvSpPr txBox="1"/>
          <p:nvPr/>
        </p:nvSpPr>
        <p:spPr>
          <a:xfrm>
            <a:off x="689929" y="7210184"/>
            <a:ext cx="6816637" cy="6186309"/>
          </a:xfrm>
          <a:prstGeom prst="rect">
            <a:avLst/>
          </a:prstGeom>
          <a:noFill/>
        </p:spPr>
        <p:txBody>
          <a:bodyPr wrap="square" lIns="91440" tIns="45720" rIns="91440" bIns="45720" rtlCol="0" anchor="t">
            <a:spAutoFit/>
          </a:bodyPr>
          <a:lstStyle/>
          <a:p>
            <a:pPr algn="just"/>
            <a:r>
              <a:rPr lang="en-US" sz="3600" b="1" dirty="0">
                <a:latin typeface="Times New Roman"/>
                <a:cs typeface="Times New Roman"/>
              </a:rPr>
              <a:t>3D Model</a:t>
            </a:r>
            <a:endParaRPr lang="en-US" sz="3600" dirty="0">
              <a:ea typeface="+mn-lt"/>
              <a:cs typeface="+mn-lt"/>
            </a:endParaRPr>
          </a:p>
          <a:p>
            <a:pPr marL="171450" indent="-171450" algn="just">
              <a:buFont typeface="Arial,Sans-Serif"/>
              <a:buChar char="•"/>
            </a:pPr>
            <a:r>
              <a:rPr lang="en-US" sz="3200" dirty="0">
                <a:latin typeface="Times New Roman"/>
                <a:cs typeface="Times New Roman"/>
              </a:rPr>
              <a:t>Modifying dimensions, and proportions  accurate to steelhead trout</a:t>
            </a:r>
            <a:endParaRPr lang="en-US" sz="3200" dirty="0">
              <a:ea typeface="+mn-lt"/>
              <a:cs typeface="+mn-lt"/>
            </a:endParaRPr>
          </a:p>
          <a:p>
            <a:pPr marL="628650" lvl="1" indent="-171450" algn="just">
              <a:buFont typeface="Arial,Sans-Serif"/>
              <a:buChar char="•"/>
            </a:pPr>
            <a:r>
              <a:rPr lang="en-US" sz="3200" dirty="0">
                <a:latin typeface="Times New Roman"/>
                <a:ea typeface="+mn-lt"/>
                <a:cs typeface="Times New Roman"/>
              </a:rPr>
              <a:t>Approximately 2 feet in length</a:t>
            </a:r>
            <a:endParaRPr lang="en-US" sz="3200" dirty="0">
              <a:ea typeface="+mn-lt"/>
              <a:cs typeface="+mn-lt"/>
            </a:endParaRPr>
          </a:p>
          <a:p>
            <a:pPr algn="just"/>
            <a:r>
              <a:rPr lang="en-US" sz="3600" b="1" dirty="0">
                <a:latin typeface="Times New Roman"/>
                <a:cs typeface="Times New Roman"/>
              </a:rPr>
              <a:t>Dynamics</a:t>
            </a:r>
            <a:endParaRPr lang="en-US" sz="3600" dirty="0">
              <a:ea typeface="+mn-lt"/>
              <a:cs typeface="+mn-lt"/>
            </a:endParaRPr>
          </a:p>
          <a:p>
            <a:pPr marL="171450" indent="-171450" algn="just">
              <a:buFont typeface="Arial,Sans-Serif"/>
              <a:buChar char="•"/>
            </a:pPr>
            <a:r>
              <a:rPr lang="en-US" sz="3200" dirty="0">
                <a:latin typeface="Times New Roman"/>
                <a:cs typeface="Times New Roman"/>
              </a:rPr>
              <a:t>Propelled by tail motion </a:t>
            </a:r>
            <a:endParaRPr lang="en-US" sz="3200" dirty="0">
              <a:ea typeface="+mn-lt"/>
              <a:cs typeface="+mn-lt"/>
            </a:endParaRPr>
          </a:p>
          <a:p>
            <a:pPr algn="just"/>
            <a:r>
              <a:rPr lang="en-US" sz="3600" b="1" dirty="0">
                <a:latin typeface="Times New Roman"/>
                <a:cs typeface="Times New Roman"/>
              </a:rPr>
              <a:t>Modularity</a:t>
            </a:r>
            <a:endParaRPr lang="en-US" sz="3600" dirty="0">
              <a:ea typeface="+mn-lt"/>
              <a:cs typeface="+mn-lt"/>
            </a:endParaRPr>
          </a:p>
          <a:p>
            <a:pPr marL="171450" indent="-171450" algn="just">
              <a:buFont typeface="Arial,Sans-Serif"/>
              <a:buChar char="•"/>
            </a:pPr>
            <a:r>
              <a:rPr lang="en-US" sz="3200" dirty="0">
                <a:latin typeface="Times New Roman"/>
                <a:cs typeface="Times New Roman"/>
              </a:rPr>
              <a:t>Removable electronics container</a:t>
            </a:r>
            <a:endParaRPr lang="en-US" sz="3200" dirty="0">
              <a:ea typeface="+mn-lt"/>
              <a:cs typeface="+mn-lt"/>
            </a:endParaRPr>
          </a:p>
          <a:p>
            <a:pPr algn="just"/>
            <a:r>
              <a:rPr lang="en-US" sz="3600" b="1" dirty="0">
                <a:latin typeface="Times New Roman"/>
                <a:cs typeface="Times New Roman"/>
              </a:rPr>
              <a:t>Evaluation</a:t>
            </a:r>
            <a:endParaRPr lang="en-US" sz="3600" dirty="0">
              <a:ea typeface="+mn-lt"/>
              <a:cs typeface="+mn-lt"/>
            </a:endParaRPr>
          </a:p>
          <a:p>
            <a:pPr marL="171450" indent="-171450" algn="just">
              <a:buFont typeface="Arial,Sans-Serif"/>
              <a:buChar char="•"/>
            </a:pPr>
            <a:r>
              <a:rPr lang="en-US" sz="3200" dirty="0">
                <a:latin typeface="Times New Roman"/>
                <a:cs typeface="Times New Roman"/>
              </a:rPr>
              <a:t>Simplified Flow simulation</a:t>
            </a:r>
            <a:endParaRPr lang="en-US" sz="3200" dirty="0">
              <a:ea typeface="+mn-lt"/>
              <a:cs typeface="+mn-lt"/>
            </a:endParaRPr>
          </a:p>
          <a:p>
            <a:pPr marL="171450" indent="-171450" algn="just">
              <a:buFont typeface="Arial,Sans-Serif"/>
              <a:buChar char="•"/>
            </a:pPr>
            <a:r>
              <a:rPr lang="en-US" sz="3200" dirty="0">
                <a:latin typeface="Times New Roman"/>
                <a:cs typeface="Times New Roman"/>
              </a:rPr>
              <a:t>Turbulent areas of interest</a:t>
            </a:r>
            <a:endParaRPr lang="en-US" sz="3200" dirty="0">
              <a:ea typeface="+mn-lt"/>
              <a:cs typeface="+mn-lt"/>
            </a:endParaRPr>
          </a:p>
          <a:p>
            <a:endParaRPr lang="en-US" sz="2800" dirty="0">
              <a:latin typeface="Times New Roman" panose="02020603050405020304" pitchFamily="18" charset="0"/>
              <a:ea typeface="+mn-lt"/>
              <a:cs typeface="Times New Roman" panose="02020603050405020304" pitchFamily="18" charset="0"/>
            </a:endParaRPr>
          </a:p>
        </p:txBody>
      </p:sp>
      <p:sp>
        <p:nvSpPr>
          <p:cNvPr id="98" name="Rectangle 97">
            <a:extLst>
              <a:ext uri="{FF2B5EF4-FFF2-40B4-BE49-F238E27FC236}">
                <a16:creationId xmlns:a16="http://schemas.microsoft.com/office/drawing/2014/main" id="{66B1B373-1755-481D-B99D-64EAAEA179AD}"/>
              </a:ext>
            </a:extLst>
          </p:cNvPr>
          <p:cNvSpPr/>
          <p:nvPr/>
        </p:nvSpPr>
        <p:spPr>
          <a:xfrm>
            <a:off x="10972800" y="16708184"/>
            <a:ext cx="18745200" cy="6866622"/>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0" name="TextBox 69">
            <a:extLst>
              <a:ext uri="{FF2B5EF4-FFF2-40B4-BE49-F238E27FC236}">
                <a16:creationId xmlns:a16="http://schemas.microsoft.com/office/drawing/2014/main" id="{EC915FBD-9A48-73AC-CA55-2D89D23B37FB}"/>
              </a:ext>
            </a:extLst>
          </p:cNvPr>
          <p:cNvSpPr txBox="1"/>
          <p:nvPr/>
        </p:nvSpPr>
        <p:spPr>
          <a:xfrm>
            <a:off x="640142" y="24059675"/>
            <a:ext cx="6293235" cy="6617196"/>
          </a:xfrm>
          <a:prstGeom prst="rect">
            <a:avLst/>
          </a:prstGeom>
          <a:noFill/>
        </p:spPr>
        <p:txBody>
          <a:bodyPr wrap="square" lIns="91440" tIns="45720" rIns="91440" bIns="45720" rtlCol="0" anchor="t">
            <a:spAutoFit/>
          </a:bodyPr>
          <a:lstStyle/>
          <a:p>
            <a:pPr algn="just"/>
            <a:r>
              <a:rPr lang="en-US" sz="3600" b="1" dirty="0">
                <a:latin typeface="Times New Roman"/>
                <a:cs typeface="Times New Roman"/>
              </a:rPr>
              <a:t>Code &amp; Circuit Design</a:t>
            </a:r>
            <a:endParaRPr lang="en-US" sz="3600" dirty="0">
              <a:ea typeface="+mn-lt"/>
              <a:cs typeface="+mn-lt"/>
            </a:endParaRPr>
          </a:p>
          <a:p>
            <a:pPr marL="171450" indent="-171450" algn="just">
              <a:buFont typeface="Arial,Sans-Serif"/>
              <a:buChar char="•"/>
            </a:pPr>
            <a:r>
              <a:rPr lang="en-US" sz="3200" dirty="0">
                <a:latin typeface="Times New Roman"/>
                <a:cs typeface="Times New Roman"/>
              </a:rPr>
              <a:t>Tail motion is to follow biomimicry of fish</a:t>
            </a:r>
            <a:endParaRPr lang="en-US" sz="3200" dirty="0">
              <a:ea typeface="+mn-lt"/>
              <a:cs typeface="+mn-lt"/>
            </a:endParaRPr>
          </a:p>
          <a:p>
            <a:pPr marL="171450" indent="-171450" algn="just">
              <a:buFont typeface="Arial,Sans-Serif"/>
              <a:buChar char="•"/>
            </a:pPr>
            <a:r>
              <a:rPr lang="en-US" sz="3200" dirty="0">
                <a:latin typeface="Times New Roman"/>
                <a:cs typeface="Times New Roman"/>
              </a:rPr>
              <a:t>Arduino code to power a servo to provide tail motion</a:t>
            </a:r>
            <a:endParaRPr lang="en-US" sz="3200" dirty="0">
              <a:ea typeface="+mn-lt"/>
              <a:cs typeface="+mn-lt"/>
            </a:endParaRPr>
          </a:p>
          <a:p>
            <a:pPr algn="just"/>
            <a:r>
              <a:rPr lang="en-US" sz="3200" b="1" dirty="0">
                <a:latin typeface="Times New Roman"/>
                <a:ea typeface="+mn-lt"/>
                <a:cs typeface="Times New Roman"/>
              </a:rPr>
              <a:t>Tension System-Fishing Line</a:t>
            </a:r>
          </a:p>
          <a:p>
            <a:pPr marL="171450" indent="-171450" algn="just">
              <a:buFont typeface="Arial,Sans-Serif"/>
              <a:buChar char="•"/>
            </a:pPr>
            <a:r>
              <a:rPr lang="en-US" sz="3200" dirty="0">
                <a:latin typeface="Times New Roman"/>
                <a:ea typeface="+mn-lt"/>
                <a:cs typeface="Times New Roman"/>
              </a:rPr>
              <a:t>Turbulent areas of interest</a:t>
            </a:r>
            <a:endParaRPr lang="en-US" sz="3200" dirty="0">
              <a:cs typeface="Calibri"/>
            </a:endParaRPr>
          </a:p>
          <a:p>
            <a:pPr marL="171450" indent="-171450" algn="just">
              <a:buFont typeface="Arial,Sans-Serif"/>
              <a:buChar char="•"/>
            </a:pPr>
            <a:r>
              <a:rPr lang="en-US" sz="3200" dirty="0">
                <a:latin typeface="Times New Roman"/>
                <a:ea typeface="+mn-lt"/>
                <a:cs typeface="Times New Roman"/>
              </a:rPr>
              <a:t>Reliable and improved resistance</a:t>
            </a:r>
            <a:endParaRPr lang="en-US" sz="3200" b="1" dirty="0">
              <a:latin typeface="Times New Roman"/>
              <a:ea typeface="+mn-lt"/>
              <a:cs typeface="Times New Roman"/>
            </a:endParaRPr>
          </a:p>
          <a:p>
            <a:pPr algn="just"/>
            <a:r>
              <a:rPr lang="en-US" sz="3600" b="1" dirty="0">
                <a:latin typeface="Times New Roman"/>
                <a:cs typeface="Times New Roman"/>
              </a:rPr>
              <a:t>Testing in and out of water</a:t>
            </a:r>
            <a:endParaRPr lang="en-US" sz="3600" dirty="0">
              <a:ea typeface="+mn-lt"/>
              <a:cs typeface="+mn-lt"/>
            </a:endParaRPr>
          </a:p>
          <a:p>
            <a:pPr marL="171450" indent="-171450" algn="just">
              <a:buFont typeface="Arial,Sans-Serif"/>
              <a:buChar char="•"/>
            </a:pPr>
            <a:r>
              <a:rPr lang="en-US" sz="3200" dirty="0">
                <a:latin typeface="Times New Roman"/>
                <a:ea typeface="+mn-lt"/>
                <a:cs typeface="Times New Roman"/>
              </a:rPr>
              <a:t>Reliable and improved resistance and potential propulsion </a:t>
            </a:r>
          </a:p>
          <a:p>
            <a:pPr marL="171450" indent="-171450" algn="just">
              <a:buFont typeface="Arial,Sans-Serif"/>
              <a:buChar char="•"/>
            </a:pPr>
            <a:r>
              <a:rPr lang="en-US" sz="3200" dirty="0">
                <a:latin typeface="Times New Roman"/>
                <a:ea typeface="+mn-lt"/>
                <a:cs typeface="Times New Roman"/>
              </a:rPr>
              <a:t>Feasibility in-water tests</a:t>
            </a:r>
            <a:endParaRPr lang="en-US" sz="3200" dirty="0">
              <a:latin typeface="Times New Roman"/>
              <a:cs typeface="Times New Roman"/>
            </a:endParaRPr>
          </a:p>
          <a:p>
            <a:pPr algn="just"/>
            <a:endParaRPr lang="en-US" sz="3200" dirty="0">
              <a:ea typeface="+mn-lt"/>
              <a:cs typeface="+mn-lt"/>
            </a:endParaRPr>
          </a:p>
        </p:txBody>
      </p:sp>
      <p:sp>
        <p:nvSpPr>
          <p:cNvPr id="72" name="TextBox 71">
            <a:extLst>
              <a:ext uri="{FF2B5EF4-FFF2-40B4-BE49-F238E27FC236}">
                <a16:creationId xmlns:a16="http://schemas.microsoft.com/office/drawing/2014/main" id="{3A757400-92EB-DD51-1300-A334771C772F}"/>
              </a:ext>
            </a:extLst>
          </p:cNvPr>
          <p:cNvSpPr txBox="1"/>
          <p:nvPr/>
        </p:nvSpPr>
        <p:spPr>
          <a:xfrm>
            <a:off x="11268937" y="16896233"/>
            <a:ext cx="18194090" cy="3970318"/>
          </a:xfrm>
          <a:prstGeom prst="rect">
            <a:avLst/>
          </a:prstGeom>
          <a:noFill/>
        </p:spPr>
        <p:txBody>
          <a:bodyPr wrap="square" lIns="91440" tIns="45720" rIns="91440" bIns="45720" rtlCol="0" anchor="t">
            <a:spAutoFit/>
          </a:bodyPr>
          <a:lstStyle/>
          <a:p>
            <a:pPr algn="just"/>
            <a:r>
              <a:rPr lang="en-US" sz="3600" dirty="0">
                <a:latin typeface="Times New Roman"/>
                <a:ea typeface="+mn-lt"/>
                <a:cs typeface="Times New Roman"/>
              </a:rPr>
              <a:t>GUPPS is one of newest additions to the MANTA RAY fleet. The purpose of GUPPS is to non-intrusively investigate underwater areas of interest using a biomimetic robotic fish. Previous to this year, GUPPS existed solely as an idea with basic drafts of CAD models. The GUPPS team goal this year was to finalize design specifications and bring it to life as a working model in air. </a:t>
            </a:r>
            <a:endParaRPr lang="en-US" sz="3600" dirty="0">
              <a:ea typeface="+mn-lt"/>
              <a:cs typeface="+mn-lt"/>
            </a:endParaRPr>
          </a:p>
          <a:p>
            <a:pPr algn="just"/>
            <a:endParaRPr lang="en-US" sz="3600" dirty="0">
              <a:ea typeface="+mn-lt"/>
              <a:cs typeface="+mn-lt"/>
            </a:endParaRPr>
          </a:p>
          <a:p>
            <a:pPr algn="just"/>
            <a:endParaRPr lang="en-US" sz="3600" b="1" dirty="0">
              <a:latin typeface="Times New Roman"/>
              <a:ea typeface="+mn-lt"/>
              <a:cs typeface="Times New Roman"/>
            </a:endParaRPr>
          </a:p>
          <a:p>
            <a:pPr algn="just">
              <a:buSzPts val="1800"/>
            </a:pPr>
            <a:endParaRPr lang="en-US" sz="3600" b="1" dirty="0">
              <a:latin typeface="Times New Roman" panose="02020603050405020304" pitchFamily="18" charset="0"/>
              <a:ea typeface="+mn-lt"/>
              <a:cs typeface="Times New Roman" panose="02020603050405020304" pitchFamily="18" charset="0"/>
            </a:endParaRPr>
          </a:p>
        </p:txBody>
      </p:sp>
      <p:pic>
        <p:nvPicPr>
          <p:cNvPr id="30" name="Picture 25" descr="A picture containing indoor, kitchen appliance&#10;&#10;Description automatically generated">
            <a:extLst>
              <a:ext uri="{FF2B5EF4-FFF2-40B4-BE49-F238E27FC236}">
                <a16:creationId xmlns:a16="http://schemas.microsoft.com/office/drawing/2014/main" id="{663CD5B2-2CDC-A701-C8CB-0318624E2837}"/>
              </a:ext>
            </a:extLst>
          </p:cNvPr>
          <p:cNvPicPr>
            <a:picLocks noChangeAspect="1"/>
          </p:cNvPicPr>
          <p:nvPr/>
        </p:nvPicPr>
        <p:blipFill rotWithShape="1">
          <a:blip r:embed="rId3"/>
          <a:srcRect l="24465" t="33663" r="725" b="23143"/>
          <a:stretch/>
        </p:blipFill>
        <p:spPr>
          <a:xfrm>
            <a:off x="7122111" y="24379712"/>
            <a:ext cx="3321184" cy="4594756"/>
          </a:xfrm>
          <a:prstGeom prst="rect">
            <a:avLst/>
          </a:prstGeom>
          <a:ln w="15875">
            <a:solidFill>
              <a:schemeClr val="tx1"/>
            </a:solidFill>
          </a:ln>
        </p:spPr>
      </p:pic>
      <p:pic>
        <p:nvPicPr>
          <p:cNvPr id="2" name="Picture 2">
            <a:extLst>
              <a:ext uri="{FF2B5EF4-FFF2-40B4-BE49-F238E27FC236}">
                <a16:creationId xmlns:a16="http://schemas.microsoft.com/office/drawing/2014/main" id="{EA786F00-3DD9-FA81-0CF1-630549DDC81A}"/>
              </a:ext>
            </a:extLst>
          </p:cNvPr>
          <p:cNvPicPr>
            <a:picLocks noChangeAspect="1"/>
          </p:cNvPicPr>
          <p:nvPr/>
        </p:nvPicPr>
        <p:blipFill rotWithShape="1">
          <a:blip r:embed="rId4"/>
          <a:srcRect t="14787" b="20936"/>
          <a:stretch/>
        </p:blipFill>
        <p:spPr>
          <a:xfrm>
            <a:off x="11060314" y="20278836"/>
            <a:ext cx="5378351" cy="1828800"/>
          </a:xfrm>
          <a:prstGeom prst="rect">
            <a:avLst/>
          </a:prstGeom>
          <a:ln w="15875">
            <a:solidFill>
              <a:schemeClr val="tx1"/>
            </a:solidFill>
          </a:ln>
        </p:spPr>
      </p:pic>
      <p:pic>
        <p:nvPicPr>
          <p:cNvPr id="3" name="Picture 4" descr="A picture containing text, writing implement, stationary, pen&#10;&#10;Description automatically generated">
            <a:extLst>
              <a:ext uri="{FF2B5EF4-FFF2-40B4-BE49-F238E27FC236}">
                <a16:creationId xmlns:a16="http://schemas.microsoft.com/office/drawing/2014/main" id="{E67FB228-0584-6E15-359A-0988DB5F8F56}"/>
              </a:ext>
            </a:extLst>
          </p:cNvPr>
          <p:cNvPicPr>
            <a:picLocks noChangeAspect="1"/>
          </p:cNvPicPr>
          <p:nvPr/>
        </p:nvPicPr>
        <p:blipFill rotWithShape="1">
          <a:blip r:embed="rId5"/>
          <a:srcRect l="14435" t="5300" r="-373" b="12991"/>
          <a:stretch/>
        </p:blipFill>
        <p:spPr>
          <a:xfrm>
            <a:off x="7506566" y="8588376"/>
            <a:ext cx="2936729" cy="3664242"/>
          </a:xfrm>
          <a:prstGeom prst="rect">
            <a:avLst/>
          </a:prstGeom>
          <a:ln w="15875">
            <a:solidFill>
              <a:schemeClr val="tx1"/>
            </a:solidFill>
          </a:ln>
        </p:spPr>
      </p:pic>
      <p:pic>
        <p:nvPicPr>
          <p:cNvPr id="8" name="Picture 7">
            <a:extLst>
              <a:ext uri="{FF2B5EF4-FFF2-40B4-BE49-F238E27FC236}">
                <a16:creationId xmlns:a16="http://schemas.microsoft.com/office/drawing/2014/main" id="{295FB438-CDEE-DF1B-B174-CBA9D73A8DF6}"/>
              </a:ext>
            </a:extLst>
          </p:cNvPr>
          <p:cNvPicPr>
            <a:picLocks noChangeAspect="1"/>
          </p:cNvPicPr>
          <p:nvPr/>
        </p:nvPicPr>
        <p:blipFill>
          <a:blip r:embed="rId6"/>
          <a:stretch>
            <a:fillRect/>
          </a:stretch>
        </p:blipFill>
        <p:spPr>
          <a:xfrm rot="5400000">
            <a:off x="6486357" y="15459345"/>
            <a:ext cx="3888644" cy="2889560"/>
          </a:xfrm>
          <a:prstGeom prst="rect">
            <a:avLst/>
          </a:prstGeom>
          <a:ln w="15875">
            <a:solidFill>
              <a:schemeClr val="tx1"/>
            </a:solidFill>
          </a:ln>
        </p:spPr>
      </p:pic>
      <p:pic>
        <p:nvPicPr>
          <p:cNvPr id="53" name="Picture 3">
            <a:extLst>
              <a:ext uri="{FF2B5EF4-FFF2-40B4-BE49-F238E27FC236}">
                <a16:creationId xmlns:a16="http://schemas.microsoft.com/office/drawing/2014/main" id="{0388F271-186F-4970-8A62-DCF118F2F7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526" y="371322"/>
            <a:ext cx="5157093" cy="2165333"/>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4" name="Picture 4">
            <a:extLst>
              <a:ext uri="{FF2B5EF4-FFF2-40B4-BE49-F238E27FC236}">
                <a16:creationId xmlns:a16="http://schemas.microsoft.com/office/drawing/2014/main" id="{E1B90D49-A661-4166-A28D-C90DA4F0D3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3472" y="2641556"/>
            <a:ext cx="4960147" cy="197660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6" name="Picture 55">
            <a:extLst>
              <a:ext uri="{FF2B5EF4-FFF2-40B4-BE49-F238E27FC236}">
                <a16:creationId xmlns:a16="http://schemas.microsoft.com/office/drawing/2014/main" id="{8F01D4A0-12DE-4867-9A3A-13ECFDBD5AD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471092" y="2828174"/>
            <a:ext cx="5297568" cy="1825335"/>
          </a:xfrm>
          <a:prstGeom prst="rect">
            <a:avLst/>
          </a:prstGeom>
        </p:spPr>
      </p:pic>
      <p:pic>
        <p:nvPicPr>
          <p:cNvPr id="59" name="Picture 19" descr="Logo, company name&#10;&#10;Description automatically generated">
            <a:extLst>
              <a:ext uri="{FF2B5EF4-FFF2-40B4-BE49-F238E27FC236}">
                <a16:creationId xmlns:a16="http://schemas.microsoft.com/office/drawing/2014/main" id="{B45E0AEE-F056-4510-9E96-3B7935324AE1}"/>
              </a:ext>
            </a:extLst>
          </p:cNvPr>
          <p:cNvPicPr>
            <a:picLocks noChangeAspect="1"/>
          </p:cNvPicPr>
          <p:nvPr/>
        </p:nvPicPr>
        <p:blipFill rotWithShape="1">
          <a:blip r:embed="rId10"/>
          <a:srcRect l="13855" t="23404" r="10843" b="36281"/>
          <a:stretch/>
        </p:blipFill>
        <p:spPr>
          <a:xfrm>
            <a:off x="38211380" y="-55231"/>
            <a:ext cx="5995556" cy="2839585"/>
          </a:xfrm>
          <a:prstGeom prst="rect">
            <a:avLst/>
          </a:prstGeom>
          <a:effectLst>
            <a:glow>
              <a:schemeClr val="bg1">
                <a:alpha val="40000"/>
              </a:schemeClr>
            </a:glow>
          </a:effectLst>
        </p:spPr>
      </p:pic>
      <p:sp>
        <p:nvSpPr>
          <p:cNvPr id="62" name="TextBox 61">
            <a:extLst>
              <a:ext uri="{FF2B5EF4-FFF2-40B4-BE49-F238E27FC236}">
                <a16:creationId xmlns:a16="http://schemas.microsoft.com/office/drawing/2014/main" id="{0BA611B7-01BC-4804-AEB7-2E581862CE95}"/>
              </a:ext>
            </a:extLst>
          </p:cNvPr>
          <p:cNvSpPr txBox="1"/>
          <p:nvPr/>
        </p:nvSpPr>
        <p:spPr>
          <a:xfrm>
            <a:off x="11192517" y="6887146"/>
            <a:ext cx="18335824"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3200" dirty="0">
                <a:latin typeface="Times New Roman"/>
                <a:ea typeface="+mn-lt"/>
                <a:cs typeface="+mn-lt"/>
              </a:rPr>
              <a:t>Team MANTA RAY is an interdisciplinary project dedicated to creating, maintaining, and expanding a network of marine robots for seafloor mapping and underwater perception. The network began as just the autonomous surface vehicle (ASV) and unpiloted underwater vehicle (UUV), but has expanded to include a prototype of the ASV, known as TUPPS, and two kinds of remotely operated vehicles, known as GUPPS and KRILL. With these systems, students work to improve communication between vehicles, develop autonomous behaviors and algorithms, and upgrade existing mechanical systems to improve precision and performance.</a:t>
            </a:r>
            <a:endParaRPr lang="en-US" dirty="0"/>
          </a:p>
        </p:txBody>
      </p:sp>
      <p:pic>
        <p:nvPicPr>
          <p:cNvPr id="64" name="Picture 12" descr="Diagram&#10;&#10;Description automatically generated">
            <a:extLst>
              <a:ext uri="{FF2B5EF4-FFF2-40B4-BE49-F238E27FC236}">
                <a16:creationId xmlns:a16="http://schemas.microsoft.com/office/drawing/2014/main" id="{E9C7BB15-F096-4913-990F-E2E95E9FB12B}"/>
              </a:ext>
            </a:extLst>
          </p:cNvPr>
          <p:cNvPicPr>
            <a:picLocks noChangeAspect="1"/>
          </p:cNvPicPr>
          <p:nvPr/>
        </p:nvPicPr>
        <p:blipFill>
          <a:blip r:embed="rId11"/>
          <a:stretch>
            <a:fillRect/>
          </a:stretch>
        </p:blipFill>
        <p:spPr>
          <a:xfrm>
            <a:off x="16365122" y="10087677"/>
            <a:ext cx="7809519" cy="5019843"/>
          </a:xfrm>
          <a:prstGeom prst="rect">
            <a:avLst/>
          </a:prstGeom>
          <a:ln w="15875">
            <a:solidFill>
              <a:schemeClr val="tx1"/>
            </a:solidFill>
          </a:ln>
        </p:spPr>
      </p:pic>
      <p:sp>
        <p:nvSpPr>
          <p:cNvPr id="65" name="Rectangle 64">
            <a:extLst>
              <a:ext uri="{FF2B5EF4-FFF2-40B4-BE49-F238E27FC236}">
                <a16:creationId xmlns:a16="http://schemas.microsoft.com/office/drawing/2014/main" id="{9E305B12-9429-4DC9-9DB6-18BC0DD6E137}"/>
              </a:ext>
            </a:extLst>
          </p:cNvPr>
          <p:cNvSpPr/>
          <p:nvPr/>
        </p:nvSpPr>
        <p:spPr>
          <a:xfrm>
            <a:off x="10972800" y="31505999"/>
            <a:ext cx="18745200" cy="1035899"/>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just"/>
            <a:r>
              <a:rPr lang="en-US" sz="3200" dirty="0">
                <a:solidFill>
                  <a:schemeClr val="tx1"/>
                </a:solidFill>
                <a:latin typeface="Garamond"/>
                <a:ea typeface="+mn-lt"/>
                <a:cs typeface="+mn-lt"/>
              </a:rPr>
              <a:t>Special Thanks to NUWC Division Keyport: Thai </a:t>
            </a:r>
            <a:r>
              <a:rPr lang="en-US" sz="3200" dirty="0" smtClean="0">
                <a:solidFill>
                  <a:schemeClr val="tx1"/>
                </a:solidFill>
                <a:latin typeface="Garamond"/>
                <a:ea typeface="+mn-lt"/>
                <a:cs typeface="+mn-lt"/>
              </a:rPr>
              <a:t>Tran </a:t>
            </a:r>
            <a:r>
              <a:rPr lang="en-US" sz="3200" dirty="0">
                <a:solidFill>
                  <a:schemeClr val="tx1"/>
                </a:solidFill>
                <a:latin typeface="Garamond"/>
                <a:ea typeface="+mn-lt"/>
                <a:cs typeface="+mn-lt"/>
              </a:rPr>
              <a:t>and Dr. </a:t>
            </a:r>
            <a:r>
              <a:rPr lang="en-US" sz="3200">
                <a:solidFill>
                  <a:schemeClr val="tx1"/>
                </a:solidFill>
                <a:latin typeface="Garamond"/>
                <a:ea typeface="+mn-lt"/>
                <a:cs typeface="+mn-lt"/>
              </a:rPr>
              <a:t>Martin </a:t>
            </a:r>
            <a:r>
              <a:rPr lang="en-US" sz="3200" smtClean="0">
                <a:solidFill>
                  <a:schemeClr val="tx1"/>
                </a:solidFill>
                <a:latin typeface="Garamond"/>
                <a:ea typeface="+mn-lt"/>
                <a:cs typeface="+mn-lt"/>
              </a:rPr>
              <a:t>Renken</a:t>
            </a:r>
            <a:endParaRPr lang="en-US" sz="3200" dirty="0">
              <a:solidFill>
                <a:schemeClr val="tx1"/>
              </a:solidFill>
              <a:latin typeface="Garamond"/>
              <a:ea typeface="+mn-lt"/>
              <a:cs typeface="+mn-lt"/>
            </a:endParaRPr>
          </a:p>
          <a:p>
            <a:pPr algn="just"/>
            <a:r>
              <a:rPr lang="en-US" sz="3200" dirty="0">
                <a:solidFill>
                  <a:schemeClr val="tx1"/>
                </a:solidFill>
                <a:latin typeface="Garamond"/>
                <a:ea typeface="+mn-lt"/>
                <a:cs typeface="+mn-lt"/>
              </a:rPr>
              <a:t>UNH: Laura Gustafson, Kelly Danforth, Scott Campbell, </a:t>
            </a:r>
            <a:r>
              <a:rPr lang="en-US" sz="3200" dirty="0" err="1">
                <a:solidFill>
                  <a:schemeClr val="tx1"/>
                </a:solidFill>
                <a:latin typeface="Garamond"/>
                <a:ea typeface="+mn-lt"/>
                <a:cs typeface="+mn-lt"/>
              </a:rPr>
              <a:t>Debarpan</a:t>
            </a:r>
            <a:r>
              <a:rPr lang="en-US" sz="3200" dirty="0">
                <a:solidFill>
                  <a:schemeClr val="tx1"/>
                </a:solidFill>
                <a:latin typeface="Garamond"/>
                <a:ea typeface="+mn-lt"/>
                <a:cs typeface="+mn-lt"/>
              </a:rPr>
              <a:t> Bhowmick and the Olson Center</a:t>
            </a:r>
          </a:p>
        </p:txBody>
      </p:sp>
      <p:pic>
        <p:nvPicPr>
          <p:cNvPr id="55" name="Picture 3" descr="A picture containing indoor, floor, several&#10;&#10;Description automatically generated">
            <a:extLst>
              <a:ext uri="{FF2B5EF4-FFF2-40B4-BE49-F238E27FC236}">
                <a16:creationId xmlns:a16="http://schemas.microsoft.com/office/drawing/2014/main" id="{DF3A46EB-E1E1-8566-5798-41A16C324225}"/>
              </a:ext>
            </a:extLst>
          </p:cNvPr>
          <p:cNvPicPr>
            <a:picLocks noChangeAspect="1"/>
          </p:cNvPicPr>
          <p:nvPr/>
        </p:nvPicPr>
        <p:blipFill rotWithShape="1">
          <a:blip r:embed="rId12"/>
          <a:srcRect l="4297" t="16850" r="272" b="34066"/>
          <a:stretch/>
        </p:blipFill>
        <p:spPr>
          <a:xfrm>
            <a:off x="3475655" y="20104314"/>
            <a:ext cx="6302603" cy="2198513"/>
          </a:xfrm>
          <a:prstGeom prst="rect">
            <a:avLst/>
          </a:prstGeom>
          <a:ln w="15875">
            <a:solidFill>
              <a:schemeClr val="tx1"/>
            </a:solidFill>
          </a:ln>
        </p:spPr>
      </p:pic>
      <p:pic>
        <p:nvPicPr>
          <p:cNvPr id="66" name="Picture 16" descr="A picture containing person, computer, indoor, computer&#10;&#10;Description automatically generated">
            <a:extLst>
              <a:ext uri="{FF2B5EF4-FFF2-40B4-BE49-F238E27FC236}">
                <a16:creationId xmlns:a16="http://schemas.microsoft.com/office/drawing/2014/main" id="{DF625C2C-CB43-0EA3-AE78-9AEDD3EA8BDA}"/>
              </a:ext>
            </a:extLst>
          </p:cNvPr>
          <p:cNvPicPr>
            <a:picLocks noChangeAspect="1"/>
          </p:cNvPicPr>
          <p:nvPr/>
        </p:nvPicPr>
        <p:blipFill rotWithShape="1">
          <a:blip r:embed="rId13"/>
          <a:srcRect l="35056" t="10264" r="-267" b="43893"/>
          <a:stretch/>
        </p:blipFill>
        <p:spPr>
          <a:xfrm>
            <a:off x="5236157" y="29565600"/>
            <a:ext cx="5033386" cy="2841343"/>
          </a:xfrm>
          <a:prstGeom prst="rect">
            <a:avLst/>
          </a:prstGeom>
          <a:ln w="15875">
            <a:solidFill>
              <a:schemeClr val="tx1"/>
            </a:solidFill>
          </a:ln>
        </p:spPr>
      </p:pic>
      <p:sp>
        <p:nvSpPr>
          <p:cNvPr id="71" name="TextBox 70">
            <a:extLst>
              <a:ext uri="{FF2B5EF4-FFF2-40B4-BE49-F238E27FC236}">
                <a16:creationId xmlns:a16="http://schemas.microsoft.com/office/drawing/2014/main" id="{C9C42615-6C41-F824-33F0-2FC75EC1535D}"/>
              </a:ext>
            </a:extLst>
          </p:cNvPr>
          <p:cNvSpPr txBox="1"/>
          <p:nvPr/>
        </p:nvSpPr>
        <p:spPr>
          <a:xfrm>
            <a:off x="11063422" y="25051524"/>
            <a:ext cx="18281968" cy="3416320"/>
          </a:xfrm>
          <a:prstGeom prst="rect">
            <a:avLst/>
          </a:prstGeom>
          <a:noFill/>
        </p:spPr>
        <p:txBody>
          <a:bodyPr wrap="square" lIns="91440" tIns="45720" rIns="91440" bIns="45720" rtlCol="0" anchor="t">
            <a:spAutoFit/>
          </a:bodyPr>
          <a:lstStyle/>
          <a:p>
            <a:pPr algn="just"/>
            <a:r>
              <a:rPr lang="en-US" sz="3600" dirty="0">
                <a:latin typeface="Times New Roman"/>
                <a:ea typeface="+mn-lt"/>
                <a:cs typeface="Times New Roman"/>
              </a:rPr>
              <a:t>KRILL is the newest addition to the MANTA RAY fleet. The 3D laser-printed hull was gifted to MANTARAY in 2021 by NUWC Keyport, Washington. The MANTARY team supplemented funds to purchase and manufacture additional hardware to reproduce the KRILL design. Once recreated the team began making alterations such as a fiberoptics tether. Long-term KRILL will act as a platform for autonomy testing. </a:t>
            </a:r>
            <a:endParaRPr lang="en-US" sz="3600" dirty="0">
              <a:ea typeface="+mn-lt"/>
              <a:cs typeface="+mn-lt"/>
            </a:endParaRPr>
          </a:p>
          <a:p>
            <a:pPr algn="just">
              <a:buSzPts val="1800"/>
            </a:pPr>
            <a:endParaRPr lang="en-US" sz="3600" b="1" dirty="0">
              <a:latin typeface="Times New Roman" panose="02020603050405020304" pitchFamily="18" charset="0"/>
              <a:ea typeface="+mn-lt"/>
              <a:cs typeface="Times New Roman" panose="02020603050405020304" pitchFamily="18" charset="0"/>
            </a:endParaRPr>
          </a:p>
        </p:txBody>
      </p:sp>
      <p:pic>
        <p:nvPicPr>
          <p:cNvPr id="77" name="Picture 6" descr="A picture containing indoor&#10;&#10;Description automatically generated">
            <a:extLst>
              <a:ext uri="{FF2B5EF4-FFF2-40B4-BE49-F238E27FC236}">
                <a16:creationId xmlns:a16="http://schemas.microsoft.com/office/drawing/2014/main" id="{464607CC-9938-8B33-24E1-63FCBDD94365}"/>
              </a:ext>
            </a:extLst>
          </p:cNvPr>
          <p:cNvPicPr>
            <a:picLocks noChangeAspect="1"/>
          </p:cNvPicPr>
          <p:nvPr/>
        </p:nvPicPr>
        <p:blipFill>
          <a:blip r:embed="rId14"/>
          <a:stretch>
            <a:fillRect/>
          </a:stretch>
        </p:blipFill>
        <p:spPr>
          <a:xfrm>
            <a:off x="22592625" y="26982412"/>
            <a:ext cx="6283376" cy="4363386"/>
          </a:xfrm>
          <a:prstGeom prst="rect">
            <a:avLst/>
          </a:prstGeom>
        </p:spPr>
      </p:pic>
      <p:sp>
        <p:nvSpPr>
          <p:cNvPr id="80" name="Text Placeholder 17">
            <a:extLst>
              <a:ext uri="{FF2B5EF4-FFF2-40B4-BE49-F238E27FC236}">
                <a16:creationId xmlns:a16="http://schemas.microsoft.com/office/drawing/2014/main" id="{482BAD81-5805-AC71-7542-BD8AC4DDBB68}"/>
              </a:ext>
            </a:extLst>
          </p:cNvPr>
          <p:cNvSpPr txBox="1">
            <a:spLocks/>
          </p:cNvSpPr>
          <p:nvPr/>
        </p:nvSpPr>
        <p:spPr>
          <a:xfrm>
            <a:off x="30175200" y="5760720"/>
            <a:ext cx="13258800" cy="1127359"/>
          </a:xfrm>
          <a:prstGeom prst="rect">
            <a:avLst/>
          </a:prstGeom>
          <a:solidFill>
            <a:srgbClr val="007BD0"/>
          </a:solidFill>
          <a:ln>
            <a:solidFill>
              <a:srgbClr val="2F528F"/>
            </a:solidFill>
          </a:ln>
        </p:spPr>
        <p:txBody>
          <a:bodyPr vert="horz" lIns="365760" tIns="45720" rIns="91440" bIns="45720" rtlCol="0" anchor="ctr">
            <a:noAutofit/>
          </a:bodyPr>
          <a:lstStyle>
            <a:defPPr>
              <a:defRPr lang="en-US"/>
            </a:defPPr>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KRILL - development</a:t>
            </a:r>
          </a:p>
        </p:txBody>
      </p:sp>
      <p:sp>
        <p:nvSpPr>
          <p:cNvPr id="83" name="Text Placeholder 6">
            <a:extLst>
              <a:ext uri="{FF2B5EF4-FFF2-40B4-BE49-F238E27FC236}">
                <a16:creationId xmlns:a16="http://schemas.microsoft.com/office/drawing/2014/main" id="{A068C8D5-2B1A-937F-F414-A0A4B99D58A9}"/>
              </a:ext>
            </a:extLst>
          </p:cNvPr>
          <p:cNvSpPr txBox="1">
            <a:spLocks/>
          </p:cNvSpPr>
          <p:nvPr/>
        </p:nvSpPr>
        <p:spPr>
          <a:xfrm>
            <a:off x="30175200" y="16230663"/>
            <a:ext cx="13258800" cy="1219200"/>
          </a:xfrm>
          <a:prstGeom prst="rect">
            <a:avLst/>
          </a:prstGeom>
          <a:solidFill>
            <a:srgbClr val="007BD0"/>
          </a:solidFill>
          <a:ln>
            <a:solidFill>
              <a:srgbClr val="2F528F"/>
            </a:solidFill>
          </a:ln>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dirty="0">
                <a:latin typeface="Times New Roman"/>
                <a:cs typeface="Times New Roman"/>
              </a:rPr>
              <a:t>KRILL - Testing</a:t>
            </a:r>
          </a:p>
        </p:txBody>
      </p:sp>
      <p:sp>
        <p:nvSpPr>
          <p:cNvPr id="87" name="Rectangle 86">
            <a:extLst>
              <a:ext uri="{FF2B5EF4-FFF2-40B4-BE49-F238E27FC236}">
                <a16:creationId xmlns:a16="http://schemas.microsoft.com/office/drawing/2014/main" id="{878CD25B-29EE-9AFA-4610-CB28C604672B}"/>
              </a:ext>
            </a:extLst>
          </p:cNvPr>
          <p:cNvSpPr/>
          <p:nvPr/>
        </p:nvSpPr>
        <p:spPr>
          <a:xfrm>
            <a:off x="30175200" y="17340523"/>
            <a:ext cx="13258800" cy="8814550"/>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90" name="Rectangle 89">
            <a:extLst>
              <a:ext uri="{FF2B5EF4-FFF2-40B4-BE49-F238E27FC236}">
                <a16:creationId xmlns:a16="http://schemas.microsoft.com/office/drawing/2014/main" id="{3A540EEB-F956-6D98-86C1-FDBCB8AC5053}"/>
              </a:ext>
            </a:extLst>
          </p:cNvPr>
          <p:cNvSpPr/>
          <p:nvPr/>
        </p:nvSpPr>
        <p:spPr>
          <a:xfrm>
            <a:off x="30175200" y="6713162"/>
            <a:ext cx="13258800" cy="9345248"/>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91" name="TextBox 90">
            <a:extLst>
              <a:ext uri="{FF2B5EF4-FFF2-40B4-BE49-F238E27FC236}">
                <a16:creationId xmlns:a16="http://schemas.microsoft.com/office/drawing/2014/main" id="{7AAF7BD6-A0AA-F343-6E98-ADAE6C5FDFF4}"/>
              </a:ext>
            </a:extLst>
          </p:cNvPr>
          <p:cNvSpPr txBox="1"/>
          <p:nvPr/>
        </p:nvSpPr>
        <p:spPr>
          <a:xfrm>
            <a:off x="30689356" y="7248231"/>
            <a:ext cx="6670200" cy="8956298"/>
          </a:xfrm>
          <a:prstGeom prst="rect">
            <a:avLst/>
          </a:prstGeom>
          <a:noFill/>
        </p:spPr>
        <p:txBody>
          <a:bodyPr wrap="square" lIns="91440" tIns="45720" rIns="91440" bIns="45720" rtlCol="0" anchor="t">
            <a:spAutoFit/>
          </a:bodyPr>
          <a:lstStyle/>
          <a:p>
            <a:pPr algn="just"/>
            <a:r>
              <a:rPr lang="en-US" sz="3600" b="1" dirty="0">
                <a:latin typeface="Times New Roman"/>
                <a:ea typeface="+mn-lt"/>
                <a:cs typeface="Times New Roman"/>
              </a:rPr>
              <a:t>Reverse Engineering</a:t>
            </a:r>
            <a:endParaRPr lang="en-US" sz="3600" dirty="0">
              <a:ea typeface="+mn-lt"/>
              <a:cs typeface="+mn-lt"/>
            </a:endParaRPr>
          </a:p>
          <a:p>
            <a:pPr marL="171450" indent="-171450" algn="just">
              <a:buFont typeface="Arial,Sans-Serif"/>
              <a:buChar char="•"/>
            </a:pPr>
            <a:r>
              <a:rPr lang="en-US" sz="3600" dirty="0">
                <a:latin typeface="Times New Roman"/>
                <a:ea typeface="+mn-lt"/>
                <a:cs typeface="Times New Roman"/>
              </a:rPr>
              <a:t>Disassemble 3D files</a:t>
            </a:r>
          </a:p>
          <a:p>
            <a:pPr marL="171450" indent="-171450" algn="just">
              <a:buFont typeface="Arial,Sans-Serif"/>
              <a:buChar char="•"/>
            </a:pPr>
            <a:r>
              <a:rPr lang="en-US" sz="3600" dirty="0">
                <a:latin typeface="Times New Roman"/>
                <a:ea typeface="+mn-lt"/>
                <a:cs typeface="Times New Roman"/>
              </a:rPr>
              <a:t>Decipher given documentation</a:t>
            </a:r>
          </a:p>
          <a:p>
            <a:pPr algn="just"/>
            <a:r>
              <a:rPr lang="en-US" sz="3600" b="1" dirty="0">
                <a:latin typeface="Times New Roman"/>
                <a:ea typeface="+mn-lt"/>
                <a:cs typeface="Times New Roman"/>
              </a:rPr>
              <a:t>Manufacturing</a:t>
            </a:r>
          </a:p>
          <a:p>
            <a:pPr marL="171450" indent="-171450" algn="just">
              <a:buFont typeface="Arial,Sans-Serif"/>
              <a:buChar char="•"/>
            </a:pPr>
            <a:r>
              <a:rPr lang="en-US" sz="3600" dirty="0">
                <a:latin typeface="Times New Roman"/>
                <a:ea typeface="+mn-lt"/>
                <a:cs typeface="Times New Roman"/>
              </a:rPr>
              <a:t>Mill additional dome features</a:t>
            </a:r>
          </a:p>
          <a:p>
            <a:pPr marL="171450" indent="-171450" algn="just">
              <a:buFont typeface="Arial,Sans-Serif"/>
              <a:buChar char="•"/>
            </a:pPr>
            <a:r>
              <a:rPr lang="en-US" sz="3600" dirty="0">
                <a:latin typeface="Times New Roman"/>
                <a:ea typeface="+mn-lt"/>
                <a:cs typeface="Times New Roman"/>
              </a:rPr>
              <a:t>Laser-cut gaskets</a:t>
            </a:r>
            <a:endParaRPr lang="en-US" sz="3600" dirty="0">
              <a:ea typeface="+mn-lt"/>
              <a:cs typeface="+mn-lt"/>
            </a:endParaRPr>
          </a:p>
          <a:p>
            <a:pPr marL="171450" indent="-171450" algn="just">
              <a:buFont typeface="Arial,Sans-Serif"/>
              <a:buChar char="•"/>
            </a:pPr>
            <a:r>
              <a:rPr lang="en-US" sz="3600" dirty="0">
                <a:latin typeface="Times New Roman"/>
                <a:ea typeface="+mn-lt"/>
                <a:cs typeface="Times New Roman"/>
              </a:rPr>
              <a:t>Water Jet pressure plates</a:t>
            </a:r>
          </a:p>
          <a:p>
            <a:pPr marL="171450" indent="-171450" algn="just">
              <a:buFont typeface="Arial,Sans-Serif"/>
              <a:buChar char="•"/>
            </a:pPr>
            <a:r>
              <a:rPr lang="en-US" sz="3600" dirty="0">
                <a:latin typeface="Times New Roman"/>
                <a:ea typeface="+mn-lt"/>
                <a:cs typeface="Times New Roman"/>
              </a:rPr>
              <a:t>Soldered threaded heat inserts</a:t>
            </a:r>
          </a:p>
          <a:p>
            <a:pPr marL="171450" indent="-171450" algn="just">
              <a:buFont typeface="Arial,Sans-Serif"/>
              <a:buChar char="•"/>
            </a:pPr>
            <a:r>
              <a:rPr lang="en-US" sz="3600" dirty="0">
                <a:latin typeface="Times New Roman"/>
                <a:ea typeface="+mn-lt"/>
                <a:cs typeface="Times New Roman"/>
              </a:rPr>
              <a:t>Epoxy Neodymium Magnets</a:t>
            </a:r>
          </a:p>
          <a:p>
            <a:pPr algn="just"/>
            <a:r>
              <a:rPr lang="en-US" sz="3600" b="1" dirty="0">
                <a:latin typeface="Times New Roman"/>
                <a:ea typeface="+mn-lt"/>
                <a:cs typeface="Times New Roman"/>
              </a:rPr>
              <a:t>Fiber-optic Cable</a:t>
            </a:r>
            <a:endParaRPr lang="en-US" sz="3600" dirty="0">
              <a:ea typeface="+mn-lt"/>
              <a:cs typeface="+mn-lt"/>
            </a:endParaRPr>
          </a:p>
          <a:p>
            <a:pPr marL="171450" indent="-171450" algn="just">
              <a:buFont typeface="Arial,Sans-Serif"/>
              <a:buChar char="•"/>
            </a:pPr>
            <a:r>
              <a:rPr lang="en-US" sz="3600" dirty="0">
                <a:latin typeface="Times New Roman"/>
                <a:ea typeface="+mn-lt"/>
                <a:cs typeface="Times New Roman"/>
              </a:rPr>
              <a:t>Maintain communication from remote sub-surface</a:t>
            </a:r>
          </a:p>
          <a:p>
            <a:pPr marL="171450" indent="-171450" algn="just">
              <a:buFont typeface="Arial,Sans-Serif"/>
              <a:buChar char="•"/>
            </a:pPr>
            <a:r>
              <a:rPr lang="en-US" sz="3600" dirty="0">
                <a:solidFill>
                  <a:schemeClr val="tx1"/>
                </a:solidFill>
                <a:latin typeface="Times New Roman" panose="02020603050405020304" pitchFamily="18" charset="0"/>
                <a:cs typeface="Times New Roman" panose="02020603050405020304" pitchFamily="18" charset="0"/>
              </a:rPr>
              <a:t>Transmit signal from joystick to PixHawk4 (PX4) over fiber optic tether, without RC receiver</a:t>
            </a:r>
            <a:endParaRPr lang="en-US" sz="3600" dirty="0">
              <a:latin typeface="Times New Roman"/>
              <a:ea typeface="+mn-lt"/>
              <a:cs typeface="Times New Roman"/>
            </a:endParaRPr>
          </a:p>
          <a:p>
            <a:pPr algn="just"/>
            <a:endParaRPr lang="en-US" sz="3600" dirty="0">
              <a:latin typeface="Times New Roman"/>
              <a:ea typeface="+mn-lt"/>
              <a:cs typeface="Times New Roman"/>
            </a:endParaRPr>
          </a:p>
        </p:txBody>
      </p:sp>
      <p:sp>
        <p:nvSpPr>
          <p:cNvPr id="93" name="TextBox 92">
            <a:extLst>
              <a:ext uri="{FF2B5EF4-FFF2-40B4-BE49-F238E27FC236}">
                <a16:creationId xmlns:a16="http://schemas.microsoft.com/office/drawing/2014/main" id="{8F882923-E710-6D72-EE63-CA80FA49EF20}"/>
              </a:ext>
            </a:extLst>
          </p:cNvPr>
          <p:cNvSpPr txBox="1"/>
          <p:nvPr/>
        </p:nvSpPr>
        <p:spPr>
          <a:xfrm>
            <a:off x="30411700" y="17417381"/>
            <a:ext cx="5643500" cy="10618291"/>
          </a:xfrm>
          <a:prstGeom prst="rect">
            <a:avLst/>
          </a:prstGeom>
          <a:noFill/>
        </p:spPr>
        <p:txBody>
          <a:bodyPr wrap="square" lIns="91440" tIns="45720" rIns="91440" bIns="45720" rtlCol="0" anchor="t">
            <a:spAutoFit/>
          </a:bodyPr>
          <a:lstStyle/>
          <a:p>
            <a:pPr algn="just"/>
            <a:r>
              <a:rPr lang="en-US" sz="3600" b="1" dirty="0">
                <a:latin typeface="Times New Roman"/>
                <a:cs typeface="Times New Roman"/>
              </a:rPr>
              <a:t>Preliminary Tank  Test</a:t>
            </a:r>
          </a:p>
          <a:p>
            <a:pPr marL="171450" indent="-171450" algn="just">
              <a:buFont typeface="Arial,Sans-Serif"/>
              <a:buChar char="•"/>
            </a:pPr>
            <a:r>
              <a:rPr lang="en-US" sz="3600" dirty="0">
                <a:latin typeface="Times New Roman"/>
                <a:cs typeface="Times New Roman"/>
              </a:rPr>
              <a:t>Side thrusters performed as expected</a:t>
            </a:r>
          </a:p>
          <a:p>
            <a:pPr marL="171450" indent="-171450" algn="just">
              <a:buFont typeface="Arial,Sans-Serif"/>
              <a:buChar char="•"/>
            </a:pPr>
            <a:r>
              <a:rPr lang="en-US" sz="3600" dirty="0">
                <a:latin typeface="Times New Roman"/>
                <a:ea typeface="+mn-lt"/>
                <a:cs typeface="Times New Roman"/>
              </a:rPr>
              <a:t>Hull remained waterproof throughout the test</a:t>
            </a:r>
          </a:p>
          <a:p>
            <a:pPr marL="171450" indent="-171450" algn="just">
              <a:buFont typeface="Arial,Sans-Serif"/>
              <a:buChar char="•"/>
            </a:pPr>
            <a:r>
              <a:rPr lang="en-US" sz="3600" dirty="0">
                <a:latin typeface="Times New Roman"/>
                <a:ea typeface="+mn-lt"/>
                <a:cs typeface="Times New Roman"/>
              </a:rPr>
              <a:t>limited to the surface due to controls, and buoyancy</a:t>
            </a:r>
          </a:p>
          <a:p>
            <a:pPr algn="just"/>
            <a:r>
              <a:rPr lang="en-US" sz="3600" b="1" dirty="0">
                <a:latin typeface="Times New Roman"/>
                <a:cs typeface="Times New Roman"/>
              </a:rPr>
              <a:t>Fiber-optics Cable</a:t>
            </a:r>
          </a:p>
          <a:p>
            <a:pPr marL="571500" indent="-571500" algn="just">
              <a:buFont typeface="Arial" panose="020B0604020202020204" pitchFamily="34" charset="0"/>
              <a:buChar char="•"/>
            </a:pPr>
            <a:r>
              <a:rPr lang="en-US" sz="3600" dirty="0">
                <a:latin typeface="Times New Roman" panose="02020603050405020304" pitchFamily="18" charset="0"/>
                <a:ea typeface="Cambria"/>
                <a:cs typeface="Times New Roman" panose="02020603050405020304" pitchFamily="18" charset="0"/>
              </a:rPr>
              <a:t>Cable tested by passing light through captured with transceiver over ethernet to a laptop</a:t>
            </a:r>
          </a:p>
          <a:p>
            <a:pPr marL="571500" indent="-571500" algn="just">
              <a:buFont typeface="Arial" panose="020B0604020202020204" pitchFamily="34" charset="0"/>
              <a:buChar char="•"/>
            </a:pPr>
            <a:r>
              <a:rPr lang="en-US" sz="3600" dirty="0">
                <a:latin typeface="Times New Roman" panose="02020603050405020304" pitchFamily="18" charset="0"/>
                <a:ea typeface="Cambria"/>
                <a:cs typeface="Times New Roman" panose="02020603050405020304" pitchFamily="18" charset="0"/>
              </a:rPr>
              <a:t>Integrated the Pi and PX4; confirmed communication through </a:t>
            </a:r>
            <a:r>
              <a:rPr lang="en-US" sz="3600" dirty="0" err="1">
                <a:latin typeface="Times New Roman" panose="02020603050405020304" pitchFamily="18" charset="0"/>
                <a:ea typeface="Cambria"/>
                <a:cs typeface="Times New Roman" panose="02020603050405020304" pitchFamily="18" charset="0"/>
              </a:rPr>
              <a:t>MAVProxy</a:t>
            </a:r>
            <a:r>
              <a:rPr lang="en-US" sz="3600" dirty="0">
                <a:latin typeface="Times New Roman" panose="02020603050405020304" pitchFamily="18" charset="0"/>
                <a:ea typeface="Cambria"/>
                <a:cs typeface="Times New Roman" panose="02020603050405020304" pitchFamily="18" charset="0"/>
              </a:rPr>
              <a:t> </a:t>
            </a:r>
          </a:p>
          <a:p>
            <a:pPr algn="just"/>
            <a:endParaRPr lang="en-US" sz="3600" b="1" dirty="0">
              <a:latin typeface="Times New Roman"/>
              <a:cs typeface="Times New Roman"/>
            </a:endParaRPr>
          </a:p>
          <a:p>
            <a:pPr algn="just"/>
            <a:endParaRPr lang="en-US" sz="3600" dirty="0">
              <a:latin typeface="Times New Roman"/>
              <a:ea typeface="+mn-lt"/>
              <a:cs typeface="Times New Roman"/>
            </a:endParaRPr>
          </a:p>
          <a:p>
            <a:pPr algn="just"/>
            <a:endParaRPr lang="en-US" sz="3600" dirty="0">
              <a:latin typeface="Times New Roman" panose="02020603050405020304" pitchFamily="18" charset="0"/>
              <a:ea typeface="+mn-lt"/>
              <a:cs typeface="Times New Roman" panose="02020603050405020304" pitchFamily="18" charset="0"/>
            </a:endParaRPr>
          </a:p>
          <a:p>
            <a:pPr algn="just">
              <a:buSzPts val="1800"/>
            </a:pPr>
            <a:endParaRPr lang="en-US" sz="3600" b="1" dirty="0">
              <a:latin typeface="Times New Roman" panose="02020603050405020304" pitchFamily="18" charset="0"/>
              <a:ea typeface="+mn-lt"/>
              <a:cs typeface="Times New Roman" panose="02020603050405020304" pitchFamily="18" charset="0"/>
            </a:endParaRPr>
          </a:p>
        </p:txBody>
      </p:sp>
      <p:pic>
        <p:nvPicPr>
          <p:cNvPr id="94" name="Picture 12" descr="A picture containing swimming, sport, water sport, ocean floor&#10;&#10;Description automatically generated">
            <a:extLst>
              <a:ext uri="{FF2B5EF4-FFF2-40B4-BE49-F238E27FC236}">
                <a16:creationId xmlns:a16="http://schemas.microsoft.com/office/drawing/2014/main" id="{328E13B0-7720-7407-705D-00ADDF6EEC5F}"/>
              </a:ext>
            </a:extLst>
          </p:cNvPr>
          <p:cNvPicPr>
            <a:picLocks noChangeAspect="1"/>
          </p:cNvPicPr>
          <p:nvPr/>
        </p:nvPicPr>
        <p:blipFill rotWithShape="1">
          <a:blip r:embed="rId15"/>
          <a:srcRect l="6151" r="15540"/>
          <a:stretch/>
        </p:blipFill>
        <p:spPr>
          <a:xfrm>
            <a:off x="36459379" y="17560623"/>
            <a:ext cx="4757205" cy="4547013"/>
          </a:xfrm>
          <a:prstGeom prst="rect">
            <a:avLst/>
          </a:prstGeom>
          <a:ln w="15875">
            <a:solidFill>
              <a:schemeClr val="tx1"/>
            </a:solidFill>
          </a:ln>
        </p:spPr>
      </p:pic>
      <p:pic>
        <p:nvPicPr>
          <p:cNvPr id="95" name="Picture 19" descr="A picture containing person&#10;&#10;Description automatically generated">
            <a:extLst>
              <a:ext uri="{FF2B5EF4-FFF2-40B4-BE49-F238E27FC236}">
                <a16:creationId xmlns:a16="http://schemas.microsoft.com/office/drawing/2014/main" id="{AE1FA82D-BFF9-9B32-BCD6-58B51D58E144}"/>
              </a:ext>
            </a:extLst>
          </p:cNvPr>
          <p:cNvPicPr>
            <a:picLocks noChangeAspect="1"/>
          </p:cNvPicPr>
          <p:nvPr/>
        </p:nvPicPr>
        <p:blipFill rotWithShape="1">
          <a:blip r:embed="rId16"/>
          <a:srcRect t="11828" r="26229" b="-1546"/>
          <a:stretch/>
        </p:blipFill>
        <p:spPr>
          <a:xfrm>
            <a:off x="38816454" y="6979787"/>
            <a:ext cx="4157397" cy="3886248"/>
          </a:xfrm>
          <a:prstGeom prst="rect">
            <a:avLst/>
          </a:prstGeom>
          <a:ln w="15875">
            <a:solidFill>
              <a:schemeClr val="tx1"/>
            </a:solidFill>
          </a:ln>
        </p:spPr>
      </p:pic>
      <p:pic>
        <p:nvPicPr>
          <p:cNvPr id="96" name="Picture 20">
            <a:extLst>
              <a:ext uri="{FF2B5EF4-FFF2-40B4-BE49-F238E27FC236}">
                <a16:creationId xmlns:a16="http://schemas.microsoft.com/office/drawing/2014/main" id="{FDEAF7F3-0033-4C57-8DE9-E124BEFF6D14}"/>
              </a:ext>
            </a:extLst>
          </p:cNvPr>
          <p:cNvPicPr>
            <a:picLocks noChangeAspect="1"/>
          </p:cNvPicPr>
          <p:nvPr/>
        </p:nvPicPr>
        <p:blipFill rotWithShape="1">
          <a:blip r:embed="rId17"/>
          <a:srcRect l="11079" t="1091" r="9179" b="630"/>
          <a:stretch/>
        </p:blipFill>
        <p:spPr>
          <a:xfrm>
            <a:off x="37868252" y="11278403"/>
            <a:ext cx="5239173" cy="4734513"/>
          </a:xfrm>
          <a:prstGeom prst="rect">
            <a:avLst/>
          </a:prstGeom>
          <a:ln w="15875">
            <a:solidFill>
              <a:schemeClr val="tx1"/>
            </a:solidFill>
          </a:ln>
        </p:spPr>
      </p:pic>
      <p:pic>
        <p:nvPicPr>
          <p:cNvPr id="97" name="Picture 96" descr="A picture containing diagram&#10;&#10;Description automatically generated">
            <a:extLst>
              <a:ext uri="{FF2B5EF4-FFF2-40B4-BE49-F238E27FC236}">
                <a16:creationId xmlns:a16="http://schemas.microsoft.com/office/drawing/2014/main" id="{A5F90310-A93A-0A20-3B0E-A2D90AA7F314}"/>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9059931" y="21203570"/>
            <a:ext cx="4119889" cy="4746592"/>
          </a:xfrm>
          <a:prstGeom prst="rect">
            <a:avLst/>
          </a:prstGeom>
          <a:ln w="9525">
            <a:solidFill>
              <a:schemeClr val="tx1"/>
            </a:solidFill>
          </a:ln>
        </p:spPr>
      </p:pic>
      <p:sp>
        <p:nvSpPr>
          <p:cNvPr id="100" name="Text Placeholder 6">
            <a:extLst>
              <a:ext uri="{FF2B5EF4-FFF2-40B4-BE49-F238E27FC236}">
                <a16:creationId xmlns:a16="http://schemas.microsoft.com/office/drawing/2014/main" id="{B29D3B41-7B49-8FCF-4291-84CD2C06F442}"/>
              </a:ext>
            </a:extLst>
          </p:cNvPr>
          <p:cNvSpPr txBox="1">
            <a:spLocks/>
          </p:cNvSpPr>
          <p:nvPr/>
        </p:nvSpPr>
        <p:spPr>
          <a:xfrm>
            <a:off x="30175200" y="26312190"/>
            <a:ext cx="13258800" cy="1315754"/>
          </a:xfrm>
          <a:prstGeom prst="rect">
            <a:avLst/>
          </a:prstGeom>
          <a:solidFill>
            <a:srgbClr val="007BD0"/>
          </a:solidFill>
          <a:ln>
            <a:solidFill>
              <a:srgbClr val="2F528F"/>
            </a:solidFill>
          </a:ln>
        </p:spPr>
        <p:txBody>
          <a:bodyPr vert="horz" lIns="365760" tIns="45720" rIns="91440" bIns="45720" rtlCol="0" anchor="ctr">
            <a:noAutofit/>
          </a:bodyPr>
          <a:lstStyle>
            <a:lvl1pPr indent="0" algn="ctr"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1pPr>
            <a:lvl2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2pPr>
            <a:lvl3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3pPr>
            <a:lvl4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4pPr>
            <a:lvl5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5pPr>
            <a:lvl6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6pPr>
            <a:lvl7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7pPr>
            <a:lvl8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8pPr>
            <a:lvl9pPr marL="0" indent="0" defTabSz="4389120">
              <a:lnSpc>
                <a:spcPct val="100000"/>
              </a:lnSpc>
              <a:spcBef>
                <a:spcPts val="0"/>
              </a:spcBef>
              <a:buClr>
                <a:schemeClr val="accent2"/>
              </a:buClr>
              <a:buFont typeface="Arial" panose="020B0604020202020204" pitchFamily="34" charset="0"/>
              <a:buNone/>
              <a:defRPr sz="6000" cap="all" baseline="0">
                <a:solidFill>
                  <a:schemeClr val="bg1"/>
                </a:solidFill>
                <a:latin typeface="+mj-lt"/>
              </a:defRPr>
            </a:lvl9pPr>
          </a:lstStyle>
          <a:p>
            <a:r>
              <a:rPr lang="en-US" sz="4000" u="sng" dirty="0">
                <a:latin typeface="Times New Roman"/>
                <a:cs typeface="Times New Roman"/>
              </a:rPr>
              <a:t>                          Future work                          </a:t>
            </a:r>
            <a:r>
              <a:rPr lang="en-US" sz="4000" u="sng" dirty="0">
                <a:solidFill>
                  <a:srgbClr val="007BD0"/>
                </a:solidFill>
                <a:latin typeface="Times New Roman"/>
                <a:cs typeface="Times New Roman"/>
              </a:rPr>
              <a:t>.</a:t>
            </a:r>
            <a:endParaRPr lang="en-US" sz="3600" u="sng" dirty="0">
              <a:solidFill>
                <a:srgbClr val="007BD0"/>
              </a:solidFill>
              <a:latin typeface="Times New Roman"/>
              <a:cs typeface="Times New Roman"/>
            </a:endParaRPr>
          </a:p>
          <a:p>
            <a:r>
              <a:rPr lang="en-US" sz="4000" dirty="0" err="1">
                <a:latin typeface="Times New Roman"/>
                <a:cs typeface="Times New Roman"/>
              </a:rPr>
              <a:t>Gupps</a:t>
            </a:r>
            <a:r>
              <a:rPr lang="en-US" sz="4000" dirty="0">
                <a:latin typeface="Times New Roman"/>
                <a:cs typeface="Times New Roman"/>
              </a:rPr>
              <a:t>                   | Krill                                      </a:t>
            </a:r>
            <a:r>
              <a:rPr lang="en-US" sz="4000" dirty="0">
                <a:solidFill>
                  <a:srgbClr val="007BD0"/>
                </a:solidFill>
                <a:latin typeface="Times New Roman"/>
                <a:cs typeface="Times New Roman"/>
              </a:rPr>
              <a:t>.</a:t>
            </a:r>
          </a:p>
        </p:txBody>
      </p:sp>
      <p:sp>
        <p:nvSpPr>
          <p:cNvPr id="101" name="Rectangle 100">
            <a:extLst>
              <a:ext uri="{FF2B5EF4-FFF2-40B4-BE49-F238E27FC236}">
                <a16:creationId xmlns:a16="http://schemas.microsoft.com/office/drawing/2014/main" id="{AB891992-4CEE-BF34-CC62-6CABAF5DAD0E}"/>
              </a:ext>
            </a:extLst>
          </p:cNvPr>
          <p:cNvSpPr/>
          <p:nvPr/>
        </p:nvSpPr>
        <p:spPr>
          <a:xfrm>
            <a:off x="30175200" y="27581514"/>
            <a:ext cx="13258800" cy="5096254"/>
          </a:xfrm>
          <a:prstGeom prst="rect">
            <a:avLst/>
          </a:prstGeom>
          <a:solidFill>
            <a:srgbClr val="D9D9D9"/>
          </a:solidFill>
          <a:ln>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103" name="TextBox 102">
            <a:extLst>
              <a:ext uri="{FF2B5EF4-FFF2-40B4-BE49-F238E27FC236}">
                <a16:creationId xmlns:a16="http://schemas.microsoft.com/office/drawing/2014/main" id="{5EDFBF0C-F517-0A5C-DE2F-C4ABC38D0DB9}"/>
              </a:ext>
            </a:extLst>
          </p:cNvPr>
          <p:cNvSpPr txBox="1"/>
          <p:nvPr/>
        </p:nvSpPr>
        <p:spPr>
          <a:xfrm>
            <a:off x="30382171" y="27736810"/>
            <a:ext cx="5242855" cy="4832092"/>
          </a:xfrm>
          <a:prstGeom prst="rect">
            <a:avLst/>
          </a:prstGeom>
          <a:noFill/>
        </p:spPr>
        <p:txBody>
          <a:bodyPr wrap="square" lIns="91440" tIns="45720" rIns="91440" bIns="45720" rtlCol="0" anchor="t">
            <a:spAutoFit/>
          </a:bodyPr>
          <a:lstStyle/>
          <a:p>
            <a:pPr algn="just"/>
            <a:r>
              <a:rPr lang="en-US" sz="3600" b="1" dirty="0">
                <a:latin typeface="Times New Roman"/>
                <a:ea typeface="+mn-lt"/>
                <a:cs typeface="Times New Roman"/>
              </a:rPr>
              <a:t>Design</a:t>
            </a:r>
          </a:p>
          <a:p>
            <a:pPr marL="171450" indent="-171450" algn="just">
              <a:buFont typeface="Arial,Sans-Serif"/>
              <a:buChar char="•"/>
            </a:pPr>
            <a:r>
              <a:rPr lang="en-US" sz="3200" dirty="0">
                <a:latin typeface="Times New Roman"/>
                <a:ea typeface="+mn-lt"/>
                <a:cs typeface="Times New Roman"/>
              </a:rPr>
              <a:t>Buoyancy and Ballasting </a:t>
            </a:r>
          </a:p>
          <a:p>
            <a:pPr marL="171450" indent="-171450" algn="just">
              <a:buFont typeface="Arial,Sans-Serif"/>
              <a:buChar char="•"/>
            </a:pPr>
            <a:r>
              <a:rPr lang="en-US" sz="3200" dirty="0">
                <a:latin typeface="Times New Roman"/>
                <a:ea typeface="+mn-lt"/>
                <a:cs typeface="Times New Roman"/>
              </a:rPr>
              <a:t>Soft Robotics</a:t>
            </a:r>
          </a:p>
          <a:p>
            <a:pPr algn="just"/>
            <a:r>
              <a:rPr lang="en-US" sz="3600" b="1" dirty="0">
                <a:latin typeface="Times New Roman"/>
                <a:ea typeface="+mn-lt"/>
                <a:cs typeface="Times New Roman"/>
              </a:rPr>
              <a:t>Sensors</a:t>
            </a:r>
            <a:endParaRPr lang="en-US" sz="3600" dirty="0">
              <a:latin typeface="Times New Roman"/>
              <a:ea typeface="+mn-lt"/>
              <a:cs typeface="Times New Roman"/>
            </a:endParaRPr>
          </a:p>
          <a:p>
            <a:pPr marL="171450" indent="-171450" algn="just">
              <a:buFont typeface="Arial,Sans-Serif"/>
              <a:buChar char="•"/>
            </a:pPr>
            <a:r>
              <a:rPr lang="en-US" sz="3200" dirty="0">
                <a:latin typeface="Times New Roman"/>
                <a:ea typeface="+mn-lt"/>
                <a:cs typeface="Times New Roman"/>
              </a:rPr>
              <a:t>Temperature, pressure, optics</a:t>
            </a:r>
          </a:p>
          <a:p>
            <a:pPr algn="just"/>
            <a:r>
              <a:rPr lang="en-US" sz="3600" b="1" dirty="0">
                <a:latin typeface="Times New Roman"/>
                <a:ea typeface="+mn-lt"/>
                <a:cs typeface="Times New Roman"/>
              </a:rPr>
              <a:t>MANTA RAY </a:t>
            </a:r>
            <a:endParaRPr lang="en-US" sz="3600" dirty="0">
              <a:latin typeface="Times New Roman"/>
              <a:ea typeface="+mn-lt"/>
              <a:cs typeface="Times New Roman"/>
            </a:endParaRPr>
          </a:p>
          <a:p>
            <a:pPr algn="just"/>
            <a:r>
              <a:rPr lang="en-US" sz="3600" b="1" dirty="0">
                <a:latin typeface="Times New Roman"/>
                <a:ea typeface="+mn-lt"/>
                <a:cs typeface="Times New Roman"/>
              </a:rPr>
              <a:t>Integration</a:t>
            </a:r>
          </a:p>
          <a:p>
            <a:pPr marL="171450" indent="-171450" algn="just">
              <a:buFont typeface="Arial,Sans-Serif"/>
              <a:buChar char="•"/>
            </a:pPr>
            <a:r>
              <a:rPr lang="en-US" sz="3200" dirty="0">
                <a:latin typeface="Times New Roman"/>
                <a:ea typeface="+mn-lt"/>
                <a:cs typeface="Times New Roman"/>
              </a:rPr>
              <a:t>Tethered to TUPPs for telemetry</a:t>
            </a:r>
          </a:p>
        </p:txBody>
      </p:sp>
      <p:pic>
        <p:nvPicPr>
          <p:cNvPr id="6" name="Picture 11">
            <a:extLst>
              <a:ext uri="{FF2B5EF4-FFF2-40B4-BE49-F238E27FC236}">
                <a16:creationId xmlns:a16="http://schemas.microsoft.com/office/drawing/2014/main" id="{E279AC83-BBD1-5022-CBDB-E7692CAA24B1}"/>
              </a:ext>
            </a:extLst>
          </p:cNvPr>
          <p:cNvPicPr>
            <a:picLocks noChangeAspect="1"/>
          </p:cNvPicPr>
          <p:nvPr/>
        </p:nvPicPr>
        <p:blipFill rotWithShape="1">
          <a:blip r:embed="rId19"/>
          <a:srcRect l="55" t="25145" r="-55" b="8081"/>
          <a:stretch/>
        </p:blipFill>
        <p:spPr>
          <a:xfrm>
            <a:off x="17028642" y="20307393"/>
            <a:ext cx="6604315" cy="1828800"/>
          </a:xfrm>
          <a:prstGeom prst="rect">
            <a:avLst/>
          </a:prstGeom>
          <a:ln w="15875">
            <a:solidFill>
              <a:schemeClr val="tx1"/>
            </a:solidFill>
          </a:ln>
        </p:spPr>
      </p:pic>
      <p:cxnSp>
        <p:nvCxnSpPr>
          <p:cNvPr id="17" name="Straight Connector 16">
            <a:extLst>
              <a:ext uri="{FF2B5EF4-FFF2-40B4-BE49-F238E27FC236}">
                <a16:creationId xmlns:a16="http://schemas.microsoft.com/office/drawing/2014/main" id="{AFD841AA-7EE8-647C-80E4-7253B735F18F}"/>
              </a:ext>
            </a:extLst>
          </p:cNvPr>
          <p:cNvCxnSpPr/>
          <p:nvPr/>
        </p:nvCxnSpPr>
        <p:spPr>
          <a:xfrm>
            <a:off x="35632031" y="27810803"/>
            <a:ext cx="0" cy="459614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7AE794E8-3498-B82F-CDBD-7FD42DD50D83}"/>
              </a:ext>
            </a:extLst>
          </p:cNvPr>
          <p:cNvSpPr txBox="1"/>
          <p:nvPr/>
        </p:nvSpPr>
        <p:spPr>
          <a:xfrm>
            <a:off x="35701370" y="27583716"/>
            <a:ext cx="7808974" cy="6186309"/>
          </a:xfrm>
          <a:prstGeom prst="rect">
            <a:avLst/>
          </a:prstGeom>
          <a:noFill/>
        </p:spPr>
        <p:txBody>
          <a:bodyPr wrap="square" lIns="91440" tIns="45720" rIns="91440" bIns="45720" rtlCol="0" anchor="t">
            <a:spAutoFit/>
          </a:bodyPr>
          <a:lstStyle/>
          <a:p>
            <a:pPr algn="just"/>
            <a:r>
              <a:rPr lang="en-US" sz="3600" b="1" dirty="0">
                <a:latin typeface="Times New Roman"/>
                <a:ea typeface="+mn-lt"/>
                <a:cs typeface="Times New Roman"/>
              </a:rPr>
              <a:t>Design</a:t>
            </a:r>
            <a:endParaRPr lang="en-US" sz="3600" dirty="0">
              <a:latin typeface="Times New Roman" panose="02020603050405020304" pitchFamily="18" charset="0"/>
              <a:ea typeface="+mn-lt"/>
              <a:cs typeface="Times New Roman" panose="02020603050405020304" pitchFamily="18" charset="0"/>
            </a:endParaRPr>
          </a:p>
          <a:p>
            <a:pPr marL="171450" indent="-171450" algn="just">
              <a:buFont typeface="Arial,Sans-Serif"/>
              <a:buChar char="•"/>
            </a:pPr>
            <a:r>
              <a:rPr lang="en-US" sz="3200" dirty="0">
                <a:latin typeface="Times New Roman"/>
                <a:cs typeface="Times New Roman"/>
              </a:rPr>
              <a:t>Buoyancy, Ballasting, and Balance</a:t>
            </a:r>
          </a:p>
          <a:p>
            <a:pPr marL="171450" indent="-171450" algn="just">
              <a:buFont typeface="Arial,Sans-Serif"/>
              <a:buChar char="•"/>
            </a:pPr>
            <a:r>
              <a:rPr lang="en-US" sz="3200" dirty="0">
                <a:latin typeface="Times New Roman"/>
                <a:cs typeface="Times New Roman"/>
              </a:rPr>
              <a:t>Main thruster and fin actuators improvements</a:t>
            </a:r>
          </a:p>
          <a:p>
            <a:pPr marL="171450" indent="-171450" algn="just">
              <a:buFont typeface="Arial,Sans-Serif"/>
              <a:buChar char="•"/>
            </a:pPr>
            <a:r>
              <a:rPr lang="en-US" sz="3200" dirty="0">
                <a:solidFill>
                  <a:schemeClr val="tx1"/>
                </a:solidFill>
                <a:latin typeface="Times New Roman" panose="02020603050405020304" pitchFamily="18" charset="0"/>
                <a:ea typeface="Cambria"/>
                <a:cs typeface="Times New Roman" panose="02020603050405020304" pitchFamily="18" charset="0"/>
              </a:rPr>
              <a:t>Waterproof </a:t>
            </a:r>
            <a:r>
              <a:rPr lang="en-US" sz="3200" dirty="0">
                <a:latin typeface="Times New Roman" panose="02020603050405020304" pitchFamily="18" charset="0"/>
                <a:ea typeface="Cambria"/>
                <a:cs typeface="Times New Roman" panose="02020603050405020304" pitchFamily="18" charset="0"/>
              </a:rPr>
              <a:t>fiber optic tether </a:t>
            </a:r>
            <a:endParaRPr lang="en-US" sz="3200" dirty="0">
              <a:latin typeface="Times New Roman"/>
              <a:cs typeface="Times New Roman"/>
            </a:endParaRPr>
          </a:p>
          <a:p>
            <a:pPr marL="171450" indent="-171450" algn="just">
              <a:buFont typeface="Arial,Sans-Serif"/>
              <a:buChar char="•"/>
            </a:pPr>
            <a:r>
              <a:rPr lang="en-US" sz="3200" dirty="0">
                <a:latin typeface="Times New Roman" panose="02020603050405020304" pitchFamily="18" charset="0"/>
                <a:ea typeface="Cambria"/>
                <a:cs typeface="Times New Roman" panose="02020603050405020304" pitchFamily="18" charset="0"/>
              </a:rPr>
              <a:t>S</a:t>
            </a:r>
            <a:r>
              <a:rPr lang="en-US" sz="3200" dirty="0">
                <a:solidFill>
                  <a:schemeClr val="tx1"/>
                </a:solidFill>
                <a:latin typeface="Times New Roman" panose="02020603050405020304" pitchFamily="18" charset="0"/>
                <a:ea typeface="Cambria"/>
                <a:cs typeface="Times New Roman" panose="02020603050405020304" pitchFamily="18" charset="0"/>
              </a:rPr>
              <a:t>witch and power sense module to monitor battery</a:t>
            </a:r>
          </a:p>
          <a:p>
            <a:pPr marL="171450" indent="-171450" algn="just">
              <a:buFont typeface="Arial,Sans-Serif"/>
              <a:buChar char="•"/>
            </a:pPr>
            <a:r>
              <a:rPr lang="en-US" sz="3200" dirty="0">
                <a:latin typeface="Times New Roman" panose="02020603050405020304" pitchFamily="18" charset="0"/>
                <a:ea typeface="Cambria"/>
                <a:cs typeface="Times New Roman" panose="02020603050405020304" pitchFamily="18" charset="0"/>
              </a:rPr>
              <a:t>Configure transceivers to run on battery</a:t>
            </a:r>
          </a:p>
          <a:p>
            <a:pPr algn="just"/>
            <a:r>
              <a:rPr lang="en-US" sz="3600" b="1" dirty="0">
                <a:latin typeface="Times New Roman"/>
                <a:ea typeface="+mn-lt"/>
                <a:cs typeface="Times New Roman"/>
              </a:rPr>
              <a:t>Testing</a:t>
            </a:r>
          </a:p>
          <a:p>
            <a:pPr marL="171450" indent="-171450" algn="just">
              <a:buFont typeface="Arial,Sans-Serif"/>
              <a:buChar char="•"/>
            </a:pPr>
            <a:r>
              <a:rPr lang="en-US" sz="3200" dirty="0">
                <a:solidFill>
                  <a:schemeClr val="tx1"/>
                </a:solidFill>
                <a:latin typeface="Times New Roman" panose="02020603050405020304" pitchFamily="18" charset="0"/>
                <a:ea typeface="Cambria"/>
                <a:cs typeface="Times New Roman" panose="02020603050405020304" pitchFamily="18" charset="0"/>
              </a:rPr>
              <a:t>Conduct a power analysis</a:t>
            </a:r>
          </a:p>
          <a:p>
            <a:pPr marL="171450" indent="-171450" algn="just">
              <a:buFont typeface="Arial,Sans-Serif"/>
              <a:buChar char="•"/>
            </a:pPr>
            <a:r>
              <a:rPr lang="en-US" sz="3200" dirty="0">
                <a:solidFill>
                  <a:schemeClr val="tx1"/>
                </a:solidFill>
                <a:latin typeface="Times New Roman" panose="02020603050405020304" pitchFamily="18" charset="0"/>
                <a:ea typeface="Cambria"/>
                <a:cs typeface="Times New Roman" panose="02020603050405020304" pitchFamily="18" charset="0"/>
              </a:rPr>
              <a:t>Submergence test</a:t>
            </a:r>
            <a:r>
              <a:rPr lang="en-US" sz="3200" dirty="0">
                <a:latin typeface="Times New Roman" panose="02020603050405020304" pitchFamily="18" charset="0"/>
                <a:ea typeface="Cambria"/>
                <a:cs typeface="Times New Roman" panose="02020603050405020304" pitchFamily="18" charset="0"/>
              </a:rPr>
              <a:t>ing</a:t>
            </a:r>
            <a:endParaRPr lang="en-US" sz="3200" dirty="0">
              <a:solidFill>
                <a:schemeClr val="tx1"/>
              </a:solidFill>
              <a:latin typeface="Times New Roman" panose="02020603050405020304" pitchFamily="18" charset="0"/>
              <a:ea typeface="Cambria"/>
              <a:cs typeface="Times New Roman" panose="02020603050405020304" pitchFamily="18" charset="0"/>
            </a:endParaRPr>
          </a:p>
          <a:p>
            <a:pPr marL="171450" indent="-171450" algn="just">
              <a:buFont typeface="Arial,Sans-Serif"/>
              <a:buChar char="•"/>
            </a:pPr>
            <a:endParaRPr lang="en-US" sz="3200" dirty="0">
              <a:solidFill>
                <a:schemeClr val="tx1"/>
              </a:solidFill>
              <a:latin typeface="Times New Roman" panose="02020603050405020304" pitchFamily="18" charset="0"/>
              <a:ea typeface="Cambria"/>
              <a:cs typeface="Times New Roman" panose="02020603050405020304" pitchFamily="18" charset="0"/>
            </a:endParaRPr>
          </a:p>
          <a:p>
            <a:pPr algn="just"/>
            <a:endParaRPr lang="en-US" sz="3600" b="1" dirty="0">
              <a:latin typeface="Times New Roman" panose="02020603050405020304" pitchFamily="18" charset="0"/>
              <a:ea typeface="+mn-lt"/>
              <a:cs typeface="Times New Roman" panose="02020603050405020304" pitchFamily="18" charset="0"/>
            </a:endParaRPr>
          </a:p>
        </p:txBody>
      </p:sp>
      <p:pic>
        <p:nvPicPr>
          <p:cNvPr id="5" name="Picture 4">
            <a:extLst>
              <a:ext uri="{FF2B5EF4-FFF2-40B4-BE49-F238E27FC236}">
                <a16:creationId xmlns:a16="http://schemas.microsoft.com/office/drawing/2014/main" id="{249622C9-6DBC-9CF3-FD9F-A847EE5A1BD6}"/>
              </a:ext>
            </a:extLst>
          </p:cNvPr>
          <p:cNvPicPr>
            <a:picLocks noChangeAspect="1"/>
          </p:cNvPicPr>
          <p:nvPr/>
        </p:nvPicPr>
        <p:blipFill rotWithShape="1">
          <a:blip r:embed="rId20"/>
          <a:srcRect t="15853" b="30976"/>
          <a:stretch/>
        </p:blipFill>
        <p:spPr>
          <a:xfrm flipH="1">
            <a:off x="24450744" y="20289170"/>
            <a:ext cx="4586019" cy="1828800"/>
          </a:xfrm>
          <a:prstGeom prst="rect">
            <a:avLst/>
          </a:prstGeom>
          <a:ln w="15875">
            <a:solidFill>
              <a:schemeClr val="tx1"/>
            </a:solidFill>
          </a:ln>
        </p:spPr>
      </p:pic>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ustom 1">
      <a:dk1>
        <a:srgbClr val="292934"/>
      </a:dk1>
      <a:lt1>
        <a:srgbClr val="FFFFFF"/>
      </a:lt1>
      <a:dk2>
        <a:srgbClr val="D2533C"/>
      </a:dk2>
      <a:lt2>
        <a:srgbClr val="F3F2DC"/>
      </a:lt2>
      <a:accent1>
        <a:srgbClr val="93A299"/>
      </a:accent1>
      <a:accent2>
        <a:srgbClr val="AD8F67"/>
      </a:accent2>
      <a:accent3>
        <a:srgbClr val="726056"/>
      </a:accent3>
      <a:accent4>
        <a:srgbClr val="007BD0"/>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1867</TotalTime>
  <Words>505</Words>
  <Application>Microsoft Office PowerPoint</Application>
  <PresentationFormat>Custom</PresentationFormat>
  <Paragraphs>93</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Arial,Sans-Serif</vt:lpstr>
      <vt:lpstr>Calibri</vt:lpstr>
      <vt:lpstr>Cambria</vt:lpstr>
      <vt:lpstr>Garamond</vt:lpstr>
      <vt:lpstr>Times New Roman</vt:lpstr>
      <vt:lpstr>Medical Poster</vt:lpstr>
      <vt:lpstr>Marine And Naval Technological Advancements for Robotic AutonomY (MANTA RAY): Ghost Unpiloted Performance Platform Submersible (GUPPS) and KRILL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Title] Lorem ipsum dolor sit amet, consectetuer adipiscing elit maecenas porttitor congue massa fusce</dc:title>
  <dc:creator/>
  <cp:lastModifiedBy>Thein, May-Win</cp:lastModifiedBy>
  <cp:revision>1771</cp:revision>
  <dcterms:created xsi:type="dcterms:W3CDTF">2013-12-03T00:45:10Z</dcterms:created>
  <dcterms:modified xsi:type="dcterms:W3CDTF">2022-06-10T20:51:48Z</dcterms:modified>
</cp:coreProperties>
</file>