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6"/>
  </p:sldMasterIdLst>
  <p:sldIdLst>
    <p:sldId id="256" r:id="rId7"/>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5DB715-CEDF-4EA0-A62C-84B0BA109462}" v="10" dt="2022-06-15T18:49:43.5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173" autoAdjust="0"/>
    <p:restoredTop sz="94434" autoAdjust="0"/>
  </p:normalViewPr>
  <p:slideViewPr>
    <p:cSldViewPr snapToGrid="0">
      <p:cViewPr>
        <p:scale>
          <a:sx n="30" d="100"/>
          <a:sy n="30" d="100"/>
        </p:scale>
        <p:origin x="1308" y="-39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tableStyles" Target="tableStyles.xml"/><Relationship Id="rId5" Type="http://schemas.openxmlformats.org/officeDocument/2006/relationships/customXml" Target="../customXml/item5.xml"/><Relationship Id="rId10"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6/15/2022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6/15/2022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6/15/2022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6/15/2022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6/15/2022</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2.JPG"/><Relationship Id="rId3" Type="http://schemas.openxmlformats.org/officeDocument/2006/relationships/image" Target="../media/image2.jpeg"/><Relationship Id="rId7" Type="http://schemas.openxmlformats.org/officeDocument/2006/relationships/image" Target="../media/image6.JPG"/><Relationship Id="rId12"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G"/><Relationship Id="rId5" Type="http://schemas.openxmlformats.org/officeDocument/2006/relationships/image" Target="../media/image4.png"/><Relationship Id="rId15" Type="http://schemas.openxmlformats.org/officeDocument/2006/relationships/image" Target="../media/image14.JPG"/><Relationship Id="rId10" Type="http://schemas.openxmlformats.org/officeDocument/2006/relationships/image" Target="../media/image9.JPG"/><Relationship Id="rId4" Type="http://schemas.openxmlformats.org/officeDocument/2006/relationships/image" Target="../media/image3.png"/><Relationship Id="rId9" Type="http://schemas.openxmlformats.org/officeDocument/2006/relationships/image" Target="../media/image8.JPG"/><Relationship Id="rId1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128509"/>
            <a:ext cx="43038076" cy="3488499"/>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fontScale="90000"/>
          </a:bodyPr>
          <a:lstStyle/>
          <a:p>
            <a:r>
              <a:rPr lang="en-US" sz="8000" dirty="0">
                <a:solidFill>
                  <a:schemeClr val="bg1"/>
                </a:solidFill>
                <a:latin typeface="Cambria" panose="02040503050406030204" pitchFamily="18" charset="0"/>
                <a:cs typeface="Arial" panose="020B0604020202020204" pitchFamily="34" charset="0"/>
              </a:rPr>
              <a:t>Observation of Magnetotail Structures in Comparison to the Substorm Current Wedge</a:t>
            </a:r>
            <a:br>
              <a:rPr lang="en-US" sz="9600" dirty="0">
                <a:solidFill>
                  <a:schemeClr val="bg1"/>
                </a:solidFill>
                <a:latin typeface="Cambria" panose="02040503050406030204" pitchFamily="18" charset="0"/>
                <a:cs typeface="Arial" panose="020B0604020202020204" pitchFamily="34" charset="0"/>
              </a:rPr>
            </a:br>
            <a:r>
              <a:rPr lang="en-US" sz="5400" dirty="0">
                <a:solidFill>
                  <a:schemeClr val="bg1"/>
                </a:solidFill>
                <a:latin typeface="Cambria" panose="02040503050406030204" pitchFamily="18" charset="0"/>
                <a:cs typeface="Arial" panose="020B0604020202020204" pitchFamily="34" charset="0"/>
              </a:rPr>
              <a:t>Adewuyi M.</a:t>
            </a:r>
            <a:r>
              <a:rPr lang="en-US" sz="5400" baseline="30000" dirty="0">
                <a:solidFill>
                  <a:schemeClr val="bg1"/>
                </a:solidFill>
                <a:latin typeface="Cambria" panose="02040503050406030204" pitchFamily="18" charset="0"/>
                <a:cs typeface="Arial" panose="020B0604020202020204" pitchFamily="34" charset="0"/>
              </a:rPr>
              <a:t>1</a:t>
            </a:r>
            <a:r>
              <a:rPr lang="en-US" sz="5400" dirty="0">
                <a:solidFill>
                  <a:schemeClr val="bg1"/>
                </a:solidFill>
                <a:latin typeface="Cambria" panose="02040503050406030204" pitchFamily="18" charset="0"/>
                <a:cs typeface="Arial" panose="020B0604020202020204" pitchFamily="34" charset="0"/>
              </a:rPr>
              <a:t>, Keesee A.</a:t>
            </a:r>
            <a:r>
              <a:rPr lang="en-US" sz="5400" baseline="30000" dirty="0">
                <a:solidFill>
                  <a:schemeClr val="bg1"/>
                </a:solidFill>
                <a:latin typeface="Cambria" panose="02040503050406030204" pitchFamily="18" charset="0"/>
                <a:cs typeface="Arial" panose="020B0604020202020204" pitchFamily="34" charset="0"/>
              </a:rPr>
              <a:t>1</a:t>
            </a:r>
            <a:br>
              <a:rPr lang="en-US" sz="5400" dirty="0">
                <a:solidFill>
                  <a:schemeClr val="bg1"/>
                </a:solidFill>
                <a:latin typeface="Cambria" panose="02040503050406030204" pitchFamily="18" charset="0"/>
                <a:cs typeface="Arial" panose="020B0604020202020204" pitchFamily="34" charset="0"/>
              </a:rPr>
            </a:br>
            <a:r>
              <a:rPr lang="en-US" sz="5400" baseline="30000" dirty="0">
                <a:solidFill>
                  <a:schemeClr val="bg1"/>
                </a:solidFill>
                <a:latin typeface="Cambria" panose="02040503050406030204" pitchFamily="18" charset="0"/>
                <a:cs typeface="Arial" panose="020B0604020202020204" pitchFamily="34" charset="0"/>
              </a:rPr>
              <a:t>1</a:t>
            </a:r>
            <a:r>
              <a:rPr lang="en-US" sz="5400" i="1" dirty="0">
                <a:solidFill>
                  <a:schemeClr val="bg1"/>
                </a:solidFill>
                <a:latin typeface="Cambria" panose="02040503050406030204" pitchFamily="18" charset="0"/>
                <a:cs typeface="Arial" panose="020B0604020202020204" pitchFamily="34" charset="0"/>
              </a:rPr>
              <a:t>Department of Physics and Astronomy, University of New Hampshire, Durham, NH 03824</a:t>
            </a:r>
            <a:br>
              <a:rPr lang="en-US" sz="5400" i="1" dirty="0">
                <a:solidFill>
                  <a:schemeClr val="bg1"/>
                </a:solidFill>
                <a:latin typeface="Cambria" panose="02040503050406030204" pitchFamily="18" charset="0"/>
                <a:cs typeface="Arial" panose="020B0604020202020204" pitchFamily="34" charset="0"/>
              </a:rPr>
            </a:br>
            <a:endParaRPr lang="en-US" sz="115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409845" y="4996572"/>
            <a:ext cx="11676139" cy="10917409"/>
          </a:xfrm>
          <a:prstGeom prst="rect">
            <a:avLst/>
          </a:prstGeom>
          <a:noFill/>
          <a:ln>
            <a:solidFill>
              <a:srgbClr val="002060"/>
            </a:solidFill>
          </a:ln>
        </p:spPr>
        <p:txBody>
          <a:bodyPr vert="horz" lIns="106674" tIns="53337" rIns="106674" bIns="53337"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l">
              <a:buFont typeface="Arial" panose="020B0604020202020204" pitchFamily="34" charset="0"/>
              <a:buChar char="•"/>
            </a:pPr>
            <a:r>
              <a:rPr lang="en-US" sz="4400" dirty="0">
                <a:latin typeface="Cambria" panose="02040503050406030204" pitchFamily="18" charset="0"/>
              </a:rPr>
              <a:t>Using the data provided by the TWINS ENA Imager, a global temperature map of the magnetotail is generated.</a:t>
            </a:r>
          </a:p>
          <a:p>
            <a:pPr marL="571500" indent="-571500" algn="l">
              <a:buFont typeface="Arial" panose="020B0604020202020204" pitchFamily="34" charset="0"/>
              <a:buChar char="•"/>
            </a:pPr>
            <a:r>
              <a:rPr lang="en-US" sz="4400" dirty="0">
                <a:latin typeface="Cambria" panose="02040503050406030204" pitchFamily="18" charset="0"/>
              </a:rPr>
              <a:t>Using the generated temperature map of the magnetotail, we examine the mesoscale structures observed in these maps for the June 1</a:t>
            </a:r>
            <a:r>
              <a:rPr lang="en-US" sz="4400" baseline="30000" dirty="0">
                <a:latin typeface="Cambria" panose="02040503050406030204" pitchFamily="18" charset="0"/>
              </a:rPr>
              <a:t>st</a:t>
            </a:r>
            <a:r>
              <a:rPr lang="en-US" sz="4400" dirty="0">
                <a:latin typeface="Cambria" panose="02040503050406030204" pitchFamily="18" charset="0"/>
              </a:rPr>
              <a:t> 2015 substorm event, and it’s relation to the substorm current wedge (SCW).</a:t>
            </a:r>
          </a:p>
          <a:p>
            <a:pPr marL="571500" indent="-571500" algn="l">
              <a:buFont typeface="Arial" panose="020B0604020202020204" pitchFamily="34" charset="0"/>
              <a:buChar char="•"/>
            </a:pPr>
            <a:r>
              <a:rPr lang="en-US" sz="4400" dirty="0">
                <a:latin typeface="Cambria" panose="02040503050406030204" pitchFamily="18" charset="0"/>
              </a:rPr>
              <a:t>GOES 13,14, and 15 satellites were used to determine the boundaries of the SCW that formed during this event, based on the deflections in the D coordinates of the magnetic field (VDH Coordinates).</a:t>
            </a:r>
          </a:p>
          <a:p>
            <a:pPr marL="571500" indent="-571500" algn="l">
              <a:buFont typeface="Arial" panose="020B0604020202020204" pitchFamily="34" charset="0"/>
              <a:buChar char="•"/>
            </a:pPr>
            <a:r>
              <a:rPr lang="en-US" sz="4400" dirty="0">
                <a:latin typeface="Cambria" panose="02040503050406030204" pitchFamily="18" charset="0"/>
              </a:rPr>
              <a:t>Spherical Elementary Current Systems (SECS) [Weygand et al. 2011], was used for ionospheric observations of the SCW.</a:t>
            </a:r>
          </a:p>
          <a:p>
            <a:pPr marL="571500" indent="-571500" algn="l">
              <a:buFont typeface="Arial" panose="020B0604020202020204" pitchFamily="34" charset="0"/>
              <a:buChar char="•"/>
            </a:pPr>
            <a:endParaRPr lang="en-US" sz="4400" dirty="0">
              <a:latin typeface="Cambria" panose="02040503050406030204" pitchFamily="18" charset="0"/>
            </a:endParaRPr>
          </a:p>
          <a:p>
            <a:pPr marL="571500" indent="-571500" algn="l">
              <a:buFont typeface="Arial" panose="020B0604020202020204" pitchFamily="34" charset="0"/>
              <a:buChar char="•"/>
            </a:pPr>
            <a:endParaRPr lang="en-US" sz="4400" dirty="0">
              <a:latin typeface="Cambria" panose="02040503050406030204" pitchFamily="18" charset="0"/>
            </a:endParaRPr>
          </a:p>
        </p:txBody>
      </p:sp>
      <p:sp>
        <p:nvSpPr>
          <p:cNvPr id="7" name="Subtitle 2"/>
          <p:cNvSpPr txBox="1">
            <a:spLocks/>
          </p:cNvSpPr>
          <p:nvPr/>
        </p:nvSpPr>
        <p:spPr>
          <a:xfrm>
            <a:off x="12202153" y="3760501"/>
            <a:ext cx="16742124" cy="120347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Geomagnetic Background</a:t>
            </a:r>
          </a:p>
        </p:txBody>
      </p:sp>
      <p:sp>
        <p:nvSpPr>
          <p:cNvPr id="12" name="Subtitle 2"/>
          <p:cNvSpPr txBox="1">
            <a:spLocks/>
          </p:cNvSpPr>
          <p:nvPr/>
        </p:nvSpPr>
        <p:spPr>
          <a:xfrm>
            <a:off x="36857353" y="16976035"/>
            <a:ext cx="6579778" cy="7553739"/>
          </a:xfrm>
          <a:prstGeom prst="rect">
            <a:avLst/>
          </a:prstGeom>
          <a:noFill/>
          <a:ln>
            <a:solidFill>
              <a:srgbClr val="002060"/>
            </a:solidFill>
          </a:ln>
        </p:spPr>
        <p:txBody>
          <a:bodyPr vert="horz" lIns="106674" tIns="53337" rIns="106674" bIns="53337"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l">
              <a:spcBef>
                <a:spcPts val="0"/>
              </a:spcBef>
              <a:buFont typeface="Arial" panose="020B0604020202020204" pitchFamily="34" charset="0"/>
              <a:buChar char="•"/>
            </a:pPr>
            <a:r>
              <a:rPr lang="en-US" sz="3600" dirty="0">
                <a:latin typeface="Cambria" panose="02040503050406030204" pitchFamily="18" charset="0"/>
              </a:rPr>
              <a:t>SCW signature observed around 3:45 UT and 5:15 UT at geosynchronous orbit. </a:t>
            </a:r>
          </a:p>
          <a:p>
            <a:pPr marL="571500" indent="-571500" algn="l">
              <a:spcBef>
                <a:spcPts val="0"/>
              </a:spcBef>
              <a:buFont typeface="Arial" panose="020B0604020202020204" pitchFamily="34" charset="0"/>
              <a:buChar char="•"/>
            </a:pPr>
            <a:r>
              <a:rPr lang="en-US" sz="3600" dirty="0">
                <a:latin typeface="Cambria" panose="02040503050406030204" pitchFamily="18" charset="0"/>
              </a:rPr>
              <a:t>Consistent regions of enhanced ion temperature seen in the maps.</a:t>
            </a:r>
          </a:p>
          <a:p>
            <a:pPr marL="571500" indent="-571500" algn="l">
              <a:spcBef>
                <a:spcPts val="0"/>
              </a:spcBef>
              <a:buFont typeface="Arial" panose="020B0604020202020204" pitchFamily="34" charset="0"/>
              <a:buChar char="•"/>
            </a:pPr>
            <a:r>
              <a:rPr lang="en-US" sz="3600" dirty="0">
                <a:latin typeface="Cambria" panose="02040503050406030204" pitchFamily="18" charset="0"/>
              </a:rPr>
              <a:t>SECS </a:t>
            </a:r>
            <a:r>
              <a:rPr lang="en-US" sz="3600" dirty="0" err="1">
                <a:latin typeface="Cambria" panose="02040503050406030204" pitchFamily="18" charset="0"/>
              </a:rPr>
              <a:t>keogram</a:t>
            </a:r>
            <a:r>
              <a:rPr lang="en-US" sz="3600" dirty="0">
                <a:latin typeface="Cambria" panose="02040503050406030204" pitchFamily="18" charset="0"/>
              </a:rPr>
              <a:t> shows regions of enhanced upward FAC temporally consistent with in-Situ observations and temperature maps. </a:t>
            </a:r>
          </a:p>
          <a:p>
            <a:pPr marL="571500" indent="-571500" algn="l">
              <a:spcBef>
                <a:spcPts val="0"/>
              </a:spcBef>
              <a:buFont typeface="Arial" panose="020B0604020202020204" pitchFamily="34" charset="0"/>
              <a:buChar char="•"/>
            </a:pPr>
            <a:r>
              <a:rPr lang="en-US" sz="3600" dirty="0">
                <a:latin typeface="Cambria" panose="02040503050406030204" pitchFamily="18" charset="0"/>
              </a:rPr>
              <a:t>A clear indication of SCW can be seen at 5:15 UT. </a:t>
            </a:r>
          </a:p>
          <a:p>
            <a:pPr marL="571500" indent="-571500" algn="l">
              <a:spcBef>
                <a:spcPts val="0"/>
              </a:spcBef>
              <a:buFont typeface="Arial" panose="020B0604020202020204" pitchFamily="34" charset="0"/>
              <a:buChar char="•"/>
            </a:pPr>
            <a:r>
              <a:rPr lang="en-US" sz="3600" dirty="0">
                <a:latin typeface="Cambria" panose="02040503050406030204" pitchFamily="18" charset="0"/>
              </a:rPr>
              <a:t>Future work is to </a:t>
            </a:r>
            <a:r>
              <a:rPr lang="en-US" sz="3600" dirty="0" err="1">
                <a:latin typeface="Cambria" panose="02040503050406030204" pitchFamily="18" charset="0"/>
              </a:rPr>
              <a:t>perfom</a:t>
            </a:r>
            <a:r>
              <a:rPr lang="en-US" sz="3600" dirty="0">
                <a:latin typeface="Cambria" panose="02040503050406030204" pitchFamily="18" charset="0"/>
              </a:rPr>
              <a:t> a statistical analysis based on multiple event to see the temporal and spatial evolutions of SCW formation.</a:t>
            </a:r>
          </a:p>
        </p:txBody>
      </p:sp>
      <p:sp>
        <p:nvSpPr>
          <p:cNvPr id="13" name="Subtitle 2"/>
          <p:cNvSpPr txBox="1">
            <a:spLocks/>
          </p:cNvSpPr>
          <p:nvPr/>
        </p:nvSpPr>
        <p:spPr>
          <a:xfrm>
            <a:off x="409848" y="3760501"/>
            <a:ext cx="11676136" cy="1205773"/>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29075621" y="3760501"/>
            <a:ext cx="14361510" cy="1205773"/>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SECS</a:t>
            </a:r>
          </a:p>
        </p:txBody>
      </p:sp>
      <p:sp>
        <p:nvSpPr>
          <p:cNvPr id="17" name="Subtitle 2"/>
          <p:cNvSpPr txBox="1">
            <a:spLocks/>
          </p:cNvSpPr>
          <p:nvPr/>
        </p:nvSpPr>
        <p:spPr>
          <a:xfrm>
            <a:off x="36857353" y="15942365"/>
            <a:ext cx="6579778" cy="976904"/>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Conclusions</a:t>
            </a:r>
          </a:p>
        </p:txBody>
      </p:sp>
      <p:sp>
        <p:nvSpPr>
          <p:cNvPr id="18" name="Subtitle 2"/>
          <p:cNvSpPr txBox="1">
            <a:spLocks/>
          </p:cNvSpPr>
          <p:nvPr/>
        </p:nvSpPr>
        <p:spPr>
          <a:xfrm>
            <a:off x="36899243" y="30081764"/>
            <a:ext cx="6558301" cy="703652"/>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Acknowledgements</a:t>
            </a:r>
          </a:p>
        </p:txBody>
      </p:sp>
      <p:sp>
        <p:nvSpPr>
          <p:cNvPr id="19" name="Subtitle 2"/>
          <p:cNvSpPr txBox="1">
            <a:spLocks/>
          </p:cNvSpPr>
          <p:nvPr/>
        </p:nvSpPr>
        <p:spPr>
          <a:xfrm>
            <a:off x="29149491" y="5069379"/>
            <a:ext cx="14258182" cy="10816220"/>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700" dirty="0">
              <a:latin typeface="Cambria" panose="02040503050406030204" pitchFamily="18" charset="0"/>
            </a:endParaRPr>
          </a:p>
        </p:txBody>
      </p:sp>
      <p:sp>
        <p:nvSpPr>
          <p:cNvPr id="30" name="Subtitle 2"/>
          <p:cNvSpPr txBox="1">
            <a:spLocks/>
          </p:cNvSpPr>
          <p:nvPr/>
        </p:nvSpPr>
        <p:spPr>
          <a:xfrm>
            <a:off x="369598" y="15926692"/>
            <a:ext cx="11716386" cy="103367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GOES In Situ Observation</a:t>
            </a:r>
          </a:p>
        </p:txBody>
      </p:sp>
      <p:sp>
        <p:nvSpPr>
          <p:cNvPr id="31" name="Subtitle 2"/>
          <p:cNvSpPr txBox="1">
            <a:spLocks/>
          </p:cNvSpPr>
          <p:nvPr/>
        </p:nvSpPr>
        <p:spPr>
          <a:xfrm>
            <a:off x="12218899" y="16976036"/>
            <a:ext cx="24532535" cy="15583896"/>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333" y="215810"/>
            <a:ext cx="2298576" cy="3042233"/>
          </a:xfrm>
          <a:prstGeom prst="rect">
            <a:avLst/>
          </a:prstGeom>
        </p:spPr>
      </p:pic>
      <p:sp>
        <p:nvSpPr>
          <p:cNvPr id="85" name="Subtitle 2"/>
          <p:cNvSpPr txBox="1">
            <a:spLocks/>
          </p:cNvSpPr>
          <p:nvPr/>
        </p:nvSpPr>
        <p:spPr>
          <a:xfrm>
            <a:off x="36899243" y="25817291"/>
            <a:ext cx="6558302" cy="4276539"/>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buFont typeface="Arial" panose="020B0604020202020204" pitchFamily="34" charset="0"/>
              <a:buChar char="•"/>
            </a:pPr>
            <a:r>
              <a:rPr lang="en-US" sz="2800" dirty="0"/>
              <a:t>A. M. </a:t>
            </a:r>
            <a:r>
              <a:rPr lang="en-US" sz="2800" dirty="0" err="1"/>
              <a:t>Keesee</a:t>
            </a:r>
            <a:r>
              <a:rPr lang="en-US" sz="2800" dirty="0"/>
              <a:t>, R. M. </a:t>
            </a:r>
            <a:r>
              <a:rPr lang="en-US" sz="2800" dirty="0" err="1"/>
              <a:t>Katus</a:t>
            </a:r>
            <a:r>
              <a:rPr lang="en-US" sz="2800" dirty="0"/>
              <a:t>, </a:t>
            </a:r>
            <a:r>
              <a:rPr lang="en-US" sz="2800" dirty="0" err="1"/>
              <a:t>M.Floyd</a:t>
            </a:r>
            <a:r>
              <a:rPr lang="en-US" sz="2800" dirty="0"/>
              <a:t>, and E. E. </a:t>
            </a:r>
            <a:r>
              <a:rPr lang="en-US" sz="2800" dirty="0" err="1"/>
              <a:t>Scime</a:t>
            </a:r>
            <a:r>
              <a:rPr lang="en-US" sz="2800" dirty="0"/>
              <a:t> (2020), Database  of  storm-time  equatorial  ion  temperatures  in  Earth’s  magnetosphere calculated from energetic neutral atom data. Journal of Geophysical Research: Space Physics</a:t>
            </a:r>
          </a:p>
          <a:p>
            <a:pPr marL="457200" indent="-457200" algn="l">
              <a:spcBef>
                <a:spcPts val="0"/>
              </a:spcBef>
              <a:buFont typeface="Arial" panose="020B0604020202020204" pitchFamily="34" charset="0"/>
              <a:buChar char="•"/>
            </a:pPr>
            <a:endParaRPr lang="en-US" sz="2800" dirty="0">
              <a:latin typeface="Cambria" panose="02040503050406030204" pitchFamily="18" charset="0"/>
            </a:endParaRPr>
          </a:p>
          <a:p>
            <a:pPr marL="457200" indent="-457200" algn="l">
              <a:spcBef>
                <a:spcPts val="0"/>
              </a:spcBef>
              <a:buFont typeface="Arial" panose="020B0604020202020204" pitchFamily="34" charset="0"/>
              <a:buChar char="•"/>
            </a:pPr>
            <a:r>
              <a:rPr lang="en-US" sz="2800" dirty="0" err="1"/>
              <a:t>Scime</a:t>
            </a:r>
            <a:r>
              <a:rPr lang="en-US" sz="2800" dirty="0"/>
              <a:t>, E., and S. </a:t>
            </a:r>
            <a:r>
              <a:rPr lang="en-US" sz="2800" dirty="0" err="1"/>
              <a:t>Hokin</a:t>
            </a:r>
            <a:r>
              <a:rPr lang="en-US" sz="2800" dirty="0"/>
              <a:t> (1992), Design and calibration of a fast‐time resolution charge‐exchange analyzer, </a:t>
            </a:r>
            <a:r>
              <a:rPr lang="en-US" sz="2800" i="1" dirty="0"/>
              <a:t>Rev. Sci. </a:t>
            </a:r>
            <a:r>
              <a:rPr lang="en-US" sz="2800" i="1" dirty="0" err="1"/>
              <a:t>Instrum</a:t>
            </a:r>
            <a:r>
              <a:rPr lang="en-US" sz="2800" i="1" dirty="0"/>
              <a:t>.</a:t>
            </a:r>
            <a:r>
              <a:rPr lang="en-US" sz="2800" dirty="0"/>
              <a:t>, </a:t>
            </a:r>
            <a:r>
              <a:rPr lang="en-US" sz="2800" b="1" dirty="0"/>
              <a:t>63</a:t>
            </a:r>
            <a:r>
              <a:rPr lang="en-US" sz="2800" dirty="0"/>
              <a:t>, 4527. </a:t>
            </a:r>
            <a:endParaRPr lang="en-US" sz="2800" dirty="0">
              <a:latin typeface="Cambria" panose="02040503050406030204" pitchFamily="18" charset="0"/>
            </a:endParaRPr>
          </a:p>
          <a:p>
            <a:pPr algn="l"/>
            <a:endParaRPr lang="en-US" sz="2800" dirty="0">
              <a:latin typeface="Cambria" panose="02040503050406030204" pitchFamily="18" charset="0"/>
            </a:endParaRPr>
          </a:p>
        </p:txBody>
      </p:sp>
      <p:sp>
        <p:nvSpPr>
          <p:cNvPr id="93" name="Subtitle 2"/>
          <p:cNvSpPr txBox="1">
            <a:spLocks/>
          </p:cNvSpPr>
          <p:nvPr/>
        </p:nvSpPr>
        <p:spPr>
          <a:xfrm>
            <a:off x="36857353" y="24557007"/>
            <a:ext cx="6579778" cy="123305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References</a:t>
            </a:r>
          </a:p>
        </p:txBody>
      </p:sp>
      <p:sp>
        <p:nvSpPr>
          <p:cNvPr id="99" name="Subtitle 2"/>
          <p:cNvSpPr txBox="1">
            <a:spLocks/>
          </p:cNvSpPr>
          <p:nvPr/>
        </p:nvSpPr>
        <p:spPr>
          <a:xfrm>
            <a:off x="12202153" y="5069379"/>
            <a:ext cx="16742124" cy="10844602"/>
          </a:xfrm>
          <a:prstGeom prst="rect">
            <a:avLst/>
          </a:prstGeom>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00027" indent="-400027" algn="just">
              <a:spcBef>
                <a:spcPts val="0"/>
              </a:spcBef>
              <a:buFont typeface="Arial" panose="020B0604020202020204" pitchFamily="34" charset="0"/>
              <a:buChar char="•"/>
            </a:pPr>
            <a:endParaRPr lang="en-US" sz="36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36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a:p>
            <a:pPr algn="just">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p:txBody>
      </p:sp>
      <p:sp>
        <p:nvSpPr>
          <p:cNvPr id="108" name="Subtitle 2"/>
          <p:cNvSpPr txBox="1">
            <a:spLocks/>
          </p:cNvSpPr>
          <p:nvPr/>
        </p:nvSpPr>
        <p:spPr>
          <a:xfrm>
            <a:off x="36899243" y="30841470"/>
            <a:ext cx="6508430" cy="1715217"/>
          </a:xfrm>
          <a:prstGeom prst="rect">
            <a:avLst/>
          </a:prstGeom>
          <a:noFill/>
          <a:ln>
            <a:solidFill>
              <a:srgbClr val="002060"/>
            </a:solidFill>
          </a:ln>
        </p:spPr>
        <p:txBody>
          <a:bodyPr vert="horz" lIns="106674" tIns="53337" rIns="106674" bIns="53337"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l">
              <a:spcBef>
                <a:spcPts val="0"/>
              </a:spcBef>
              <a:buFont typeface="Arial" panose="020B0604020202020204" pitchFamily="34" charset="0"/>
              <a:buChar char="•"/>
            </a:pPr>
            <a:r>
              <a:rPr lang="en-US" sz="3700" dirty="0">
                <a:latin typeface="Cambria" panose="02040503050406030204" pitchFamily="18" charset="0"/>
              </a:rPr>
              <a:t>This work is funded by the NASA TWINS Mission and NASA grant </a:t>
            </a:r>
            <a:r>
              <a:rPr lang="en-US" sz="4000" dirty="0">
                <a:solidFill>
                  <a:srgbClr val="211E1E"/>
                </a:solidFill>
                <a:latin typeface="TimesNewRomanPSMT"/>
              </a:rPr>
              <a:t>80NSSC19K0755.</a:t>
            </a:r>
          </a:p>
          <a:p>
            <a:pPr marL="571500" indent="-571500" algn="l">
              <a:spcBef>
                <a:spcPts val="0"/>
              </a:spcBef>
              <a:buFont typeface="Arial" panose="020B0604020202020204" pitchFamily="34" charset="0"/>
              <a:buChar char="•"/>
            </a:pPr>
            <a:r>
              <a:rPr lang="en-US" sz="4000" dirty="0">
                <a:solidFill>
                  <a:srgbClr val="211E1E"/>
                </a:solidFill>
                <a:latin typeface="TimesNewRomanPSMT"/>
              </a:rPr>
              <a:t>NSF Award AGS-2109543 </a:t>
            </a:r>
            <a:endParaRPr lang="en-US" sz="9600" dirty="0"/>
          </a:p>
          <a:p>
            <a:pPr algn="l">
              <a:spcBef>
                <a:spcPts val="0"/>
              </a:spcBef>
            </a:pPr>
            <a:endParaRPr lang="en-US" sz="3700" dirty="0">
              <a:latin typeface="Cambria" panose="02040503050406030204" pitchFamily="18" charset="0"/>
            </a:endParaRPr>
          </a:p>
        </p:txBody>
      </p:sp>
      <p:pic>
        <p:nvPicPr>
          <p:cNvPr id="49" name="Picture 68" descr="TWINSLogo">
            <a:extLst>
              <a:ext uri="{FF2B5EF4-FFF2-40B4-BE49-F238E27FC236}">
                <a16:creationId xmlns:a16="http://schemas.microsoft.com/office/drawing/2014/main" id="{B46D2379-43C5-754A-A2CD-E53C8B1509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061067" y="152757"/>
            <a:ext cx="3346606" cy="2808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hart&#10;&#10;Description automatically generated">
            <a:extLst>
              <a:ext uri="{FF2B5EF4-FFF2-40B4-BE49-F238E27FC236}">
                <a16:creationId xmlns:a16="http://schemas.microsoft.com/office/drawing/2014/main" id="{4F0C888A-71D2-A9DF-42AA-6AC3AEA8D316}"/>
              </a:ext>
            </a:extLst>
          </p:cNvPr>
          <p:cNvPicPr>
            <a:picLocks noChangeAspect="1"/>
          </p:cNvPicPr>
          <p:nvPr/>
        </p:nvPicPr>
        <p:blipFill rotWithShape="1">
          <a:blip r:embed="rId4">
            <a:extLst>
              <a:ext uri="{28A0092B-C50C-407E-A947-70E740481C1C}">
                <a14:useLocalDpi xmlns:a14="http://schemas.microsoft.com/office/drawing/2010/main" val="0"/>
              </a:ext>
            </a:extLst>
          </a:blip>
          <a:srcRect l="6343" t="9126" r="13473" b="4487"/>
          <a:stretch/>
        </p:blipFill>
        <p:spPr>
          <a:xfrm>
            <a:off x="29945814" y="5488109"/>
            <a:ext cx="12621123" cy="8158557"/>
          </a:xfrm>
          <a:prstGeom prst="rect">
            <a:avLst/>
          </a:prstGeom>
        </p:spPr>
      </p:pic>
      <p:pic>
        <p:nvPicPr>
          <p:cNvPr id="14" name="Picture 13" descr="Chart&#10;&#10;Description automatically generated">
            <a:extLst>
              <a:ext uri="{FF2B5EF4-FFF2-40B4-BE49-F238E27FC236}">
                <a16:creationId xmlns:a16="http://schemas.microsoft.com/office/drawing/2014/main" id="{CC8C95C6-5414-4E39-7C60-9D6BD031400B}"/>
              </a:ext>
            </a:extLst>
          </p:cNvPr>
          <p:cNvPicPr>
            <a:picLocks noChangeAspect="1"/>
          </p:cNvPicPr>
          <p:nvPr/>
        </p:nvPicPr>
        <p:blipFill rotWithShape="1">
          <a:blip r:embed="rId5">
            <a:extLst>
              <a:ext uri="{28A0092B-C50C-407E-A947-70E740481C1C}">
                <a14:useLocalDpi xmlns:a14="http://schemas.microsoft.com/office/drawing/2010/main" val="0"/>
              </a:ext>
            </a:extLst>
          </a:blip>
          <a:srcRect l="6386" t="9957" r="8676" b="7873"/>
          <a:stretch/>
        </p:blipFill>
        <p:spPr>
          <a:xfrm>
            <a:off x="496333" y="17293544"/>
            <a:ext cx="11648661" cy="11269025"/>
          </a:xfrm>
          <a:prstGeom prst="rect">
            <a:avLst/>
          </a:prstGeom>
        </p:spPr>
      </p:pic>
      <p:sp>
        <p:nvSpPr>
          <p:cNvPr id="40" name="Subtitle 2">
            <a:extLst>
              <a:ext uri="{FF2B5EF4-FFF2-40B4-BE49-F238E27FC236}">
                <a16:creationId xmlns:a16="http://schemas.microsoft.com/office/drawing/2014/main" id="{2852E8B4-C4FD-B4D1-5609-E85F8090EFA9}"/>
              </a:ext>
            </a:extLst>
          </p:cNvPr>
          <p:cNvSpPr txBox="1">
            <a:spLocks/>
          </p:cNvSpPr>
          <p:nvPr/>
        </p:nvSpPr>
        <p:spPr>
          <a:xfrm>
            <a:off x="367692" y="16973074"/>
            <a:ext cx="11728542" cy="15583614"/>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41" name="Subtitle 2">
            <a:extLst>
              <a:ext uri="{FF2B5EF4-FFF2-40B4-BE49-F238E27FC236}">
                <a16:creationId xmlns:a16="http://schemas.microsoft.com/office/drawing/2014/main" id="{D2A90105-88CE-A078-0034-33E817CEAC0E}"/>
              </a:ext>
            </a:extLst>
          </p:cNvPr>
          <p:cNvSpPr txBox="1">
            <a:spLocks/>
          </p:cNvSpPr>
          <p:nvPr/>
        </p:nvSpPr>
        <p:spPr>
          <a:xfrm>
            <a:off x="12202153" y="15977406"/>
            <a:ext cx="24549281" cy="103367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ENA Temperature Map</a:t>
            </a:r>
          </a:p>
        </p:txBody>
      </p:sp>
      <p:sp>
        <p:nvSpPr>
          <p:cNvPr id="16" name="TextBox 15">
            <a:extLst>
              <a:ext uri="{FF2B5EF4-FFF2-40B4-BE49-F238E27FC236}">
                <a16:creationId xmlns:a16="http://schemas.microsoft.com/office/drawing/2014/main" id="{5E90854C-0565-B967-E38C-5682C3CEB1B7}"/>
              </a:ext>
            </a:extLst>
          </p:cNvPr>
          <p:cNvSpPr txBox="1"/>
          <p:nvPr/>
        </p:nvSpPr>
        <p:spPr>
          <a:xfrm>
            <a:off x="914400" y="28562569"/>
            <a:ext cx="10853530" cy="3539430"/>
          </a:xfrm>
          <a:prstGeom prst="rect">
            <a:avLst/>
          </a:prstGeom>
          <a:noFill/>
        </p:spPr>
        <p:txBody>
          <a:bodyPr wrap="square" rtlCol="0">
            <a:spAutoFit/>
          </a:bodyPr>
          <a:lstStyle/>
          <a:p>
            <a:r>
              <a:rPr lang="en-US" sz="2800" dirty="0">
                <a:latin typeface="Cambria" panose="02040503050406030204" pitchFamily="18" charset="0"/>
                <a:ea typeface="Cambria" panose="02040503050406030204" pitchFamily="18" charset="0"/>
              </a:rPr>
              <a:t>Fig. 4: In situ Observation of the 2015 event from the GOES satellites in VDH coordinate system. Deflections in the D component of the magnetic field at geosynchronous orbit can be used as a proxy for the identification of substorm current wedge. Negative deflection in the D component of GOES 13 at around 3:45 UT, accompanied by the positive deflection at GOES 14 indicates the occurrence of a SCW extending about 2 hours MLT, based on the positions of the GOES 13 and 14 satellites. The same signature can be seen around 5:15 UT</a:t>
            </a:r>
          </a:p>
        </p:txBody>
      </p:sp>
      <p:sp>
        <p:nvSpPr>
          <p:cNvPr id="20" name="TextBox 19">
            <a:extLst>
              <a:ext uri="{FF2B5EF4-FFF2-40B4-BE49-F238E27FC236}">
                <a16:creationId xmlns:a16="http://schemas.microsoft.com/office/drawing/2014/main" id="{7E79FCFE-C399-5F3D-5D70-3F7ABD7C5687}"/>
              </a:ext>
            </a:extLst>
          </p:cNvPr>
          <p:cNvSpPr txBox="1"/>
          <p:nvPr/>
        </p:nvSpPr>
        <p:spPr>
          <a:xfrm>
            <a:off x="29149492" y="13646666"/>
            <a:ext cx="13622660" cy="1815882"/>
          </a:xfrm>
          <a:prstGeom prst="rect">
            <a:avLst/>
          </a:prstGeom>
          <a:noFill/>
        </p:spPr>
        <p:txBody>
          <a:bodyPr wrap="square" rtlCol="0">
            <a:spAutoFit/>
          </a:bodyPr>
          <a:lstStyle/>
          <a:p>
            <a:r>
              <a:rPr lang="en-US" sz="2800" dirty="0">
                <a:latin typeface="Cambria" panose="02040503050406030204" pitchFamily="18" charset="0"/>
                <a:ea typeface="Cambria" panose="02040503050406030204" pitchFamily="18" charset="0"/>
              </a:rPr>
              <a:t>Fig. 3: </a:t>
            </a:r>
            <a:r>
              <a:rPr lang="en-US" sz="2800" dirty="0" err="1">
                <a:latin typeface="Cambria" panose="02040503050406030204" pitchFamily="18" charset="0"/>
                <a:ea typeface="Cambria" panose="02040503050406030204" pitchFamily="18" charset="0"/>
              </a:rPr>
              <a:t>Keogram</a:t>
            </a:r>
            <a:r>
              <a:rPr lang="en-US" sz="2800" dirty="0">
                <a:latin typeface="Cambria" panose="02040503050406030204" pitchFamily="18" charset="0"/>
                <a:ea typeface="Cambria" panose="02040503050406030204" pitchFamily="18" charset="0"/>
              </a:rPr>
              <a:t> of Currents averaged over latitudes (58 – 80). Instances of current enhancements can be seen in the </a:t>
            </a:r>
            <a:r>
              <a:rPr lang="en-US" sz="2800" dirty="0" err="1">
                <a:latin typeface="Cambria" panose="02040503050406030204" pitchFamily="18" charset="0"/>
                <a:ea typeface="Cambria" panose="02040503050406030204" pitchFamily="18" charset="0"/>
              </a:rPr>
              <a:t>keogram</a:t>
            </a:r>
            <a:r>
              <a:rPr lang="en-US" sz="2800" dirty="0">
                <a:latin typeface="Cambria" panose="02040503050406030204" pitchFamily="18" charset="0"/>
                <a:ea typeface="Cambria" panose="02040503050406030204" pitchFamily="18" charset="0"/>
              </a:rPr>
              <a:t>, starting around 2:30 UT, with upward FAC at ~ 220 degrees.  A clear indication of SCW can be seen around 5:15 UT (represented by the second line), while moving down in longitude over time. </a:t>
            </a:r>
          </a:p>
        </p:txBody>
      </p:sp>
      <p:pic>
        <p:nvPicPr>
          <p:cNvPr id="23" name="Picture 22" descr="Chart, line chart&#10;&#10;Description automatically generated">
            <a:extLst>
              <a:ext uri="{FF2B5EF4-FFF2-40B4-BE49-F238E27FC236}">
                <a16:creationId xmlns:a16="http://schemas.microsoft.com/office/drawing/2014/main" id="{3D13061D-E4A7-3CD8-1B07-82EBFD04A9AC}"/>
              </a:ext>
            </a:extLst>
          </p:cNvPr>
          <p:cNvPicPr>
            <a:picLocks noChangeAspect="1"/>
          </p:cNvPicPr>
          <p:nvPr/>
        </p:nvPicPr>
        <p:blipFill rotWithShape="1">
          <a:blip r:embed="rId6">
            <a:extLst>
              <a:ext uri="{28A0092B-C50C-407E-A947-70E740481C1C}">
                <a14:useLocalDpi xmlns:a14="http://schemas.microsoft.com/office/drawing/2010/main" val="0"/>
              </a:ext>
            </a:extLst>
          </a:blip>
          <a:srcRect l="3125" t="9996" r="8176" b="7368"/>
          <a:stretch/>
        </p:blipFill>
        <p:spPr>
          <a:xfrm>
            <a:off x="12411137" y="5252564"/>
            <a:ext cx="8936893" cy="8326171"/>
          </a:xfrm>
          <a:prstGeom prst="rect">
            <a:avLst/>
          </a:prstGeom>
        </p:spPr>
      </p:pic>
      <p:pic>
        <p:nvPicPr>
          <p:cNvPr id="26" name="Picture 25" descr="Chart&#10;&#10;Description automatically generated">
            <a:extLst>
              <a:ext uri="{FF2B5EF4-FFF2-40B4-BE49-F238E27FC236}">
                <a16:creationId xmlns:a16="http://schemas.microsoft.com/office/drawing/2014/main" id="{BA86E3D0-9BEE-36C5-F973-E37F5AB74BD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553246" y="5107473"/>
            <a:ext cx="7198083" cy="8263316"/>
          </a:xfrm>
          <a:prstGeom prst="rect">
            <a:avLst/>
          </a:prstGeom>
        </p:spPr>
      </p:pic>
      <p:sp>
        <p:nvSpPr>
          <p:cNvPr id="3" name="TextBox 2">
            <a:extLst>
              <a:ext uri="{FF2B5EF4-FFF2-40B4-BE49-F238E27FC236}">
                <a16:creationId xmlns:a16="http://schemas.microsoft.com/office/drawing/2014/main" id="{9B20BFF7-3115-B99A-ABA7-7E6CD9CC76BF}"/>
              </a:ext>
            </a:extLst>
          </p:cNvPr>
          <p:cNvSpPr txBox="1"/>
          <p:nvPr/>
        </p:nvSpPr>
        <p:spPr>
          <a:xfrm>
            <a:off x="12567691" y="14062164"/>
            <a:ext cx="8780339" cy="1569660"/>
          </a:xfrm>
          <a:prstGeom prst="rect">
            <a:avLst/>
          </a:prstGeom>
          <a:noFill/>
        </p:spPr>
        <p:txBody>
          <a:bodyPr wrap="square" rtlCol="0">
            <a:spAutoFit/>
          </a:bodyPr>
          <a:lstStyle/>
          <a:p>
            <a:r>
              <a:rPr lang="en-US" sz="2400" dirty="0">
                <a:latin typeface="Cambria" panose="02040503050406030204" pitchFamily="18" charset="0"/>
                <a:ea typeface="Cambria" panose="02040503050406030204" pitchFamily="18" charset="0"/>
              </a:rPr>
              <a:t>Fig. 1: Geomagnetic background of the June 1</a:t>
            </a:r>
            <a:r>
              <a:rPr lang="en-US" sz="2400" baseline="30000" dirty="0">
                <a:latin typeface="Cambria" panose="02040503050406030204" pitchFamily="18" charset="0"/>
                <a:ea typeface="Cambria" panose="02040503050406030204" pitchFamily="18" charset="0"/>
              </a:rPr>
              <a:t>st</a:t>
            </a:r>
            <a:r>
              <a:rPr lang="en-US" sz="2400" dirty="0">
                <a:latin typeface="Cambria" panose="02040503050406030204" pitchFamily="18" charset="0"/>
                <a:ea typeface="Cambria" panose="02040503050406030204" pitchFamily="18" charset="0"/>
              </a:rPr>
              <a:t> 2015 event. Fairly quiet geomagnetic activity, with a minimum DST of ~-20. Substorm onset measured from the ground at ~2:29 UT and 4:01 UT.</a:t>
            </a:r>
          </a:p>
        </p:txBody>
      </p:sp>
      <p:sp>
        <p:nvSpPr>
          <p:cNvPr id="5" name="TextBox 4">
            <a:extLst>
              <a:ext uri="{FF2B5EF4-FFF2-40B4-BE49-F238E27FC236}">
                <a16:creationId xmlns:a16="http://schemas.microsoft.com/office/drawing/2014/main" id="{36CB8D4A-76D0-B126-AD69-47704050C3D9}"/>
              </a:ext>
            </a:extLst>
          </p:cNvPr>
          <p:cNvSpPr txBox="1"/>
          <p:nvPr/>
        </p:nvSpPr>
        <p:spPr>
          <a:xfrm>
            <a:off x="21945787" y="13838420"/>
            <a:ext cx="6805542" cy="1200329"/>
          </a:xfrm>
          <a:prstGeom prst="rect">
            <a:avLst/>
          </a:prstGeom>
          <a:noFill/>
        </p:spPr>
        <p:txBody>
          <a:bodyPr wrap="square" rtlCol="0">
            <a:spAutoFit/>
          </a:bodyPr>
          <a:lstStyle/>
          <a:p>
            <a:r>
              <a:rPr lang="en-US" sz="2400" dirty="0">
                <a:latin typeface="Cambria" panose="02040503050406030204" pitchFamily="18" charset="0"/>
                <a:ea typeface="Cambria" panose="02040503050406030204" pitchFamily="18" charset="0"/>
              </a:rPr>
              <a:t>Fig. 2: Locations of the three GOES satellites used for the in-Situ observation, with red being GOES 13, blue being GOES 14, and black being GOES 15.</a:t>
            </a:r>
          </a:p>
        </p:txBody>
      </p:sp>
      <p:cxnSp>
        <p:nvCxnSpPr>
          <p:cNvPr id="9" name="Straight Connector 8">
            <a:extLst>
              <a:ext uri="{FF2B5EF4-FFF2-40B4-BE49-F238E27FC236}">
                <a16:creationId xmlns:a16="http://schemas.microsoft.com/office/drawing/2014/main" id="{F83AEC88-1E3A-535C-A549-62596D5D0150}"/>
              </a:ext>
            </a:extLst>
          </p:cNvPr>
          <p:cNvCxnSpPr>
            <a:cxnSpLocks/>
          </p:cNvCxnSpPr>
          <p:nvPr/>
        </p:nvCxnSpPr>
        <p:spPr>
          <a:xfrm>
            <a:off x="37085038" y="5815686"/>
            <a:ext cx="0" cy="7187221"/>
          </a:xfrm>
          <a:prstGeom prst="line">
            <a:avLst/>
          </a:prstGeom>
          <a:ln>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3" name="Straight Connector 32">
            <a:extLst>
              <a:ext uri="{FF2B5EF4-FFF2-40B4-BE49-F238E27FC236}">
                <a16:creationId xmlns:a16="http://schemas.microsoft.com/office/drawing/2014/main" id="{7998D65F-CA2E-999C-01C0-D99035C39BE8}"/>
              </a:ext>
            </a:extLst>
          </p:cNvPr>
          <p:cNvCxnSpPr>
            <a:cxnSpLocks/>
          </p:cNvCxnSpPr>
          <p:nvPr/>
        </p:nvCxnSpPr>
        <p:spPr>
          <a:xfrm>
            <a:off x="33945598" y="5815686"/>
            <a:ext cx="0" cy="7081352"/>
          </a:xfrm>
          <a:prstGeom prst="line">
            <a:avLst/>
          </a:prstGeom>
          <a:ln>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10" name="TextBox 9">
            <a:extLst>
              <a:ext uri="{FF2B5EF4-FFF2-40B4-BE49-F238E27FC236}">
                <a16:creationId xmlns:a16="http://schemas.microsoft.com/office/drawing/2014/main" id="{C10E1AC6-5A38-E4E0-FF86-150741367798}"/>
              </a:ext>
            </a:extLst>
          </p:cNvPr>
          <p:cNvSpPr txBox="1"/>
          <p:nvPr/>
        </p:nvSpPr>
        <p:spPr>
          <a:xfrm>
            <a:off x="12963483" y="23961084"/>
            <a:ext cx="9673255" cy="769441"/>
          </a:xfrm>
          <a:prstGeom prst="rect">
            <a:avLst/>
          </a:prstGeom>
          <a:noFill/>
        </p:spPr>
        <p:txBody>
          <a:bodyPr wrap="square" rtlCol="0">
            <a:spAutoFit/>
          </a:bodyPr>
          <a:lstStyle/>
          <a:p>
            <a:r>
              <a:rPr lang="en-US" sz="4400" dirty="0">
                <a:latin typeface="Cambria" panose="02040503050406030204" pitchFamily="18" charset="0"/>
                <a:ea typeface="Cambria" panose="02040503050406030204" pitchFamily="18" charset="0"/>
              </a:rPr>
              <a:t>5:05 </a:t>
            </a:r>
            <a:r>
              <a:rPr lang="en-US" sz="4000" dirty="0">
                <a:latin typeface="Cambria" panose="02040503050406030204" pitchFamily="18" charset="0"/>
                <a:ea typeface="Cambria" panose="02040503050406030204" pitchFamily="18" charset="0"/>
              </a:rPr>
              <a:t>UT</a:t>
            </a:r>
            <a:r>
              <a:rPr lang="en-US" sz="4400" dirty="0">
                <a:latin typeface="Cambria" panose="02040503050406030204" pitchFamily="18" charset="0"/>
                <a:ea typeface="Cambria" panose="02040503050406030204" pitchFamily="18" charset="0"/>
              </a:rPr>
              <a:t> – 5:24 UT</a:t>
            </a:r>
          </a:p>
        </p:txBody>
      </p:sp>
      <p:sp>
        <p:nvSpPr>
          <p:cNvPr id="36" name="TextBox 35">
            <a:extLst>
              <a:ext uri="{FF2B5EF4-FFF2-40B4-BE49-F238E27FC236}">
                <a16:creationId xmlns:a16="http://schemas.microsoft.com/office/drawing/2014/main" id="{245CD438-CFC9-45AD-11AC-A74B94EC638E}"/>
              </a:ext>
            </a:extLst>
          </p:cNvPr>
          <p:cNvSpPr txBox="1"/>
          <p:nvPr/>
        </p:nvSpPr>
        <p:spPr>
          <a:xfrm>
            <a:off x="12842755" y="17372487"/>
            <a:ext cx="9673255" cy="707886"/>
          </a:xfrm>
          <a:prstGeom prst="rect">
            <a:avLst/>
          </a:prstGeom>
          <a:noFill/>
        </p:spPr>
        <p:txBody>
          <a:bodyPr wrap="square" rtlCol="0">
            <a:spAutoFit/>
          </a:bodyPr>
          <a:lstStyle/>
          <a:p>
            <a:r>
              <a:rPr lang="en-US" sz="4000" dirty="0">
                <a:latin typeface="Cambria" panose="02040503050406030204" pitchFamily="18" charset="0"/>
                <a:ea typeface="Cambria" panose="02040503050406030204" pitchFamily="18" charset="0"/>
              </a:rPr>
              <a:t>3:30 UT – 3:47 UT</a:t>
            </a:r>
          </a:p>
        </p:txBody>
      </p:sp>
      <p:cxnSp>
        <p:nvCxnSpPr>
          <p:cNvPr id="22" name="Straight Connector 21">
            <a:extLst>
              <a:ext uri="{FF2B5EF4-FFF2-40B4-BE49-F238E27FC236}">
                <a16:creationId xmlns:a16="http://schemas.microsoft.com/office/drawing/2014/main" id="{6AF9B5AF-B256-E3F1-567C-D0924A714124}"/>
              </a:ext>
            </a:extLst>
          </p:cNvPr>
          <p:cNvCxnSpPr/>
          <p:nvPr/>
        </p:nvCxnSpPr>
        <p:spPr>
          <a:xfrm>
            <a:off x="5043948" y="17591411"/>
            <a:ext cx="0" cy="10303949"/>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9" name="Straight Connector 38">
            <a:extLst>
              <a:ext uri="{FF2B5EF4-FFF2-40B4-BE49-F238E27FC236}">
                <a16:creationId xmlns:a16="http://schemas.microsoft.com/office/drawing/2014/main" id="{2E7AFDA6-3162-CC9B-B5B9-84FE341B8462}"/>
              </a:ext>
            </a:extLst>
          </p:cNvPr>
          <p:cNvCxnSpPr/>
          <p:nvPr/>
        </p:nvCxnSpPr>
        <p:spPr>
          <a:xfrm>
            <a:off x="7910051" y="17591411"/>
            <a:ext cx="0" cy="10303949"/>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pic>
        <p:nvPicPr>
          <p:cNvPr id="21" name="Picture 20" descr="A screenshot of a computer&#10;&#10;Description automatically generated with low confidence">
            <a:extLst>
              <a:ext uri="{FF2B5EF4-FFF2-40B4-BE49-F238E27FC236}">
                <a16:creationId xmlns:a16="http://schemas.microsoft.com/office/drawing/2014/main" id="{94CED4FA-827D-CCC2-EB74-E529DD5BAE3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411137" y="18007452"/>
            <a:ext cx="7197944" cy="5897111"/>
          </a:xfrm>
          <a:prstGeom prst="rect">
            <a:avLst/>
          </a:prstGeom>
        </p:spPr>
      </p:pic>
      <p:pic>
        <p:nvPicPr>
          <p:cNvPr id="25" name="Picture 24" descr="A screenshot of a computer&#10;&#10;Description automatically generated with medium confidence">
            <a:extLst>
              <a:ext uri="{FF2B5EF4-FFF2-40B4-BE49-F238E27FC236}">
                <a16:creationId xmlns:a16="http://schemas.microsoft.com/office/drawing/2014/main" id="{A9603346-AE86-6FA7-205D-F86C5DB3127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197518" y="17924094"/>
            <a:ext cx="7624136" cy="6076550"/>
          </a:xfrm>
          <a:prstGeom prst="rect">
            <a:avLst/>
          </a:prstGeom>
        </p:spPr>
      </p:pic>
      <p:pic>
        <p:nvPicPr>
          <p:cNvPr id="28" name="Picture 27" descr="Graphical user interface&#10;&#10;Description automatically generated">
            <a:extLst>
              <a:ext uri="{FF2B5EF4-FFF2-40B4-BE49-F238E27FC236}">
                <a16:creationId xmlns:a16="http://schemas.microsoft.com/office/drawing/2014/main" id="{3F17E91D-F1B6-0EB3-6893-B8965451D85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4278896" y="18013813"/>
            <a:ext cx="7183753" cy="5897111"/>
          </a:xfrm>
          <a:prstGeom prst="rect">
            <a:avLst/>
          </a:prstGeom>
        </p:spPr>
      </p:pic>
      <p:pic>
        <p:nvPicPr>
          <p:cNvPr id="32" name="Picture 31" descr="Graphical user interface, application&#10;&#10;Description automatically generated">
            <a:extLst>
              <a:ext uri="{FF2B5EF4-FFF2-40B4-BE49-F238E27FC236}">
                <a16:creationId xmlns:a16="http://schemas.microsoft.com/office/drawing/2014/main" id="{06CB6A43-5372-123F-F5F7-516826FB6BE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1442" y="17887650"/>
            <a:ext cx="6880009" cy="5813809"/>
          </a:xfrm>
          <a:prstGeom prst="rect">
            <a:avLst/>
          </a:prstGeom>
        </p:spPr>
      </p:pic>
      <p:pic>
        <p:nvPicPr>
          <p:cNvPr id="37" name="Picture 36" descr="Graphical user interface&#10;&#10;Description automatically generated">
            <a:extLst>
              <a:ext uri="{FF2B5EF4-FFF2-40B4-BE49-F238E27FC236}">
                <a16:creationId xmlns:a16="http://schemas.microsoft.com/office/drawing/2014/main" id="{0C94AA78-47A0-AB4C-9F96-5BD694845E5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411137" y="24689352"/>
            <a:ext cx="7318523" cy="5952968"/>
          </a:xfrm>
          <a:prstGeom prst="rect">
            <a:avLst/>
          </a:prstGeom>
        </p:spPr>
      </p:pic>
      <p:pic>
        <p:nvPicPr>
          <p:cNvPr id="43" name="Picture 42" descr="Graphical user interface&#10;&#10;Description automatically generated">
            <a:extLst>
              <a:ext uri="{FF2B5EF4-FFF2-40B4-BE49-F238E27FC236}">
                <a16:creationId xmlns:a16="http://schemas.microsoft.com/office/drawing/2014/main" id="{3DB5009B-04DB-A0E4-9A31-B7280E898A3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8171186" y="24557007"/>
            <a:ext cx="7548828" cy="6158255"/>
          </a:xfrm>
          <a:prstGeom prst="rect">
            <a:avLst/>
          </a:prstGeom>
        </p:spPr>
      </p:pic>
      <p:pic>
        <p:nvPicPr>
          <p:cNvPr id="45" name="Picture 44" descr="Graphical user interface, application&#10;&#10;Description automatically generated">
            <a:extLst>
              <a:ext uri="{FF2B5EF4-FFF2-40B4-BE49-F238E27FC236}">
                <a16:creationId xmlns:a16="http://schemas.microsoft.com/office/drawing/2014/main" id="{3A514E30-786C-1AEB-072C-289764FE9E5E}"/>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3994903" y="24634426"/>
            <a:ext cx="7402790" cy="6062819"/>
          </a:xfrm>
          <a:prstGeom prst="rect">
            <a:avLst/>
          </a:prstGeom>
        </p:spPr>
      </p:pic>
      <p:pic>
        <p:nvPicPr>
          <p:cNvPr id="47" name="Picture 46" descr="Graphical user interface, application&#10;&#10;Description automatically generated">
            <a:extLst>
              <a:ext uri="{FF2B5EF4-FFF2-40B4-BE49-F238E27FC236}">
                <a16:creationId xmlns:a16="http://schemas.microsoft.com/office/drawing/2014/main" id="{EE05EB58-17A1-3EEC-E510-BE81E6F404A9}"/>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9695487" y="24732265"/>
            <a:ext cx="7031141" cy="5813809"/>
          </a:xfrm>
          <a:prstGeom prst="rect">
            <a:avLst/>
          </a:prstGeom>
        </p:spPr>
      </p:pic>
      <p:cxnSp>
        <p:nvCxnSpPr>
          <p:cNvPr id="54" name="Straight Connector 53">
            <a:extLst>
              <a:ext uri="{FF2B5EF4-FFF2-40B4-BE49-F238E27FC236}">
                <a16:creationId xmlns:a16="http://schemas.microsoft.com/office/drawing/2014/main" id="{B25BBFA7-8D7A-E4BB-B233-D06D668CB34B}"/>
              </a:ext>
            </a:extLst>
          </p:cNvPr>
          <p:cNvCxnSpPr>
            <a:cxnSpLocks/>
          </p:cNvCxnSpPr>
          <p:nvPr/>
        </p:nvCxnSpPr>
        <p:spPr>
          <a:xfrm>
            <a:off x="16035280" y="5488109"/>
            <a:ext cx="0" cy="7530183"/>
          </a:xfrm>
          <a:prstGeom prst="line">
            <a:avLst/>
          </a:prstGeom>
          <a:ln>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58" name="Straight Connector 57">
            <a:extLst>
              <a:ext uri="{FF2B5EF4-FFF2-40B4-BE49-F238E27FC236}">
                <a16:creationId xmlns:a16="http://schemas.microsoft.com/office/drawing/2014/main" id="{C05EBC7B-0417-E707-966C-A657455AFFEB}"/>
              </a:ext>
            </a:extLst>
          </p:cNvPr>
          <p:cNvCxnSpPr>
            <a:cxnSpLocks/>
          </p:cNvCxnSpPr>
          <p:nvPr/>
        </p:nvCxnSpPr>
        <p:spPr>
          <a:xfrm>
            <a:off x="18441023" y="5474039"/>
            <a:ext cx="0" cy="7530183"/>
          </a:xfrm>
          <a:prstGeom prst="line">
            <a:avLst/>
          </a:prstGeom>
          <a:ln>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11" name="TextBox 10">
            <a:extLst>
              <a:ext uri="{FF2B5EF4-FFF2-40B4-BE49-F238E27FC236}">
                <a16:creationId xmlns:a16="http://schemas.microsoft.com/office/drawing/2014/main" id="{6D7F26A3-4E52-2620-5919-B0861AFC45E0}"/>
              </a:ext>
            </a:extLst>
          </p:cNvPr>
          <p:cNvSpPr txBox="1"/>
          <p:nvPr/>
        </p:nvSpPr>
        <p:spPr>
          <a:xfrm>
            <a:off x="12643489" y="30531022"/>
            <a:ext cx="23428023" cy="2308324"/>
          </a:xfrm>
          <a:prstGeom prst="rect">
            <a:avLst/>
          </a:prstGeom>
          <a:noFill/>
        </p:spPr>
        <p:txBody>
          <a:bodyPr wrap="square" rtlCol="0">
            <a:spAutoFit/>
          </a:bodyPr>
          <a:lstStyle/>
          <a:p>
            <a:r>
              <a:rPr lang="en-US" sz="2400" dirty="0">
                <a:latin typeface="Cambria" panose="02040503050406030204" pitchFamily="18" charset="0"/>
                <a:ea typeface="Cambria" panose="02040503050406030204" pitchFamily="18" charset="0"/>
              </a:rPr>
              <a:t>Fig. 5: Temperature maps of the magnetotail for the time intervals of interest. Dots on the maps are approximate locations of the GOES satellites, with red being GOES 13, black being GOES 14, and purple being GOES 15. The black dashed circles is geosynchronous orbit. The white circle has a radius of about 3 Re, and blocks out region where the temperature map calculations are not valid. The ovals that are seen in the maps are relics of the process, and might have blocked out some interesting features, especially in the first set of maps. Consistent regions of enhanced proton temperature can be observed. Region of enhanced ion temperature can be seen approaching GOES 13 and 14 satellite in the second set of maps, consistent with in situ observation.</a:t>
            </a:r>
          </a:p>
          <a:p>
            <a:endParaRPr lang="en-US" sz="24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2C059CE8E2FD34B950E81CAFA3700FA" ma:contentTypeVersion="11" ma:contentTypeDescription="Create a new document." ma:contentTypeScope="" ma:versionID="3bd9b7f912704a3526bde72c940f7324">
  <xsd:schema xmlns:xsd="http://www.w3.org/2001/XMLSchema" xmlns:xs="http://www.w3.org/2001/XMLSchema" xmlns:p="http://schemas.microsoft.com/office/2006/metadata/properties" xmlns:ns3="535e044a-b7ef-4cff-93bc-c32eacaf9d80" xmlns:ns4="5a6df9ae-569a-4253-bda2-ae4ab81071b8" targetNamespace="http://schemas.microsoft.com/office/2006/metadata/properties" ma:root="true" ma:fieldsID="021cbe1f9d9555b2dd5ba73a84a2bebe" ns3:_="" ns4:_="">
    <xsd:import namespace="535e044a-b7ef-4cff-93bc-c32eacaf9d80"/>
    <xsd:import namespace="5a6df9ae-569a-4253-bda2-ae4ab81071b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5e044a-b7ef-4cff-93bc-c32eacaf9d8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a6df9ae-569a-4253-bda2-ae4ab81071b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EsriMapsInfo xmlns="ESRI.ArcGIS.Mapping.OfficeIntegration.PowerPointInfo">
  <Version>Version1</Version>
  <RequiresSignIn>False</RequiresSignIn>
</EsriMapsInfo>
</file>

<file path=customXml/item5.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41C5D735-2814-4F96-B889-98F7AF3E0F3E}">
  <ds:schemaRefs>
    <ds:schemaRef ds:uri="http://www.w3.org/XML/1998/namespace"/>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5a6df9ae-569a-4253-bda2-ae4ab81071b8"/>
    <ds:schemaRef ds:uri="http://purl.org/dc/dcmitype/"/>
    <ds:schemaRef ds:uri="535e044a-b7ef-4cff-93bc-c32eacaf9d80"/>
    <ds:schemaRef ds:uri="http://purl.org/dc/terms/"/>
  </ds:schemaRefs>
</ds:datastoreItem>
</file>

<file path=customXml/itemProps2.xml><?xml version="1.0" encoding="utf-8"?>
<ds:datastoreItem xmlns:ds="http://schemas.openxmlformats.org/officeDocument/2006/customXml" ds:itemID="{443C6AA7-00C9-46D8-8C6F-97370C3DF7E3}">
  <ds:schemaRefs>
    <ds:schemaRef ds:uri="http://schemas.microsoft.com/sharepoint/v3/contenttype/forms"/>
  </ds:schemaRefs>
</ds:datastoreItem>
</file>

<file path=customXml/itemProps3.xml><?xml version="1.0" encoding="utf-8"?>
<ds:datastoreItem xmlns:ds="http://schemas.openxmlformats.org/officeDocument/2006/customXml" ds:itemID="{9E992A41-F657-4B1B-A69B-0E6C44F4D9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35e044a-b7ef-4cff-93bc-c32eacaf9d80"/>
    <ds:schemaRef ds:uri="5a6df9ae-569a-4253-bda2-ae4ab81071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5.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7104</TotalTime>
  <Words>740</Words>
  <Application>Microsoft Office PowerPoint</Application>
  <PresentationFormat>Custom</PresentationFormat>
  <Paragraphs>35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TimesNewRomanPSMT</vt:lpstr>
      <vt:lpstr>Office Theme</vt:lpstr>
      <vt:lpstr>Observation of Magnetotail Structures in Comparison to the Substorm Current Wedge Adewuyi M.1, Keesee A.1 1Department of Physics and Astronomy, University of New Hampshire, Durham, NH 03824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Mayowa Adewuyi</cp:lastModifiedBy>
  <cp:revision>248</cp:revision>
  <dcterms:created xsi:type="dcterms:W3CDTF">2016-03-05T16:55:12Z</dcterms:created>
  <dcterms:modified xsi:type="dcterms:W3CDTF">2022-06-15T18:53:46Z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0x01010002C059CE8E2FD34B950E81CAFA3700FA</vt:lpwstr>
  </property>
</Properties>
</file>