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32918400" cy="4389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4E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422"/>
    <p:restoredTop sz="94618"/>
  </p:normalViewPr>
  <p:slideViewPr>
    <p:cSldViewPr snapToGrid="0" snapToObjects="1">
      <p:cViewPr>
        <p:scale>
          <a:sx n="45" d="100"/>
          <a:sy n="45" d="100"/>
        </p:scale>
        <p:origin x="704" y="-757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189D8-C2E9-9849-832F-B56A0A87C2CC}" type="datetimeFigureOut">
              <a:rPr lang="en-US" smtClean="0"/>
              <a:t>6/22/22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A2B3CA-F1C8-B64B-9FBB-0B933857E995}" type="slidenum">
              <a:rPr lang="en-US" smtClean="0"/>
              <a:t>‹#›</a:t>
            </a:fld>
            <a:endParaRPr lang="en-US"/>
          </a:p>
        </p:txBody>
      </p:sp>
    </p:spTree>
    <p:extLst>
      <p:ext uri="{BB962C8B-B14F-4D97-AF65-F5344CB8AC3E}">
        <p14:creationId xmlns:p14="http://schemas.microsoft.com/office/powerpoint/2010/main" val="2206696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A2B3CA-F1C8-B64B-9FBB-0B933857E995}" type="slidenum">
              <a:rPr lang="en-US" smtClean="0"/>
              <a:t>1</a:t>
            </a:fld>
            <a:endParaRPr lang="en-US"/>
          </a:p>
        </p:txBody>
      </p:sp>
    </p:spTree>
    <p:extLst>
      <p:ext uri="{BB962C8B-B14F-4D97-AF65-F5344CB8AC3E}">
        <p14:creationId xmlns:p14="http://schemas.microsoft.com/office/powerpoint/2010/main" val="3158934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4"/>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62520D-37D0-4048-9BF4-519A5F15D1D5}" type="datetimeFigureOut">
              <a:rPr lang="en-US" smtClean="0"/>
              <a:t>6/22/22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3767829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2520D-37D0-4048-9BF4-519A5F15D1D5}" type="datetimeFigureOut">
              <a:rPr lang="en-US" smtClean="0"/>
              <a:t>6/22/22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1819679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4"/>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4"/>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62520D-37D0-4048-9BF4-519A5F15D1D5}" type="datetimeFigureOut">
              <a:rPr lang="en-US" smtClean="0"/>
              <a:t>6/22/22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3176796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1"/>
            <a:ext cx="1399032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1"/>
            <a:ext cx="1399032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62520D-37D0-4048-9BF4-519A5F15D1D5}" type="datetimeFigureOut">
              <a:rPr lang="en-US" smtClean="0"/>
              <a:t>6/22/22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2772168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1"/>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2" y="10759444"/>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267432" y="16032481"/>
            <a:ext cx="13926024"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4"/>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16664942" y="16032481"/>
            <a:ext cx="13994608"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62520D-37D0-4048-9BF4-519A5F15D1D5}" type="datetimeFigureOut">
              <a:rPr lang="en-US" smtClean="0"/>
              <a:t>6/22/22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1096409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62520D-37D0-4048-9BF4-519A5F15D1D5}" type="datetimeFigureOut">
              <a:rPr lang="en-US" smtClean="0"/>
              <a:t>6/22/22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3087260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62520D-37D0-4048-9BF4-519A5F15D1D5}" type="datetimeFigureOut">
              <a:rPr lang="en-US" smtClean="0"/>
              <a:t>6/22/22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1677164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1"/>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8262520D-37D0-4048-9BF4-519A5F15D1D5}" type="datetimeFigureOut">
              <a:rPr lang="en-US" smtClean="0"/>
              <a:t>6/22/22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2261265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1"/>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8262520D-37D0-4048-9BF4-519A5F15D1D5}" type="datetimeFigureOut">
              <a:rPr lang="en-US" smtClean="0"/>
              <a:t>6/22/22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1355655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2520D-37D0-4048-9BF4-519A5F15D1D5}" type="datetimeFigureOut">
              <a:rPr lang="en-US" smtClean="0"/>
              <a:t>6/22/22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63092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1"/>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1"/>
            <a:ext cx="20882610" cy="37195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62520D-37D0-4048-9BF4-519A5F15D1D5}" type="datetimeFigureOut">
              <a:rPr lang="en-US" smtClean="0"/>
              <a:t>6/22/22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C51B2C-AEF7-EF47-95CC-48EB838D9A1C}" type="slidenum">
              <a:rPr lang="en-US" smtClean="0"/>
              <a:t>‹#›</a:t>
            </a:fld>
            <a:endParaRPr lang="en-US"/>
          </a:p>
        </p:txBody>
      </p:sp>
    </p:spTree>
    <p:extLst>
      <p:ext uri="{BB962C8B-B14F-4D97-AF65-F5344CB8AC3E}">
        <p14:creationId xmlns:p14="http://schemas.microsoft.com/office/powerpoint/2010/main" val="4016548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1"/>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1"/>
            <a:ext cx="28392120" cy="27848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8262520D-37D0-4048-9BF4-519A5F15D1D5}" type="datetimeFigureOut">
              <a:rPr lang="en-US" smtClean="0"/>
              <a:t>6/22/22</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5FC51B2C-AEF7-EF47-95CC-48EB838D9A1C}" type="slidenum">
              <a:rPr lang="en-US" smtClean="0"/>
              <a:t>‹#›</a:t>
            </a:fld>
            <a:endParaRPr lang="en-US"/>
          </a:p>
        </p:txBody>
      </p:sp>
    </p:spTree>
    <p:extLst>
      <p:ext uri="{BB962C8B-B14F-4D97-AF65-F5344CB8AC3E}">
        <p14:creationId xmlns:p14="http://schemas.microsoft.com/office/powerpoint/2010/main" val="25214017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jpg"/><Relationship Id="rId3" Type="http://schemas.openxmlformats.org/officeDocument/2006/relationships/image" Target="../media/image1.png"/><Relationship Id="rId12"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7.jpg"/><Relationship Id="rId5" Type="http://schemas.openxmlformats.org/officeDocument/2006/relationships/image" Target="../media/image3.jpeg"/><Relationship Id="rId10" Type="http://schemas.openxmlformats.org/officeDocument/2006/relationships/image" Target="../media/image6.jpg"/><Relationship Id="rId4" Type="http://schemas.openxmlformats.org/officeDocument/2006/relationships/image" Target="../media/image2.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F5E25E2-9FCD-D994-7DA5-2F15479A5BA7}"/>
              </a:ext>
            </a:extLst>
          </p:cNvPr>
          <p:cNvSpPr txBox="1"/>
          <p:nvPr/>
        </p:nvSpPr>
        <p:spPr>
          <a:xfrm>
            <a:off x="-1" y="583677"/>
            <a:ext cx="32917399" cy="4601260"/>
          </a:xfrm>
          <a:prstGeom prst="rect">
            <a:avLst/>
          </a:prstGeom>
          <a:gradFill flip="none" rotWithShape="1">
            <a:gsLst>
              <a:gs pos="0">
                <a:schemeClr val="accent6">
                  <a:lumMod val="40000"/>
                  <a:lumOff val="60000"/>
                </a:schemeClr>
              </a:gs>
              <a:gs pos="83000">
                <a:schemeClr val="accent6">
                  <a:lumMod val="95000"/>
                  <a:lumOff val="5000"/>
                </a:schemeClr>
              </a:gs>
              <a:gs pos="100000">
                <a:schemeClr val="accent6">
                  <a:lumMod val="60000"/>
                </a:schemeClr>
              </a:gs>
            </a:gsLst>
            <a:path path="circle">
              <a:fillToRect l="50000" t="130000" r="50000" b="-30000"/>
            </a:path>
            <a:tileRect/>
          </a:gradFill>
          <a:ln>
            <a:solidFill>
              <a:schemeClr val="accent6"/>
            </a:solidFill>
          </a:ln>
        </p:spPr>
        <p:txBody>
          <a:bodyPr wrap="square" rtlCol="0">
            <a:spAutoFit/>
          </a:bodyPr>
          <a:lstStyle/>
          <a:p>
            <a:pPr marL="274320"/>
            <a:r>
              <a:rPr lang="en-US" sz="9500" b="1" dirty="0">
                <a:latin typeface="Calibri" panose="020F0502020204030204" pitchFamily="34" charset="0"/>
                <a:cs typeface="Calibri" panose="020F0502020204030204" pitchFamily="34" charset="0"/>
              </a:rPr>
              <a:t>Characterization of Small Flux Ropes Using Juno </a:t>
            </a:r>
          </a:p>
          <a:p>
            <a:pPr marL="274320"/>
            <a:r>
              <a:rPr lang="en-US" sz="9500" b="1" dirty="0">
                <a:latin typeface="Calibri" panose="020F0502020204030204" pitchFamily="34" charset="0"/>
                <a:cs typeface="Calibri" panose="020F0502020204030204" pitchFamily="34" charset="0"/>
              </a:rPr>
              <a:t>Spacecraft Data</a:t>
            </a:r>
          </a:p>
          <a:p>
            <a:pPr marL="274320">
              <a:spcAft>
                <a:spcPts val="1200"/>
              </a:spcAft>
            </a:pPr>
            <a:r>
              <a:rPr lang="it-IT" sz="4800" b="1" dirty="0" err="1"/>
              <a:t>Sahanaj</a:t>
            </a:r>
            <a:r>
              <a:rPr lang="it-IT" sz="4800" b="1" dirty="0"/>
              <a:t> </a:t>
            </a:r>
            <a:r>
              <a:rPr lang="it-IT" sz="4800" b="1" dirty="0" err="1"/>
              <a:t>Aktar</a:t>
            </a:r>
            <a:r>
              <a:rPr lang="it-IT" sz="4800" b="1" dirty="0"/>
              <a:t> Banu</a:t>
            </a:r>
            <a:r>
              <a:rPr lang="it-IT" sz="4800" b="1" baseline="30000" dirty="0"/>
              <a:t>1</a:t>
            </a:r>
            <a:r>
              <a:rPr lang="it-IT" sz="4800" dirty="0"/>
              <a:t>(</a:t>
            </a:r>
            <a:r>
              <a:rPr lang="it-IT" sz="4800" dirty="0" err="1"/>
              <a:t>sahanaj.banu@unh.edu</a:t>
            </a:r>
            <a:r>
              <a:rPr lang="it-IT" sz="4800" dirty="0"/>
              <a:t>), </a:t>
            </a:r>
            <a:r>
              <a:rPr lang="it-IT" sz="4800" dirty="0" err="1"/>
              <a:t>R</a:t>
            </a:r>
            <a:r>
              <a:rPr lang="en-US" sz="4800" dirty="0" err="1"/>
              <a:t>é</a:t>
            </a:r>
            <a:r>
              <a:rPr lang="it-IT" sz="4800" dirty="0"/>
              <a:t>ka Winslow</a:t>
            </a:r>
            <a:r>
              <a:rPr lang="it-IT" sz="4800" baseline="30000" dirty="0"/>
              <a:t>1</a:t>
            </a:r>
            <a:r>
              <a:rPr lang="it-IT" sz="4800" dirty="0"/>
              <a:t>, Camilla Scolini</a:t>
            </a:r>
            <a:r>
              <a:rPr lang="it-IT" sz="4800" baseline="30000" dirty="0"/>
              <a:t>1,2</a:t>
            </a:r>
            <a:r>
              <a:rPr lang="it-IT" sz="4800" dirty="0"/>
              <a:t>, Emma Davies</a:t>
            </a:r>
            <a:r>
              <a:rPr lang="it-IT" sz="4800" baseline="30000" dirty="0"/>
              <a:t>1</a:t>
            </a:r>
          </a:p>
          <a:p>
            <a:pPr marL="274320"/>
            <a:r>
              <a:rPr lang="en-US" sz="3800" baseline="30000" dirty="0">
                <a:ea typeface="CMU Bright Roman" charset="0"/>
                <a:cs typeface="CMU Bright Roman" charset="0"/>
              </a:rPr>
              <a:t>1</a:t>
            </a:r>
            <a:r>
              <a:rPr lang="en-US" sz="3800" dirty="0">
                <a:ea typeface="CMU Bright Roman" charset="0"/>
                <a:cs typeface="CMU Bright Roman" charset="0"/>
              </a:rPr>
              <a:t>University of New Hampshire, NH, </a:t>
            </a:r>
            <a:r>
              <a:rPr lang="en-US" sz="3800" baseline="30000" dirty="0">
                <a:ea typeface="CMU Bright Roman" charset="0"/>
                <a:cs typeface="CMU Bright Roman" charset="0"/>
              </a:rPr>
              <a:t>2</a:t>
            </a:r>
            <a:r>
              <a:rPr lang="en-US" sz="3800" dirty="0"/>
              <a:t>University Corporation for Atmospheric Research (UCAR), Boulder, CO</a:t>
            </a:r>
            <a:endParaRPr lang="en-US" sz="3800" dirty="0">
              <a:ea typeface="CMU Bright Roman" charset="0"/>
              <a:cs typeface="CMU Bright Roman" charset="0"/>
            </a:endParaRPr>
          </a:p>
        </p:txBody>
      </p:sp>
      <p:sp>
        <p:nvSpPr>
          <p:cNvPr id="9" name="TextBox 8">
            <a:extLst>
              <a:ext uri="{FF2B5EF4-FFF2-40B4-BE49-F238E27FC236}">
                <a16:creationId xmlns:a16="http://schemas.microsoft.com/office/drawing/2014/main" id="{24A836A1-190D-C6CC-18BA-EA013115D063}"/>
              </a:ext>
            </a:extLst>
          </p:cNvPr>
          <p:cNvSpPr txBox="1"/>
          <p:nvPr/>
        </p:nvSpPr>
        <p:spPr>
          <a:xfrm>
            <a:off x="17331805" y="5426116"/>
            <a:ext cx="15271686" cy="707886"/>
          </a:xfrm>
          <a:prstGeom prst="rect">
            <a:avLst/>
          </a:prstGeom>
          <a:solidFill>
            <a:srgbClr val="FFC000"/>
          </a:solidFill>
          <a:ln>
            <a:solidFill>
              <a:schemeClr val="accent2">
                <a:lumMod val="75000"/>
              </a:schemeClr>
            </a:solidFill>
          </a:ln>
        </p:spPr>
        <p:txBody>
          <a:bodyPr wrap="square" rtlCol="0">
            <a:spAutoFit/>
          </a:bodyPr>
          <a:lstStyle/>
          <a:p>
            <a:r>
              <a:rPr lang="en-US" sz="4000" b="1" dirty="0"/>
              <a:t>5. Properties of SFRs:</a:t>
            </a:r>
          </a:p>
        </p:txBody>
      </p:sp>
      <p:sp>
        <p:nvSpPr>
          <p:cNvPr id="11" name="TextBox 10">
            <a:extLst>
              <a:ext uri="{FF2B5EF4-FFF2-40B4-BE49-F238E27FC236}">
                <a16:creationId xmlns:a16="http://schemas.microsoft.com/office/drawing/2014/main" id="{C5933DC1-E335-CA40-E51F-0FC7C5D49BF7}"/>
              </a:ext>
            </a:extLst>
          </p:cNvPr>
          <p:cNvSpPr txBox="1"/>
          <p:nvPr/>
        </p:nvSpPr>
        <p:spPr>
          <a:xfrm>
            <a:off x="413770" y="6085676"/>
            <a:ext cx="16869896" cy="6017032"/>
          </a:xfrm>
          <a:prstGeom prst="rect">
            <a:avLst/>
          </a:prstGeom>
          <a:noFill/>
        </p:spPr>
        <p:txBody>
          <a:bodyPr wrap="square" rtlCol="0">
            <a:spAutoFit/>
          </a:bodyPr>
          <a:lstStyle/>
          <a:p>
            <a:pPr marL="342900" lvl="1" algn="just"/>
            <a:r>
              <a:rPr lang="en-US" sz="3500" dirty="0">
                <a:latin typeface="Times New Roman" panose="02020603050405020304" pitchFamily="18" charset="0"/>
                <a:cs typeface="Times New Roman" panose="02020603050405020304" pitchFamily="18" charset="0"/>
              </a:rPr>
              <a:t>Small flux ropes can be described as helical magnetic field lines twisted into a cylindrical shape around a strong axial field with duration of few minutes to few hours.</a:t>
            </a:r>
          </a:p>
          <a:p>
            <a:pPr marL="342900" lvl="1" algn="just"/>
            <a:r>
              <a:rPr lang="en-US" sz="3500" dirty="0">
                <a:latin typeface="Times New Roman" panose="02020603050405020304" pitchFamily="18" charset="0"/>
                <a:cs typeface="Times New Roman" panose="02020603050405020304" pitchFamily="18" charset="0"/>
              </a:rPr>
              <a:t>We use Juno cruise phase (Aug 25, 2011 - June 30, 2016) data to characterize and build a catalog of Small flux ropes (SFRs) </a:t>
            </a:r>
          </a:p>
          <a:p>
            <a:pPr marL="857250" lvl="1" indent="-514350" algn="just">
              <a:buFont typeface="Wingdings" pitchFamily="2" charset="2"/>
              <a:buChar char="§"/>
            </a:pPr>
            <a:r>
              <a:rPr lang="en-US" sz="3500" dirty="0">
                <a:latin typeface="Times New Roman" panose="02020603050405020304" pitchFamily="18" charset="0"/>
                <a:cs typeface="Times New Roman" panose="02020603050405020304" pitchFamily="18" charset="0"/>
              </a:rPr>
              <a:t>Origin of SFRs is still an open question, with solar origin or in interplanetary space as possibilities [</a:t>
            </a:r>
            <a:r>
              <a:rPr lang="en-US" sz="3500" dirty="0">
                <a:solidFill>
                  <a:srgbClr val="0070C0"/>
                </a:solidFill>
                <a:latin typeface="Times New Roman" panose="02020603050405020304" pitchFamily="18" charset="0"/>
                <a:cs typeface="Times New Roman" panose="02020603050405020304" pitchFamily="18" charset="0"/>
              </a:rPr>
              <a:t>Cartwright &amp; </a:t>
            </a:r>
            <a:r>
              <a:rPr lang="en-US" sz="3500" dirty="0" err="1">
                <a:solidFill>
                  <a:srgbClr val="0070C0"/>
                </a:solidFill>
                <a:latin typeface="Times New Roman" panose="02020603050405020304" pitchFamily="18" charset="0"/>
                <a:cs typeface="Times New Roman" panose="02020603050405020304" pitchFamily="18" charset="0"/>
              </a:rPr>
              <a:t>Moldwin</a:t>
            </a:r>
            <a:r>
              <a:rPr lang="en-US" sz="3500" dirty="0">
                <a:solidFill>
                  <a:srgbClr val="0070C0"/>
                </a:solidFill>
                <a:latin typeface="Times New Roman" panose="02020603050405020304" pitchFamily="18" charset="0"/>
                <a:cs typeface="Times New Roman" panose="02020603050405020304" pitchFamily="18" charset="0"/>
              </a:rPr>
              <a:t> 2010; Murphy et al., 2020; </a:t>
            </a:r>
            <a:r>
              <a:rPr lang="en-US" sz="3500" dirty="0">
                <a:solidFill>
                  <a:schemeClr val="accent1"/>
                </a:solidFill>
                <a:latin typeface="Times New Roman" panose="02020603050405020304" pitchFamily="18" charset="0"/>
                <a:cs typeface="Times New Roman" panose="02020603050405020304" pitchFamily="18" charset="0"/>
              </a:rPr>
              <a:t>Chen et al., 2019; Zhao et al., 2020].</a:t>
            </a:r>
            <a:r>
              <a:rPr lang="en-US" sz="3500" dirty="0">
                <a:latin typeface="Times New Roman" panose="02020603050405020304" pitchFamily="18" charset="0"/>
                <a:cs typeface="Times New Roman" panose="02020603050405020304" pitchFamily="18" charset="0"/>
              </a:rPr>
              <a:t> </a:t>
            </a:r>
          </a:p>
          <a:p>
            <a:pPr marL="857250" lvl="1" indent="-514350" algn="just">
              <a:buFont typeface="Wingdings" pitchFamily="2" charset="2"/>
              <a:buChar char="§"/>
            </a:pPr>
            <a:r>
              <a:rPr lang="en-US" sz="3500" dirty="0">
                <a:latin typeface="Times New Roman" panose="02020603050405020304" pitchFamily="18" charset="0"/>
                <a:cs typeface="Times New Roman" panose="02020603050405020304" pitchFamily="18" charset="0"/>
              </a:rPr>
              <a:t>Juno spacecraft traveled from Earth to Jupiter, covering a large heliocentric distance range between 1 AU to 5.4 AU.</a:t>
            </a:r>
          </a:p>
          <a:p>
            <a:pPr marL="857250" lvl="1" indent="-514350" algn="just">
              <a:buFont typeface="Wingdings" pitchFamily="2" charset="2"/>
              <a:buChar char="§"/>
            </a:pPr>
            <a:r>
              <a:rPr lang="en-US" sz="3500" dirty="0">
                <a:latin typeface="Times New Roman" panose="02020603050405020304" pitchFamily="18" charset="0"/>
                <a:cs typeface="Times New Roman" panose="02020603050405020304" pitchFamily="18" charset="0"/>
              </a:rPr>
              <a:t>Statistical evolutions of SFRs can be understood in this wide distance range and may shed light on their origin.</a:t>
            </a:r>
          </a:p>
        </p:txBody>
      </p:sp>
      <p:sp>
        <p:nvSpPr>
          <p:cNvPr id="14" name="TextBox 13">
            <a:extLst>
              <a:ext uri="{FF2B5EF4-FFF2-40B4-BE49-F238E27FC236}">
                <a16:creationId xmlns:a16="http://schemas.microsoft.com/office/drawing/2014/main" id="{63167BA6-9A4B-1E4E-4DF4-82DCF5946819}"/>
              </a:ext>
            </a:extLst>
          </p:cNvPr>
          <p:cNvSpPr txBox="1"/>
          <p:nvPr/>
        </p:nvSpPr>
        <p:spPr>
          <a:xfrm>
            <a:off x="385040" y="22104469"/>
            <a:ext cx="16855442" cy="7094250"/>
          </a:xfrm>
          <a:prstGeom prst="rect">
            <a:avLst/>
          </a:prstGeom>
          <a:noFill/>
        </p:spPr>
        <p:txBody>
          <a:bodyPr wrap="square" rtlCol="0">
            <a:spAutoFit/>
          </a:bodyPr>
          <a:lstStyle/>
          <a:p>
            <a:pPr marL="1085850" lvl="1" indent="-742950" algn="just">
              <a:buFont typeface="+mj-lt"/>
              <a:buAutoNum type="arabicPeriod"/>
            </a:pPr>
            <a:r>
              <a:rPr lang="en-US" sz="3500" dirty="0">
                <a:latin typeface="Times New Roman" panose="02020603050405020304" pitchFamily="18" charset="0"/>
                <a:cs typeface="Times New Roman" panose="02020603050405020304" pitchFamily="18" charset="0"/>
              </a:rPr>
              <a:t>Ratio of the average magnetic field strength around the maximum within the flux rope to the background interplanetary magnetic field  has to be greater than 1.3 [</a:t>
            </a:r>
            <a:r>
              <a:rPr lang="en-US" sz="3500" dirty="0">
                <a:solidFill>
                  <a:srgbClr val="0070C0"/>
                </a:solidFill>
                <a:latin typeface="Times New Roman" panose="02020603050405020304" pitchFamily="18" charset="0"/>
                <a:cs typeface="Times New Roman" panose="02020603050405020304" pitchFamily="18" charset="0"/>
              </a:rPr>
              <a:t>Cartwright &amp; </a:t>
            </a:r>
            <a:r>
              <a:rPr lang="en-US" sz="3500" dirty="0" err="1">
                <a:solidFill>
                  <a:srgbClr val="0070C0"/>
                </a:solidFill>
                <a:latin typeface="Times New Roman" panose="02020603050405020304" pitchFamily="18" charset="0"/>
                <a:cs typeface="Times New Roman" panose="02020603050405020304" pitchFamily="18" charset="0"/>
              </a:rPr>
              <a:t>Moldwin</a:t>
            </a:r>
            <a:r>
              <a:rPr lang="en-US" sz="3500" dirty="0">
                <a:solidFill>
                  <a:srgbClr val="0070C0"/>
                </a:solidFill>
                <a:latin typeface="Times New Roman" panose="02020603050405020304" pitchFamily="18" charset="0"/>
                <a:cs typeface="Times New Roman" panose="02020603050405020304" pitchFamily="18" charset="0"/>
              </a:rPr>
              <a:t> 2010; Murphy et al., 2020</a:t>
            </a:r>
            <a:r>
              <a:rPr lang="en-US" sz="3500" dirty="0">
                <a:latin typeface="Times New Roman" panose="02020603050405020304" pitchFamily="18" charset="0"/>
                <a:cs typeface="Times New Roman" panose="02020603050405020304" pitchFamily="18" charset="0"/>
              </a:rPr>
              <a:t>].</a:t>
            </a:r>
          </a:p>
          <a:p>
            <a:pPr marL="1085850" lvl="1" indent="-742950" algn="just">
              <a:buFont typeface="+mj-lt"/>
              <a:buAutoNum type="arabicPeriod"/>
            </a:pPr>
            <a:r>
              <a:rPr lang="en-US" sz="3500" dirty="0">
                <a:latin typeface="Times New Roman" panose="02020603050405020304" pitchFamily="18" charset="0"/>
                <a:cs typeface="Times New Roman" panose="02020603050405020304" pitchFamily="18" charset="0"/>
              </a:rPr>
              <a:t>Gradual change in polarity or smooth rotation greater than 30</a:t>
            </a:r>
            <a:r>
              <a:rPr lang="en-US" sz="3500" baseline="30000" dirty="0">
                <a:latin typeface="Times New Roman" panose="02020603050405020304" pitchFamily="18" charset="0"/>
                <a:cs typeface="Times New Roman" panose="02020603050405020304" pitchFamily="18" charset="0"/>
              </a:rPr>
              <a:t>o</a:t>
            </a:r>
            <a:r>
              <a:rPr lang="en-US" sz="3500" dirty="0">
                <a:latin typeface="Times New Roman" panose="02020603050405020304" pitchFamily="18" charset="0"/>
                <a:cs typeface="Times New Roman" panose="02020603050405020304" pitchFamily="18" charset="0"/>
              </a:rPr>
              <a:t> in at least one of magnetic field components [</a:t>
            </a:r>
            <a:r>
              <a:rPr lang="en-US" sz="3500" dirty="0">
                <a:solidFill>
                  <a:srgbClr val="0070C0"/>
                </a:solidFill>
                <a:latin typeface="Times New Roman" panose="02020603050405020304" pitchFamily="18" charset="0"/>
                <a:cs typeface="Times New Roman" panose="02020603050405020304" pitchFamily="18" charset="0"/>
              </a:rPr>
              <a:t>Cartwright &amp; </a:t>
            </a:r>
            <a:r>
              <a:rPr lang="en-US" sz="3500" dirty="0" err="1">
                <a:solidFill>
                  <a:srgbClr val="0070C0"/>
                </a:solidFill>
                <a:latin typeface="Times New Roman" panose="02020603050405020304" pitchFamily="18" charset="0"/>
                <a:cs typeface="Times New Roman" panose="02020603050405020304" pitchFamily="18" charset="0"/>
              </a:rPr>
              <a:t>Moldwin</a:t>
            </a:r>
            <a:r>
              <a:rPr lang="en-US" sz="3500" dirty="0">
                <a:solidFill>
                  <a:srgbClr val="0070C0"/>
                </a:solidFill>
                <a:latin typeface="Times New Roman" panose="02020603050405020304" pitchFamily="18" charset="0"/>
                <a:cs typeface="Times New Roman" panose="02020603050405020304" pitchFamily="18" charset="0"/>
              </a:rPr>
              <a:t> 2010; Murphy et al., 2020; </a:t>
            </a:r>
            <a:r>
              <a:rPr lang="en-US" sz="3500" dirty="0">
                <a:solidFill>
                  <a:schemeClr val="accent1"/>
                </a:solidFill>
                <a:latin typeface="Times New Roman" panose="02020603050405020304" pitchFamily="18" charset="0"/>
                <a:cs typeface="Times New Roman" panose="02020603050405020304" pitchFamily="18" charset="0"/>
              </a:rPr>
              <a:t>Yu, W., et al., 2014; Klein &amp; </a:t>
            </a:r>
            <a:r>
              <a:rPr lang="en-US" sz="3500" dirty="0" err="1">
                <a:solidFill>
                  <a:schemeClr val="accent1"/>
                </a:solidFill>
                <a:latin typeface="Times New Roman" panose="02020603050405020304" pitchFamily="18" charset="0"/>
                <a:cs typeface="Times New Roman" panose="02020603050405020304" pitchFamily="18" charset="0"/>
              </a:rPr>
              <a:t>Burlaga</a:t>
            </a:r>
            <a:r>
              <a:rPr lang="en-US" sz="3500" dirty="0">
                <a:solidFill>
                  <a:schemeClr val="accent1"/>
                </a:solidFill>
                <a:latin typeface="Times New Roman" panose="02020603050405020304" pitchFamily="18" charset="0"/>
                <a:cs typeface="Times New Roman" panose="02020603050405020304" pitchFamily="18" charset="0"/>
              </a:rPr>
              <a:t> 1982].</a:t>
            </a:r>
          </a:p>
          <a:p>
            <a:pPr marL="1085850" lvl="1" indent="-742950" algn="just">
              <a:buFont typeface="+mj-lt"/>
              <a:buAutoNum type="arabicPeriod"/>
            </a:pPr>
            <a:r>
              <a:rPr lang="en-US" sz="3500" dirty="0">
                <a:latin typeface="Times New Roman" panose="02020603050405020304" pitchFamily="18" charset="0"/>
                <a:cs typeface="Times New Roman" panose="02020603050405020304" pitchFamily="18" charset="0"/>
              </a:rPr>
              <a:t>Duration of the event must not be greater than 8 </a:t>
            </a:r>
            <a:r>
              <a:rPr lang="en-US" sz="3500" dirty="0" err="1">
                <a:latin typeface="Times New Roman" panose="02020603050405020304" pitchFamily="18" charset="0"/>
                <a:cs typeface="Times New Roman" panose="02020603050405020304" pitchFamily="18" charset="0"/>
              </a:rPr>
              <a:t>hr</a:t>
            </a:r>
            <a:r>
              <a:rPr lang="en-US" sz="3500" dirty="0">
                <a:latin typeface="Times New Roman" panose="02020603050405020304" pitchFamily="18" charset="0"/>
                <a:cs typeface="Times New Roman" panose="02020603050405020304" pitchFamily="18" charset="0"/>
              </a:rPr>
              <a:t> based on the shortest ICME flux rope during Juno cruise phase is  ~12 </a:t>
            </a:r>
            <a:r>
              <a:rPr lang="en-US" sz="3500" dirty="0" err="1">
                <a:latin typeface="Times New Roman" panose="02020603050405020304" pitchFamily="18" charset="0"/>
                <a:cs typeface="Times New Roman" panose="02020603050405020304" pitchFamily="18" charset="0"/>
              </a:rPr>
              <a:t>hr</a:t>
            </a:r>
            <a:r>
              <a:rPr lang="en-US" sz="3500" dirty="0">
                <a:latin typeface="Times New Roman" panose="02020603050405020304" pitchFamily="18" charset="0"/>
                <a:cs typeface="Times New Roman" panose="02020603050405020304" pitchFamily="18" charset="0"/>
              </a:rPr>
              <a:t> [</a:t>
            </a:r>
            <a:r>
              <a:rPr lang="en-US" sz="3500" dirty="0">
                <a:solidFill>
                  <a:srgbClr val="0070C0"/>
                </a:solidFill>
                <a:latin typeface="Times New Roman" panose="02020603050405020304" pitchFamily="18" charset="0"/>
                <a:cs typeface="Times New Roman" panose="02020603050405020304" pitchFamily="18" charset="0"/>
              </a:rPr>
              <a:t>Davies et al., 2021</a:t>
            </a:r>
            <a:r>
              <a:rPr lang="en-US" sz="3500" dirty="0">
                <a:latin typeface="Times New Roman" panose="02020603050405020304" pitchFamily="18" charset="0"/>
                <a:cs typeface="Times New Roman" panose="02020603050405020304" pitchFamily="18" charset="0"/>
              </a:rPr>
              <a:t>].</a:t>
            </a:r>
          </a:p>
          <a:p>
            <a:pPr marL="1085850" lvl="1" indent="-742950" algn="just">
              <a:buFont typeface="+mj-lt"/>
              <a:buAutoNum type="arabicPeriod"/>
            </a:pPr>
            <a:r>
              <a:rPr lang="en-US" sz="3500" dirty="0">
                <a:latin typeface="Times New Roman" panose="02020603050405020304" pitchFamily="18" charset="0"/>
                <a:cs typeface="Times New Roman" panose="02020603050405020304" pitchFamily="18" charset="0"/>
              </a:rPr>
              <a:t>Applied minimum variance analysis (MVA): The ratio of maximum to minimum eigenvector  must be greater than or equal to 6 [</a:t>
            </a:r>
            <a:r>
              <a:rPr lang="en-US" sz="3500" dirty="0">
                <a:solidFill>
                  <a:srgbClr val="0070C0"/>
                </a:solidFill>
                <a:latin typeface="Times New Roman" panose="02020603050405020304" pitchFamily="18" charset="0"/>
                <a:cs typeface="Times New Roman" panose="02020603050405020304" pitchFamily="18" charset="0"/>
              </a:rPr>
              <a:t>Cartwright &amp; </a:t>
            </a:r>
            <a:r>
              <a:rPr lang="en-US" sz="3500" dirty="0" err="1">
                <a:solidFill>
                  <a:srgbClr val="0070C0"/>
                </a:solidFill>
                <a:latin typeface="Times New Roman" panose="02020603050405020304" pitchFamily="18" charset="0"/>
                <a:cs typeface="Times New Roman" panose="02020603050405020304" pitchFamily="18" charset="0"/>
              </a:rPr>
              <a:t>Moldwin</a:t>
            </a:r>
            <a:r>
              <a:rPr lang="en-US" sz="3500" dirty="0">
                <a:solidFill>
                  <a:srgbClr val="0070C0"/>
                </a:solidFill>
                <a:latin typeface="Times New Roman" panose="02020603050405020304" pitchFamily="18" charset="0"/>
                <a:cs typeface="Times New Roman" panose="02020603050405020304" pitchFamily="18" charset="0"/>
              </a:rPr>
              <a:t> 2010</a:t>
            </a:r>
            <a:r>
              <a:rPr lang="en-US" sz="3500" dirty="0">
                <a:latin typeface="Times New Roman" panose="02020603050405020304" pitchFamily="18" charset="0"/>
                <a:cs typeface="Times New Roman" panose="02020603050405020304" pitchFamily="18" charset="0"/>
              </a:rPr>
              <a:t>] and the ratio of intermediate to minimum eigenvector must be greater or equal to 2 [</a:t>
            </a:r>
            <a:r>
              <a:rPr lang="en-US" sz="3500" dirty="0">
                <a:solidFill>
                  <a:srgbClr val="0070C0"/>
                </a:solidFill>
                <a:latin typeface="Times New Roman" panose="02020603050405020304" pitchFamily="18" charset="0"/>
                <a:cs typeface="Times New Roman" panose="02020603050405020304" pitchFamily="18" charset="0"/>
              </a:rPr>
              <a:t>Murphy et al., 2020</a:t>
            </a:r>
            <a:r>
              <a:rPr lang="en-US" sz="3500" dirty="0">
                <a:latin typeface="Times New Roman" panose="02020603050405020304" pitchFamily="18" charset="0"/>
                <a:cs typeface="Times New Roman" panose="02020603050405020304" pitchFamily="18" charset="0"/>
              </a:rPr>
              <a:t>].</a:t>
            </a:r>
          </a:p>
          <a:p>
            <a:pPr marL="1085850" lvl="1" indent="-742950" algn="just">
              <a:buFont typeface="+mj-lt"/>
              <a:buAutoNum type="arabicPeriod"/>
            </a:pPr>
            <a:r>
              <a:rPr lang="en-US" sz="3500" dirty="0">
                <a:latin typeface="Times New Roman" panose="02020603050405020304" pitchFamily="18" charset="0"/>
                <a:cs typeface="Times New Roman" panose="02020603050405020304" pitchFamily="18" charset="0"/>
              </a:rPr>
              <a:t>Use magnetic </a:t>
            </a:r>
            <a:r>
              <a:rPr lang="en-US" sz="3500" dirty="0" err="1">
                <a:latin typeface="Times New Roman" panose="02020603050405020304" pitchFamily="18" charset="0"/>
                <a:cs typeface="Times New Roman" panose="02020603050405020304" pitchFamily="18" charset="0"/>
              </a:rPr>
              <a:t>hodograms</a:t>
            </a:r>
            <a:r>
              <a:rPr lang="en-US" sz="3500" dirty="0">
                <a:latin typeface="Times New Roman" panose="02020603050405020304" pitchFamily="18" charset="0"/>
                <a:cs typeface="Times New Roman" panose="02020603050405020304" pitchFamily="18" charset="0"/>
              </a:rPr>
              <a:t> of events to select only ones with clear rotations. </a:t>
            </a:r>
          </a:p>
        </p:txBody>
      </p:sp>
      <p:pic>
        <p:nvPicPr>
          <p:cNvPr id="35" name="Picture 34">
            <a:extLst>
              <a:ext uri="{FF2B5EF4-FFF2-40B4-BE49-F238E27FC236}">
                <a16:creationId xmlns:a16="http://schemas.microsoft.com/office/drawing/2014/main" id="{95AE81B7-8598-1055-880A-D87F072F3326}"/>
              </a:ext>
            </a:extLst>
          </p:cNvPr>
          <p:cNvPicPr>
            <a:picLocks noChangeAspect="1"/>
          </p:cNvPicPr>
          <p:nvPr/>
        </p:nvPicPr>
        <p:blipFill>
          <a:blip r:embed="rId3"/>
          <a:stretch>
            <a:fillRect/>
          </a:stretch>
        </p:blipFill>
        <p:spPr>
          <a:xfrm>
            <a:off x="27829788" y="699466"/>
            <a:ext cx="4512017" cy="4389120"/>
          </a:xfrm>
          <a:prstGeom prst="rect">
            <a:avLst/>
          </a:prstGeom>
        </p:spPr>
      </p:pic>
      <p:sp>
        <p:nvSpPr>
          <p:cNvPr id="20" name="TextBox 19">
            <a:extLst>
              <a:ext uri="{FF2B5EF4-FFF2-40B4-BE49-F238E27FC236}">
                <a16:creationId xmlns:a16="http://schemas.microsoft.com/office/drawing/2014/main" id="{DFE09089-C377-F636-A033-5A2BCDC495E9}"/>
              </a:ext>
            </a:extLst>
          </p:cNvPr>
          <p:cNvSpPr txBox="1"/>
          <p:nvPr/>
        </p:nvSpPr>
        <p:spPr>
          <a:xfrm>
            <a:off x="28442653" y="9144000"/>
            <a:ext cx="184731" cy="369332"/>
          </a:xfrm>
          <a:prstGeom prst="rect">
            <a:avLst/>
          </a:prstGeom>
          <a:noFill/>
        </p:spPr>
        <p:txBody>
          <a:bodyPr wrap="none" rtlCol="0">
            <a:spAutoFit/>
          </a:bodyPr>
          <a:lstStyle/>
          <a:p>
            <a:endParaRPr lang="en-US" dirty="0"/>
          </a:p>
        </p:txBody>
      </p:sp>
      <p:sp>
        <p:nvSpPr>
          <p:cNvPr id="24" name="TextBox 23">
            <a:extLst>
              <a:ext uri="{FF2B5EF4-FFF2-40B4-BE49-F238E27FC236}">
                <a16:creationId xmlns:a16="http://schemas.microsoft.com/office/drawing/2014/main" id="{269ADC26-05E3-DFD3-B667-9861F694FDD2}"/>
              </a:ext>
            </a:extLst>
          </p:cNvPr>
          <p:cNvSpPr txBox="1"/>
          <p:nvPr/>
        </p:nvSpPr>
        <p:spPr>
          <a:xfrm>
            <a:off x="789709" y="12746218"/>
            <a:ext cx="16488209" cy="2246769"/>
          </a:xfrm>
          <a:prstGeom prst="rect">
            <a:avLst/>
          </a:prstGeom>
          <a:noFill/>
        </p:spPr>
        <p:txBody>
          <a:bodyPr wrap="square" rtlCol="0">
            <a:spAutoFit/>
          </a:bodyPr>
          <a:lstStyle/>
          <a:p>
            <a:pPr algn="just"/>
            <a:r>
              <a:rPr lang="en-US" sz="3500" dirty="0">
                <a:latin typeface="Times New Roman" panose="02020603050405020304" pitchFamily="18" charset="0"/>
                <a:cs typeface="Times New Roman" panose="02020603050405020304" pitchFamily="18" charset="0"/>
              </a:rPr>
              <a:t>In the absence of solar wind plasma data, SFRs are identified using magnetic field data only. </a:t>
            </a: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1 second resolution data in the RTN coordinate system.</a:t>
            </a: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Applied visual detection technique to inspect ~ 5 years of magnetic field data.</a:t>
            </a:r>
          </a:p>
        </p:txBody>
      </p:sp>
      <p:sp>
        <p:nvSpPr>
          <p:cNvPr id="43" name="TextBox 42">
            <a:extLst>
              <a:ext uri="{FF2B5EF4-FFF2-40B4-BE49-F238E27FC236}">
                <a16:creationId xmlns:a16="http://schemas.microsoft.com/office/drawing/2014/main" id="{6C48416A-99A3-A1AE-41E0-27D4CA8B8E2D}"/>
              </a:ext>
            </a:extLst>
          </p:cNvPr>
          <p:cNvSpPr txBox="1"/>
          <p:nvPr/>
        </p:nvSpPr>
        <p:spPr>
          <a:xfrm>
            <a:off x="17331804" y="37148302"/>
            <a:ext cx="15257667" cy="707886"/>
          </a:xfrm>
          <a:prstGeom prst="rect">
            <a:avLst/>
          </a:prstGeom>
          <a:solidFill>
            <a:srgbClr val="FFC000"/>
          </a:solidFill>
          <a:ln>
            <a:solidFill>
              <a:schemeClr val="accent1"/>
            </a:solidFill>
          </a:ln>
        </p:spPr>
        <p:txBody>
          <a:bodyPr wrap="square" rtlCol="0">
            <a:spAutoFit/>
          </a:bodyPr>
          <a:lstStyle/>
          <a:p>
            <a:r>
              <a:rPr lang="en-US" sz="4000" b="1" dirty="0"/>
              <a:t>6. Summary and Outlook:</a:t>
            </a:r>
          </a:p>
        </p:txBody>
      </p:sp>
      <p:sp>
        <p:nvSpPr>
          <p:cNvPr id="44" name="TextBox 43">
            <a:extLst>
              <a:ext uri="{FF2B5EF4-FFF2-40B4-BE49-F238E27FC236}">
                <a16:creationId xmlns:a16="http://schemas.microsoft.com/office/drawing/2014/main" id="{C2E3234B-A0A1-FEDB-10A3-5EB92A58A1C8}"/>
              </a:ext>
            </a:extLst>
          </p:cNvPr>
          <p:cNvSpPr txBox="1"/>
          <p:nvPr/>
        </p:nvSpPr>
        <p:spPr>
          <a:xfrm>
            <a:off x="17523680" y="37878507"/>
            <a:ext cx="15110468" cy="5478423"/>
          </a:xfrm>
          <a:prstGeom prst="rect">
            <a:avLst/>
          </a:prstGeom>
          <a:noFill/>
        </p:spPr>
        <p:txBody>
          <a:bodyPr wrap="square" rtlCol="0">
            <a:spAutoFit/>
          </a:bodyPr>
          <a:lstStyle/>
          <a:p>
            <a:pPr marL="457200" indent="-457200" algn="just">
              <a:buFont typeface="Arial" panose="020B0604020202020204" pitchFamily="34" charset="0"/>
              <a:buChar char="•"/>
            </a:pPr>
            <a:r>
              <a:rPr lang="en-US" sz="3500" dirty="0">
                <a:latin typeface="Times New Roman" panose="02020603050405020304" pitchFamily="18" charset="0"/>
                <a:cs typeface="Times New Roman" panose="02020603050405020304" pitchFamily="18" charset="0"/>
              </a:rPr>
              <a:t>Analysis performed on the preliminary database of 354 SFRs.</a:t>
            </a:r>
          </a:p>
          <a:p>
            <a:pPr marL="457200" indent="-457200" algn="just">
              <a:buFont typeface="Arial" panose="020B0604020202020204" pitchFamily="34" charset="0"/>
              <a:buChar char="•"/>
            </a:pPr>
            <a:r>
              <a:rPr lang="en-US" sz="3500" dirty="0">
                <a:latin typeface="Times New Roman" panose="02020603050405020304" pitchFamily="18" charset="0"/>
                <a:cs typeface="Times New Roman" panose="02020603050405020304" pitchFamily="18" charset="0"/>
              </a:rPr>
              <a:t>We investigated the properties of SFRs such as variation of occurrence frequency, maximum and mean magnetic field strength with heliocentric distance, and event observed per year with solar activity.</a:t>
            </a:r>
          </a:p>
          <a:p>
            <a:pPr algn="just"/>
            <a:endParaRPr lang="en-US" sz="35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500" dirty="0">
                <a:latin typeface="Times New Roman" panose="02020603050405020304" pitchFamily="18" charset="0"/>
                <a:cs typeface="Times New Roman" panose="02020603050405020304" pitchFamily="18" charset="0"/>
              </a:rPr>
              <a:t>Finalization of the SFR database through double checking all the events with collaborators.</a:t>
            </a:r>
          </a:p>
          <a:p>
            <a:pPr marL="457200" indent="-457200" algn="just">
              <a:buFont typeface="Arial" panose="020B0604020202020204" pitchFamily="34" charset="0"/>
              <a:buChar char="•"/>
            </a:pPr>
            <a:r>
              <a:rPr lang="en-US" sz="3500" dirty="0">
                <a:latin typeface="Times New Roman" panose="02020603050405020304" pitchFamily="18" charset="0"/>
                <a:cs typeface="Times New Roman" panose="02020603050405020304" pitchFamily="18" charset="0"/>
              </a:rPr>
              <a:t>Future investigation on the magnetic field decay with distance required to clarify differences in expansion rates compared to previous studies.</a:t>
            </a:r>
          </a:p>
          <a:p>
            <a:pPr marL="457200" indent="-457200" algn="just">
              <a:buFont typeface="Arial" panose="020B0604020202020204" pitchFamily="34" charset="0"/>
              <a:buChar char="•"/>
            </a:pPr>
            <a:r>
              <a:rPr lang="en-US" sz="3500" dirty="0">
                <a:latin typeface="Times New Roman" panose="02020603050405020304" pitchFamily="18" charset="0"/>
                <a:cs typeface="Times New Roman" panose="02020603050405020304" pitchFamily="18" charset="0"/>
              </a:rPr>
              <a:t>Investigate the occurrence of SFRs with </a:t>
            </a:r>
            <a:r>
              <a:rPr lang="en-US" sz="3500" dirty="0" err="1">
                <a:latin typeface="Times New Roman" panose="02020603050405020304" pitchFamily="18" charset="0"/>
                <a:cs typeface="Times New Roman" panose="02020603050405020304" pitchFamily="18" charset="0"/>
              </a:rPr>
              <a:t>heliospheric</a:t>
            </a:r>
            <a:r>
              <a:rPr lang="en-US" sz="3500" dirty="0">
                <a:latin typeface="Times New Roman" panose="02020603050405020304" pitchFamily="18" charset="0"/>
                <a:cs typeface="Times New Roman" panose="02020603050405020304" pitchFamily="18" charset="0"/>
              </a:rPr>
              <a:t> current sheet crossings</a:t>
            </a:r>
            <a:r>
              <a:rPr lang="en-US" sz="3500" dirty="0"/>
              <a:t>.</a:t>
            </a:r>
          </a:p>
        </p:txBody>
      </p:sp>
      <p:pic>
        <p:nvPicPr>
          <p:cNvPr id="52" name="Picture 51" descr="Chart, histogram&#10;&#10;Description automatically generated">
            <a:extLst>
              <a:ext uri="{FF2B5EF4-FFF2-40B4-BE49-F238E27FC236}">
                <a16:creationId xmlns:a16="http://schemas.microsoft.com/office/drawing/2014/main" id="{03F0A902-8CD9-80CB-825E-A58C588B4D13}"/>
              </a:ext>
            </a:extLst>
          </p:cNvPr>
          <p:cNvPicPr>
            <a:picLocks noChangeAspect="1"/>
          </p:cNvPicPr>
          <p:nvPr/>
        </p:nvPicPr>
        <p:blipFill rotWithShape="1">
          <a:blip r:embed="rId4"/>
          <a:srcRect l="284" t="1502"/>
          <a:stretch/>
        </p:blipFill>
        <p:spPr>
          <a:xfrm>
            <a:off x="243957" y="15104476"/>
            <a:ext cx="10910975" cy="6129707"/>
          </a:xfrm>
          <a:prstGeom prst="rect">
            <a:avLst/>
          </a:prstGeom>
        </p:spPr>
      </p:pic>
      <p:sp>
        <p:nvSpPr>
          <p:cNvPr id="68" name="TextBox 67">
            <a:extLst>
              <a:ext uri="{FF2B5EF4-FFF2-40B4-BE49-F238E27FC236}">
                <a16:creationId xmlns:a16="http://schemas.microsoft.com/office/drawing/2014/main" id="{3EE0B9B4-7904-2894-2777-0B4652711D6D}"/>
              </a:ext>
            </a:extLst>
          </p:cNvPr>
          <p:cNvSpPr txBox="1"/>
          <p:nvPr/>
        </p:nvSpPr>
        <p:spPr>
          <a:xfrm>
            <a:off x="10909342" y="15727376"/>
            <a:ext cx="6258710" cy="4739759"/>
          </a:xfrm>
          <a:prstGeom prst="rect">
            <a:avLst/>
          </a:prstGeom>
          <a:noFill/>
        </p:spPr>
        <p:txBody>
          <a:bodyPr wrap="square" rtlCol="0">
            <a:spAutoFit/>
          </a:bodyPr>
          <a:lstStyle/>
          <a:p>
            <a:pPr algn="just"/>
            <a:r>
              <a:rPr lang="en-GB" sz="3000" dirty="0">
                <a:solidFill>
                  <a:srgbClr val="002060"/>
                </a:solidFill>
                <a:latin typeface="Times New Roman" panose="02020603050405020304" pitchFamily="18" charset="0"/>
                <a:cs typeface="Times New Roman" panose="02020603050405020304" pitchFamily="18" charset="0"/>
              </a:rPr>
              <a:t>Figure 1: </a:t>
            </a:r>
            <a:r>
              <a:rPr lang="en-GB" sz="3000" dirty="0">
                <a:latin typeface="Times New Roman" panose="02020603050405020304" pitchFamily="18" charset="0"/>
                <a:cs typeface="Times New Roman" panose="02020603050405020304" pitchFamily="18" charset="0"/>
              </a:rPr>
              <a:t>Overview of Juno cruise phase data. a) Heliocentric distance (left) and latitude (right) of the Juno orbit in heliocentric ecliptic coordinates (HAE). b) The mean daily magnetic field magnitude. Vertical lines indicate days for which magnetometer data is unavailable. c) Monthly mean sunspot number.</a:t>
            </a:r>
            <a:r>
              <a:rPr lang="en-US" sz="3200" dirty="0">
                <a:latin typeface="Times New Roman" panose="02020603050405020304" pitchFamily="18" charset="0"/>
                <a:cs typeface="Times New Roman" panose="02020603050405020304" pitchFamily="18" charset="0"/>
              </a:rPr>
              <a:t> Figure from </a:t>
            </a:r>
            <a:r>
              <a:rPr lang="en-US" sz="3000" dirty="0">
                <a:latin typeface="Times New Roman" panose="02020603050405020304" pitchFamily="18" charset="0"/>
                <a:cs typeface="Times New Roman" panose="02020603050405020304" pitchFamily="18" charset="0"/>
              </a:rPr>
              <a:t>[</a:t>
            </a:r>
            <a:r>
              <a:rPr lang="en-US" sz="3000" dirty="0">
                <a:solidFill>
                  <a:srgbClr val="0070C0"/>
                </a:solidFill>
                <a:latin typeface="Times New Roman" panose="02020603050405020304" pitchFamily="18" charset="0"/>
                <a:cs typeface="Times New Roman" panose="02020603050405020304" pitchFamily="18" charset="0"/>
              </a:rPr>
              <a:t>Davies et al., 2021</a:t>
            </a:r>
            <a:r>
              <a:rPr lang="en-US" sz="3000" dirty="0">
                <a:latin typeface="Times New Roman" panose="02020603050405020304" pitchFamily="18" charset="0"/>
                <a:cs typeface="Times New Roman" panose="02020603050405020304" pitchFamily="18" charset="0"/>
              </a:rPr>
              <a:t>].</a:t>
            </a:r>
          </a:p>
        </p:txBody>
      </p:sp>
      <p:sp>
        <p:nvSpPr>
          <p:cNvPr id="71" name="TextBox 70">
            <a:extLst>
              <a:ext uri="{FF2B5EF4-FFF2-40B4-BE49-F238E27FC236}">
                <a16:creationId xmlns:a16="http://schemas.microsoft.com/office/drawing/2014/main" id="{5478E881-7097-0A26-BC2E-D2A42F761819}"/>
              </a:ext>
            </a:extLst>
          </p:cNvPr>
          <p:cNvSpPr txBox="1"/>
          <p:nvPr/>
        </p:nvSpPr>
        <p:spPr>
          <a:xfrm>
            <a:off x="377449" y="12067956"/>
            <a:ext cx="16891763" cy="707886"/>
          </a:xfrm>
          <a:prstGeom prst="rect">
            <a:avLst/>
          </a:prstGeom>
          <a:solidFill>
            <a:srgbClr val="FFC000"/>
          </a:solidFill>
          <a:ln>
            <a:solidFill>
              <a:schemeClr val="accent1"/>
            </a:solidFill>
          </a:ln>
        </p:spPr>
        <p:txBody>
          <a:bodyPr wrap="square" rtlCol="0">
            <a:spAutoFit/>
          </a:bodyPr>
          <a:lstStyle/>
          <a:p>
            <a:r>
              <a:rPr lang="en-US" sz="4000" b="1" dirty="0"/>
              <a:t>2. Juno dataset:</a:t>
            </a:r>
          </a:p>
        </p:txBody>
      </p:sp>
      <p:sp>
        <p:nvSpPr>
          <p:cNvPr id="95" name="TextBox 94">
            <a:extLst>
              <a:ext uri="{FF2B5EF4-FFF2-40B4-BE49-F238E27FC236}">
                <a16:creationId xmlns:a16="http://schemas.microsoft.com/office/drawing/2014/main" id="{B3EE201E-5301-885C-3237-EE2383144E18}"/>
              </a:ext>
            </a:extLst>
          </p:cNvPr>
          <p:cNvSpPr txBox="1"/>
          <p:nvPr/>
        </p:nvSpPr>
        <p:spPr>
          <a:xfrm>
            <a:off x="17523680" y="6121382"/>
            <a:ext cx="15020788" cy="1200329"/>
          </a:xfrm>
          <a:prstGeom prst="rect">
            <a:avLst/>
          </a:prstGeom>
          <a:noFill/>
        </p:spPr>
        <p:txBody>
          <a:bodyPr wrap="square" rtlCol="0">
            <a:spAutoFit/>
          </a:bodyPr>
          <a:lstStyle/>
          <a:p>
            <a:pPr indent="-114300" algn="just"/>
            <a:r>
              <a:rPr lang="en-US" sz="3500" dirty="0">
                <a:solidFill>
                  <a:srgbClr val="434EC1"/>
                </a:solidFill>
                <a:latin typeface="Times New Roman" panose="02020603050405020304" pitchFamily="18" charset="0"/>
                <a:cs typeface="Times New Roman" panose="02020603050405020304" pitchFamily="18" charset="0"/>
              </a:rPr>
              <a:t>As a preliminary result, 354 SFRs have been detected. Properties  of those events are presented below.</a:t>
            </a:r>
          </a:p>
        </p:txBody>
      </p:sp>
      <p:sp>
        <p:nvSpPr>
          <p:cNvPr id="96" name="TextBox 95">
            <a:extLst>
              <a:ext uri="{FF2B5EF4-FFF2-40B4-BE49-F238E27FC236}">
                <a16:creationId xmlns:a16="http://schemas.microsoft.com/office/drawing/2014/main" id="{2F94FF7F-58CE-8116-66ED-DDCDF462F839}"/>
              </a:ext>
            </a:extLst>
          </p:cNvPr>
          <p:cNvSpPr txBox="1"/>
          <p:nvPr/>
        </p:nvSpPr>
        <p:spPr>
          <a:xfrm>
            <a:off x="25943326" y="7841576"/>
            <a:ext cx="6539184" cy="4093428"/>
          </a:xfrm>
          <a:prstGeom prst="rect">
            <a:avLst/>
          </a:prstGeom>
          <a:noFill/>
        </p:spPr>
        <p:txBody>
          <a:bodyPr wrap="square" rtlCol="0">
            <a:spAutoFit/>
          </a:bodyPr>
          <a:lstStyle/>
          <a:p>
            <a:pPr algn="just"/>
            <a:r>
              <a:rPr lang="en-US" sz="3000" dirty="0">
                <a:solidFill>
                  <a:srgbClr val="002060"/>
                </a:solidFill>
                <a:latin typeface="Times New Roman" panose="02020603050405020304" pitchFamily="18" charset="0"/>
                <a:cs typeface="Times New Roman" panose="02020603050405020304" pitchFamily="18" charset="0"/>
              </a:rPr>
              <a:t>Figure 4: </a:t>
            </a:r>
            <a:r>
              <a:rPr lang="en-US" sz="3000" dirty="0">
                <a:latin typeface="Times New Roman" panose="02020603050405020304" pitchFamily="18" charset="0"/>
                <a:cs typeface="Times New Roman" panose="02020603050405020304" pitchFamily="18" charset="0"/>
              </a:rPr>
              <a:t>Corrected</a:t>
            </a:r>
            <a:r>
              <a:rPr lang="en-US" sz="3000" baseline="30000" dirty="0">
                <a:solidFill>
                  <a:srgbClr val="7030A0"/>
                </a:solidFill>
                <a:latin typeface="Times New Roman" panose="02020603050405020304" pitchFamily="18" charset="0"/>
                <a:cs typeface="Times New Roman" panose="02020603050405020304" pitchFamily="18" charset="0"/>
              </a:rPr>
              <a:t>*</a:t>
            </a:r>
            <a:r>
              <a:rPr lang="en-US" sz="3000" dirty="0">
                <a:latin typeface="Times New Roman" panose="02020603050405020304" pitchFamily="18" charset="0"/>
                <a:cs typeface="Times New Roman" panose="02020603050405020304" pitchFamily="18" charset="0"/>
              </a:rPr>
              <a:t> number of events observed per day with the radial distance.</a:t>
            </a:r>
          </a:p>
          <a:p>
            <a:pPr algn="just"/>
            <a:endParaRPr lang="en-US" sz="3000" dirty="0">
              <a:latin typeface="Times New Roman" panose="02020603050405020304" pitchFamily="18" charset="0"/>
              <a:cs typeface="Times New Roman" panose="02020603050405020304" pitchFamily="18" charset="0"/>
            </a:endParaRP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Number of events per day ranges between 0.14 and 0.42.</a:t>
            </a: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No clear dependance with distance.</a:t>
            </a:r>
          </a:p>
        </p:txBody>
      </p:sp>
      <p:pic>
        <p:nvPicPr>
          <p:cNvPr id="101" name="Picture 100" descr="Chart, scatter chart, bubble chart&#10;&#10;Description automatically generated">
            <a:extLst>
              <a:ext uri="{FF2B5EF4-FFF2-40B4-BE49-F238E27FC236}">
                <a16:creationId xmlns:a16="http://schemas.microsoft.com/office/drawing/2014/main" id="{93EE5761-8E2D-810B-D67E-937EF1EF8801}"/>
              </a:ext>
            </a:extLst>
          </p:cNvPr>
          <p:cNvPicPr>
            <a:picLocks noChangeAspect="1"/>
          </p:cNvPicPr>
          <p:nvPr/>
        </p:nvPicPr>
        <p:blipFill rotWithShape="1">
          <a:blip r:embed="rId5"/>
          <a:srcRect l="751" t="14097" r="13467" b="5626"/>
          <a:stretch/>
        </p:blipFill>
        <p:spPr>
          <a:xfrm>
            <a:off x="411813" y="37167185"/>
            <a:ext cx="11393279" cy="5389902"/>
          </a:xfrm>
          <a:prstGeom prst="rect">
            <a:avLst/>
          </a:prstGeom>
        </p:spPr>
      </p:pic>
      <p:pic>
        <p:nvPicPr>
          <p:cNvPr id="102" name="Picture 101" descr="Chart&#10;&#10;Description automatically generated">
            <a:extLst>
              <a:ext uri="{FF2B5EF4-FFF2-40B4-BE49-F238E27FC236}">
                <a16:creationId xmlns:a16="http://schemas.microsoft.com/office/drawing/2014/main" id="{E0A9AF14-7E2A-71D5-299B-F1CEB12315D0}"/>
              </a:ext>
            </a:extLst>
          </p:cNvPr>
          <p:cNvPicPr>
            <a:picLocks noChangeAspect="1"/>
          </p:cNvPicPr>
          <p:nvPr/>
        </p:nvPicPr>
        <p:blipFill rotWithShape="1">
          <a:blip r:embed="rId6"/>
          <a:srcRect l="635" t="14090" r="8619" b="8301"/>
          <a:stretch/>
        </p:blipFill>
        <p:spPr>
          <a:xfrm>
            <a:off x="411813" y="30937683"/>
            <a:ext cx="12240957" cy="6484713"/>
          </a:xfrm>
          <a:prstGeom prst="rect">
            <a:avLst/>
          </a:prstGeom>
        </p:spPr>
      </p:pic>
      <p:sp>
        <p:nvSpPr>
          <p:cNvPr id="104" name="TextBox 103">
            <a:extLst>
              <a:ext uri="{FF2B5EF4-FFF2-40B4-BE49-F238E27FC236}">
                <a16:creationId xmlns:a16="http://schemas.microsoft.com/office/drawing/2014/main" id="{3FBAFFDC-2913-288D-31D6-A42ED6D0533A}"/>
              </a:ext>
            </a:extLst>
          </p:cNvPr>
          <p:cNvSpPr txBox="1"/>
          <p:nvPr/>
        </p:nvSpPr>
        <p:spPr>
          <a:xfrm>
            <a:off x="11727539" y="37805524"/>
            <a:ext cx="2227281" cy="3648333"/>
          </a:xfrm>
          <a:prstGeom prst="rect">
            <a:avLst/>
          </a:prstGeom>
          <a:solidFill>
            <a:schemeClr val="bg1"/>
          </a:solidFill>
        </p:spPr>
        <p:txBody>
          <a:bodyPr wrap="square" rtlCol="0">
            <a:spAutoFit/>
          </a:bodyPr>
          <a:lstStyle/>
          <a:p>
            <a:endParaRPr lang="en-US" dirty="0"/>
          </a:p>
        </p:txBody>
      </p:sp>
      <p:sp>
        <p:nvSpPr>
          <p:cNvPr id="106" name="TextBox 105">
            <a:extLst>
              <a:ext uri="{FF2B5EF4-FFF2-40B4-BE49-F238E27FC236}">
                <a16:creationId xmlns:a16="http://schemas.microsoft.com/office/drawing/2014/main" id="{EB3592AE-7E89-D0D4-10CB-47928CC6A83B}"/>
              </a:ext>
            </a:extLst>
          </p:cNvPr>
          <p:cNvSpPr txBox="1"/>
          <p:nvPr/>
        </p:nvSpPr>
        <p:spPr>
          <a:xfrm>
            <a:off x="11681042" y="37500922"/>
            <a:ext cx="5485152" cy="5262979"/>
          </a:xfrm>
          <a:prstGeom prst="rect">
            <a:avLst/>
          </a:prstGeom>
          <a:noFill/>
        </p:spPr>
        <p:txBody>
          <a:bodyPr wrap="square" rtlCol="0">
            <a:spAutoFit/>
          </a:bodyPr>
          <a:lstStyle/>
          <a:p>
            <a:pPr algn="ctr"/>
            <a:r>
              <a:rPr lang="en-US" sz="3600" b="1" dirty="0">
                <a:solidFill>
                  <a:schemeClr val="accent1">
                    <a:lumMod val="75000"/>
                  </a:schemeClr>
                </a:solidFill>
                <a:highlight>
                  <a:srgbClr val="00FF00"/>
                </a:highlight>
                <a:latin typeface="Times New Roman" panose="02020603050405020304" pitchFamily="18" charset="0"/>
                <a:cs typeface="Times New Roman" panose="02020603050405020304" pitchFamily="18" charset="0"/>
              </a:rPr>
              <a:t>Event 5:</a:t>
            </a:r>
          </a:p>
          <a:p>
            <a:pPr marL="457200" indent="-457200" algn="jus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Duration is 5.5hr</a:t>
            </a:r>
          </a:p>
          <a:p>
            <a:pPr marL="457200" indent="-457200" algn="jus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The MVA ratio of maximum to minimum eigenvector  is 28.4;  the MVA ratio of intermediate to minimum eigenvector is 7.6</a:t>
            </a:r>
          </a:p>
          <a:p>
            <a:pPr marL="457200" indent="-457200" algn="jus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The ratio of the average maximum magnetic field strength to the background is 2.2. </a:t>
            </a:r>
          </a:p>
          <a:p>
            <a:pPr algn="just"/>
            <a:endParaRPr lang="en-US" sz="3000" dirty="0">
              <a:latin typeface="Times New Roman" panose="02020603050405020304" pitchFamily="18" charset="0"/>
              <a:cs typeface="Times New Roman" panose="02020603050405020304" pitchFamily="18" charset="0"/>
            </a:endParaRPr>
          </a:p>
        </p:txBody>
      </p:sp>
      <p:sp>
        <p:nvSpPr>
          <p:cNvPr id="107" name="TextBox 106">
            <a:extLst>
              <a:ext uri="{FF2B5EF4-FFF2-40B4-BE49-F238E27FC236}">
                <a16:creationId xmlns:a16="http://schemas.microsoft.com/office/drawing/2014/main" id="{B6128FC6-DCE5-A051-70F3-A97CF5DF4EB8}"/>
              </a:ext>
            </a:extLst>
          </p:cNvPr>
          <p:cNvSpPr txBox="1"/>
          <p:nvPr/>
        </p:nvSpPr>
        <p:spPr>
          <a:xfrm>
            <a:off x="789709" y="29959057"/>
            <a:ext cx="16476010" cy="1169551"/>
          </a:xfrm>
          <a:prstGeom prst="rect">
            <a:avLst/>
          </a:prstGeom>
          <a:noFill/>
        </p:spPr>
        <p:txBody>
          <a:bodyPr wrap="square" rtlCol="0">
            <a:spAutoFit/>
          </a:bodyPr>
          <a:lstStyle/>
          <a:p>
            <a:pPr algn="just"/>
            <a:r>
              <a:rPr lang="en-US" sz="3500" dirty="0">
                <a:latin typeface="Times New Roman" panose="02020603050405020304" pitchFamily="18" charset="0"/>
                <a:cs typeface="Times New Roman" panose="02020603050405020304" pitchFamily="18" charset="0"/>
              </a:rPr>
              <a:t>Six candidates detected on Jan 19, 2015. The dashed lines delineate the start and end times of each event.</a:t>
            </a:r>
          </a:p>
        </p:txBody>
      </p:sp>
      <p:sp>
        <p:nvSpPr>
          <p:cNvPr id="110" name="TextBox 109">
            <a:extLst>
              <a:ext uri="{FF2B5EF4-FFF2-40B4-BE49-F238E27FC236}">
                <a16:creationId xmlns:a16="http://schemas.microsoft.com/office/drawing/2014/main" id="{020EBBBC-A22E-190F-B01A-89FC443D746D}"/>
              </a:ext>
            </a:extLst>
          </p:cNvPr>
          <p:cNvSpPr txBox="1"/>
          <p:nvPr/>
        </p:nvSpPr>
        <p:spPr>
          <a:xfrm>
            <a:off x="11835466" y="31033892"/>
            <a:ext cx="2253846" cy="3648333"/>
          </a:xfrm>
          <a:prstGeom prst="rect">
            <a:avLst/>
          </a:prstGeom>
          <a:solidFill>
            <a:schemeClr val="bg1"/>
          </a:solidFill>
        </p:spPr>
        <p:txBody>
          <a:bodyPr wrap="square" rtlCol="0">
            <a:spAutoFit/>
          </a:bodyPr>
          <a:lstStyle/>
          <a:p>
            <a:endParaRPr lang="en-US" dirty="0"/>
          </a:p>
        </p:txBody>
      </p:sp>
      <mc:AlternateContent xmlns:mc="http://schemas.openxmlformats.org/markup-compatibility/2006" xmlns:a14="http://schemas.microsoft.com/office/drawing/2010/main">
        <mc:Choice Requires="a14">
          <p:sp>
            <p:nvSpPr>
              <p:cNvPr id="111" name="TextBox 110">
                <a:extLst>
                  <a:ext uri="{FF2B5EF4-FFF2-40B4-BE49-F238E27FC236}">
                    <a16:creationId xmlns:a16="http://schemas.microsoft.com/office/drawing/2014/main" id="{88EE16D2-B118-62A5-4F98-BFBAFB4770B4}"/>
                  </a:ext>
                </a:extLst>
              </p:cNvPr>
              <p:cNvSpPr txBox="1"/>
              <p:nvPr/>
            </p:nvSpPr>
            <p:spPr>
              <a:xfrm>
                <a:off x="11888324" y="31824073"/>
                <a:ext cx="5241878" cy="4247317"/>
              </a:xfrm>
              <a:prstGeom prst="rect">
                <a:avLst/>
              </a:prstGeom>
              <a:noFill/>
            </p:spPr>
            <p:txBody>
              <a:bodyPr wrap="square" rtlCol="0">
                <a:spAutoFit/>
              </a:bodyPr>
              <a:lstStyle/>
              <a:p>
                <a:pPr algn="just"/>
                <a:r>
                  <a:rPr lang="en-US" sz="3000" dirty="0">
                    <a:solidFill>
                      <a:srgbClr val="002060"/>
                    </a:solidFill>
                  </a:rPr>
                  <a:t>Figure 2: Magnetic field </a:t>
                </a:r>
                <a:r>
                  <a:rPr lang="en-US" sz="3000" dirty="0"/>
                  <a:t>timeseries data. Top: The radial component (R) in red, the transverse component (T) in green, and the normal component (N) in blue. The middle and lowest panel present calculated </a:t>
                </a:r>
                <a14:m>
                  <m:oMath xmlns:m="http://schemas.openxmlformats.org/officeDocument/2006/math">
                    <m:r>
                      <a:rPr lang="en-US" sz="3000" i="1" smtClean="0">
                        <a:latin typeface="Cambria Math" panose="02040503050406030204" pitchFamily="18" charset="0"/>
                        <a:ea typeface="Cambria Math" panose="02040503050406030204" pitchFamily="18" charset="0"/>
                      </a:rPr>
                      <m:t>𝜃</m:t>
                    </m:r>
                  </m:oMath>
                </a14:m>
                <a:r>
                  <a:rPr lang="en-US" sz="3000" dirty="0"/>
                  <a:t> and </a:t>
                </a:r>
                <a14:m>
                  <m:oMath xmlns:m="http://schemas.openxmlformats.org/officeDocument/2006/math">
                    <m:r>
                      <a:rPr lang="en-US" sz="3000" i="1" smtClean="0">
                        <a:latin typeface="Cambria Math" panose="02040503050406030204" pitchFamily="18" charset="0"/>
                        <a:ea typeface="Cambria Math" panose="02040503050406030204" pitchFamily="18" charset="0"/>
                      </a:rPr>
                      <m:t>𝜑</m:t>
                    </m:r>
                  </m:oMath>
                </a14:m>
                <a:r>
                  <a:rPr lang="en-US" sz="3000" dirty="0"/>
                  <a:t> angles of magnetic field respectively.</a:t>
                </a:r>
              </a:p>
            </p:txBody>
          </p:sp>
        </mc:Choice>
        <mc:Fallback xmlns="">
          <p:sp>
            <p:nvSpPr>
              <p:cNvPr id="111" name="TextBox 110">
                <a:extLst>
                  <a:ext uri="{FF2B5EF4-FFF2-40B4-BE49-F238E27FC236}">
                    <a16:creationId xmlns:a16="http://schemas.microsoft.com/office/drawing/2014/main" id="{88EE16D2-B118-62A5-4F98-BFBAFB4770B4}"/>
                  </a:ext>
                </a:extLst>
              </p:cNvPr>
              <p:cNvSpPr txBox="1">
                <a:spLocks noRot="1" noChangeAspect="1" noMove="1" noResize="1" noEditPoints="1" noAdjustHandles="1" noChangeArrowheads="1" noChangeShapeType="1" noTextEdit="1"/>
              </p:cNvSpPr>
              <p:nvPr/>
            </p:nvSpPr>
            <p:spPr>
              <a:xfrm>
                <a:off x="11888324" y="31824073"/>
                <a:ext cx="5241878" cy="4247317"/>
              </a:xfrm>
              <a:prstGeom prst="rect">
                <a:avLst/>
              </a:prstGeom>
              <a:blipFill>
                <a:blip r:embed="rId8"/>
                <a:stretch>
                  <a:fillRect l="-2906" t="-1488" r="-2663" b="-3274"/>
                </a:stretch>
              </a:blipFill>
            </p:spPr>
            <p:txBody>
              <a:bodyPr/>
              <a:lstStyle/>
              <a:p>
                <a:r>
                  <a:rPr lang="en-US">
                    <a:noFill/>
                  </a:rPr>
                  <a:t> </a:t>
                </a:r>
              </a:p>
            </p:txBody>
          </p:sp>
        </mc:Fallback>
      </mc:AlternateContent>
      <p:sp>
        <p:nvSpPr>
          <p:cNvPr id="131" name="TextBox 130">
            <a:extLst>
              <a:ext uri="{FF2B5EF4-FFF2-40B4-BE49-F238E27FC236}">
                <a16:creationId xmlns:a16="http://schemas.microsoft.com/office/drawing/2014/main" id="{5BBA088F-A3E5-2EE0-9F44-953C0BE1529A}"/>
              </a:ext>
            </a:extLst>
          </p:cNvPr>
          <p:cNvSpPr txBox="1"/>
          <p:nvPr/>
        </p:nvSpPr>
        <p:spPr>
          <a:xfrm>
            <a:off x="362242" y="29287029"/>
            <a:ext cx="16921424" cy="707886"/>
          </a:xfrm>
          <a:prstGeom prst="rect">
            <a:avLst/>
          </a:prstGeom>
          <a:solidFill>
            <a:srgbClr val="FFC000"/>
          </a:solidFill>
          <a:ln>
            <a:solidFill>
              <a:schemeClr val="accent2">
                <a:lumMod val="75000"/>
              </a:schemeClr>
            </a:solidFill>
          </a:ln>
        </p:spPr>
        <p:txBody>
          <a:bodyPr wrap="square" rtlCol="0">
            <a:spAutoFit/>
          </a:bodyPr>
          <a:lstStyle/>
          <a:p>
            <a:r>
              <a:rPr lang="en-US" sz="4000" b="1" dirty="0"/>
              <a:t>4. Examples of SFRs: 19 January 2015 Events</a:t>
            </a:r>
          </a:p>
        </p:txBody>
      </p:sp>
      <p:sp>
        <p:nvSpPr>
          <p:cNvPr id="140" name="TextBox 139">
            <a:extLst>
              <a:ext uri="{FF2B5EF4-FFF2-40B4-BE49-F238E27FC236}">
                <a16:creationId xmlns:a16="http://schemas.microsoft.com/office/drawing/2014/main" id="{5893BEC6-B37B-AF49-158D-ACCCD864F44B}"/>
              </a:ext>
            </a:extLst>
          </p:cNvPr>
          <p:cNvSpPr txBox="1"/>
          <p:nvPr/>
        </p:nvSpPr>
        <p:spPr>
          <a:xfrm>
            <a:off x="789709" y="42276867"/>
            <a:ext cx="10896261" cy="1015663"/>
          </a:xfrm>
          <a:prstGeom prst="rect">
            <a:avLst/>
          </a:prstGeom>
          <a:noFill/>
        </p:spPr>
        <p:txBody>
          <a:bodyPr wrap="square" rtlCol="0">
            <a:spAutoFit/>
          </a:bodyPr>
          <a:lstStyle/>
          <a:p>
            <a:pPr algn="just"/>
            <a:r>
              <a:rPr lang="en-US" sz="3000" dirty="0">
                <a:solidFill>
                  <a:srgbClr val="002060"/>
                </a:solidFill>
                <a:latin typeface="Times New Roman" panose="02020603050405020304" pitchFamily="18" charset="0"/>
                <a:cs typeface="Times New Roman" panose="02020603050405020304" pitchFamily="18" charset="0"/>
              </a:rPr>
              <a:t>Figure 3: </a:t>
            </a:r>
            <a:r>
              <a:rPr lang="en-US" sz="3000" dirty="0">
                <a:latin typeface="Times New Roman" panose="02020603050405020304" pitchFamily="18" charset="0"/>
                <a:cs typeface="Times New Roman" panose="02020603050405020304" pitchFamily="18" charset="0"/>
              </a:rPr>
              <a:t>Magnetic </a:t>
            </a:r>
            <a:r>
              <a:rPr lang="en-US" sz="3000" dirty="0" err="1">
                <a:latin typeface="Times New Roman" panose="02020603050405020304" pitchFamily="18" charset="0"/>
                <a:cs typeface="Times New Roman" panose="02020603050405020304" pitchFamily="18" charset="0"/>
              </a:rPr>
              <a:t>hodograms</a:t>
            </a:r>
            <a:r>
              <a:rPr lang="en-US" sz="3000" dirty="0">
                <a:latin typeface="Times New Roman" panose="02020603050405020304" pitchFamily="18" charset="0"/>
                <a:cs typeface="Times New Roman" panose="02020603050405020304" pitchFamily="18" charset="0"/>
              </a:rPr>
              <a:t> of Event 5. Each plot shows pairs of normalized magnetic field component.</a:t>
            </a:r>
          </a:p>
        </p:txBody>
      </p:sp>
      <p:sp>
        <p:nvSpPr>
          <p:cNvPr id="142" name="TextBox 141">
            <a:extLst>
              <a:ext uri="{FF2B5EF4-FFF2-40B4-BE49-F238E27FC236}">
                <a16:creationId xmlns:a16="http://schemas.microsoft.com/office/drawing/2014/main" id="{220D1E07-98FA-3245-F5FB-B1DC6F857D7F}"/>
              </a:ext>
            </a:extLst>
          </p:cNvPr>
          <p:cNvSpPr txBox="1"/>
          <p:nvPr/>
        </p:nvSpPr>
        <p:spPr>
          <a:xfrm>
            <a:off x="17523680" y="13460703"/>
            <a:ext cx="5801866" cy="4632037"/>
          </a:xfrm>
          <a:prstGeom prst="rect">
            <a:avLst/>
          </a:prstGeom>
          <a:noFill/>
        </p:spPr>
        <p:txBody>
          <a:bodyPr wrap="square" rtlCol="0">
            <a:spAutoFit/>
          </a:bodyPr>
          <a:lstStyle/>
          <a:p>
            <a:pPr algn="just"/>
            <a:r>
              <a:rPr lang="en-US" sz="3000" dirty="0">
                <a:solidFill>
                  <a:srgbClr val="002060"/>
                </a:solidFill>
                <a:latin typeface="Times New Roman" panose="02020603050405020304" pitchFamily="18" charset="0"/>
                <a:cs typeface="Times New Roman" panose="02020603050405020304" pitchFamily="18" charset="0"/>
              </a:rPr>
              <a:t>Figure 5: </a:t>
            </a:r>
            <a:r>
              <a:rPr lang="en-US" sz="3000" dirty="0">
                <a:latin typeface="Times New Roman" panose="02020603050405020304" pitchFamily="18" charset="0"/>
                <a:cs typeface="Times New Roman" panose="02020603050405020304" pitchFamily="18" charset="0"/>
              </a:rPr>
              <a:t>Histogram of the duration of the events.</a:t>
            </a:r>
          </a:p>
          <a:p>
            <a:pPr algn="just"/>
            <a:endParaRPr lang="en-US" sz="3000" dirty="0">
              <a:latin typeface="Times New Roman" panose="02020603050405020304" pitchFamily="18" charset="0"/>
              <a:cs typeface="Times New Roman" panose="02020603050405020304" pitchFamily="18" charset="0"/>
            </a:endParaRPr>
          </a:p>
          <a:p>
            <a:pPr algn="just"/>
            <a:endParaRPr lang="en-US" sz="3000" dirty="0">
              <a:latin typeface="Times New Roman" panose="02020603050405020304" pitchFamily="18" charset="0"/>
              <a:cs typeface="Times New Roman" panose="02020603050405020304" pitchFamily="18" charset="0"/>
            </a:endParaRPr>
          </a:p>
          <a:p>
            <a:pPr marL="428625" indent="-428625" algn="just">
              <a:buFont typeface="Wingdings" pitchFamily="2" charset="2"/>
              <a:buChar char="§"/>
            </a:pPr>
            <a:r>
              <a:rPr lang="en-US" sz="3500" dirty="0">
                <a:latin typeface="Times New Roman" panose="02020603050405020304" pitchFamily="18" charset="0"/>
                <a:cs typeface="Times New Roman" panose="02020603050405020304" pitchFamily="18" charset="0"/>
              </a:rPr>
              <a:t>Duration ranges between 0.23hr  and 7.75hr.</a:t>
            </a:r>
          </a:p>
          <a:p>
            <a:pPr marL="428625" indent="-428625" algn="just">
              <a:buFont typeface="Wingdings" pitchFamily="2" charset="2"/>
              <a:buChar char="§"/>
            </a:pPr>
            <a:r>
              <a:rPr lang="en-US" sz="3500" dirty="0">
                <a:latin typeface="Times New Roman" panose="02020603050405020304" pitchFamily="18" charset="0"/>
                <a:cs typeface="Times New Roman" panose="02020603050405020304" pitchFamily="18" charset="0"/>
              </a:rPr>
              <a:t>Mean, median and mode duration of SFRs are  ~2.4hr, ~2hr, and ~1hr, respectively.</a:t>
            </a:r>
          </a:p>
        </p:txBody>
      </p:sp>
      <p:sp>
        <p:nvSpPr>
          <p:cNvPr id="149" name="TextBox 148">
            <a:extLst>
              <a:ext uri="{FF2B5EF4-FFF2-40B4-BE49-F238E27FC236}">
                <a16:creationId xmlns:a16="http://schemas.microsoft.com/office/drawing/2014/main" id="{0781A800-2372-C7F8-521E-5FB287A05CC3}"/>
              </a:ext>
            </a:extLst>
          </p:cNvPr>
          <p:cNvSpPr txBox="1"/>
          <p:nvPr/>
        </p:nvSpPr>
        <p:spPr>
          <a:xfrm>
            <a:off x="27286942" y="19526323"/>
            <a:ext cx="5257526" cy="5632311"/>
          </a:xfrm>
          <a:prstGeom prst="rect">
            <a:avLst/>
          </a:prstGeom>
          <a:noFill/>
        </p:spPr>
        <p:txBody>
          <a:bodyPr wrap="square" rtlCol="0">
            <a:spAutoFit/>
          </a:bodyPr>
          <a:lstStyle/>
          <a:p>
            <a:pPr algn="just"/>
            <a:r>
              <a:rPr lang="en-US" sz="3000" dirty="0">
                <a:solidFill>
                  <a:srgbClr val="002060"/>
                </a:solidFill>
                <a:latin typeface="Times New Roman" panose="02020603050405020304" pitchFamily="18" charset="0"/>
                <a:cs typeface="Times New Roman" panose="02020603050405020304" pitchFamily="18" charset="0"/>
              </a:rPr>
              <a:t>Figure 6: </a:t>
            </a:r>
            <a:r>
              <a:rPr lang="en-US" sz="3000" dirty="0">
                <a:latin typeface="Times New Roman" panose="02020603050405020304" pitchFamily="18" charset="0"/>
                <a:cs typeface="Times New Roman" panose="02020603050405020304" pitchFamily="18" charset="0"/>
              </a:rPr>
              <a:t>Corrected</a:t>
            </a:r>
            <a:r>
              <a:rPr lang="en-US" sz="3000" baseline="30000" dirty="0">
                <a:solidFill>
                  <a:srgbClr val="7030A0"/>
                </a:solidFill>
                <a:latin typeface="Times New Roman" panose="02020603050405020304" pitchFamily="18" charset="0"/>
                <a:cs typeface="Times New Roman" panose="02020603050405020304" pitchFamily="18" charset="0"/>
              </a:rPr>
              <a:t>*</a:t>
            </a:r>
            <a:r>
              <a:rPr lang="en-US" sz="3000" dirty="0">
                <a:latin typeface="Times New Roman" panose="02020603050405020304" pitchFamily="18" charset="0"/>
                <a:cs typeface="Times New Roman" panose="02020603050405020304" pitchFamily="18" charset="0"/>
              </a:rPr>
              <a:t> number of SFRs per year (left) with sunspot number per year (right) is projected. </a:t>
            </a: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Events per year ranges between 51 and 126, largest number of events in 2016.</a:t>
            </a: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No clear dependance with solar activity.</a:t>
            </a:r>
          </a:p>
        </p:txBody>
      </p:sp>
      <p:pic>
        <p:nvPicPr>
          <p:cNvPr id="154" name="Picture 153" descr="Chart, histogram&#10;&#10;Description automatically generated">
            <a:extLst>
              <a:ext uri="{FF2B5EF4-FFF2-40B4-BE49-F238E27FC236}">
                <a16:creationId xmlns:a16="http://schemas.microsoft.com/office/drawing/2014/main" id="{E7546B7B-71E2-3DF1-F984-457B58C3CDAF}"/>
              </a:ext>
            </a:extLst>
          </p:cNvPr>
          <p:cNvPicPr>
            <a:picLocks noChangeAspect="1"/>
          </p:cNvPicPr>
          <p:nvPr/>
        </p:nvPicPr>
        <p:blipFill rotWithShape="1">
          <a:blip r:embed="rId9"/>
          <a:srcRect l="1837" t="1026" r="1999" b="2686"/>
          <a:stretch/>
        </p:blipFill>
        <p:spPr>
          <a:xfrm>
            <a:off x="23378318" y="12884678"/>
            <a:ext cx="9211153" cy="6216488"/>
          </a:xfrm>
          <a:prstGeom prst="rect">
            <a:avLst/>
          </a:prstGeom>
        </p:spPr>
      </p:pic>
      <p:sp>
        <p:nvSpPr>
          <p:cNvPr id="156" name="TextBox 155">
            <a:extLst>
              <a:ext uri="{FF2B5EF4-FFF2-40B4-BE49-F238E27FC236}">
                <a16:creationId xmlns:a16="http://schemas.microsoft.com/office/drawing/2014/main" id="{6C2E2CD2-F064-40C2-A29D-B70BFB936756}"/>
              </a:ext>
            </a:extLst>
          </p:cNvPr>
          <p:cNvSpPr txBox="1"/>
          <p:nvPr/>
        </p:nvSpPr>
        <p:spPr>
          <a:xfrm>
            <a:off x="17523680" y="31746984"/>
            <a:ext cx="15020788" cy="4693593"/>
          </a:xfrm>
          <a:prstGeom prst="rect">
            <a:avLst/>
          </a:prstGeom>
          <a:noFill/>
        </p:spPr>
        <p:txBody>
          <a:bodyPr wrap="square" rtlCol="0">
            <a:spAutoFit/>
          </a:bodyPr>
          <a:lstStyle/>
          <a:p>
            <a:r>
              <a:rPr lang="en-US" sz="3000" dirty="0">
                <a:solidFill>
                  <a:srgbClr val="002060"/>
                </a:solidFill>
                <a:latin typeface="Times New Roman" panose="02020603050405020304" pitchFamily="18" charset="0"/>
                <a:cs typeface="Times New Roman" panose="02020603050405020304" pitchFamily="18" charset="0"/>
              </a:rPr>
              <a:t>Figure 7: </a:t>
            </a:r>
            <a:r>
              <a:rPr lang="en-GB" sz="3000" dirty="0">
                <a:latin typeface="Times New Roman" panose="02020603050405020304" pitchFamily="18" charset="0"/>
                <a:cs typeface="Times New Roman" panose="02020603050405020304" pitchFamily="18" charset="0"/>
              </a:rPr>
              <a:t>Variation with heliocentric distance of the maximum (left) and mean (right) magnetic field strengths of SFRs.</a:t>
            </a:r>
            <a:r>
              <a:rPr lang="en-US"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The dashed line is the least squares fit to the data.</a:t>
            </a:r>
          </a:p>
          <a:p>
            <a:endParaRPr lang="en-US" sz="3000" dirty="0">
              <a:latin typeface="Times New Roman" panose="02020603050405020304" pitchFamily="18" charset="0"/>
              <a:cs typeface="Times New Roman" panose="02020603050405020304" pitchFamily="18" charset="0"/>
            </a:endParaRPr>
          </a:p>
          <a:p>
            <a:endParaRPr lang="en-US" sz="3000" dirty="0">
              <a:latin typeface="Times New Roman" panose="02020603050405020304" pitchFamily="18" charset="0"/>
              <a:cs typeface="Times New Roman" panose="02020603050405020304" pitchFamily="18" charset="0"/>
            </a:endParaRPr>
          </a:p>
          <a:p>
            <a:pPr marL="457200" indent="-457200">
              <a:buFont typeface="Wingdings" pitchFamily="2" charset="2"/>
              <a:buChar char="§"/>
            </a:pPr>
            <a:r>
              <a:rPr lang="en-US" sz="3500" dirty="0">
                <a:latin typeface="Times New Roman" panose="02020603050405020304" pitchFamily="18" charset="0"/>
                <a:cs typeface="Times New Roman" panose="02020603050405020304" pitchFamily="18" charset="0"/>
              </a:rPr>
              <a:t>Radial dependance found R</a:t>
            </a:r>
            <a:r>
              <a:rPr lang="en-US" sz="3500" baseline="30000" dirty="0">
                <a:latin typeface="Times New Roman" panose="02020603050405020304" pitchFamily="18" charset="0"/>
                <a:cs typeface="Times New Roman" panose="02020603050405020304" pitchFamily="18" charset="0"/>
              </a:rPr>
              <a:t>-1.80 </a:t>
            </a:r>
            <a:r>
              <a:rPr lang="en-US" sz="3500" dirty="0">
                <a:latin typeface="Times New Roman" panose="02020603050405020304" pitchFamily="18" charset="0"/>
                <a:cs typeface="Times New Roman" panose="02020603050405020304" pitchFamily="18" charset="0"/>
              </a:rPr>
              <a:t> and R</a:t>
            </a:r>
            <a:r>
              <a:rPr lang="en-US" sz="3500" baseline="30000" dirty="0">
                <a:latin typeface="Times New Roman" panose="02020603050405020304" pitchFamily="18" charset="0"/>
                <a:cs typeface="Times New Roman" panose="02020603050405020304" pitchFamily="18" charset="0"/>
              </a:rPr>
              <a:t>-1.71 </a:t>
            </a:r>
            <a:r>
              <a:rPr lang="en-US" sz="3500" dirty="0">
                <a:latin typeface="Times New Roman" panose="02020603050405020304" pitchFamily="18" charset="0"/>
                <a:cs typeface="Times New Roman" panose="02020603050405020304" pitchFamily="18" charset="0"/>
              </a:rPr>
              <a:t>for </a:t>
            </a:r>
            <a:r>
              <a:rPr lang="en-US" sz="3500" dirty="0" err="1">
                <a:latin typeface="Times New Roman" panose="02020603050405020304" pitchFamily="18" charset="0"/>
                <a:cs typeface="Times New Roman" panose="02020603050405020304" pitchFamily="18" charset="0"/>
              </a:rPr>
              <a:t>B</a:t>
            </a:r>
            <a:r>
              <a:rPr lang="en-US" sz="3500" baseline="-25000" dirty="0" err="1">
                <a:latin typeface="Times New Roman" panose="02020603050405020304" pitchFamily="18" charset="0"/>
                <a:cs typeface="Times New Roman" panose="02020603050405020304" pitchFamily="18" charset="0"/>
              </a:rPr>
              <a:t>max</a:t>
            </a:r>
            <a:r>
              <a:rPr lang="en-US" sz="3500" dirty="0">
                <a:latin typeface="Times New Roman" panose="02020603050405020304" pitchFamily="18" charset="0"/>
                <a:cs typeface="Times New Roman" panose="02020603050405020304" pitchFamily="18" charset="0"/>
              </a:rPr>
              <a:t> and </a:t>
            </a:r>
            <a:r>
              <a:rPr lang="en-US" sz="3500" dirty="0" err="1">
                <a:latin typeface="Times New Roman" panose="02020603050405020304" pitchFamily="18" charset="0"/>
                <a:cs typeface="Times New Roman" panose="02020603050405020304" pitchFamily="18" charset="0"/>
              </a:rPr>
              <a:t>B</a:t>
            </a:r>
            <a:r>
              <a:rPr lang="en-US" sz="3500" baseline="-25000" dirty="0" err="1">
                <a:latin typeface="Times New Roman" panose="02020603050405020304" pitchFamily="18" charset="0"/>
                <a:cs typeface="Times New Roman" panose="02020603050405020304" pitchFamily="18" charset="0"/>
              </a:rPr>
              <a:t>mean</a:t>
            </a:r>
            <a:r>
              <a:rPr lang="en-US" sz="3500" dirty="0">
                <a:latin typeface="Times New Roman" panose="02020603050405020304" pitchFamily="18" charset="0"/>
                <a:cs typeface="Times New Roman" panose="02020603050405020304" pitchFamily="18" charset="0"/>
              </a:rPr>
              <a:t>, respectively.</a:t>
            </a: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For </a:t>
            </a:r>
            <a:r>
              <a:rPr lang="en-US" sz="3500" dirty="0" err="1">
                <a:latin typeface="Times New Roman" panose="02020603050405020304" pitchFamily="18" charset="0"/>
                <a:cs typeface="Times New Roman" panose="02020603050405020304" pitchFamily="18" charset="0"/>
              </a:rPr>
              <a:t>B</a:t>
            </a:r>
            <a:r>
              <a:rPr lang="en-US" sz="3500" baseline="-25000" dirty="0" err="1">
                <a:latin typeface="Times New Roman" panose="02020603050405020304" pitchFamily="18" charset="0"/>
                <a:cs typeface="Times New Roman" panose="02020603050405020304" pitchFamily="18" charset="0"/>
              </a:rPr>
              <a:t>max</a:t>
            </a:r>
            <a:r>
              <a:rPr lang="en-US" sz="3500" dirty="0">
                <a:latin typeface="Times New Roman" panose="02020603050405020304" pitchFamily="18" charset="0"/>
                <a:cs typeface="Times New Roman" panose="02020603050405020304" pitchFamily="18" charset="0"/>
              </a:rPr>
              <a:t>, between 0.31 and 0.47 AU [</a:t>
            </a:r>
            <a:r>
              <a:rPr lang="en-US" sz="3500" dirty="0">
                <a:solidFill>
                  <a:srgbClr val="0070C0"/>
                </a:solidFill>
                <a:latin typeface="Times New Roman" panose="02020603050405020304" pitchFamily="18" charset="0"/>
                <a:cs typeface="Times New Roman" panose="02020603050405020304" pitchFamily="18" charset="0"/>
              </a:rPr>
              <a:t>Murphy et al., 2020</a:t>
            </a:r>
            <a:r>
              <a:rPr lang="en-US" sz="3500" dirty="0">
                <a:latin typeface="Times New Roman" panose="02020603050405020304" pitchFamily="18" charset="0"/>
                <a:cs typeface="Times New Roman" panose="02020603050405020304" pitchFamily="18" charset="0"/>
              </a:rPr>
              <a:t>] and 0.31 to 5.5 AU [</a:t>
            </a:r>
            <a:r>
              <a:rPr lang="en-US" sz="3500" dirty="0">
                <a:solidFill>
                  <a:srgbClr val="0070C0"/>
                </a:solidFill>
                <a:latin typeface="Times New Roman" panose="02020603050405020304" pitchFamily="18" charset="0"/>
                <a:cs typeface="Times New Roman" panose="02020603050405020304" pitchFamily="18" charset="0"/>
              </a:rPr>
              <a:t>Cartwright &amp; </a:t>
            </a:r>
            <a:r>
              <a:rPr lang="en-US" sz="3500" dirty="0" err="1">
                <a:solidFill>
                  <a:srgbClr val="0070C0"/>
                </a:solidFill>
                <a:latin typeface="Times New Roman" panose="02020603050405020304" pitchFamily="18" charset="0"/>
                <a:cs typeface="Times New Roman" panose="02020603050405020304" pitchFamily="18" charset="0"/>
              </a:rPr>
              <a:t>Moldwin</a:t>
            </a:r>
            <a:r>
              <a:rPr lang="en-US" sz="3500" dirty="0">
                <a:solidFill>
                  <a:srgbClr val="0070C0"/>
                </a:solidFill>
                <a:latin typeface="Times New Roman" panose="02020603050405020304" pitchFamily="18" charset="0"/>
                <a:cs typeface="Times New Roman" panose="02020603050405020304" pitchFamily="18" charset="0"/>
              </a:rPr>
              <a:t> 2010</a:t>
            </a:r>
            <a:r>
              <a:rPr lang="en-US" sz="3500" dirty="0">
                <a:latin typeface="Times New Roman" panose="02020603050405020304" pitchFamily="18" charset="0"/>
                <a:cs typeface="Times New Roman" panose="02020603050405020304" pitchFamily="18" charset="0"/>
              </a:rPr>
              <a:t>] radial dependance found R</a:t>
            </a:r>
            <a:r>
              <a:rPr lang="en-US" sz="3500" baseline="30000" dirty="0">
                <a:latin typeface="Times New Roman" panose="02020603050405020304" pitchFamily="18" charset="0"/>
                <a:cs typeface="Times New Roman" panose="02020603050405020304" pitchFamily="18" charset="0"/>
              </a:rPr>
              <a:t>-1.88</a:t>
            </a:r>
            <a:r>
              <a:rPr lang="en-US" sz="3500" dirty="0">
                <a:latin typeface="Times New Roman" panose="02020603050405020304" pitchFamily="18" charset="0"/>
                <a:cs typeface="Times New Roman" panose="02020603050405020304" pitchFamily="18" charset="0"/>
              </a:rPr>
              <a:t> and R</a:t>
            </a:r>
            <a:r>
              <a:rPr lang="en-US" sz="3500" baseline="30000" dirty="0">
                <a:latin typeface="Times New Roman" panose="02020603050405020304" pitchFamily="18" charset="0"/>
                <a:cs typeface="Times New Roman" panose="02020603050405020304" pitchFamily="18" charset="0"/>
              </a:rPr>
              <a:t>-0.98</a:t>
            </a:r>
            <a:r>
              <a:rPr lang="en-US" sz="3500" dirty="0">
                <a:latin typeface="Times New Roman" panose="02020603050405020304" pitchFamily="18" charset="0"/>
                <a:cs typeface="Times New Roman" panose="02020603050405020304" pitchFamily="18" charset="0"/>
              </a:rPr>
              <a:t>, respectively.</a:t>
            </a:r>
          </a:p>
          <a:p>
            <a:pPr marL="457200" indent="-457200" algn="just">
              <a:buFont typeface="Wingdings" pitchFamily="2" charset="2"/>
              <a:buChar char="§"/>
            </a:pPr>
            <a:r>
              <a:rPr lang="en-US" sz="3500" dirty="0">
                <a:latin typeface="Times New Roman" panose="02020603050405020304" pitchFamily="18" charset="0"/>
                <a:cs typeface="Times New Roman" panose="02020603050405020304" pitchFamily="18" charset="0"/>
              </a:rPr>
              <a:t>For </a:t>
            </a:r>
            <a:r>
              <a:rPr lang="en-US" sz="3500" dirty="0" err="1">
                <a:latin typeface="Times New Roman" panose="02020603050405020304" pitchFamily="18" charset="0"/>
                <a:cs typeface="Times New Roman" panose="02020603050405020304" pitchFamily="18" charset="0"/>
              </a:rPr>
              <a:t>B</a:t>
            </a:r>
            <a:r>
              <a:rPr lang="en-US" sz="3500" baseline="-25000" dirty="0" err="1">
                <a:latin typeface="Times New Roman" panose="02020603050405020304" pitchFamily="18" charset="0"/>
                <a:cs typeface="Times New Roman" panose="02020603050405020304" pitchFamily="18" charset="0"/>
              </a:rPr>
              <a:t>mean</a:t>
            </a:r>
            <a:r>
              <a:rPr lang="en-US" sz="3500" dirty="0">
                <a:latin typeface="Times New Roman" panose="02020603050405020304" pitchFamily="18" charset="0"/>
                <a:cs typeface="Times New Roman" panose="02020603050405020304" pitchFamily="18" charset="0"/>
              </a:rPr>
              <a:t>, between 0.31 and 0.47 AU [</a:t>
            </a:r>
            <a:r>
              <a:rPr lang="en-US" sz="3500" dirty="0">
                <a:solidFill>
                  <a:srgbClr val="0070C0"/>
                </a:solidFill>
                <a:latin typeface="Times New Roman" panose="02020603050405020304" pitchFamily="18" charset="0"/>
                <a:cs typeface="Times New Roman" panose="02020603050405020304" pitchFamily="18" charset="0"/>
              </a:rPr>
              <a:t>Murphy et al., 2020</a:t>
            </a:r>
            <a:r>
              <a:rPr lang="en-US" sz="3500" dirty="0">
                <a:latin typeface="Times New Roman" panose="02020603050405020304" pitchFamily="18" charset="0"/>
                <a:cs typeface="Times New Roman" panose="02020603050405020304" pitchFamily="18" charset="0"/>
              </a:rPr>
              <a:t>] found R</a:t>
            </a:r>
            <a:r>
              <a:rPr lang="en-US" sz="3500" baseline="30000" dirty="0">
                <a:latin typeface="Times New Roman" panose="02020603050405020304" pitchFamily="18" charset="0"/>
                <a:cs typeface="Times New Roman" panose="02020603050405020304" pitchFamily="18" charset="0"/>
              </a:rPr>
              <a:t>-1.98</a:t>
            </a:r>
            <a:r>
              <a:rPr lang="en-US" sz="3500" dirty="0">
                <a:latin typeface="Times New Roman" panose="02020603050405020304" pitchFamily="18" charset="0"/>
                <a:cs typeface="Times New Roman" panose="02020603050405020304" pitchFamily="18" charset="0"/>
              </a:rPr>
              <a:t>.</a:t>
            </a:r>
          </a:p>
        </p:txBody>
      </p:sp>
      <p:sp>
        <p:nvSpPr>
          <p:cNvPr id="157" name="TextBox 156">
            <a:extLst>
              <a:ext uri="{FF2B5EF4-FFF2-40B4-BE49-F238E27FC236}">
                <a16:creationId xmlns:a16="http://schemas.microsoft.com/office/drawing/2014/main" id="{3FA4EC6C-377F-E0DD-4CDD-D9B3180A26FA}"/>
              </a:ext>
            </a:extLst>
          </p:cNvPr>
          <p:cNvSpPr txBox="1"/>
          <p:nvPr/>
        </p:nvSpPr>
        <p:spPr>
          <a:xfrm>
            <a:off x="2717748" y="33823773"/>
            <a:ext cx="558800" cy="553998"/>
          </a:xfrm>
          <a:prstGeom prst="rect">
            <a:avLst/>
          </a:prstGeom>
          <a:noFill/>
        </p:spPr>
        <p:txBody>
          <a:bodyPr wrap="square" rtlCol="0">
            <a:spAutoFit/>
          </a:bodyPr>
          <a:lstStyle/>
          <a:p>
            <a:r>
              <a:rPr lang="en-US" sz="3000" b="1" dirty="0">
                <a:highlight>
                  <a:srgbClr val="00FFFF"/>
                </a:highlight>
              </a:rPr>
              <a:t>1</a:t>
            </a:r>
          </a:p>
        </p:txBody>
      </p:sp>
      <p:sp>
        <p:nvSpPr>
          <p:cNvPr id="158" name="TextBox 157">
            <a:extLst>
              <a:ext uri="{FF2B5EF4-FFF2-40B4-BE49-F238E27FC236}">
                <a16:creationId xmlns:a16="http://schemas.microsoft.com/office/drawing/2014/main" id="{84E7EB93-11D3-8D9C-18E3-F95CB91BEDDF}"/>
              </a:ext>
            </a:extLst>
          </p:cNvPr>
          <p:cNvSpPr txBox="1"/>
          <p:nvPr/>
        </p:nvSpPr>
        <p:spPr>
          <a:xfrm>
            <a:off x="4522258" y="33787644"/>
            <a:ext cx="558800" cy="553998"/>
          </a:xfrm>
          <a:prstGeom prst="rect">
            <a:avLst/>
          </a:prstGeom>
          <a:noFill/>
        </p:spPr>
        <p:txBody>
          <a:bodyPr wrap="square" rtlCol="0">
            <a:spAutoFit/>
          </a:bodyPr>
          <a:lstStyle/>
          <a:p>
            <a:r>
              <a:rPr lang="en-US" sz="3000" b="1" dirty="0">
                <a:highlight>
                  <a:srgbClr val="00FFFF"/>
                </a:highlight>
              </a:rPr>
              <a:t>2</a:t>
            </a:r>
          </a:p>
        </p:txBody>
      </p:sp>
      <p:sp>
        <p:nvSpPr>
          <p:cNvPr id="159" name="TextBox 158">
            <a:extLst>
              <a:ext uri="{FF2B5EF4-FFF2-40B4-BE49-F238E27FC236}">
                <a16:creationId xmlns:a16="http://schemas.microsoft.com/office/drawing/2014/main" id="{CA4379D1-CA01-55C5-912F-F8063AE07651}"/>
              </a:ext>
            </a:extLst>
          </p:cNvPr>
          <p:cNvSpPr txBox="1"/>
          <p:nvPr/>
        </p:nvSpPr>
        <p:spPr>
          <a:xfrm>
            <a:off x="5632108" y="33787644"/>
            <a:ext cx="558800" cy="553998"/>
          </a:xfrm>
          <a:prstGeom prst="rect">
            <a:avLst/>
          </a:prstGeom>
          <a:noFill/>
        </p:spPr>
        <p:txBody>
          <a:bodyPr wrap="square" rtlCol="0">
            <a:spAutoFit/>
          </a:bodyPr>
          <a:lstStyle/>
          <a:p>
            <a:r>
              <a:rPr lang="en-US" sz="3000" b="1" dirty="0">
                <a:highlight>
                  <a:srgbClr val="00FFFF"/>
                </a:highlight>
              </a:rPr>
              <a:t>3</a:t>
            </a:r>
          </a:p>
        </p:txBody>
      </p:sp>
      <p:sp>
        <p:nvSpPr>
          <p:cNvPr id="160" name="TextBox 159">
            <a:extLst>
              <a:ext uri="{FF2B5EF4-FFF2-40B4-BE49-F238E27FC236}">
                <a16:creationId xmlns:a16="http://schemas.microsoft.com/office/drawing/2014/main" id="{51491523-A158-FE85-93DF-DC4E398792D3}"/>
              </a:ext>
            </a:extLst>
          </p:cNvPr>
          <p:cNvSpPr txBox="1"/>
          <p:nvPr/>
        </p:nvSpPr>
        <p:spPr>
          <a:xfrm>
            <a:off x="7131955" y="33823773"/>
            <a:ext cx="558800" cy="553998"/>
          </a:xfrm>
          <a:prstGeom prst="rect">
            <a:avLst/>
          </a:prstGeom>
          <a:noFill/>
        </p:spPr>
        <p:txBody>
          <a:bodyPr wrap="square" rtlCol="0">
            <a:spAutoFit/>
          </a:bodyPr>
          <a:lstStyle/>
          <a:p>
            <a:r>
              <a:rPr lang="en-US" sz="3000" b="1" dirty="0">
                <a:highlight>
                  <a:srgbClr val="00FFFF"/>
                </a:highlight>
              </a:rPr>
              <a:t>4</a:t>
            </a:r>
          </a:p>
        </p:txBody>
      </p:sp>
      <p:sp>
        <p:nvSpPr>
          <p:cNvPr id="161" name="TextBox 160">
            <a:extLst>
              <a:ext uri="{FF2B5EF4-FFF2-40B4-BE49-F238E27FC236}">
                <a16:creationId xmlns:a16="http://schemas.microsoft.com/office/drawing/2014/main" id="{FA44316B-D4EC-F760-F99C-2F6D47155E7B}"/>
              </a:ext>
            </a:extLst>
          </p:cNvPr>
          <p:cNvSpPr txBox="1"/>
          <p:nvPr/>
        </p:nvSpPr>
        <p:spPr>
          <a:xfrm>
            <a:off x="8280734" y="33823773"/>
            <a:ext cx="558800" cy="553998"/>
          </a:xfrm>
          <a:prstGeom prst="rect">
            <a:avLst/>
          </a:prstGeom>
          <a:noFill/>
        </p:spPr>
        <p:txBody>
          <a:bodyPr wrap="square" rtlCol="0">
            <a:spAutoFit/>
          </a:bodyPr>
          <a:lstStyle/>
          <a:p>
            <a:r>
              <a:rPr lang="en-US" sz="3000" b="1" dirty="0">
                <a:highlight>
                  <a:srgbClr val="00FFFF"/>
                </a:highlight>
              </a:rPr>
              <a:t>5</a:t>
            </a:r>
          </a:p>
        </p:txBody>
      </p:sp>
      <p:sp>
        <p:nvSpPr>
          <p:cNvPr id="162" name="TextBox 161">
            <a:extLst>
              <a:ext uri="{FF2B5EF4-FFF2-40B4-BE49-F238E27FC236}">
                <a16:creationId xmlns:a16="http://schemas.microsoft.com/office/drawing/2014/main" id="{732C5C84-DF9F-51BB-9C94-15C1D8F638B4}"/>
              </a:ext>
            </a:extLst>
          </p:cNvPr>
          <p:cNvSpPr txBox="1"/>
          <p:nvPr/>
        </p:nvSpPr>
        <p:spPr>
          <a:xfrm>
            <a:off x="10342433" y="33823773"/>
            <a:ext cx="558800" cy="553998"/>
          </a:xfrm>
          <a:prstGeom prst="rect">
            <a:avLst/>
          </a:prstGeom>
          <a:noFill/>
        </p:spPr>
        <p:txBody>
          <a:bodyPr wrap="square" rtlCol="0">
            <a:spAutoFit/>
          </a:bodyPr>
          <a:lstStyle/>
          <a:p>
            <a:r>
              <a:rPr lang="en-US" sz="3000" b="1" dirty="0">
                <a:highlight>
                  <a:srgbClr val="00FFFF"/>
                </a:highlight>
              </a:rPr>
              <a:t>6</a:t>
            </a:r>
          </a:p>
        </p:txBody>
      </p:sp>
      <p:sp>
        <p:nvSpPr>
          <p:cNvPr id="163" name="TextBox 162">
            <a:extLst>
              <a:ext uri="{FF2B5EF4-FFF2-40B4-BE49-F238E27FC236}">
                <a16:creationId xmlns:a16="http://schemas.microsoft.com/office/drawing/2014/main" id="{1EFD3CE8-655D-F361-C76F-7D8B161CFAE5}"/>
              </a:ext>
            </a:extLst>
          </p:cNvPr>
          <p:cNvSpPr txBox="1"/>
          <p:nvPr/>
        </p:nvSpPr>
        <p:spPr>
          <a:xfrm>
            <a:off x="19716750" y="36523970"/>
            <a:ext cx="12838072" cy="584775"/>
          </a:xfrm>
          <a:prstGeom prst="rect">
            <a:avLst/>
          </a:prstGeom>
          <a:noFill/>
        </p:spPr>
        <p:txBody>
          <a:bodyPr wrap="square" rtlCol="0">
            <a:spAutoFit/>
          </a:bodyPr>
          <a:lstStyle/>
          <a:p>
            <a:r>
              <a:rPr lang="en-US" sz="3200" dirty="0">
                <a:solidFill>
                  <a:srgbClr val="7030A0"/>
                </a:solidFill>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Corrected Number is normalized by the duty cycle of Juno magnetometer.</a:t>
            </a:r>
            <a:endParaRPr lang="en-US" sz="3200" dirty="0">
              <a:solidFill>
                <a:srgbClr val="7030A0"/>
              </a:solidFill>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5451DDCF-1441-A4CC-8B1D-E10C0628D314}"/>
              </a:ext>
            </a:extLst>
          </p:cNvPr>
          <p:cNvSpPr txBox="1"/>
          <p:nvPr/>
        </p:nvSpPr>
        <p:spPr>
          <a:xfrm>
            <a:off x="350644" y="5424879"/>
            <a:ext cx="16905784" cy="707886"/>
          </a:xfrm>
          <a:prstGeom prst="rect">
            <a:avLst/>
          </a:prstGeom>
          <a:solidFill>
            <a:srgbClr val="FFC000"/>
          </a:solidFill>
          <a:ln>
            <a:solidFill>
              <a:schemeClr val="accent2">
                <a:lumMod val="75000"/>
              </a:schemeClr>
            </a:solidFill>
          </a:ln>
        </p:spPr>
        <p:txBody>
          <a:bodyPr wrap="square" rtlCol="0">
            <a:spAutoFit/>
          </a:bodyPr>
          <a:lstStyle/>
          <a:p>
            <a:r>
              <a:rPr lang="en-US" sz="4000" b="1" dirty="0"/>
              <a:t>1. Motivation:</a:t>
            </a:r>
          </a:p>
        </p:txBody>
      </p:sp>
      <p:sp>
        <p:nvSpPr>
          <p:cNvPr id="48" name="TextBox 47">
            <a:extLst>
              <a:ext uri="{FF2B5EF4-FFF2-40B4-BE49-F238E27FC236}">
                <a16:creationId xmlns:a16="http://schemas.microsoft.com/office/drawing/2014/main" id="{5A69E9FB-9A09-F22B-316D-5D448CA9A54F}"/>
              </a:ext>
            </a:extLst>
          </p:cNvPr>
          <p:cNvSpPr txBox="1"/>
          <p:nvPr/>
        </p:nvSpPr>
        <p:spPr>
          <a:xfrm>
            <a:off x="362243" y="21311389"/>
            <a:ext cx="16915676" cy="707886"/>
          </a:xfrm>
          <a:prstGeom prst="rect">
            <a:avLst/>
          </a:prstGeom>
          <a:solidFill>
            <a:srgbClr val="FFC000"/>
          </a:solidFill>
          <a:ln>
            <a:solidFill>
              <a:schemeClr val="accent2">
                <a:lumMod val="75000"/>
              </a:schemeClr>
            </a:solidFill>
          </a:ln>
        </p:spPr>
        <p:txBody>
          <a:bodyPr wrap="square" rtlCol="0">
            <a:spAutoFit/>
          </a:bodyPr>
          <a:lstStyle/>
          <a:p>
            <a:r>
              <a:rPr lang="en-US" sz="4000" b="1" dirty="0"/>
              <a:t>3. Identification criteria for SFR:</a:t>
            </a:r>
          </a:p>
        </p:txBody>
      </p:sp>
      <p:pic>
        <p:nvPicPr>
          <p:cNvPr id="7" name="Picture 6" descr="Chart, scatter chart&#10;&#10;Description automatically generated">
            <a:extLst>
              <a:ext uri="{FF2B5EF4-FFF2-40B4-BE49-F238E27FC236}">
                <a16:creationId xmlns:a16="http://schemas.microsoft.com/office/drawing/2014/main" id="{29B219B4-95BC-75A7-749E-94DD7C648C6F}"/>
              </a:ext>
            </a:extLst>
          </p:cNvPr>
          <p:cNvPicPr>
            <a:picLocks noChangeAspect="1"/>
          </p:cNvPicPr>
          <p:nvPr/>
        </p:nvPicPr>
        <p:blipFill rotWithShape="1">
          <a:blip r:embed="rId10"/>
          <a:srcRect l="3679" t="9339" r="9620" b="1078"/>
          <a:stretch/>
        </p:blipFill>
        <p:spPr>
          <a:xfrm>
            <a:off x="25239621" y="25972660"/>
            <a:ext cx="7349850" cy="5672494"/>
          </a:xfrm>
          <a:prstGeom prst="rect">
            <a:avLst/>
          </a:prstGeom>
        </p:spPr>
      </p:pic>
      <p:pic>
        <p:nvPicPr>
          <p:cNvPr id="60" name="Picture 59" descr="Chart, scatter chart&#10;&#10;Description automatically generated">
            <a:extLst>
              <a:ext uri="{FF2B5EF4-FFF2-40B4-BE49-F238E27FC236}">
                <a16:creationId xmlns:a16="http://schemas.microsoft.com/office/drawing/2014/main" id="{4127F103-1BE3-56FA-A359-1B3D64A95C14}"/>
              </a:ext>
            </a:extLst>
          </p:cNvPr>
          <p:cNvPicPr>
            <a:picLocks noChangeAspect="1"/>
          </p:cNvPicPr>
          <p:nvPr/>
        </p:nvPicPr>
        <p:blipFill rotWithShape="1">
          <a:blip r:embed="rId11"/>
          <a:srcRect l="3346" t="8681" r="9064"/>
          <a:stretch/>
        </p:blipFill>
        <p:spPr>
          <a:xfrm>
            <a:off x="17315729" y="25957468"/>
            <a:ext cx="7953642" cy="5687685"/>
          </a:xfrm>
          <a:prstGeom prst="rect">
            <a:avLst/>
          </a:prstGeom>
        </p:spPr>
      </p:pic>
      <p:sp>
        <p:nvSpPr>
          <p:cNvPr id="61" name="TextBox 60">
            <a:extLst>
              <a:ext uri="{FF2B5EF4-FFF2-40B4-BE49-F238E27FC236}">
                <a16:creationId xmlns:a16="http://schemas.microsoft.com/office/drawing/2014/main" id="{F2053768-FC5B-4D1C-4BB0-73CFEFC1AAB8}"/>
              </a:ext>
            </a:extLst>
          </p:cNvPr>
          <p:cNvSpPr txBox="1"/>
          <p:nvPr/>
        </p:nvSpPr>
        <p:spPr>
          <a:xfrm>
            <a:off x="21678098" y="26152419"/>
            <a:ext cx="3620377" cy="477054"/>
          </a:xfrm>
          <a:prstGeom prst="rect">
            <a:avLst/>
          </a:prstGeom>
          <a:noFill/>
        </p:spPr>
        <p:txBody>
          <a:bodyPr wrap="square" rtlCol="0">
            <a:spAutoFit/>
          </a:bodyPr>
          <a:lstStyle/>
          <a:p>
            <a:r>
              <a:rPr lang="en-US" sz="2500" dirty="0" err="1"/>
              <a:t>B</a:t>
            </a:r>
            <a:r>
              <a:rPr lang="en-US" sz="2500" baseline="-25000" dirty="0" err="1"/>
              <a:t>max</a:t>
            </a:r>
            <a:r>
              <a:rPr lang="en-US" sz="2500" dirty="0"/>
              <a:t>(R) = 7.44 R</a:t>
            </a:r>
            <a:r>
              <a:rPr lang="en-US" sz="2500" baseline="30000" dirty="0"/>
              <a:t>-1.80</a:t>
            </a:r>
            <a:r>
              <a:rPr lang="en-US" sz="2500" dirty="0"/>
              <a:t> + 0.60</a:t>
            </a:r>
            <a:endParaRPr lang="en-US" sz="2800" dirty="0"/>
          </a:p>
        </p:txBody>
      </p:sp>
      <p:sp>
        <p:nvSpPr>
          <p:cNvPr id="62" name="TextBox 61">
            <a:extLst>
              <a:ext uri="{FF2B5EF4-FFF2-40B4-BE49-F238E27FC236}">
                <a16:creationId xmlns:a16="http://schemas.microsoft.com/office/drawing/2014/main" id="{31B5D5E7-36CC-006E-4AF9-660CD778D0A1}"/>
              </a:ext>
            </a:extLst>
          </p:cNvPr>
          <p:cNvSpPr txBox="1"/>
          <p:nvPr/>
        </p:nvSpPr>
        <p:spPr>
          <a:xfrm>
            <a:off x="28821389" y="26152419"/>
            <a:ext cx="3723079" cy="477054"/>
          </a:xfrm>
          <a:prstGeom prst="rect">
            <a:avLst/>
          </a:prstGeom>
          <a:noFill/>
        </p:spPr>
        <p:txBody>
          <a:bodyPr wrap="square" rtlCol="0">
            <a:spAutoFit/>
          </a:bodyPr>
          <a:lstStyle/>
          <a:p>
            <a:r>
              <a:rPr lang="en-US" sz="2500" dirty="0" err="1"/>
              <a:t>B</a:t>
            </a:r>
            <a:r>
              <a:rPr lang="en-US" sz="2500" baseline="-25000" dirty="0" err="1"/>
              <a:t>mean</a:t>
            </a:r>
            <a:r>
              <a:rPr lang="en-US" sz="2500" dirty="0"/>
              <a:t>(R) = 6.26 R</a:t>
            </a:r>
            <a:r>
              <a:rPr lang="en-US" sz="2500" baseline="30000" dirty="0"/>
              <a:t>-1.71</a:t>
            </a:r>
            <a:r>
              <a:rPr lang="en-US" sz="2500" dirty="0"/>
              <a:t> + 0. 37</a:t>
            </a:r>
            <a:endParaRPr lang="en-US" sz="2800" dirty="0"/>
          </a:p>
        </p:txBody>
      </p:sp>
      <p:sp>
        <p:nvSpPr>
          <p:cNvPr id="63" name="Rectangle 62">
            <a:extLst>
              <a:ext uri="{FF2B5EF4-FFF2-40B4-BE49-F238E27FC236}">
                <a16:creationId xmlns:a16="http://schemas.microsoft.com/office/drawing/2014/main" id="{7DEE8802-F6F3-0852-A98F-66D9DB5BBA9E}"/>
              </a:ext>
            </a:extLst>
          </p:cNvPr>
          <p:cNvSpPr/>
          <p:nvPr/>
        </p:nvSpPr>
        <p:spPr>
          <a:xfrm>
            <a:off x="17333141" y="5424879"/>
            <a:ext cx="15257666" cy="37908817"/>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880"/>
            <a:endParaRPr lang="en-US" sz="4500" dirty="0">
              <a:solidFill>
                <a:schemeClr val="tx1"/>
              </a:solidFill>
            </a:endParaRPr>
          </a:p>
        </p:txBody>
      </p:sp>
      <p:sp>
        <p:nvSpPr>
          <p:cNvPr id="64" name="Rectangle 63">
            <a:extLst>
              <a:ext uri="{FF2B5EF4-FFF2-40B4-BE49-F238E27FC236}">
                <a16:creationId xmlns:a16="http://schemas.microsoft.com/office/drawing/2014/main" id="{649E6556-DFAD-8D36-AAA5-AC47318FE0B4}"/>
              </a:ext>
            </a:extLst>
          </p:cNvPr>
          <p:cNvSpPr/>
          <p:nvPr/>
        </p:nvSpPr>
        <p:spPr>
          <a:xfrm>
            <a:off x="363578" y="5424879"/>
            <a:ext cx="16923047" cy="37908817"/>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880"/>
            <a:r>
              <a:rPr lang="en-US" sz="3000" dirty="0">
                <a:solidFill>
                  <a:schemeClr val="tx1"/>
                </a:solidFill>
              </a:rPr>
              <a:t> </a:t>
            </a:r>
          </a:p>
        </p:txBody>
      </p:sp>
      <p:pic>
        <p:nvPicPr>
          <p:cNvPr id="3" name="Picture 2" descr="Chart, scatter chart&#10;&#10;Description automatically generated">
            <a:extLst>
              <a:ext uri="{FF2B5EF4-FFF2-40B4-BE49-F238E27FC236}">
                <a16:creationId xmlns:a16="http://schemas.microsoft.com/office/drawing/2014/main" id="{45EF7340-3D84-A4C8-B26A-2EBFA1DFF4CB}"/>
              </a:ext>
            </a:extLst>
          </p:cNvPr>
          <p:cNvPicPr>
            <a:picLocks noChangeAspect="1"/>
          </p:cNvPicPr>
          <p:nvPr/>
        </p:nvPicPr>
        <p:blipFill rotWithShape="1">
          <a:blip r:embed="rId12"/>
          <a:srcRect l="2053" t="10216" r="8781" b="1363"/>
          <a:stretch/>
        </p:blipFill>
        <p:spPr>
          <a:xfrm>
            <a:off x="17479087" y="7582346"/>
            <a:ext cx="7838354" cy="5181866"/>
          </a:xfrm>
          <a:prstGeom prst="rect">
            <a:avLst/>
          </a:prstGeom>
        </p:spPr>
      </p:pic>
      <p:pic>
        <p:nvPicPr>
          <p:cNvPr id="6" name="Picture 5" descr="Chart, bar chart&#10;&#10;Description automatically generated">
            <a:extLst>
              <a:ext uri="{FF2B5EF4-FFF2-40B4-BE49-F238E27FC236}">
                <a16:creationId xmlns:a16="http://schemas.microsoft.com/office/drawing/2014/main" id="{2579AC4B-BFA7-4C26-E589-D701AAC20275}"/>
              </a:ext>
            </a:extLst>
          </p:cNvPr>
          <p:cNvPicPr>
            <a:picLocks noChangeAspect="1"/>
          </p:cNvPicPr>
          <p:nvPr/>
        </p:nvPicPr>
        <p:blipFill rotWithShape="1">
          <a:blip r:embed="rId13"/>
          <a:srcRect l="2252" t="8809" b="872"/>
          <a:stretch/>
        </p:blipFill>
        <p:spPr>
          <a:xfrm>
            <a:off x="17388735" y="19510636"/>
            <a:ext cx="9641460" cy="5939132"/>
          </a:xfrm>
          <a:prstGeom prst="rect">
            <a:avLst/>
          </a:prstGeom>
        </p:spPr>
      </p:pic>
    </p:spTree>
    <p:extLst>
      <p:ext uri="{BB962C8B-B14F-4D97-AF65-F5344CB8AC3E}">
        <p14:creationId xmlns:p14="http://schemas.microsoft.com/office/powerpoint/2010/main" val="35906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INE_Poster_Size_Template" id="{4F4B3F2C-D8C5-B74D-ACC5-E5DC30E7527A}" vid="{F73A6F91-0849-B548-9958-5737884B2F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7855</TotalTime>
  <Words>1025</Words>
  <Application>Microsoft Macintosh PowerPoint</Application>
  <PresentationFormat>Custom</PresentationFormat>
  <Paragraphs>69</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 Math</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Davies</dc:creator>
  <cp:lastModifiedBy>Sahanaj Banu</cp:lastModifiedBy>
  <cp:revision>29</cp:revision>
  <dcterms:created xsi:type="dcterms:W3CDTF">2022-06-08T14:47:04Z</dcterms:created>
  <dcterms:modified xsi:type="dcterms:W3CDTF">2022-06-22T19:39:47Z</dcterms:modified>
</cp:coreProperties>
</file>