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3"/>
  </p:sldMasterIdLst>
  <p:sldIdLst>
    <p:sldId id="256" r:id="rId4"/>
  </p:sldIdLst>
  <p:sldSz cx="40233600" cy="329184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hitehouse, Nancy" initials="WN" lastIdx="1" clrIdx="0">
    <p:extLst>
      <p:ext uri="{19B8F6BF-5375-455C-9EA6-DF929625EA0E}">
        <p15:presenceInfo xmlns:p15="http://schemas.microsoft.com/office/powerpoint/2012/main" userId="S::nlw@unh.edu::f072d1d2-84fe-4e96-9e28-3d9a490ca3d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80" autoAdjust="0"/>
    <p:restoredTop sz="94434" autoAdjust="0"/>
  </p:normalViewPr>
  <p:slideViewPr>
    <p:cSldViewPr snapToGrid="0">
      <p:cViewPr>
        <p:scale>
          <a:sx n="23" d="100"/>
          <a:sy n="23" d="100"/>
        </p:scale>
        <p:origin x="2472" y="608"/>
      </p:cViewPr>
      <p:guideLst>
        <p:guide orient="horz" pos="10368"/>
        <p:guide pos="12672"/>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26123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2015259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4/18/23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69721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4/18/23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964080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4/18/23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09381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4/18/23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2835426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4/18/23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87117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13504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dirty="0"/>
              <a:t>Click icon to add picture</a:t>
            </a:r>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4/18/23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83254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940387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4/18/23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05814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4/18/23</a:t>
            </a:fld>
            <a:endParaRPr lang="en-US" dirty="0"/>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7363048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8800" y="703742"/>
            <a:ext cx="39541878" cy="3860155"/>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590" dirty="0">
                <a:solidFill>
                  <a:schemeClr val="bg1"/>
                </a:solidFill>
                <a:latin typeface="Cambria" panose="02040503050406030204" pitchFamily="18" charset="0"/>
                <a:cs typeface="Arial" panose="020B0604020202020204" pitchFamily="34" charset="0"/>
              </a:rPr>
              <a:t>Bioavailability of Methionine Prototype</a:t>
            </a:r>
            <a:br>
              <a:rPr lang="en-US" sz="7590" dirty="0">
                <a:solidFill>
                  <a:schemeClr val="bg1"/>
                </a:solidFill>
                <a:latin typeface="Cambria" panose="02040503050406030204" pitchFamily="18" charset="0"/>
                <a:cs typeface="Arial" panose="020B0604020202020204" pitchFamily="34" charset="0"/>
              </a:rPr>
            </a:br>
            <a:r>
              <a:rPr lang="en-US" sz="7590" dirty="0">
                <a:solidFill>
                  <a:schemeClr val="bg1"/>
                </a:solidFill>
                <a:latin typeface="Cambria" panose="02040503050406030204" pitchFamily="18" charset="0"/>
                <a:cs typeface="Arial" panose="020B0604020202020204" pitchFamily="34" charset="0"/>
              </a:rPr>
              <a:t>Using the Area Under the Curve Method</a:t>
            </a:r>
            <a:br>
              <a:rPr lang="en-US" sz="7920" dirty="0">
                <a:solidFill>
                  <a:schemeClr val="bg1"/>
                </a:solidFill>
                <a:latin typeface="Cambria" panose="02040503050406030204" pitchFamily="18" charset="0"/>
                <a:cs typeface="Arial" panose="020B0604020202020204" pitchFamily="34" charset="0"/>
              </a:rPr>
            </a:br>
            <a:r>
              <a:rPr lang="en-US" sz="5280" u="sng" dirty="0">
                <a:solidFill>
                  <a:schemeClr val="bg1"/>
                </a:solidFill>
                <a:latin typeface="Cambria" panose="02040503050406030204" pitchFamily="18" charset="0"/>
                <a:cs typeface="Arial" panose="020B0604020202020204" pitchFamily="34" charset="0"/>
              </a:rPr>
              <a:t>Liza M. Balet and Nancy L. Whitehouse </a:t>
            </a:r>
            <a:br>
              <a:rPr lang="en-US" sz="5280" dirty="0">
                <a:solidFill>
                  <a:schemeClr val="bg1"/>
                </a:solidFill>
                <a:latin typeface="Cambria" panose="02040503050406030204" pitchFamily="18" charset="0"/>
                <a:cs typeface="Arial" panose="020B0604020202020204" pitchFamily="34" charset="0"/>
              </a:rPr>
            </a:br>
            <a:r>
              <a:rPr lang="en-US" sz="5280" i="1" dirty="0">
                <a:solidFill>
                  <a:schemeClr val="bg1"/>
                </a:solidFill>
                <a:latin typeface="Cambria" panose="02040503050406030204" pitchFamily="18" charset="0"/>
                <a:cs typeface="Arial" panose="020B0604020202020204" pitchFamily="34" charset="0"/>
              </a:rPr>
              <a:t>College of Life Science and Agriculture, University of New Hampshire, Durham, NH, USA 03824</a:t>
            </a:r>
            <a:endParaRPr lang="en-US" sz="88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70665" y="6231153"/>
            <a:ext cx="10393764" cy="6313790"/>
          </a:xfrm>
          <a:prstGeom prst="rect">
            <a:avLst/>
          </a:prstGeom>
          <a:noFill/>
          <a:ln>
            <a:solidFill>
              <a:srgbClr val="002060"/>
            </a:solidFill>
          </a:ln>
        </p:spPr>
        <p:txBody>
          <a:bodyPr vert="horz" lIns="100584" tIns="50292" rIns="100584" bIns="502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02931" indent="-502931" algn="l">
              <a:lnSpc>
                <a:spcPct val="100000"/>
              </a:lnSpc>
              <a:spcBef>
                <a:spcPts val="0"/>
              </a:spcBef>
              <a:buFont typeface="Arial" panose="020B0604020202020204" pitchFamily="34" charset="0"/>
              <a:buChar char="•"/>
            </a:pPr>
            <a:r>
              <a:rPr lang="en-US" sz="3960" dirty="0">
                <a:latin typeface="Cambria" panose="02040503050406030204" pitchFamily="18" charset="0"/>
              </a:rPr>
              <a:t>Bioavailability is the proportion of the drug that enters circulation when introduced into the body. </a:t>
            </a:r>
          </a:p>
          <a:p>
            <a:pPr marL="502931" indent="-502931" algn="l">
              <a:lnSpc>
                <a:spcPct val="100000"/>
              </a:lnSpc>
              <a:spcBef>
                <a:spcPts val="0"/>
              </a:spcBef>
              <a:buFont typeface="Arial" panose="020B0604020202020204" pitchFamily="34" charset="0"/>
              <a:buChar char="•"/>
            </a:pPr>
            <a:r>
              <a:rPr lang="en-US" sz="3960" dirty="0">
                <a:latin typeface="Cambria" panose="02040503050406030204" pitchFamily="18" charset="0"/>
              </a:rPr>
              <a:t>DHA is an essential human nutrient that naturally occurs in milk. The concentrations can be influenced by dietary intake and the rumen microbiome.</a:t>
            </a:r>
          </a:p>
          <a:p>
            <a:pPr marL="502931" indent="-502931" algn="l">
              <a:lnSpc>
                <a:spcPct val="100000"/>
              </a:lnSpc>
              <a:spcBef>
                <a:spcPts val="0"/>
              </a:spcBef>
              <a:buFont typeface="Arial" panose="020B0604020202020204" pitchFamily="34" charset="0"/>
              <a:buChar char="•"/>
            </a:pPr>
            <a:r>
              <a:rPr lang="en-US" sz="3960" dirty="0">
                <a:latin typeface="Cambria" panose="02040503050406030204" pitchFamily="18" charset="0"/>
              </a:rPr>
              <a:t>Methionine is a co-limiting amino acid that is essential for milk protein synthesis, and support fat synthesis and metabolic balance.</a:t>
            </a:r>
          </a:p>
          <a:p>
            <a:pPr marL="502931" indent="-502931" algn="l">
              <a:lnSpc>
                <a:spcPct val="100000"/>
              </a:lnSpc>
              <a:spcBef>
                <a:spcPts val="0"/>
              </a:spcBef>
              <a:buFont typeface="Arial" panose="020B0604020202020204" pitchFamily="34" charset="0"/>
              <a:buChar char="•"/>
            </a:pPr>
            <a:endParaRPr lang="en-US" sz="3960" dirty="0">
              <a:latin typeface="Cambria" panose="02040503050406030204" pitchFamily="18" charset="0"/>
            </a:endParaRPr>
          </a:p>
          <a:p>
            <a:pPr marL="502931" indent="-502931" algn="l">
              <a:buFont typeface="Arial" panose="020B0604020202020204" pitchFamily="34" charset="0"/>
              <a:buChar char="•"/>
            </a:pPr>
            <a:endParaRPr lang="en-US" sz="3520" dirty="0">
              <a:latin typeface="Cambria" panose="02040503050406030204" pitchFamily="18" charset="0"/>
            </a:endParaRPr>
          </a:p>
          <a:p>
            <a:endParaRPr lang="en-US" sz="3520" dirty="0">
              <a:latin typeface="Cambria" panose="02040503050406030204" pitchFamily="18" charset="0"/>
            </a:endParaRPr>
          </a:p>
        </p:txBody>
      </p:sp>
      <p:sp>
        <p:nvSpPr>
          <p:cNvPr id="7" name="Subtitle 2"/>
          <p:cNvSpPr txBox="1">
            <a:spLocks/>
          </p:cNvSpPr>
          <p:nvPr/>
        </p:nvSpPr>
        <p:spPr>
          <a:xfrm>
            <a:off x="531891" y="12936889"/>
            <a:ext cx="10005181" cy="892866"/>
          </a:xfrm>
          <a:prstGeom prst="rect">
            <a:avLst/>
          </a:prstGeom>
          <a:solidFill>
            <a:srgbClr val="002060"/>
          </a:solidFill>
          <a:ln>
            <a:solidFill>
              <a:srgbClr val="002060"/>
            </a:solidFill>
          </a:ln>
        </p:spPr>
        <p:txBody>
          <a:bodyPr vert="horz" lIns="100584" tIns="50292" rIns="100584" bIns="50292"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941" dirty="0">
                <a:solidFill>
                  <a:schemeClr val="bg1"/>
                </a:solidFill>
                <a:latin typeface="Cambria" panose="02040503050406030204" pitchFamily="18" charset="0"/>
              </a:rPr>
              <a:t> </a:t>
            </a:r>
            <a:r>
              <a:rPr lang="en-US" sz="5501" dirty="0">
                <a:solidFill>
                  <a:schemeClr val="bg1"/>
                </a:solidFill>
                <a:latin typeface="Cambria" panose="02040503050406030204" pitchFamily="18" charset="0"/>
              </a:rPr>
              <a:t>Objective</a:t>
            </a:r>
          </a:p>
        </p:txBody>
      </p:sp>
      <p:sp>
        <p:nvSpPr>
          <p:cNvPr id="8" name="Subtitle 2"/>
          <p:cNvSpPr txBox="1">
            <a:spLocks/>
          </p:cNvSpPr>
          <p:nvPr/>
        </p:nvSpPr>
        <p:spPr>
          <a:xfrm>
            <a:off x="383787" y="17799991"/>
            <a:ext cx="10425806" cy="14406346"/>
          </a:xfrm>
          <a:prstGeom prst="rect">
            <a:avLst/>
          </a:prstGeom>
          <a:ln>
            <a:solidFill>
              <a:srgbClr val="002060"/>
            </a:solidFill>
          </a:ln>
        </p:spPr>
        <p:txBody>
          <a:bodyPr vert="horz" lIns="100584" tIns="50292" rIns="100584" bIns="502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77199" indent="-377199" algn="just">
              <a:spcBef>
                <a:spcPts val="0"/>
              </a:spcBef>
              <a:buFont typeface="Arial" panose="020B0604020202020204" pitchFamily="34" charset="0"/>
              <a:buChar char="•"/>
            </a:pPr>
            <a:endParaRPr lang="en-US" sz="330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l">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l">
              <a:spcBef>
                <a:spcPts val="0"/>
              </a:spcBef>
              <a:buFont typeface="Arial" panose="020B0604020202020204" pitchFamily="34" charset="0"/>
              <a:buChar char="•"/>
            </a:pPr>
            <a:endParaRPr lang="en-US" sz="2750" dirty="0">
              <a:latin typeface="Cambria" panose="02040503050406030204" pitchFamily="18" charset="0"/>
            </a:endParaRPr>
          </a:p>
          <a:p>
            <a:pPr marL="377199" indent="-377199" algn="l">
              <a:spcBef>
                <a:spcPts val="0"/>
              </a:spcBef>
              <a:buFont typeface="Arial" panose="020B0604020202020204" pitchFamily="34" charset="0"/>
              <a:buChar char="•"/>
            </a:pPr>
            <a:endParaRPr lang="en-US" sz="2750" dirty="0">
              <a:latin typeface="Cambria" panose="02040503050406030204" pitchFamily="18" charset="0"/>
            </a:endParaRPr>
          </a:p>
          <a:p>
            <a:pPr marL="377199" indent="-377199" algn="l">
              <a:spcBef>
                <a:spcPts val="0"/>
              </a:spcBef>
              <a:buFont typeface="Arial" panose="020B0604020202020204" pitchFamily="34" charset="0"/>
              <a:buChar char="•"/>
            </a:pPr>
            <a:endParaRPr lang="en-US" sz="2750" dirty="0">
              <a:latin typeface="Cambria" panose="02040503050406030204" pitchFamily="18" charset="0"/>
            </a:endParaRPr>
          </a:p>
        </p:txBody>
      </p:sp>
      <p:sp>
        <p:nvSpPr>
          <p:cNvPr id="9" name="Subtitle 2"/>
          <p:cNvSpPr txBox="1">
            <a:spLocks/>
          </p:cNvSpPr>
          <p:nvPr/>
        </p:nvSpPr>
        <p:spPr>
          <a:xfrm>
            <a:off x="11287917" y="5193943"/>
            <a:ext cx="18004967" cy="685313"/>
          </a:xfrm>
          <a:prstGeom prst="rect">
            <a:avLst/>
          </a:prstGeom>
          <a:solidFill>
            <a:srgbClr val="002060"/>
          </a:solidFill>
          <a:ln>
            <a:solidFill>
              <a:srgbClr val="002060"/>
            </a:solidFill>
          </a:ln>
        </p:spPr>
        <p:txBody>
          <a:bodyPr vert="horz" lIns="100584" tIns="50292" rIns="100584" bIns="50292"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Tables</a:t>
            </a:r>
          </a:p>
        </p:txBody>
      </p:sp>
      <p:sp>
        <p:nvSpPr>
          <p:cNvPr id="12" name="Subtitle 2"/>
          <p:cNvSpPr txBox="1">
            <a:spLocks/>
          </p:cNvSpPr>
          <p:nvPr/>
        </p:nvSpPr>
        <p:spPr>
          <a:xfrm>
            <a:off x="29771213" y="26164852"/>
            <a:ext cx="10005181" cy="2588500"/>
          </a:xfrm>
          <a:prstGeom prst="rect">
            <a:avLst/>
          </a:prstGeom>
          <a:noFill/>
          <a:ln>
            <a:solidFill>
              <a:srgbClr val="002060"/>
            </a:solidFill>
          </a:ln>
        </p:spPr>
        <p:txBody>
          <a:bodyPr vert="horz" lIns="100584" tIns="50292" rIns="100584" bIns="50292"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02931" indent="-502931" algn="l">
              <a:spcBef>
                <a:spcPts val="0"/>
              </a:spcBef>
              <a:buFont typeface="Arial" panose="020B0604020202020204" pitchFamily="34" charset="0"/>
              <a:buChar char="•"/>
            </a:pPr>
            <a:r>
              <a:rPr lang="en-US" sz="2400" dirty="0">
                <a:latin typeface="Times" pitchFamily="2" charset="0"/>
              </a:rPr>
              <a:t>SAS version 9.4; SAS Institute, Inc., Cary, NC</a:t>
            </a:r>
          </a:p>
          <a:p>
            <a:pPr marL="502931" indent="-502931" algn="l">
              <a:spcBef>
                <a:spcPts val="0"/>
              </a:spcBef>
              <a:buFont typeface="Arial" panose="020B0604020202020204" pitchFamily="34" charset="0"/>
              <a:buChar char="•"/>
            </a:pPr>
            <a:r>
              <a:rPr lang="en-US" sz="2400" b="0" i="0" u="none" strike="noStrike" dirty="0">
                <a:solidFill>
                  <a:srgbClr val="000000"/>
                </a:solidFill>
                <a:effectLst/>
                <a:latin typeface="Times" pitchFamily="2" charset="0"/>
              </a:rPr>
              <a:t>Huang, G., Zhang, Y., Xu, Q., Zheng, N., Zhao, S., Liu, K., Qu, X., Yu, J., &amp; Wang, J. (2020). DHA content in milk and biohydrogenation pathway in rumen: A Review. </a:t>
            </a:r>
            <a:r>
              <a:rPr lang="en-US" sz="2400" b="0" i="1" u="none" strike="noStrike" dirty="0">
                <a:solidFill>
                  <a:srgbClr val="000000"/>
                </a:solidFill>
                <a:effectLst/>
                <a:latin typeface="Times" pitchFamily="2" charset="0"/>
              </a:rPr>
              <a:t>PeerJ</a:t>
            </a:r>
            <a:r>
              <a:rPr lang="en-US" sz="2400" b="0" i="0" u="none" strike="noStrike" dirty="0">
                <a:solidFill>
                  <a:srgbClr val="000000"/>
                </a:solidFill>
                <a:effectLst/>
                <a:latin typeface="Times" pitchFamily="2" charset="0"/>
              </a:rPr>
              <a:t>, </a:t>
            </a:r>
            <a:r>
              <a:rPr lang="en-US" sz="2400" b="0" i="1" u="none" strike="noStrike" dirty="0">
                <a:solidFill>
                  <a:srgbClr val="000000"/>
                </a:solidFill>
                <a:effectLst/>
                <a:latin typeface="Times" pitchFamily="2" charset="0"/>
              </a:rPr>
              <a:t>8</a:t>
            </a:r>
            <a:r>
              <a:rPr lang="en-US" sz="2400" b="0" i="0" u="none" strike="noStrike" dirty="0">
                <a:solidFill>
                  <a:srgbClr val="000000"/>
                </a:solidFill>
                <a:effectLst/>
                <a:latin typeface="Times" pitchFamily="2" charset="0"/>
              </a:rPr>
              <a:t>. https://doi.org/10.7717/peerj.10230 </a:t>
            </a:r>
          </a:p>
          <a:p>
            <a:pPr marL="502931" indent="-502931" algn="l">
              <a:spcBef>
                <a:spcPts val="0"/>
              </a:spcBef>
              <a:buFont typeface="Arial" panose="020B0604020202020204" pitchFamily="34" charset="0"/>
              <a:buChar char="•"/>
            </a:pPr>
            <a:r>
              <a:rPr lang="en-US" sz="2400" b="0" i="0" u="none" strike="noStrike" dirty="0">
                <a:solidFill>
                  <a:srgbClr val="000000"/>
                </a:solidFill>
                <a:effectLst/>
                <a:latin typeface="Times" pitchFamily="2" charset="0"/>
              </a:rPr>
              <a:t>Seymour, W. M. (2016). </a:t>
            </a:r>
            <a:r>
              <a:rPr lang="en-US" sz="2400" b="0" i="1" u="none" strike="noStrike" dirty="0">
                <a:solidFill>
                  <a:srgbClr val="000000"/>
                </a:solidFill>
                <a:effectLst/>
                <a:latin typeface="Times" pitchFamily="2" charset="0"/>
              </a:rPr>
              <a:t>Role of Methionine and Methionine Precursors in Transition Cow Nutrition with Emphasis on Liver Function</a:t>
            </a:r>
            <a:r>
              <a:rPr lang="en-US" sz="2400" b="0" i="0" u="none" strike="noStrike" dirty="0">
                <a:solidFill>
                  <a:srgbClr val="000000"/>
                </a:solidFill>
                <a:effectLst/>
                <a:latin typeface="Times" pitchFamily="2" charset="0"/>
              </a:rPr>
              <a:t>. University of Florida Animal Science. Retrieved April 19, 2023, from https://animal.ifas.ufl.edu/apps/dairymedia/rns/2016/2.%20Seymour.pdf </a:t>
            </a:r>
          </a:p>
          <a:p>
            <a:pPr marL="502931" indent="-502931" algn="l">
              <a:spcBef>
                <a:spcPts val="0"/>
              </a:spcBef>
              <a:buFont typeface="Arial" panose="020B0604020202020204" pitchFamily="34" charset="0"/>
              <a:buChar char="•"/>
            </a:pPr>
            <a:endParaRPr lang="en-US" sz="3520" dirty="0">
              <a:latin typeface="Cambria" panose="02040503050406030204" pitchFamily="18" charset="0"/>
            </a:endParaRPr>
          </a:p>
        </p:txBody>
      </p:sp>
      <p:sp>
        <p:nvSpPr>
          <p:cNvPr id="13" name="Subtitle 2"/>
          <p:cNvSpPr txBox="1">
            <a:spLocks/>
          </p:cNvSpPr>
          <p:nvPr/>
        </p:nvSpPr>
        <p:spPr>
          <a:xfrm>
            <a:off x="531892" y="5183880"/>
            <a:ext cx="10005181" cy="892866"/>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Introduction</a:t>
            </a:r>
          </a:p>
        </p:txBody>
      </p:sp>
      <p:sp>
        <p:nvSpPr>
          <p:cNvPr id="15" name="Subtitle 2"/>
          <p:cNvSpPr txBox="1">
            <a:spLocks/>
          </p:cNvSpPr>
          <p:nvPr/>
        </p:nvSpPr>
        <p:spPr>
          <a:xfrm>
            <a:off x="29791630" y="17542766"/>
            <a:ext cx="10005181" cy="892866"/>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Conclusions</a:t>
            </a:r>
          </a:p>
        </p:txBody>
      </p:sp>
      <p:sp>
        <p:nvSpPr>
          <p:cNvPr id="16" name="Subtitle 2"/>
          <p:cNvSpPr txBox="1">
            <a:spLocks/>
          </p:cNvSpPr>
          <p:nvPr/>
        </p:nvSpPr>
        <p:spPr>
          <a:xfrm>
            <a:off x="11275546" y="6044411"/>
            <a:ext cx="18004967" cy="12239337"/>
          </a:xfrm>
          <a:prstGeom prst="rect">
            <a:avLst/>
          </a:prstGeom>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520" dirty="0">
              <a:latin typeface="Cambria" panose="02040503050406030204" pitchFamily="18" charset="0"/>
            </a:endParaRPr>
          </a:p>
        </p:txBody>
      </p:sp>
      <p:sp>
        <p:nvSpPr>
          <p:cNvPr id="17" name="Subtitle 2"/>
          <p:cNvSpPr txBox="1">
            <a:spLocks/>
          </p:cNvSpPr>
          <p:nvPr/>
        </p:nvSpPr>
        <p:spPr>
          <a:xfrm>
            <a:off x="29771211" y="25045697"/>
            <a:ext cx="10005181" cy="892866"/>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References</a:t>
            </a:r>
          </a:p>
        </p:txBody>
      </p:sp>
      <p:sp>
        <p:nvSpPr>
          <p:cNvPr id="18" name="Subtitle 2"/>
          <p:cNvSpPr txBox="1">
            <a:spLocks/>
          </p:cNvSpPr>
          <p:nvPr/>
        </p:nvSpPr>
        <p:spPr>
          <a:xfrm>
            <a:off x="29844632" y="29033397"/>
            <a:ext cx="10005181" cy="619544"/>
          </a:xfrm>
          <a:prstGeom prst="rect">
            <a:avLst/>
          </a:prstGeom>
          <a:solidFill>
            <a:srgbClr val="002060"/>
          </a:solidFill>
          <a:ln>
            <a:solidFill>
              <a:srgbClr val="002060"/>
            </a:solidFill>
          </a:ln>
        </p:spPr>
        <p:txBody>
          <a:bodyPr vert="horz" lIns="100584" tIns="50292" rIns="100584" bIns="50292"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Acknowledgements</a:t>
            </a:r>
          </a:p>
        </p:txBody>
      </p:sp>
      <p:sp>
        <p:nvSpPr>
          <p:cNvPr id="19" name="Subtitle 2"/>
          <p:cNvSpPr txBox="1">
            <a:spLocks/>
          </p:cNvSpPr>
          <p:nvPr/>
        </p:nvSpPr>
        <p:spPr>
          <a:xfrm>
            <a:off x="29771211" y="11755921"/>
            <a:ext cx="10005181" cy="5532866"/>
          </a:xfrm>
          <a:prstGeom prst="rect">
            <a:avLst/>
          </a:prstGeom>
          <a:noFill/>
          <a:ln>
            <a:solidFill>
              <a:srgbClr val="002060"/>
            </a:solidFill>
          </a:ln>
        </p:spPr>
        <p:txBody>
          <a:bodyPr vert="horz" lIns="100584" tIns="50292" rIns="100584" bIns="502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This was a preliminary trial to see how the amino acids would interact with the vegan oil that was added. </a:t>
            </a:r>
          </a:p>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Metasmart was the control treatment</a:t>
            </a:r>
          </a:p>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In figure 1, methionine did not peak as high as we were predicting.</a:t>
            </a:r>
          </a:p>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The treatment caused an increase in both DHA and EPA.</a:t>
            </a:r>
          </a:p>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In figure 4, DUETS peaked.</a:t>
            </a:r>
          </a:p>
          <a:p>
            <a:pPr marL="628664" indent="-628664" algn="l">
              <a:spcBef>
                <a:spcPts val="0"/>
              </a:spcBef>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From these results we were able to determine the bioavailability of the methionine analogues.</a:t>
            </a:r>
          </a:p>
        </p:txBody>
      </p:sp>
      <p:sp>
        <p:nvSpPr>
          <p:cNvPr id="30" name="Subtitle 2"/>
          <p:cNvSpPr txBox="1">
            <a:spLocks/>
          </p:cNvSpPr>
          <p:nvPr/>
        </p:nvSpPr>
        <p:spPr>
          <a:xfrm>
            <a:off x="11275546" y="18728252"/>
            <a:ext cx="18004967" cy="849033"/>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840" dirty="0">
                <a:solidFill>
                  <a:schemeClr val="bg1"/>
                </a:solidFill>
                <a:latin typeface="Cambria" panose="02040503050406030204" pitchFamily="18" charset="0"/>
              </a:rPr>
              <a:t> Results</a:t>
            </a:r>
          </a:p>
        </p:txBody>
      </p:sp>
      <p:sp>
        <p:nvSpPr>
          <p:cNvPr id="33" name="Subtitle 2"/>
          <p:cNvSpPr txBox="1">
            <a:spLocks/>
          </p:cNvSpPr>
          <p:nvPr/>
        </p:nvSpPr>
        <p:spPr>
          <a:xfrm>
            <a:off x="11287917" y="20004319"/>
            <a:ext cx="18004967" cy="12202018"/>
          </a:xfrm>
          <a:prstGeom prst="rect">
            <a:avLst/>
          </a:prstGeom>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520" dirty="0">
              <a:latin typeface="Cambria" panose="02040503050406030204" pitchFamily="18" charset="0"/>
            </a:endParaRP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5253" y="1508780"/>
            <a:ext cx="2107028" cy="2974628"/>
          </a:xfrm>
          <a:prstGeom prst="rect">
            <a:avLst/>
          </a:prstGeom>
        </p:spPr>
      </p:pic>
      <p:sp>
        <p:nvSpPr>
          <p:cNvPr id="98" name="Subtitle 2"/>
          <p:cNvSpPr txBox="1">
            <a:spLocks/>
          </p:cNvSpPr>
          <p:nvPr/>
        </p:nvSpPr>
        <p:spPr>
          <a:xfrm>
            <a:off x="531890" y="16630179"/>
            <a:ext cx="10005181" cy="892866"/>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Materials and Methods</a:t>
            </a:r>
          </a:p>
        </p:txBody>
      </p:sp>
      <p:sp>
        <p:nvSpPr>
          <p:cNvPr id="99" name="Subtitle 2"/>
          <p:cNvSpPr txBox="1">
            <a:spLocks/>
          </p:cNvSpPr>
          <p:nvPr/>
        </p:nvSpPr>
        <p:spPr>
          <a:xfrm>
            <a:off x="284850" y="14282397"/>
            <a:ext cx="10432242" cy="1959299"/>
          </a:xfrm>
          <a:prstGeom prst="rect">
            <a:avLst/>
          </a:prstGeom>
          <a:ln>
            <a:solidFill>
              <a:srgbClr val="002060"/>
            </a:solidFill>
          </a:ln>
        </p:spPr>
        <p:txBody>
          <a:bodyPr vert="horz" lIns="100584" tIns="50292" rIns="100584" bIns="502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algn="just">
              <a:spcBef>
                <a:spcPts val="0"/>
              </a:spcBef>
            </a:pPr>
            <a:endParaRPr lang="en-US" sz="2750" dirty="0">
              <a:latin typeface="Cambria" panose="02040503050406030204" pitchFamily="18" charset="0"/>
            </a:endParaRPr>
          </a:p>
          <a:p>
            <a:pPr algn="just">
              <a:spcBef>
                <a:spcPts val="0"/>
              </a:spcBef>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algn="just">
              <a:spcBef>
                <a:spcPts val="0"/>
              </a:spcBef>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marL="377199" indent="-377199" algn="just">
              <a:spcBef>
                <a:spcPts val="0"/>
              </a:spcBef>
              <a:buFont typeface="Arial" panose="020B0604020202020204" pitchFamily="34" charset="0"/>
              <a:buChar char="•"/>
            </a:pPr>
            <a:endParaRPr lang="en-US" sz="2750" dirty="0">
              <a:latin typeface="Cambria" panose="02040503050406030204" pitchFamily="18" charset="0"/>
            </a:endParaRPr>
          </a:p>
          <a:p>
            <a:pPr algn="l">
              <a:spcBef>
                <a:spcPts val="0"/>
              </a:spcBef>
            </a:pPr>
            <a:endParaRPr lang="en-US" sz="2750" dirty="0">
              <a:latin typeface="Cambria" panose="02040503050406030204" pitchFamily="18" charset="0"/>
            </a:endParaRPr>
          </a:p>
          <a:p>
            <a:pPr algn="just">
              <a:spcBef>
                <a:spcPts val="0"/>
              </a:spcBef>
            </a:pPr>
            <a:endParaRPr lang="en-US" sz="2750" dirty="0">
              <a:latin typeface="Cambria" panose="02040503050406030204" pitchFamily="18" charset="0"/>
            </a:endParaRPr>
          </a:p>
          <a:p>
            <a:pPr algn="l">
              <a:spcBef>
                <a:spcPts val="0"/>
              </a:spcBef>
            </a:pPr>
            <a:endParaRPr lang="en-US" sz="2750" dirty="0">
              <a:latin typeface="Cambria" panose="02040503050406030204" pitchFamily="18" charset="0"/>
            </a:endParaRPr>
          </a:p>
          <a:p>
            <a:pPr algn="l">
              <a:spcBef>
                <a:spcPts val="0"/>
              </a:spcBef>
            </a:pPr>
            <a:endParaRPr lang="en-US" sz="2750" dirty="0">
              <a:latin typeface="Cambria" panose="02040503050406030204" pitchFamily="18" charset="0"/>
            </a:endParaRPr>
          </a:p>
          <a:p>
            <a:pPr algn="l">
              <a:spcBef>
                <a:spcPts val="0"/>
              </a:spcBef>
            </a:pPr>
            <a:endParaRPr lang="en-US" sz="2750" dirty="0">
              <a:latin typeface="Cambria" panose="02040503050406030204" pitchFamily="18" charset="0"/>
            </a:endParaRPr>
          </a:p>
        </p:txBody>
      </p:sp>
      <p:sp>
        <p:nvSpPr>
          <p:cNvPr id="108" name="Subtitle 2"/>
          <p:cNvSpPr txBox="1">
            <a:spLocks/>
          </p:cNvSpPr>
          <p:nvPr/>
        </p:nvSpPr>
        <p:spPr>
          <a:xfrm>
            <a:off x="29875497" y="29915417"/>
            <a:ext cx="10005181" cy="2126323"/>
          </a:xfrm>
          <a:prstGeom prst="rect">
            <a:avLst/>
          </a:prstGeom>
          <a:noFill/>
          <a:ln>
            <a:solidFill>
              <a:srgbClr val="002060"/>
            </a:solidFill>
          </a:ln>
        </p:spPr>
        <p:txBody>
          <a:bodyPr vert="horz" lIns="100584" tIns="50292" rIns="100584" bIns="502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520" dirty="0">
              <a:latin typeface="Cambria" panose="02040503050406030204" pitchFamily="18" charset="0"/>
            </a:endParaRPr>
          </a:p>
          <a:p>
            <a:pPr algn="l"/>
            <a:endParaRPr lang="en-US" sz="3520" dirty="0">
              <a:latin typeface="Cambria" panose="02040503050406030204" pitchFamily="18" charset="0"/>
            </a:endParaRPr>
          </a:p>
        </p:txBody>
      </p:sp>
      <p:sp>
        <p:nvSpPr>
          <p:cNvPr id="39" name="TextBox 38">
            <a:extLst>
              <a:ext uri="{FF2B5EF4-FFF2-40B4-BE49-F238E27FC236}">
                <a16:creationId xmlns:a16="http://schemas.microsoft.com/office/drawing/2014/main" id="{E03E2BBF-4484-8140-8C96-E2CB09E7AED5}"/>
              </a:ext>
            </a:extLst>
          </p:cNvPr>
          <p:cNvSpPr txBox="1"/>
          <p:nvPr/>
        </p:nvSpPr>
        <p:spPr>
          <a:xfrm>
            <a:off x="36744833" y="1789649"/>
            <a:ext cx="2107028" cy="1785104"/>
          </a:xfrm>
          <a:prstGeom prst="rect">
            <a:avLst/>
          </a:prstGeom>
          <a:noFill/>
        </p:spPr>
        <p:txBody>
          <a:bodyPr wrap="square" rtlCol="0">
            <a:spAutoFit/>
          </a:bodyPr>
          <a:lstStyle/>
          <a:p>
            <a:r>
              <a:rPr lang="en-US" sz="11000" dirty="0">
                <a:solidFill>
                  <a:schemeClr val="bg1"/>
                </a:solidFill>
              </a:rPr>
              <a:t>18</a:t>
            </a:r>
          </a:p>
        </p:txBody>
      </p:sp>
      <p:sp>
        <p:nvSpPr>
          <p:cNvPr id="48" name="TextBox 47">
            <a:extLst>
              <a:ext uri="{FF2B5EF4-FFF2-40B4-BE49-F238E27FC236}">
                <a16:creationId xmlns:a16="http://schemas.microsoft.com/office/drawing/2014/main" id="{B483F86F-152D-6548-BD97-8CE9D59EC4D0}"/>
              </a:ext>
            </a:extLst>
          </p:cNvPr>
          <p:cNvSpPr txBox="1"/>
          <p:nvPr/>
        </p:nvSpPr>
        <p:spPr>
          <a:xfrm>
            <a:off x="19613881" y="15956281"/>
            <a:ext cx="65" cy="1364989"/>
          </a:xfrm>
          <a:prstGeom prst="rect">
            <a:avLst/>
          </a:prstGeom>
          <a:noFill/>
        </p:spPr>
        <p:txBody>
          <a:bodyPr wrap="none" lIns="0" tIns="0" rIns="0" bIns="0" rtlCol="0">
            <a:spAutoFit/>
          </a:bodyPr>
          <a:lstStyle/>
          <a:p>
            <a:endParaRPr lang="en-US" sz="8870" dirty="0"/>
          </a:p>
        </p:txBody>
      </p:sp>
      <p:pic>
        <p:nvPicPr>
          <p:cNvPr id="54" name="Picture 53" descr="Logo&#10;&#10;Description automatically generated with medium confidence">
            <a:extLst>
              <a:ext uri="{FF2B5EF4-FFF2-40B4-BE49-F238E27FC236}">
                <a16:creationId xmlns:a16="http://schemas.microsoft.com/office/drawing/2014/main" id="{9275F5DD-7F9E-FC45-8811-EC6CD0B1BB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29513" y="30010008"/>
            <a:ext cx="5888578" cy="2031732"/>
          </a:xfrm>
          <a:prstGeom prst="rect">
            <a:avLst/>
          </a:prstGeom>
        </p:spPr>
      </p:pic>
      <p:sp>
        <p:nvSpPr>
          <p:cNvPr id="10" name="TextBox 9">
            <a:extLst>
              <a:ext uri="{FF2B5EF4-FFF2-40B4-BE49-F238E27FC236}">
                <a16:creationId xmlns:a16="http://schemas.microsoft.com/office/drawing/2014/main" id="{56F58A16-CEF9-FD3A-E994-022B1221C834}"/>
              </a:ext>
            </a:extLst>
          </p:cNvPr>
          <p:cNvSpPr txBox="1"/>
          <p:nvPr/>
        </p:nvSpPr>
        <p:spPr>
          <a:xfrm>
            <a:off x="457210" y="14605825"/>
            <a:ext cx="10079862" cy="1311128"/>
          </a:xfrm>
          <a:prstGeom prst="rect">
            <a:avLst/>
          </a:prstGeom>
          <a:noFill/>
        </p:spPr>
        <p:txBody>
          <a:bodyPr wrap="square" rtlCol="0">
            <a:spAutoFit/>
          </a:bodyPr>
          <a:lstStyle/>
          <a:p>
            <a:r>
              <a:rPr lang="en-US" sz="3960" dirty="0">
                <a:latin typeface="Times New Roman" panose="02020603050405020304" pitchFamily="18" charset="0"/>
                <a:ea typeface="Calibri" panose="020F0502020204030204" pitchFamily="34" charset="0"/>
              </a:rPr>
              <a:t>To determine the bioavailability of Met, DHA, and Lys from two prototype products.</a:t>
            </a:r>
            <a:endParaRPr lang="en-US" sz="3960" b="1" dirty="0">
              <a:latin typeface="Times New Roman" panose="02020603050405020304" pitchFamily="18" charset="0"/>
              <a:ea typeface="Calibri" panose="020F0502020204030204" pitchFamily="34" charset="0"/>
            </a:endParaRPr>
          </a:p>
        </p:txBody>
      </p:sp>
      <p:sp>
        <p:nvSpPr>
          <p:cNvPr id="11" name="TextBox 10">
            <a:extLst>
              <a:ext uri="{FF2B5EF4-FFF2-40B4-BE49-F238E27FC236}">
                <a16:creationId xmlns:a16="http://schemas.microsoft.com/office/drawing/2014/main" id="{EA052D0F-5CFA-8044-6CC2-C1549DC6E763}"/>
              </a:ext>
            </a:extLst>
          </p:cNvPr>
          <p:cNvSpPr txBox="1"/>
          <p:nvPr/>
        </p:nvSpPr>
        <p:spPr>
          <a:xfrm>
            <a:off x="569852" y="17988077"/>
            <a:ext cx="9967218" cy="6592574"/>
          </a:xfrm>
          <a:prstGeom prst="rect">
            <a:avLst/>
          </a:prstGeom>
          <a:noFill/>
        </p:spPr>
        <p:txBody>
          <a:bodyPr wrap="square" rtlCol="0">
            <a:spAutoFit/>
          </a:bodyPr>
          <a:lstStyle/>
          <a:p>
            <a:pPr marL="628664" indent="-628664">
              <a:buFont typeface="Arial" panose="020B0604020202020204" pitchFamily="34" charset="0"/>
              <a:buChar char="•"/>
            </a:pPr>
            <a:r>
              <a:rPr lang="en-US" sz="3520" dirty="0">
                <a:latin typeface="Times New Roman" panose="02020603050405020304" pitchFamily="18" charset="0"/>
                <a:ea typeface="Calibri" panose="020F0502020204030204" pitchFamily="34" charset="0"/>
              </a:rPr>
              <a:t>Three multiparous lactating Holstein were used in a 3 x 3 Latin Square </a:t>
            </a:r>
          </a:p>
          <a:p>
            <a:pPr marL="628664" indent="-628664">
              <a:buFont typeface="Arial" panose="020B0604020202020204" pitchFamily="34" charset="0"/>
              <a:buChar char="•"/>
            </a:pPr>
            <a:r>
              <a:rPr lang="en-US" sz="3520" dirty="0">
                <a:latin typeface="Times New Roman" panose="02020603050405020304" pitchFamily="18" charset="0"/>
                <a:ea typeface="Calibri" panose="020F0502020204030204" pitchFamily="34" charset="0"/>
              </a:rPr>
              <a:t>The </a:t>
            </a:r>
            <a:r>
              <a:rPr lang="en-US" sz="3520" dirty="0">
                <a:solidFill>
                  <a:srgbClr val="000000"/>
                </a:solidFill>
                <a:latin typeface="Times New Roman" panose="02020603050405020304" pitchFamily="18" charset="0"/>
                <a:ea typeface="Calibri" panose="020F0502020204030204" pitchFamily="34" charset="0"/>
              </a:rPr>
              <a:t>prototypes</a:t>
            </a:r>
            <a:r>
              <a:rPr lang="en-US" sz="3520" dirty="0">
                <a:latin typeface="Times New Roman" panose="02020603050405020304" pitchFamily="18" charset="0"/>
                <a:ea typeface="Calibri" panose="020F0502020204030204" pitchFamily="34" charset="0"/>
              </a:rPr>
              <a:t> were mixed with 0.5 kg of TMR, placed in a plastic container with lid, and stored at 4 C for 8 h before feeding. Prototypes were placed into the rumen via the rumen cannula after the “0” h blood sample.</a:t>
            </a:r>
            <a:endParaRPr lang="en-US" sz="3520" b="1" dirty="0">
              <a:latin typeface="Times New Roman" panose="02020603050405020304" pitchFamily="18" charset="0"/>
              <a:ea typeface="Calibri" panose="020F0502020204030204" pitchFamily="34" charset="0"/>
            </a:endParaRPr>
          </a:p>
          <a:p>
            <a:pPr marL="628664" indent="-628664">
              <a:buFont typeface="Arial" panose="020B0604020202020204" pitchFamily="34" charset="0"/>
              <a:buChar char="•"/>
            </a:pPr>
            <a:r>
              <a:rPr lang="en-US" sz="3520" dirty="0">
                <a:latin typeface="Times New Roman" panose="02020603050405020304" pitchFamily="18" charset="0"/>
                <a:ea typeface="Calibri" panose="020F0502020204030204" pitchFamily="34" charset="0"/>
              </a:rPr>
              <a:t>All cows were fed the same basal diet throughout the study (Table 1)</a:t>
            </a:r>
          </a:p>
          <a:p>
            <a:pPr marL="628664" indent="-628664">
              <a:buFont typeface="Arial" panose="020B0604020202020204" pitchFamily="34" charset="0"/>
              <a:buChar char="•"/>
            </a:pPr>
            <a:r>
              <a:rPr lang="en-US" sz="3520" dirty="0">
                <a:latin typeface="Times New Roman" panose="02020603050405020304" pitchFamily="18" charset="0"/>
                <a:ea typeface="Calibri" panose="020F0502020204030204" pitchFamily="34" charset="0"/>
              </a:rPr>
              <a:t>Cows were fed for restrictive feed intake (~ 95 %) starting the day before dosing to the end of the sampling period on day three</a:t>
            </a:r>
            <a:r>
              <a:rPr lang="en-US" sz="3520" dirty="0"/>
              <a:t> </a:t>
            </a:r>
          </a:p>
        </p:txBody>
      </p:sp>
      <p:sp>
        <p:nvSpPr>
          <p:cNvPr id="14" name="TextBox 13">
            <a:extLst>
              <a:ext uri="{FF2B5EF4-FFF2-40B4-BE49-F238E27FC236}">
                <a16:creationId xmlns:a16="http://schemas.microsoft.com/office/drawing/2014/main" id="{BE2C639C-2598-72F7-9521-A54B10732F72}"/>
              </a:ext>
            </a:extLst>
          </p:cNvPr>
          <p:cNvSpPr txBox="1"/>
          <p:nvPr/>
        </p:nvSpPr>
        <p:spPr>
          <a:xfrm>
            <a:off x="664674" y="24589884"/>
            <a:ext cx="9967218" cy="7703263"/>
          </a:xfrm>
          <a:prstGeom prst="rect">
            <a:avLst/>
          </a:prstGeom>
          <a:noFill/>
        </p:spPr>
        <p:txBody>
          <a:bodyPr wrap="square" rtlCol="0">
            <a:spAutoFit/>
          </a:bodyPr>
          <a:lstStyle/>
          <a:p>
            <a:pPr>
              <a:lnSpc>
                <a:spcPct val="107000"/>
              </a:lnSpc>
              <a:spcAft>
                <a:spcPts val="880"/>
              </a:spcAft>
            </a:pPr>
            <a:r>
              <a:rPr lang="en-US" sz="3520" dirty="0">
                <a:latin typeface="Times New Roman" panose="02020603050405020304" pitchFamily="18" charset="0"/>
                <a:ea typeface="Calibri" panose="020F0502020204030204" pitchFamily="34" charset="0"/>
              </a:rPr>
              <a:t>Treatments:</a:t>
            </a:r>
            <a:endParaRPr lang="en-US" sz="3520" b="1" dirty="0">
              <a:latin typeface="Times New Roman" panose="02020603050405020304" pitchFamily="18" charset="0"/>
              <a:ea typeface="Calibri" panose="020F0502020204030204" pitchFamily="34" charset="0"/>
            </a:endParaRPr>
          </a:p>
          <a:p>
            <a:pPr marL="377199" indent="-377199">
              <a:lnSpc>
                <a:spcPct val="107000"/>
              </a:lnSpc>
              <a:buFont typeface="+mj-lt"/>
              <a:buAutoNum type="arabicParenR"/>
            </a:pPr>
            <a:r>
              <a:rPr lang="en-US" sz="3520" dirty="0">
                <a:latin typeface="Times New Roman" panose="02020603050405020304" pitchFamily="18" charset="0"/>
                <a:ea typeface="Calibri" panose="020F0502020204030204" pitchFamily="34" charset="0"/>
              </a:rPr>
              <a:t> Trt 1: Vegan Oil  (224.9g) = 71.4 g of DHA + Dry HMTBi (105.22 g) = 46.3 g of Met eq.</a:t>
            </a:r>
            <a:endParaRPr lang="en-US" sz="3520" b="1" dirty="0">
              <a:latin typeface="Times New Roman" panose="02020603050405020304" pitchFamily="18" charset="0"/>
              <a:ea typeface="Calibri" panose="020F0502020204030204" pitchFamily="34" charset="0"/>
            </a:endParaRPr>
          </a:p>
          <a:p>
            <a:pPr marL="377199" indent="-377199">
              <a:lnSpc>
                <a:spcPct val="107000"/>
              </a:lnSpc>
              <a:buFont typeface="+mj-lt"/>
              <a:buAutoNum type="arabicParenR"/>
            </a:pPr>
            <a:r>
              <a:rPr lang="en-US" sz="3520" dirty="0">
                <a:latin typeface="Times New Roman" panose="02020603050405020304" pitchFamily="18" charset="0"/>
                <a:ea typeface="Calibri" panose="020F0502020204030204" pitchFamily="34" charset="0"/>
              </a:rPr>
              <a:t> Trt 2: DUETS (160 g) = 71.4 g of DHA and 46.3 g of Met eq</a:t>
            </a:r>
            <a:endParaRPr lang="en-US" sz="3520" b="1" dirty="0">
              <a:latin typeface="Times New Roman" panose="02020603050405020304" pitchFamily="18" charset="0"/>
              <a:ea typeface="Calibri" panose="020F0502020204030204" pitchFamily="34" charset="0"/>
            </a:endParaRPr>
          </a:p>
          <a:p>
            <a:pPr marL="377199" indent="-377199">
              <a:lnSpc>
                <a:spcPct val="107000"/>
              </a:lnSpc>
              <a:buFont typeface="+mj-lt"/>
              <a:buAutoNum type="arabicParenR"/>
            </a:pPr>
            <a:r>
              <a:rPr lang="en-US" sz="3520" dirty="0">
                <a:latin typeface="Times New Roman" panose="02020603050405020304" pitchFamily="18" charset="0"/>
                <a:ea typeface="Calibri" panose="020F0502020204030204" pitchFamily="34" charset="0"/>
              </a:rPr>
              <a:t> Trt 3: Lys/Algae complex (122.76 g) = 71.4 g of DHA and 42.41 g of Lys</a:t>
            </a:r>
          </a:p>
          <a:p>
            <a:pPr marL="377199" indent="-377199">
              <a:lnSpc>
                <a:spcPct val="107000"/>
              </a:lnSpc>
              <a:buFont typeface="+mj-lt"/>
              <a:buAutoNum type="arabicParenR"/>
            </a:pPr>
            <a:endParaRPr lang="en-US" sz="3520" dirty="0">
              <a:latin typeface="Times New Roman" panose="02020603050405020304" pitchFamily="18" charset="0"/>
              <a:ea typeface="Calibri" panose="020F0502020204030204" pitchFamily="34" charset="0"/>
            </a:endParaRPr>
          </a:p>
          <a:p>
            <a:pPr>
              <a:lnSpc>
                <a:spcPct val="107000"/>
              </a:lnSpc>
            </a:pPr>
            <a:r>
              <a:rPr lang="en-US" sz="3520" dirty="0">
                <a:latin typeface="Times New Roman" panose="02020603050405020304" pitchFamily="18" charset="0"/>
                <a:ea typeface="Calibri" panose="020F0502020204030204" pitchFamily="34" charset="0"/>
              </a:rPr>
              <a:t>The Yadj values will then be analyzed using the mixed model of SAS (9.4) according to the following model. The PDIFF option in SAS was used to evaluate treatment differences. Significance </a:t>
            </a:r>
            <a:r>
              <a:rPr lang="en-US" sz="3520" i="1" dirty="0">
                <a:latin typeface="Times New Roman" panose="02020603050405020304" pitchFamily="18" charset="0"/>
                <a:ea typeface="Calibri" panose="020F0502020204030204" pitchFamily="34" charset="0"/>
              </a:rPr>
              <a:t>P </a:t>
            </a:r>
            <a:r>
              <a:rPr lang="en-US" sz="3520" dirty="0">
                <a:latin typeface="Times New Roman" panose="02020603050405020304" pitchFamily="18" charset="0"/>
                <a:ea typeface="Calibri" panose="020F0502020204030204" pitchFamily="34" charset="0"/>
              </a:rPr>
              <a:t>≤ 0.05 and trends were noted </a:t>
            </a:r>
            <a:r>
              <a:rPr lang="en-US" sz="3520" i="1" dirty="0">
                <a:latin typeface="Times New Roman" panose="02020603050405020304" pitchFamily="18" charset="0"/>
                <a:ea typeface="Calibri" panose="020F0502020204030204" pitchFamily="34" charset="0"/>
              </a:rPr>
              <a:t>P</a:t>
            </a:r>
            <a:r>
              <a:rPr lang="en-US" sz="3520" dirty="0">
                <a:latin typeface="Times New Roman" panose="02020603050405020304" pitchFamily="18" charset="0"/>
                <a:ea typeface="Calibri" panose="020F0502020204030204" pitchFamily="34" charset="0"/>
              </a:rPr>
              <a:t> &gt; 0.05 to P &lt; 0.10. </a:t>
            </a:r>
            <a:endParaRPr lang="en-US" sz="3520" b="1" dirty="0">
              <a:latin typeface="Times New Roman" panose="02020603050405020304" pitchFamily="18" charset="0"/>
              <a:ea typeface="Calibri" panose="020F0502020204030204" pitchFamily="34" charset="0"/>
            </a:endParaRPr>
          </a:p>
        </p:txBody>
      </p:sp>
      <p:pic>
        <p:nvPicPr>
          <p:cNvPr id="27" name="Picture 26" descr="Text, table&#10;&#10;Description automatically generated">
            <a:extLst>
              <a:ext uri="{FF2B5EF4-FFF2-40B4-BE49-F238E27FC236}">
                <a16:creationId xmlns:a16="http://schemas.microsoft.com/office/drawing/2014/main" id="{D38AAC76-18D6-439B-3B48-DC6202F56FA0}"/>
              </a:ext>
            </a:extLst>
          </p:cNvPr>
          <p:cNvPicPr>
            <a:picLocks noChangeAspect="1"/>
          </p:cNvPicPr>
          <p:nvPr/>
        </p:nvPicPr>
        <p:blipFill rotWithShape="1">
          <a:blip r:embed="rId4">
            <a:extLst>
              <a:ext uri="{28A0092B-C50C-407E-A947-70E740481C1C}">
                <a14:useLocalDpi xmlns:a14="http://schemas.microsoft.com/office/drawing/2010/main" val="0"/>
              </a:ext>
            </a:extLst>
          </a:blip>
          <a:srcRect r="29779"/>
          <a:stretch/>
        </p:blipFill>
        <p:spPr>
          <a:xfrm>
            <a:off x="11502902" y="6141539"/>
            <a:ext cx="7093444" cy="7044833"/>
          </a:xfrm>
          <a:prstGeom prst="rect">
            <a:avLst/>
          </a:prstGeom>
        </p:spPr>
      </p:pic>
      <p:pic>
        <p:nvPicPr>
          <p:cNvPr id="34" name="Picture 33" descr="Table&#10;&#10;Description automatically generated">
            <a:extLst>
              <a:ext uri="{FF2B5EF4-FFF2-40B4-BE49-F238E27FC236}">
                <a16:creationId xmlns:a16="http://schemas.microsoft.com/office/drawing/2014/main" id="{89CE64E6-5238-86EC-FF5A-15AAF7213E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78029" y="6304882"/>
            <a:ext cx="8902754" cy="1975977"/>
          </a:xfrm>
          <a:prstGeom prst="rect">
            <a:avLst/>
          </a:prstGeom>
        </p:spPr>
      </p:pic>
      <p:pic>
        <p:nvPicPr>
          <p:cNvPr id="41" name="Picture 40" descr="Text, table&#10;&#10;Description automatically generated">
            <a:extLst>
              <a:ext uri="{FF2B5EF4-FFF2-40B4-BE49-F238E27FC236}">
                <a16:creationId xmlns:a16="http://schemas.microsoft.com/office/drawing/2014/main" id="{AF5B6B3E-06E5-1094-9FED-430F23FCF725}"/>
              </a:ext>
            </a:extLst>
          </p:cNvPr>
          <p:cNvPicPr>
            <a:picLocks noChangeAspect="1"/>
          </p:cNvPicPr>
          <p:nvPr/>
        </p:nvPicPr>
        <p:blipFill rotWithShape="1">
          <a:blip r:embed="rId4">
            <a:extLst>
              <a:ext uri="{28A0092B-C50C-407E-A947-70E740481C1C}">
                <a14:useLocalDpi xmlns:a14="http://schemas.microsoft.com/office/drawing/2010/main" val="0"/>
              </a:ext>
            </a:extLst>
          </a:blip>
          <a:srcRect l="83989"/>
          <a:stretch/>
        </p:blipFill>
        <p:spPr>
          <a:xfrm>
            <a:off x="18596345" y="6141011"/>
            <a:ext cx="1617397" cy="7044833"/>
          </a:xfrm>
          <a:prstGeom prst="rect">
            <a:avLst/>
          </a:prstGeom>
        </p:spPr>
      </p:pic>
      <p:pic>
        <p:nvPicPr>
          <p:cNvPr id="42" name="Picture 41" descr="Chart, line chart&#10;&#10;Description automatically generated">
            <a:extLst>
              <a:ext uri="{FF2B5EF4-FFF2-40B4-BE49-F238E27FC236}">
                <a16:creationId xmlns:a16="http://schemas.microsoft.com/office/drawing/2014/main" id="{2DD03825-D48C-3683-B94F-149AE49C84B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589803" y="20478423"/>
            <a:ext cx="8447564" cy="4682049"/>
          </a:xfrm>
          <a:prstGeom prst="rect">
            <a:avLst/>
          </a:prstGeom>
          <a:noFill/>
        </p:spPr>
      </p:pic>
      <p:pic>
        <p:nvPicPr>
          <p:cNvPr id="43" name="Picture 42" descr="Chart, line chart&#10;&#10;Description automatically generated">
            <a:extLst>
              <a:ext uri="{FF2B5EF4-FFF2-40B4-BE49-F238E27FC236}">
                <a16:creationId xmlns:a16="http://schemas.microsoft.com/office/drawing/2014/main" id="{E920E0D9-DC4D-A3AA-A148-D3E3F49CE43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602238" y="20478422"/>
            <a:ext cx="8447562" cy="4682048"/>
          </a:xfrm>
          <a:prstGeom prst="rect">
            <a:avLst/>
          </a:prstGeom>
          <a:noFill/>
        </p:spPr>
      </p:pic>
      <p:sp>
        <p:nvSpPr>
          <p:cNvPr id="44" name="TextBox 43">
            <a:extLst>
              <a:ext uri="{FF2B5EF4-FFF2-40B4-BE49-F238E27FC236}">
                <a16:creationId xmlns:a16="http://schemas.microsoft.com/office/drawing/2014/main" id="{79E95C73-FDC0-874A-A45C-60E562C403B2}"/>
              </a:ext>
            </a:extLst>
          </p:cNvPr>
          <p:cNvSpPr txBox="1"/>
          <p:nvPr/>
        </p:nvSpPr>
        <p:spPr>
          <a:xfrm>
            <a:off x="11589803" y="25160472"/>
            <a:ext cx="8447564" cy="1040285"/>
          </a:xfrm>
          <a:prstGeom prst="rect">
            <a:avLst/>
          </a:prstGeom>
          <a:noFill/>
        </p:spPr>
        <p:txBody>
          <a:bodyPr wrap="square" rtlCol="0">
            <a:spAutoFit/>
          </a:bodyPr>
          <a:lstStyle/>
          <a:p>
            <a:r>
              <a:rPr lang="en-US" sz="3080" dirty="0">
                <a:latin typeface="Times New Roman" panose="02020603050405020304" pitchFamily="18" charset="0"/>
                <a:ea typeface="Calibri" panose="020F0502020204030204" pitchFamily="34" charset="0"/>
              </a:rPr>
              <a:t>Figure 1. Methionine concentration (</a:t>
            </a:r>
            <a:r>
              <a:rPr lang="en-US" sz="3080" i="1" dirty="0">
                <a:latin typeface="Times New Roman" panose="02020603050405020304" pitchFamily="18" charset="0"/>
                <a:ea typeface="Calibri" panose="020F0502020204030204" pitchFamily="34" charset="0"/>
              </a:rPr>
              <a:t>µM</a:t>
            </a:r>
            <a:r>
              <a:rPr lang="en-US" sz="3080" dirty="0">
                <a:latin typeface="Times New Roman" panose="02020603050405020304" pitchFamily="18" charset="0"/>
                <a:ea typeface="Calibri" panose="020F0502020204030204" pitchFamily="34" charset="0"/>
              </a:rPr>
              <a:t>) over the 36 hr collection period.</a:t>
            </a:r>
            <a:endParaRPr lang="en-US" sz="3080" b="1" dirty="0">
              <a:latin typeface="Times New Roman" panose="02020603050405020304" pitchFamily="18" charset="0"/>
              <a:ea typeface="Calibri" panose="020F0502020204030204" pitchFamily="34" charset="0"/>
            </a:endParaRPr>
          </a:p>
        </p:txBody>
      </p:sp>
      <p:sp>
        <p:nvSpPr>
          <p:cNvPr id="46" name="TextBox 45">
            <a:extLst>
              <a:ext uri="{FF2B5EF4-FFF2-40B4-BE49-F238E27FC236}">
                <a16:creationId xmlns:a16="http://schemas.microsoft.com/office/drawing/2014/main" id="{4FB12585-4363-CC52-AAA5-3F8AFEF6B87A}"/>
              </a:ext>
            </a:extLst>
          </p:cNvPr>
          <p:cNvSpPr txBox="1"/>
          <p:nvPr/>
        </p:nvSpPr>
        <p:spPr>
          <a:xfrm>
            <a:off x="20515693" y="25124567"/>
            <a:ext cx="8447564" cy="1040285"/>
          </a:xfrm>
          <a:prstGeom prst="rect">
            <a:avLst/>
          </a:prstGeom>
          <a:noFill/>
        </p:spPr>
        <p:txBody>
          <a:bodyPr wrap="square" rtlCol="0">
            <a:spAutoFit/>
          </a:bodyPr>
          <a:lstStyle/>
          <a:p>
            <a:r>
              <a:rPr lang="en-US" sz="3080" dirty="0">
                <a:latin typeface="Times New Roman" panose="02020603050405020304" pitchFamily="18" charset="0"/>
                <a:ea typeface="Calibri" panose="020F0502020204030204" pitchFamily="34" charset="0"/>
              </a:rPr>
              <a:t>Figure 2. Lysine concentration (</a:t>
            </a:r>
            <a:r>
              <a:rPr lang="en-US" sz="3080" i="1" dirty="0">
                <a:latin typeface="Times New Roman" panose="02020603050405020304" pitchFamily="18" charset="0"/>
                <a:ea typeface="Calibri" panose="020F0502020204030204" pitchFamily="34" charset="0"/>
              </a:rPr>
              <a:t>µM</a:t>
            </a:r>
            <a:r>
              <a:rPr lang="en-US" sz="3080" dirty="0">
                <a:latin typeface="Times New Roman" panose="02020603050405020304" pitchFamily="18" charset="0"/>
                <a:ea typeface="Calibri" panose="020F0502020204030204" pitchFamily="34" charset="0"/>
              </a:rPr>
              <a:t>) over the 36 hr collection period.</a:t>
            </a:r>
            <a:endParaRPr lang="en-US" sz="3080" b="1" dirty="0">
              <a:latin typeface="Times New Roman" panose="02020603050405020304" pitchFamily="18" charset="0"/>
              <a:ea typeface="Calibri" panose="020F0502020204030204" pitchFamily="34" charset="0"/>
            </a:endParaRPr>
          </a:p>
        </p:txBody>
      </p:sp>
      <p:sp>
        <p:nvSpPr>
          <p:cNvPr id="49" name="TextBox 48">
            <a:extLst>
              <a:ext uri="{FF2B5EF4-FFF2-40B4-BE49-F238E27FC236}">
                <a16:creationId xmlns:a16="http://schemas.microsoft.com/office/drawing/2014/main" id="{72BE66C8-354D-DFE2-FC48-55669FEB92EA}"/>
              </a:ext>
            </a:extLst>
          </p:cNvPr>
          <p:cNvSpPr txBox="1"/>
          <p:nvPr/>
        </p:nvSpPr>
        <p:spPr>
          <a:xfrm>
            <a:off x="11589803" y="31094412"/>
            <a:ext cx="8447564" cy="1040285"/>
          </a:xfrm>
          <a:prstGeom prst="rect">
            <a:avLst/>
          </a:prstGeom>
          <a:noFill/>
        </p:spPr>
        <p:txBody>
          <a:bodyPr wrap="square" rtlCol="0">
            <a:spAutoFit/>
          </a:bodyPr>
          <a:lstStyle/>
          <a:p>
            <a:r>
              <a:rPr lang="en-US" sz="3080" dirty="0">
                <a:latin typeface="Times New Roman" panose="02020603050405020304" pitchFamily="18" charset="0"/>
                <a:ea typeface="Calibri" panose="020F0502020204030204" pitchFamily="34" charset="0"/>
              </a:rPr>
              <a:t>Figure 3. </a:t>
            </a:r>
            <a:r>
              <a:rPr lang="en-US" sz="3080" dirty="0">
                <a:solidFill>
                  <a:srgbClr val="000000"/>
                </a:solidFill>
                <a:latin typeface="Times New Roman" panose="02020603050405020304" pitchFamily="18" charset="0"/>
                <a:ea typeface="Times New Roman" panose="02020603050405020304" pitchFamily="18" charset="0"/>
              </a:rPr>
              <a:t>Docosahexaenoic acid</a:t>
            </a:r>
            <a:r>
              <a:rPr lang="en-US" sz="3080" dirty="0">
                <a:latin typeface="Times New Roman" panose="02020603050405020304" pitchFamily="18" charset="0"/>
                <a:ea typeface="Calibri" panose="020F0502020204030204" pitchFamily="34" charset="0"/>
              </a:rPr>
              <a:t> concentration (umol) over the 36 hr collection period.</a:t>
            </a:r>
            <a:endParaRPr lang="en-US" sz="3080" b="1" dirty="0">
              <a:latin typeface="Times New Roman" panose="02020603050405020304" pitchFamily="18" charset="0"/>
              <a:ea typeface="Calibri" panose="020F0502020204030204" pitchFamily="34" charset="0"/>
            </a:endParaRPr>
          </a:p>
        </p:txBody>
      </p:sp>
      <p:sp>
        <p:nvSpPr>
          <p:cNvPr id="50" name="TextBox 49">
            <a:extLst>
              <a:ext uri="{FF2B5EF4-FFF2-40B4-BE49-F238E27FC236}">
                <a16:creationId xmlns:a16="http://schemas.microsoft.com/office/drawing/2014/main" id="{4F4440DB-A41C-ADAE-959F-F9A376FC6325}"/>
              </a:ext>
            </a:extLst>
          </p:cNvPr>
          <p:cNvSpPr txBox="1"/>
          <p:nvPr/>
        </p:nvSpPr>
        <p:spPr>
          <a:xfrm>
            <a:off x="20515693" y="31141552"/>
            <a:ext cx="8447564" cy="1040285"/>
          </a:xfrm>
          <a:prstGeom prst="rect">
            <a:avLst/>
          </a:prstGeom>
          <a:noFill/>
        </p:spPr>
        <p:txBody>
          <a:bodyPr wrap="square" rtlCol="0">
            <a:spAutoFit/>
          </a:bodyPr>
          <a:lstStyle/>
          <a:p>
            <a:r>
              <a:rPr lang="en-US" sz="3080" dirty="0">
                <a:latin typeface="Times New Roman" panose="02020603050405020304" pitchFamily="18" charset="0"/>
                <a:ea typeface="Calibri" panose="020F0502020204030204" pitchFamily="34" charset="0"/>
              </a:rPr>
              <a:t>Figure 4. </a:t>
            </a:r>
            <a:r>
              <a:rPr lang="en-US" sz="3080" dirty="0">
                <a:solidFill>
                  <a:srgbClr val="000000"/>
                </a:solidFill>
                <a:latin typeface="Times New Roman" panose="02020603050405020304" pitchFamily="18" charset="0"/>
                <a:ea typeface="Times New Roman" panose="02020603050405020304" pitchFamily="18" charset="0"/>
              </a:rPr>
              <a:t>Eicosatetraenoic acid</a:t>
            </a:r>
            <a:r>
              <a:rPr lang="en-US" sz="3080" dirty="0">
                <a:latin typeface="Times New Roman" panose="02020603050405020304" pitchFamily="18" charset="0"/>
                <a:ea typeface="Calibri" panose="020F0502020204030204" pitchFamily="34" charset="0"/>
              </a:rPr>
              <a:t> concentration (umol) over the 36 hr collection period.</a:t>
            </a:r>
            <a:endParaRPr lang="en-US" sz="3080" b="1" dirty="0">
              <a:latin typeface="Times New Roman" panose="02020603050405020304" pitchFamily="18" charset="0"/>
              <a:ea typeface="Calibri" panose="020F0502020204030204" pitchFamily="34" charset="0"/>
            </a:endParaRPr>
          </a:p>
        </p:txBody>
      </p:sp>
      <p:pic>
        <p:nvPicPr>
          <p:cNvPr id="51" name="Picture 50" descr="Chart, line chart&#10;&#10;Description automatically generated">
            <a:extLst>
              <a:ext uri="{FF2B5EF4-FFF2-40B4-BE49-F238E27FC236}">
                <a16:creationId xmlns:a16="http://schemas.microsoft.com/office/drawing/2014/main" id="{C1BB06D7-1252-93C2-B516-CF9783B93B6C}"/>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1612663" y="26457109"/>
            <a:ext cx="8424704" cy="4669379"/>
          </a:xfrm>
          <a:prstGeom prst="rect">
            <a:avLst/>
          </a:prstGeom>
          <a:noFill/>
        </p:spPr>
      </p:pic>
      <p:pic>
        <p:nvPicPr>
          <p:cNvPr id="52" name="Picture 51" descr="Chart, line chart&#10;&#10;Description automatically generated">
            <a:extLst>
              <a:ext uri="{FF2B5EF4-FFF2-40B4-BE49-F238E27FC236}">
                <a16:creationId xmlns:a16="http://schemas.microsoft.com/office/drawing/2014/main" id="{6E5D772F-6950-FBFD-EBFB-33F53CD7D8F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0538556" y="26457107"/>
            <a:ext cx="8447563" cy="4682048"/>
          </a:xfrm>
          <a:prstGeom prst="rect">
            <a:avLst/>
          </a:prstGeom>
          <a:noFill/>
        </p:spPr>
      </p:pic>
      <p:sp>
        <p:nvSpPr>
          <p:cNvPr id="53" name="TextBox 52">
            <a:extLst>
              <a:ext uri="{FF2B5EF4-FFF2-40B4-BE49-F238E27FC236}">
                <a16:creationId xmlns:a16="http://schemas.microsoft.com/office/drawing/2014/main" id="{EDC736BB-3F26-3A6D-D5E2-8B143F4E3219}"/>
              </a:ext>
            </a:extLst>
          </p:cNvPr>
          <p:cNvSpPr txBox="1"/>
          <p:nvPr/>
        </p:nvSpPr>
        <p:spPr>
          <a:xfrm>
            <a:off x="20561417" y="9988591"/>
            <a:ext cx="8424703" cy="2259080"/>
          </a:xfrm>
          <a:prstGeom prst="rect">
            <a:avLst/>
          </a:prstGeom>
          <a:noFill/>
        </p:spPr>
        <p:txBody>
          <a:bodyPr wrap="square" rtlCol="0">
            <a:spAutoFit/>
          </a:bodyPr>
          <a:lstStyle/>
          <a:p>
            <a:pPr marL="628664" indent="-628664">
              <a:buFont typeface="Arial" panose="020B0604020202020204" pitchFamily="34" charset="0"/>
              <a:buChar char="•"/>
            </a:pPr>
            <a:r>
              <a:rPr lang="en-US" sz="3520" dirty="0">
                <a:latin typeface="Times" pitchFamily="2" charset="0"/>
              </a:rPr>
              <a:t>After treatment was added to the TMR at 8pm, blood samples were then collected at 1am, 4 am, 6am, 8am, 10am, noon, 2pm, 4pm, 6pm, 10pm, 4am, and 4pm</a:t>
            </a:r>
          </a:p>
        </p:txBody>
      </p:sp>
      <p:pic>
        <p:nvPicPr>
          <p:cNvPr id="56" name="Picture 55" descr="Table&#10;&#10;Description automatically generated">
            <a:extLst>
              <a:ext uri="{FF2B5EF4-FFF2-40B4-BE49-F238E27FC236}">
                <a16:creationId xmlns:a16="http://schemas.microsoft.com/office/drawing/2014/main" id="{8820ED95-CC3E-55CC-906D-2D047A5414C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612664" y="13659947"/>
            <a:ext cx="14405461" cy="3939955"/>
          </a:xfrm>
          <a:prstGeom prst="rect">
            <a:avLst/>
          </a:prstGeom>
        </p:spPr>
      </p:pic>
      <p:pic>
        <p:nvPicPr>
          <p:cNvPr id="58" name="Picture 57">
            <a:extLst>
              <a:ext uri="{FF2B5EF4-FFF2-40B4-BE49-F238E27FC236}">
                <a16:creationId xmlns:a16="http://schemas.microsoft.com/office/drawing/2014/main" id="{D423D3AA-BD0A-0C27-E9F7-03A89AD35EC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397982" y="8342225"/>
            <a:ext cx="8751569" cy="849033"/>
          </a:xfrm>
          <a:prstGeom prst="rect">
            <a:avLst/>
          </a:prstGeom>
        </p:spPr>
      </p:pic>
      <p:sp>
        <p:nvSpPr>
          <p:cNvPr id="59" name="Subtitle 2">
            <a:extLst>
              <a:ext uri="{FF2B5EF4-FFF2-40B4-BE49-F238E27FC236}">
                <a16:creationId xmlns:a16="http://schemas.microsoft.com/office/drawing/2014/main" id="{D80B2242-9974-C91D-6596-DA4A964745A6}"/>
              </a:ext>
            </a:extLst>
          </p:cNvPr>
          <p:cNvSpPr txBox="1">
            <a:spLocks/>
          </p:cNvSpPr>
          <p:nvPr/>
        </p:nvSpPr>
        <p:spPr>
          <a:xfrm>
            <a:off x="29762979" y="10636766"/>
            <a:ext cx="10005181" cy="892866"/>
          </a:xfrm>
          <a:prstGeom prst="rect">
            <a:avLst/>
          </a:prstGeom>
          <a:solidFill>
            <a:srgbClr val="002060"/>
          </a:solidFill>
          <a:ln>
            <a:solidFill>
              <a:srgbClr val="002060"/>
            </a:solidFill>
          </a:ln>
        </p:spPr>
        <p:txBody>
          <a:bodyPr vert="horz" lIns="100584" tIns="50292" rIns="100584" bIns="502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501" dirty="0">
                <a:solidFill>
                  <a:schemeClr val="bg1"/>
                </a:solidFill>
                <a:latin typeface="Cambria" panose="02040503050406030204" pitchFamily="18" charset="0"/>
              </a:rPr>
              <a:t>Conclusions</a:t>
            </a:r>
          </a:p>
        </p:txBody>
      </p:sp>
      <p:sp>
        <p:nvSpPr>
          <p:cNvPr id="60" name="Subtitle 2">
            <a:extLst>
              <a:ext uri="{FF2B5EF4-FFF2-40B4-BE49-F238E27FC236}">
                <a16:creationId xmlns:a16="http://schemas.microsoft.com/office/drawing/2014/main" id="{FA41E720-DB7C-4281-BF2F-5F47BDF859A4}"/>
              </a:ext>
            </a:extLst>
          </p:cNvPr>
          <p:cNvSpPr txBox="1">
            <a:spLocks/>
          </p:cNvSpPr>
          <p:nvPr/>
        </p:nvSpPr>
        <p:spPr>
          <a:xfrm>
            <a:off x="29771211" y="18728252"/>
            <a:ext cx="10005181" cy="6144934"/>
          </a:xfrm>
          <a:prstGeom prst="rect">
            <a:avLst/>
          </a:prstGeom>
          <a:noFill/>
          <a:ln>
            <a:solidFill>
              <a:srgbClr val="002060"/>
            </a:solidFill>
          </a:ln>
        </p:spPr>
        <p:txBody>
          <a:bodyPr vert="horz" lIns="100584" tIns="50292" rIns="100584" bIns="502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r>
              <a:rPr lang="en-US" sz="3630" dirty="0">
                <a:latin typeface="Times New Roman" panose="02020603050405020304" pitchFamily="18" charset="0"/>
                <a:cs typeface="Times New Roman" panose="02020603050405020304" pitchFamily="18" charset="0"/>
              </a:rPr>
              <a:t>This was a preliminary trials to see how the amino acids would interact with the vegan oil that was added. In figure 4 the goal was to concentrate down DHA, but it didn’t concentrate as much as it was expected to, as it should have matched the control. There was more EPA in the product than expected. Lysine was not as protected as we thought it would be. Overall, the prototype was a wash and didn’t react in they way we thought it would From this study ADISSEO will need to reformulate the product to get the expected results.</a:t>
            </a:r>
          </a:p>
        </p:txBody>
      </p:sp>
      <p:pic>
        <p:nvPicPr>
          <p:cNvPr id="63" name="Picture 62" descr="A cow with a yellow tag&#10;&#10;Description automatically generated with medium confidence">
            <a:extLst>
              <a:ext uri="{FF2B5EF4-FFF2-40B4-BE49-F238E27FC236}">
                <a16:creationId xmlns:a16="http://schemas.microsoft.com/office/drawing/2014/main" id="{7E730ABA-358D-15C8-30FE-045192147A7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1873401" y="4871879"/>
            <a:ext cx="5947641" cy="5726169"/>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6968</TotalTime>
  <Words>780</Words>
  <Application>Microsoft Macintosh PowerPoint</Application>
  <PresentationFormat>Custom</PresentationFormat>
  <Paragraphs>61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Times</vt:lpstr>
      <vt:lpstr>Times New Roman</vt:lpstr>
      <vt:lpstr>Office Theme</vt:lpstr>
      <vt:lpstr>Bioavailability of Methionine Prototype Using the Area Under the Curve Method Liza M. Balet and Nancy L. Whitehouse  College of Life Science and Agriculture, University of New Hampshire, Durham, NH, USA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Balet, Liza M</cp:lastModifiedBy>
  <cp:revision>208</cp:revision>
  <cp:lastPrinted>2023-04-19T23:31:37Z</cp:lastPrinted>
  <dcterms:created xsi:type="dcterms:W3CDTF">2016-03-05T16:55:12Z</dcterms:created>
  <dcterms:modified xsi:type="dcterms:W3CDTF">2023-04-20T00:09:16Z</dcterms:modified>
</cp:coreProperties>
</file>