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3"/>
  </p:sldMasterIdLst>
  <p:sldIdLst>
    <p:sldId id="256" r:id="rId4"/>
  </p:sldIdLst>
  <p:sldSz cx="43891200" cy="32918400"/>
  <p:notesSz cx="9144000" cy="6858000"/>
  <p:defaultTextStyle>
    <a:defPPr>
      <a:defRPr lang="en-US"/>
    </a:defPPr>
    <a:lvl1pPr marL="0" algn="l" defTabSz="4301092" rtl="0" eaLnBrk="1" latinLnBrk="0" hangingPunct="1">
      <a:defRPr sz="8500" kern="1200">
        <a:solidFill>
          <a:schemeClr val="tx1"/>
        </a:solidFill>
        <a:latin typeface="+mn-lt"/>
        <a:ea typeface="+mn-ea"/>
        <a:cs typeface="+mn-cs"/>
      </a:defRPr>
    </a:lvl1pPr>
    <a:lvl2pPr marL="2150545" algn="l" defTabSz="4301092" rtl="0" eaLnBrk="1" latinLnBrk="0" hangingPunct="1">
      <a:defRPr sz="8500" kern="1200">
        <a:solidFill>
          <a:schemeClr val="tx1"/>
        </a:solidFill>
        <a:latin typeface="+mn-lt"/>
        <a:ea typeface="+mn-ea"/>
        <a:cs typeface="+mn-cs"/>
      </a:defRPr>
    </a:lvl2pPr>
    <a:lvl3pPr marL="4301092" algn="l" defTabSz="4301092" rtl="0" eaLnBrk="1" latinLnBrk="0" hangingPunct="1">
      <a:defRPr sz="8500" kern="1200">
        <a:solidFill>
          <a:schemeClr val="tx1"/>
        </a:solidFill>
        <a:latin typeface="+mn-lt"/>
        <a:ea typeface="+mn-ea"/>
        <a:cs typeface="+mn-cs"/>
      </a:defRPr>
    </a:lvl3pPr>
    <a:lvl4pPr marL="6451637" algn="l" defTabSz="4301092" rtl="0" eaLnBrk="1" latinLnBrk="0" hangingPunct="1">
      <a:defRPr sz="8500" kern="1200">
        <a:solidFill>
          <a:schemeClr val="tx1"/>
        </a:solidFill>
        <a:latin typeface="+mn-lt"/>
        <a:ea typeface="+mn-ea"/>
        <a:cs typeface="+mn-cs"/>
      </a:defRPr>
    </a:lvl4pPr>
    <a:lvl5pPr marL="8602184" algn="l" defTabSz="4301092" rtl="0" eaLnBrk="1" latinLnBrk="0" hangingPunct="1">
      <a:defRPr sz="8500" kern="1200">
        <a:solidFill>
          <a:schemeClr val="tx1"/>
        </a:solidFill>
        <a:latin typeface="+mn-lt"/>
        <a:ea typeface="+mn-ea"/>
        <a:cs typeface="+mn-cs"/>
      </a:defRPr>
    </a:lvl5pPr>
    <a:lvl6pPr marL="10752730" algn="l" defTabSz="4301092" rtl="0" eaLnBrk="1" latinLnBrk="0" hangingPunct="1">
      <a:defRPr sz="8500" kern="1200">
        <a:solidFill>
          <a:schemeClr val="tx1"/>
        </a:solidFill>
        <a:latin typeface="+mn-lt"/>
        <a:ea typeface="+mn-ea"/>
        <a:cs typeface="+mn-cs"/>
      </a:defRPr>
    </a:lvl6pPr>
    <a:lvl7pPr marL="12903275" algn="l" defTabSz="4301092" rtl="0" eaLnBrk="1" latinLnBrk="0" hangingPunct="1">
      <a:defRPr sz="8500" kern="1200">
        <a:solidFill>
          <a:schemeClr val="tx1"/>
        </a:solidFill>
        <a:latin typeface="+mn-lt"/>
        <a:ea typeface="+mn-ea"/>
        <a:cs typeface="+mn-cs"/>
      </a:defRPr>
    </a:lvl7pPr>
    <a:lvl8pPr marL="15053822" algn="l" defTabSz="4301092" rtl="0" eaLnBrk="1" latinLnBrk="0" hangingPunct="1">
      <a:defRPr sz="8500" kern="1200">
        <a:solidFill>
          <a:schemeClr val="tx1"/>
        </a:solidFill>
        <a:latin typeface="+mn-lt"/>
        <a:ea typeface="+mn-ea"/>
        <a:cs typeface="+mn-cs"/>
      </a:defRPr>
    </a:lvl8pPr>
    <a:lvl9pPr marL="17204367" algn="l" defTabSz="4301092" rtl="0" eaLnBrk="1" latinLnBrk="0" hangingPunct="1">
      <a:defRPr sz="85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10368">
          <p15:clr>
            <a:srgbClr val="A4A3A4"/>
          </p15:clr>
        </p15:guide>
        <p15:guide id="2" pos="13824">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E0957"/>
    <a:srgbClr val="FFC9C9"/>
    <a:srgbClr val="DEC8EE"/>
    <a:srgbClr val="9ED18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8288" autoAdjust="0"/>
    <p:restoredTop sz="94434" autoAdjust="0"/>
  </p:normalViewPr>
  <p:slideViewPr>
    <p:cSldViewPr snapToGrid="0">
      <p:cViewPr>
        <p:scale>
          <a:sx n="24" d="100"/>
          <a:sy n="24" d="100"/>
        </p:scale>
        <p:origin x="1368" y="232"/>
      </p:cViewPr>
      <p:guideLst>
        <p:guide orient="horz" pos="10368"/>
        <p:guide pos="13824"/>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Master" Target="slideMasters/slideMaster1.xml"/><Relationship Id="rId7" Type="http://schemas.openxmlformats.org/officeDocument/2006/relationships/theme" Target="theme/theme1.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3291840" y="5387343"/>
            <a:ext cx="37307520" cy="11460480"/>
          </a:xfrm>
        </p:spPr>
        <p:txBody>
          <a:bodyPr anchor="b"/>
          <a:lstStyle>
            <a:lvl1pPr algn="ctr">
              <a:defRPr sz="29400"/>
            </a:lvl1pPr>
          </a:lstStyle>
          <a:p>
            <a:r>
              <a:rPr lang="en-US"/>
              <a:t>Click to edit Master title style</a:t>
            </a:r>
            <a:endParaRPr lang="en-US" dirty="0"/>
          </a:p>
        </p:txBody>
      </p:sp>
      <p:sp>
        <p:nvSpPr>
          <p:cNvPr id="3" name="Subtitle 2"/>
          <p:cNvSpPr>
            <a:spLocks noGrp="1"/>
          </p:cNvSpPr>
          <p:nvPr>
            <p:ph type="subTitle" idx="1"/>
          </p:nvPr>
        </p:nvSpPr>
        <p:spPr>
          <a:xfrm>
            <a:off x="5486400" y="17289783"/>
            <a:ext cx="32918400" cy="7947657"/>
          </a:xfrm>
        </p:spPr>
        <p:txBody>
          <a:bodyPr/>
          <a:lstStyle>
            <a:lvl1pPr marL="0" indent="0" algn="ctr">
              <a:buNone/>
              <a:defRPr sz="11800"/>
            </a:lvl1pPr>
            <a:lvl2pPr marL="2240152" indent="0" algn="ctr">
              <a:buNone/>
              <a:defRPr sz="9800"/>
            </a:lvl2pPr>
            <a:lvl3pPr marL="4480304" indent="0" algn="ctr">
              <a:buNone/>
              <a:defRPr sz="8800"/>
            </a:lvl3pPr>
            <a:lvl4pPr marL="6720456" indent="0" algn="ctr">
              <a:buNone/>
              <a:defRPr sz="7800"/>
            </a:lvl4pPr>
            <a:lvl5pPr marL="8960608" indent="0" algn="ctr">
              <a:buNone/>
              <a:defRPr sz="7800"/>
            </a:lvl5pPr>
            <a:lvl6pPr marL="11200760" indent="0" algn="ctr">
              <a:buNone/>
              <a:defRPr sz="7800"/>
            </a:lvl6pPr>
            <a:lvl7pPr marL="13440912" indent="0" algn="ctr">
              <a:buNone/>
              <a:defRPr sz="7800"/>
            </a:lvl7pPr>
            <a:lvl8pPr marL="15681064" indent="0" algn="ctr">
              <a:buNone/>
              <a:defRPr sz="7800"/>
            </a:lvl8pPr>
            <a:lvl9pPr marL="17921216" indent="0" algn="ctr">
              <a:buNone/>
              <a:defRPr sz="78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39552316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137704963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994662" y="8206751"/>
            <a:ext cx="37856160" cy="13693137"/>
          </a:xfrm>
        </p:spPr>
        <p:txBody>
          <a:bodyPr anchor="b"/>
          <a:lstStyle>
            <a:lvl1pPr>
              <a:defRPr sz="29400"/>
            </a:lvl1pPr>
          </a:lstStyle>
          <a:p>
            <a:r>
              <a:rPr lang="en-US"/>
              <a:t>Click to edit Master title style</a:t>
            </a:r>
            <a:endParaRPr lang="en-US" dirty="0"/>
          </a:p>
        </p:txBody>
      </p:sp>
      <p:sp>
        <p:nvSpPr>
          <p:cNvPr id="3" name="Text Placeholder 2"/>
          <p:cNvSpPr>
            <a:spLocks noGrp="1"/>
          </p:cNvSpPr>
          <p:nvPr>
            <p:ph type="body" idx="1"/>
          </p:nvPr>
        </p:nvSpPr>
        <p:spPr>
          <a:xfrm>
            <a:off x="2994662" y="22029431"/>
            <a:ext cx="37856160" cy="7200897"/>
          </a:xfrm>
        </p:spPr>
        <p:txBody>
          <a:bodyPr/>
          <a:lstStyle>
            <a:lvl1pPr marL="0" indent="0">
              <a:buNone/>
              <a:defRPr sz="11800">
                <a:solidFill>
                  <a:schemeClr val="tx1"/>
                </a:solidFill>
              </a:defRPr>
            </a:lvl1pPr>
            <a:lvl2pPr marL="2240152" indent="0">
              <a:buNone/>
              <a:defRPr sz="9800">
                <a:solidFill>
                  <a:schemeClr val="tx1">
                    <a:tint val="75000"/>
                  </a:schemeClr>
                </a:solidFill>
              </a:defRPr>
            </a:lvl2pPr>
            <a:lvl3pPr marL="4480304" indent="0">
              <a:buNone/>
              <a:defRPr sz="8800">
                <a:solidFill>
                  <a:schemeClr val="tx1">
                    <a:tint val="75000"/>
                  </a:schemeClr>
                </a:solidFill>
              </a:defRPr>
            </a:lvl3pPr>
            <a:lvl4pPr marL="6720456" indent="0">
              <a:buNone/>
              <a:defRPr sz="7800">
                <a:solidFill>
                  <a:schemeClr val="tx1">
                    <a:tint val="75000"/>
                  </a:schemeClr>
                </a:solidFill>
              </a:defRPr>
            </a:lvl4pPr>
            <a:lvl5pPr marL="8960608" indent="0">
              <a:buNone/>
              <a:defRPr sz="7800">
                <a:solidFill>
                  <a:schemeClr val="tx1">
                    <a:tint val="75000"/>
                  </a:schemeClr>
                </a:solidFill>
              </a:defRPr>
            </a:lvl5pPr>
            <a:lvl6pPr marL="11200760" indent="0">
              <a:buNone/>
              <a:defRPr sz="7800">
                <a:solidFill>
                  <a:schemeClr val="tx1">
                    <a:tint val="75000"/>
                  </a:schemeClr>
                </a:solidFill>
              </a:defRPr>
            </a:lvl6pPr>
            <a:lvl7pPr marL="13440912" indent="0">
              <a:buNone/>
              <a:defRPr sz="7800">
                <a:solidFill>
                  <a:schemeClr val="tx1">
                    <a:tint val="75000"/>
                  </a:schemeClr>
                </a:solidFill>
              </a:defRPr>
            </a:lvl7pPr>
            <a:lvl8pPr marL="15681064" indent="0">
              <a:buNone/>
              <a:defRPr sz="7800">
                <a:solidFill>
                  <a:schemeClr val="tx1">
                    <a:tint val="75000"/>
                  </a:schemeClr>
                </a:solidFill>
              </a:defRPr>
            </a:lvl8pPr>
            <a:lvl9pPr marL="17921216" indent="0">
              <a:buNone/>
              <a:defRPr sz="78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08E81BC7-D5A5-445F-BF4D-797F02B50EB4}" type="datetimeFigureOut">
              <a:rPr lang="en-US" smtClean="0"/>
              <a:t>4/10/24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12641230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3017520" y="8763000"/>
            <a:ext cx="18653760" cy="20886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22219920" y="8763000"/>
            <a:ext cx="18653760" cy="208864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08E81BC7-D5A5-445F-BF4D-797F02B50EB4}" type="datetimeFigureOut">
              <a:rPr lang="en-US" smtClean="0"/>
              <a:t>4/10/24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399890562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3023237" y="1752607"/>
            <a:ext cx="37856160" cy="6362703"/>
          </a:xfrm>
        </p:spPr>
        <p:txBody>
          <a:bodyPr/>
          <a:lstStyle/>
          <a:p>
            <a:r>
              <a:rPr lang="en-US"/>
              <a:t>Click to edit Master title style</a:t>
            </a:r>
            <a:endParaRPr lang="en-US" dirty="0"/>
          </a:p>
        </p:txBody>
      </p:sp>
      <p:sp>
        <p:nvSpPr>
          <p:cNvPr id="3" name="Text Placeholder 2"/>
          <p:cNvSpPr>
            <a:spLocks noGrp="1"/>
          </p:cNvSpPr>
          <p:nvPr>
            <p:ph type="body" idx="1"/>
          </p:nvPr>
        </p:nvSpPr>
        <p:spPr>
          <a:xfrm>
            <a:off x="3023242" y="8069584"/>
            <a:ext cx="18568032" cy="3954777"/>
          </a:xfrm>
        </p:spPr>
        <p:txBody>
          <a:bodyPr anchor="b"/>
          <a:lstStyle>
            <a:lvl1pPr marL="0" indent="0">
              <a:buNone/>
              <a:defRPr sz="11800" b="1"/>
            </a:lvl1pPr>
            <a:lvl2pPr marL="2240152" indent="0">
              <a:buNone/>
              <a:defRPr sz="9800" b="1"/>
            </a:lvl2pPr>
            <a:lvl3pPr marL="4480304" indent="0">
              <a:buNone/>
              <a:defRPr sz="8800" b="1"/>
            </a:lvl3pPr>
            <a:lvl4pPr marL="6720456" indent="0">
              <a:buNone/>
              <a:defRPr sz="7800" b="1"/>
            </a:lvl4pPr>
            <a:lvl5pPr marL="8960608" indent="0">
              <a:buNone/>
              <a:defRPr sz="7800" b="1"/>
            </a:lvl5pPr>
            <a:lvl6pPr marL="11200760" indent="0">
              <a:buNone/>
              <a:defRPr sz="7800" b="1"/>
            </a:lvl6pPr>
            <a:lvl7pPr marL="13440912" indent="0">
              <a:buNone/>
              <a:defRPr sz="7800" b="1"/>
            </a:lvl7pPr>
            <a:lvl8pPr marL="15681064" indent="0">
              <a:buNone/>
              <a:defRPr sz="7800" b="1"/>
            </a:lvl8pPr>
            <a:lvl9pPr marL="17921216" indent="0">
              <a:buNone/>
              <a:defRPr sz="7800" b="1"/>
            </a:lvl9pPr>
          </a:lstStyle>
          <a:p>
            <a:pPr lvl="0"/>
            <a:r>
              <a:rPr lang="en-US"/>
              <a:t>Click to edit Master text styles</a:t>
            </a:r>
          </a:p>
        </p:txBody>
      </p:sp>
      <p:sp>
        <p:nvSpPr>
          <p:cNvPr id="4" name="Content Placeholder 3"/>
          <p:cNvSpPr>
            <a:spLocks noGrp="1"/>
          </p:cNvSpPr>
          <p:nvPr>
            <p:ph sz="half" idx="2"/>
          </p:nvPr>
        </p:nvSpPr>
        <p:spPr>
          <a:xfrm>
            <a:off x="3023242" y="12024360"/>
            <a:ext cx="18568032" cy="176860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22219922" y="8069584"/>
            <a:ext cx="18659477" cy="3954777"/>
          </a:xfrm>
        </p:spPr>
        <p:txBody>
          <a:bodyPr anchor="b"/>
          <a:lstStyle>
            <a:lvl1pPr marL="0" indent="0">
              <a:buNone/>
              <a:defRPr sz="11800" b="1"/>
            </a:lvl1pPr>
            <a:lvl2pPr marL="2240152" indent="0">
              <a:buNone/>
              <a:defRPr sz="9800" b="1"/>
            </a:lvl2pPr>
            <a:lvl3pPr marL="4480304" indent="0">
              <a:buNone/>
              <a:defRPr sz="8800" b="1"/>
            </a:lvl3pPr>
            <a:lvl4pPr marL="6720456" indent="0">
              <a:buNone/>
              <a:defRPr sz="7800" b="1"/>
            </a:lvl4pPr>
            <a:lvl5pPr marL="8960608" indent="0">
              <a:buNone/>
              <a:defRPr sz="7800" b="1"/>
            </a:lvl5pPr>
            <a:lvl6pPr marL="11200760" indent="0">
              <a:buNone/>
              <a:defRPr sz="7800" b="1"/>
            </a:lvl6pPr>
            <a:lvl7pPr marL="13440912" indent="0">
              <a:buNone/>
              <a:defRPr sz="7800" b="1"/>
            </a:lvl7pPr>
            <a:lvl8pPr marL="15681064" indent="0">
              <a:buNone/>
              <a:defRPr sz="7800" b="1"/>
            </a:lvl8pPr>
            <a:lvl9pPr marL="17921216" indent="0">
              <a:buNone/>
              <a:defRPr sz="7800" b="1"/>
            </a:lvl9pPr>
          </a:lstStyle>
          <a:p>
            <a:pPr lvl="0"/>
            <a:r>
              <a:rPr lang="en-US"/>
              <a:t>Click to edit Master text styles</a:t>
            </a:r>
          </a:p>
        </p:txBody>
      </p:sp>
      <p:sp>
        <p:nvSpPr>
          <p:cNvPr id="6" name="Content Placeholder 5"/>
          <p:cNvSpPr>
            <a:spLocks noGrp="1"/>
          </p:cNvSpPr>
          <p:nvPr>
            <p:ph sz="quarter" idx="4"/>
          </p:nvPr>
        </p:nvSpPr>
        <p:spPr>
          <a:xfrm>
            <a:off x="22219922" y="12024360"/>
            <a:ext cx="18659477" cy="1768602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08E81BC7-D5A5-445F-BF4D-797F02B50EB4}" type="datetimeFigureOut">
              <a:rPr lang="en-US" smtClean="0"/>
              <a:t>4/10/24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38745068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08E81BC7-D5A5-445F-BF4D-797F02B50EB4}" type="datetimeFigureOut">
              <a:rPr lang="en-US" smtClean="0"/>
              <a:t>4/10/24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37034854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08E81BC7-D5A5-445F-BF4D-797F02B50EB4}" type="datetimeFigureOut">
              <a:rPr lang="en-US" smtClean="0"/>
              <a:t>4/10/24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73945554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700"/>
            </a:lvl1pPr>
          </a:lstStyle>
          <a:p>
            <a:r>
              <a:rPr lang="en-US"/>
              <a:t>Click to edit Master title style</a:t>
            </a:r>
            <a:endParaRPr lang="en-US" dirty="0"/>
          </a:p>
        </p:txBody>
      </p:sp>
      <p:sp>
        <p:nvSpPr>
          <p:cNvPr id="3" name="Content Placeholder 2"/>
          <p:cNvSpPr>
            <a:spLocks noGrp="1"/>
          </p:cNvSpPr>
          <p:nvPr>
            <p:ph idx="1"/>
          </p:nvPr>
        </p:nvSpPr>
        <p:spPr>
          <a:xfrm>
            <a:off x="18659477" y="4739648"/>
            <a:ext cx="22219920" cy="23393400"/>
          </a:xfrm>
        </p:spPr>
        <p:txBody>
          <a:bodyPr/>
          <a:lstStyle>
            <a:lvl1pPr>
              <a:defRPr sz="15700"/>
            </a:lvl1pPr>
            <a:lvl2pPr>
              <a:defRPr sz="13700"/>
            </a:lvl2pPr>
            <a:lvl3pPr>
              <a:defRPr sz="11800"/>
            </a:lvl3pPr>
            <a:lvl4pPr>
              <a:defRPr sz="9800"/>
            </a:lvl4pPr>
            <a:lvl5pPr>
              <a:defRPr sz="9800"/>
            </a:lvl5pPr>
            <a:lvl6pPr>
              <a:defRPr sz="9800"/>
            </a:lvl6pPr>
            <a:lvl7pPr>
              <a:defRPr sz="9800"/>
            </a:lvl7pPr>
            <a:lvl8pPr>
              <a:defRPr sz="9800"/>
            </a:lvl8pPr>
            <a:lvl9pPr>
              <a:defRPr sz="9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023237" y="9875520"/>
            <a:ext cx="14156054" cy="18295623"/>
          </a:xfrm>
        </p:spPr>
        <p:txBody>
          <a:bodyPr/>
          <a:lstStyle>
            <a:lvl1pPr marL="0" indent="0">
              <a:buNone/>
              <a:defRPr sz="7800"/>
            </a:lvl1pPr>
            <a:lvl2pPr marL="2240152" indent="0">
              <a:buNone/>
              <a:defRPr sz="6900"/>
            </a:lvl2pPr>
            <a:lvl3pPr marL="4480304" indent="0">
              <a:buNone/>
              <a:defRPr sz="5900"/>
            </a:lvl3pPr>
            <a:lvl4pPr marL="6720456" indent="0">
              <a:buNone/>
              <a:defRPr sz="4900"/>
            </a:lvl4pPr>
            <a:lvl5pPr marL="8960608" indent="0">
              <a:buNone/>
              <a:defRPr sz="4900"/>
            </a:lvl5pPr>
            <a:lvl6pPr marL="11200760" indent="0">
              <a:buNone/>
              <a:defRPr sz="4900"/>
            </a:lvl6pPr>
            <a:lvl7pPr marL="13440912" indent="0">
              <a:buNone/>
              <a:defRPr sz="4900"/>
            </a:lvl7pPr>
            <a:lvl8pPr marL="15681064" indent="0">
              <a:buNone/>
              <a:defRPr sz="4900"/>
            </a:lvl8pPr>
            <a:lvl9pPr marL="17921216" indent="0">
              <a:buNone/>
              <a:defRPr sz="49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4/10/24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6136188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023237" y="2194560"/>
            <a:ext cx="14156054" cy="7680960"/>
          </a:xfrm>
        </p:spPr>
        <p:txBody>
          <a:bodyPr anchor="b"/>
          <a:lstStyle>
            <a:lvl1pPr>
              <a:defRPr sz="157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8659477" y="4739648"/>
            <a:ext cx="22219920" cy="23393400"/>
          </a:xfrm>
        </p:spPr>
        <p:txBody>
          <a:bodyPr anchor="t"/>
          <a:lstStyle>
            <a:lvl1pPr marL="0" indent="0">
              <a:buNone/>
              <a:defRPr sz="15700"/>
            </a:lvl1pPr>
            <a:lvl2pPr marL="2240152" indent="0">
              <a:buNone/>
              <a:defRPr sz="13700"/>
            </a:lvl2pPr>
            <a:lvl3pPr marL="4480304" indent="0">
              <a:buNone/>
              <a:defRPr sz="11800"/>
            </a:lvl3pPr>
            <a:lvl4pPr marL="6720456" indent="0">
              <a:buNone/>
              <a:defRPr sz="9800"/>
            </a:lvl4pPr>
            <a:lvl5pPr marL="8960608" indent="0">
              <a:buNone/>
              <a:defRPr sz="9800"/>
            </a:lvl5pPr>
            <a:lvl6pPr marL="11200760" indent="0">
              <a:buNone/>
              <a:defRPr sz="9800"/>
            </a:lvl6pPr>
            <a:lvl7pPr marL="13440912" indent="0">
              <a:buNone/>
              <a:defRPr sz="9800"/>
            </a:lvl7pPr>
            <a:lvl8pPr marL="15681064" indent="0">
              <a:buNone/>
              <a:defRPr sz="9800"/>
            </a:lvl8pPr>
            <a:lvl9pPr marL="17921216" indent="0">
              <a:buNone/>
              <a:defRPr sz="9800"/>
            </a:lvl9pPr>
          </a:lstStyle>
          <a:p>
            <a:r>
              <a:rPr lang="en-US" dirty="0"/>
              <a:t>Click icon to add picture</a:t>
            </a:r>
          </a:p>
        </p:txBody>
      </p:sp>
      <p:sp>
        <p:nvSpPr>
          <p:cNvPr id="4" name="Text Placeholder 3"/>
          <p:cNvSpPr>
            <a:spLocks noGrp="1"/>
          </p:cNvSpPr>
          <p:nvPr>
            <p:ph type="body" sz="half" idx="2"/>
          </p:nvPr>
        </p:nvSpPr>
        <p:spPr>
          <a:xfrm>
            <a:off x="3023237" y="9875520"/>
            <a:ext cx="14156054" cy="18295623"/>
          </a:xfrm>
        </p:spPr>
        <p:txBody>
          <a:bodyPr/>
          <a:lstStyle>
            <a:lvl1pPr marL="0" indent="0">
              <a:buNone/>
              <a:defRPr sz="7800"/>
            </a:lvl1pPr>
            <a:lvl2pPr marL="2240152" indent="0">
              <a:buNone/>
              <a:defRPr sz="6900"/>
            </a:lvl2pPr>
            <a:lvl3pPr marL="4480304" indent="0">
              <a:buNone/>
              <a:defRPr sz="5900"/>
            </a:lvl3pPr>
            <a:lvl4pPr marL="6720456" indent="0">
              <a:buNone/>
              <a:defRPr sz="4900"/>
            </a:lvl4pPr>
            <a:lvl5pPr marL="8960608" indent="0">
              <a:buNone/>
              <a:defRPr sz="4900"/>
            </a:lvl5pPr>
            <a:lvl6pPr marL="11200760" indent="0">
              <a:buNone/>
              <a:defRPr sz="4900"/>
            </a:lvl6pPr>
            <a:lvl7pPr marL="13440912" indent="0">
              <a:buNone/>
              <a:defRPr sz="4900"/>
            </a:lvl7pPr>
            <a:lvl8pPr marL="15681064" indent="0">
              <a:buNone/>
              <a:defRPr sz="4900"/>
            </a:lvl8pPr>
            <a:lvl9pPr marL="17921216" indent="0">
              <a:buNone/>
              <a:defRPr sz="4900"/>
            </a:lvl9pPr>
          </a:lstStyle>
          <a:p>
            <a:pPr lvl="0"/>
            <a:r>
              <a:rPr lang="en-US"/>
              <a:t>Click to edit Master text styles</a:t>
            </a:r>
          </a:p>
        </p:txBody>
      </p:sp>
      <p:sp>
        <p:nvSpPr>
          <p:cNvPr id="5" name="Date Placeholder 4"/>
          <p:cNvSpPr>
            <a:spLocks noGrp="1"/>
          </p:cNvSpPr>
          <p:nvPr>
            <p:ph type="dt" sz="half" idx="10"/>
          </p:nvPr>
        </p:nvSpPr>
        <p:spPr/>
        <p:txBody>
          <a:bodyPr/>
          <a:lstStyle/>
          <a:p>
            <a:fld id="{08E81BC7-D5A5-445F-BF4D-797F02B50EB4}" type="datetimeFigureOut">
              <a:rPr lang="en-US" smtClean="0"/>
              <a:t>4/10/24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414468308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154749928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31409642" y="1752600"/>
            <a:ext cx="9464040" cy="27896823"/>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3017522" y="1752600"/>
            <a:ext cx="27843480" cy="27896823"/>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08E81BC7-D5A5-445F-BF4D-797F02B50EB4}" type="datetimeFigureOut">
              <a:rPr lang="en-US" smtClean="0"/>
              <a:t>4/10/24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59152990-41B8-4C7F-B873-1D5366E1EAB8}" type="slidenum">
              <a:rPr lang="en-US" smtClean="0"/>
              <a:t>‹#›</a:t>
            </a:fld>
            <a:endParaRPr lang="en-US" dirty="0"/>
          </a:p>
        </p:txBody>
      </p:sp>
    </p:spTree>
    <p:extLst>
      <p:ext uri="{BB962C8B-B14F-4D97-AF65-F5344CB8AC3E}">
        <p14:creationId xmlns:p14="http://schemas.microsoft.com/office/powerpoint/2010/main" val="7679675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3017520" y="1752607"/>
            <a:ext cx="37856160" cy="6362703"/>
          </a:xfrm>
          <a:prstGeom prst="rect">
            <a:avLst/>
          </a:prstGeom>
        </p:spPr>
        <p:txBody>
          <a:bodyPr vert="horz" lIns="106674" tIns="53337" rIns="106674" bIns="53337"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3017520" y="8763000"/>
            <a:ext cx="37856160" cy="20886423"/>
          </a:xfrm>
          <a:prstGeom prst="rect">
            <a:avLst/>
          </a:prstGeom>
        </p:spPr>
        <p:txBody>
          <a:bodyPr vert="horz" lIns="106674" tIns="53337" rIns="106674" bIns="53337"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3017520" y="30510488"/>
            <a:ext cx="9875520" cy="1752600"/>
          </a:xfrm>
          <a:prstGeom prst="rect">
            <a:avLst/>
          </a:prstGeom>
        </p:spPr>
        <p:txBody>
          <a:bodyPr vert="horz" lIns="106674" tIns="53337" rIns="106674" bIns="53337" rtlCol="0" anchor="ctr"/>
          <a:lstStyle>
            <a:lvl1pPr algn="l">
              <a:defRPr sz="5900">
                <a:solidFill>
                  <a:schemeClr val="tx1">
                    <a:tint val="75000"/>
                  </a:schemeClr>
                </a:solidFill>
              </a:defRPr>
            </a:lvl1pPr>
          </a:lstStyle>
          <a:p>
            <a:fld id="{08E81BC7-D5A5-445F-BF4D-797F02B50EB4}" type="datetimeFigureOut">
              <a:rPr lang="en-US" smtClean="0"/>
              <a:t>4/10/24</a:t>
            </a:fld>
            <a:endParaRPr lang="en-US" dirty="0"/>
          </a:p>
        </p:txBody>
      </p:sp>
      <p:sp>
        <p:nvSpPr>
          <p:cNvPr id="5" name="Footer Placeholder 4"/>
          <p:cNvSpPr>
            <a:spLocks noGrp="1"/>
          </p:cNvSpPr>
          <p:nvPr>
            <p:ph type="ftr" sz="quarter" idx="3"/>
          </p:nvPr>
        </p:nvSpPr>
        <p:spPr>
          <a:xfrm>
            <a:off x="14538960" y="30510488"/>
            <a:ext cx="14813280" cy="1752600"/>
          </a:xfrm>
          <a:prstGeom prst="rect">
            <a:avLst/>
          </a:prstGeom>
        </p:spPr>
        <p:txBody>
          <a:bodyPr vert="horz" lIns="106674" tIns="53337" rIns="106674" bIns="53337" rtlCol="0" anchor="ctr"/>
          <a:lstStyle>
            <a:lvl1pPr algn="ctr">
              <a:defRPr sz="5900">
                <a:solidFill>
                  <a:schemeClr val="tx1">
                    <a:tint val="75000"/>
                  </a:schemeClr>
                </a:solidFill>
              </a:defRPr>
            </a:lvl1pPr>
          </a:lstStyle>
          <a:p>
            <a:endParaRPr lang="en-US" dirty="0"/>
          </a:p>
        </p:txBody>
      </p:sp>
      <p:sp>
        <p:nvSpPr>
          <p:cNvPr id="6" name="Slide Number Placeholder 5"/>
          <p:cNvSpPr>
            <a:spLocks noGrp="1"/>
          </p:cNvSpPr>
          <p:nvPr>
            <p:ph type="sldNum" sz="quarter" idx="4"/>
          </p:nvPr>
        </p:nvSpPr>
        <p:spPr>
          <a:xfrm>
            <a:off x="30998160" y="30510488"/>
            <a:ext cx="9875520" cy="1752600"/>
          </a:xfrm>
          <a:prstGeom prst="rect">
            <a:avLst/>
          </a:prstGeom>
        </p:spPr>
        <p:txBody>
          <a:bodyPr vert="horz" lIns="106674" tIns="53337" rIns="106674" bIns="53337" rtlCol="0" anchor="ctr"/>
          <a:lstStyle>
            <a:lvl1pPr algn="r">
              <a:defRPr sz="5900">
                <a:solidFill>
                  <a:schemeClr val="tx1">
                    <a:tint val="75000"/>
                  </a:schemeClr>
                </a:solidFill>
              </a:defRPr>
            </a:lvl1pPr>
          </a:lstStyle>
          <a:p>
            <a:fld id="{59152990-41B8-4C7F-B873-1D5366E1EAB8}" type="slidenum">
              <a:rPr lang="en-US" smtClean="0"/>
              <a:t>‹#›</a:t>
            </a:fld>
            <a:endParaRPr lang="en-US" dirty="0"/>
          </a:p>
        </p:txBody>
      </p:sp>
    </p:spTree>
    <p:extLst>
      <p:ext uri="{BB962C8B-B14F-4D97-AF65-F5344CB8AC3E}">
        <p14:creationId xmlns:p14="http://schemas.microsoft.com/office/powerpoint/2010/main" val="4113172996"/>
      </p:ext>
    </p:extLst>
  </p:cSld>
  <p:clrMap bg1="lt1" tx1="dk1" bg2="lt2" tx2="dk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defTabSz="4480304" rtl="0" eaLnBrk="1" latinLnBrk="0" hangingPunct="1">
        <a:lnSpc>
          <a:spcPct val="90000"/>
        </a:lnSpc>
        <a:spcBef>
          <a:spcPct val="0"/>
        </a:spcBef>
        <a:buNone/>
        <a:defRPr sz="21600" kern="1200">
          <a:solidFill>
            <a:schemeClr val="tx1"/>
          </a:solidFill>
          <a:latin typeface="+mj-lt"/>
          <a:ea typeface="+mj-ea"/>
          <a:cs typeface="+mj-cs"/>
        </a:defRPr>
      </a:lvl1pPr>
    </p:titleStyle>
    <p:bodyStyle>
      <a:lvl1pPr marL="1120076" indent="-1120076" algn="l" defTabSz="4480304" rtl="0" eaLnBrk="1" latinLnBrk="0" hangingPunct="1">
        <a:lnSpc>
          <a:spcPct val="90000"/>
        </a:lnSpc>
        <a:spcBef>
          <a:spcPts val="4900"/>
        </a:spcBef>
        <a:buFont typeface="Arial" panose="020B0604020202020204" pitchFamily="34" charset="0"/>
        <a:buChar char="•"/>
        <a:defRPr sz="13700" kern="1200">
          <a:solidFill>
            <a:schemeClr val="tx1"/>
          </a:solidFill>
          <a:latin typeface="+mn-lt"/>
          <a:ea typeface="+mn-ea"/>
          <a:cs typeface="+mn-cs"/>
        </a:defRPr>
      </a:lvl1pPr>
      <a:lvl2pPr marL="3360228" indent="-1120076" algn="l" defTabSz="4480304" rtl="0" eaLnBrk="1" latinLnBrk="0" hangingPunct="1">
        <a:lnSpc>
          <a:spcPct val="90000"/>
        </a:lnSpc>
        <a:spcBef>
          <a:spcPts val="2450"/>
        </a:spcBef>
        <a:buFont typeface="Arial" panose="020B0604020202020204" pitchFamily="34" charset="0"/>
        <a:buChar char="•"/>
        <a:defRPr sz="11800" kern="1200">
          <a:solidFill>
            <a:schemeClr val="tx1"/>
          </a:solidFill>
          <a:latin typeface="+mn-lt"/>
          <a:ea typeface="+mn-ea"/>
          <a:cs typeface="+mn-cs"/>
        </a:defRPr>
      </a:lvl2pPr>
      <a:lvl3pPr marL="5600380" indent="-1120076" algn="l" defTabSz="4480304" rtl="0" eaLnBrk="1" latinLnBrk="0" hangingPunct="1">
        <a:lnSpc>
          <a:spcPct val="90000"/>
        </a:lnSpc>
        <a:spcBef>
          <a:spcPts val="2450"/>
        </a:spcBef>
        <a:buFont typeface="Arial" panose="020B0604020202020204" pitchFamily="34" charset="0"/>
        <a:buChar char="•"/>
        <a:defRPr sz="9800" kern="1200">
          <a:solidFill>
            <a:schemeClr val="tx1"/>
          </a:solidFill>
          <a:latin typeface="+mn-lt"/>
          <a:ea typeface="+mn-ea"/>
          <a:cs typeface="+mn-cs"/>
        </a:defRPr>
      </a:lvl3pPr>
      <a:lvl4pPr marL="7840532"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4pPr>
      <a:lvl5pPr marL="10080684"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5pPr>
      <a:lvl6pPr marL="12320836"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6pPr>
      <a:lvl7pPr marL="14560988"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7pPr>
      <a:lvl8pPr marL="16801140"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8pPr>
      <a:lvl9pPr marL="19041292" indent="-1120076" algn="l" defTabSz="4480304" rtl="0" eaLnBrk="1" latinLnBrk="0" hangingPunct="1">
        <a:lnSpc>
          <a:spcPct val="90000"/>
        </a:lnSpc>
        <a:spcBef>
          <a:spcPts val="2450"/>
        </a:spcBef>
        <a:buFont typeface="Arial" panose="020B0604020202020204" pitchFamily="34" charset="0"/>
        <a:buChar char="•"/>
        <a:defRPr sz="8800" kern="1200">
          <a:solidFill>
            <a:schemeClr val="tx1"/>
          </a:solidFill>
          <a:latin typeface="+mn-lt"/>
          <a:ea typeface="+mn-ea"/>
          <a:cs typeface="+mn-cs"/>
        </a:defRPr>
      </a:lvl9pPr>
    </p:bodyStyle>
    <p:otherStyle>
      <a:defPPr>
        <a:defRPr lang="en-US"/>
      </a:defPPr>
      <a:lvl1pPr marL="0" algn="l" defTabSz="4480304" rtl="0" eaLnBrk="1" latinLnBrk="0" hangingPunct="1">
        <a:defRPr sz="8800" kern="1200">
          <a:solidFill>
            <a:schemeClr val="tx1"/>
          </a:solidFill>
          <a:latin typeface="+mn-lt"/>
          <a:ea typeface="+mn-ea"/>
          <a:cs typeface="+mn-cs"/>
        </a:defRPr>
      </a:lvl1pPr>
      <a:lvl2pPr marL="2240152" algn="l" defTabSz="4480304" rtl="0" eaLnBrk="1" latinLnBrk="0" hangingPunct="1">
        <a:defRPr sz="8800" kern="1200">
          <a:solidFill>
            <a:schemeClr val="tx1"/>
          </a:solidFill>
          <a:latin typeface="+mn-lt"/>
          <a:ea typeface="+mn-ea"/>
          <a:cs typeface="+mn-cs"/>
        </a:defRPr>
      </a:lvl2pPr>
      <a:lvl3pPr marL="4480304" algn="l" defTabSz="4480304" rtl="0" eaLnBrk="1" latinLnBrk="0" hangingPunct="1">
        <a:defRPr sz="8800" kern="1200">
          <a:solidFill>
            <a:schemeClr val="tx1"/>
          </a:solidFill>
          <a:latin typeface="+mn-lt"/>
          <a:ea typeface="+mn-ea"/>
          <a:cs typeface="+mn-cs"/>
        </a:defRPr>
      </a:lvl3pPr>
      <a:lvl4pPr marL="6720456" algn="l" defTabSz="4480304" rtl="0" eaLnBrk="1" latinLnBrk="0" hangingPunct="1">
        <a:defRPr sz="8800" kern="1200">
          <a:solidFill>
            <a:schemeClr val="tx1"/>
          </a:solidFill>
          <a:latin typeface="+mn-lt"/>
          <a:ea typeface="+mn-ea"/>
          <a:cs typeface="+mn-cs"/>
        </a:defRPr>
      </a:lvl4pPr>
      <a:lvl5pPr marL="8960608" algn="l" defTabSz="4480304" rtl="0" eaLnBrk="1" latinLnBrk="0" hangingPunct="1">
        <a:defRPr sz="8800" kern="1200">
          <a:solidFill>
            <a:schemeClr val="tx1"/>
          </a:solidFill>
          <a:latin typeface="+mn-lt"/>
          <a:ea typeface="+mn-ea"/>
          <a:cs typeface="+mn-cs"/>
        </a:defRPr>
      </a:lvl5pPr>
      <a:lvl6pPr marL="11200760" algn="l" defTabSz="4480304" rtl="0" eaLnBrk="1" latinLnBrk="0" hangingPunct="1">
        <a:defRPr sz="8800" kern="1200">
          <a:solidFill>
            <a:schemeClr val="tx1"/>
          </a:solidFill>
          <a:latin typeface="+mn-lt"/>
          <a:ea typeface="+mn-ea"/>
          <a:cs typeface="+mn-cs"/>
        </a:defRPr>
      </a:lvl6pPr>
      <a:lvl7pPr marL="13440912" algn="l" defTabSz="4480304" rtl="0" eaLnBrk="1" latinLnBrk="0" hangingPunct="1">
        <a:defRPr sz="8800" kern="1200">
          <a:solidFill>
            <a:schemeClr val="tx1"/>
          </a:solidFill>
          <a:latin typeface="+mn-lt"/>
          <a:ea typeface="+mn-ea"/>
          <a:cs typeface="+mn-cs"/>
        </a:defRPr>
      </a:lvl7pPr>
      <a:lvl8pPr marL="15681064" algn="l" defTabSz="4480304" rtl="0" eaLnBrk="1" latinLnBrk="0" hangingPunct="1">
        <a:defRPr sz="8800" kern="1200">
          <a:solidFill>
            <a:schemeClr val="tx1"/>
          </a:solidFill>
          <a:latin typeface="+mn-lt"/>
          <a:ea typeface="+mn-ea"/>
          <a:cs typeface="+mn-cs"/>
        </a:defRPr>
      </a:lvl8pPr>
      <a:lvl9pPr marL="17921216" algn="l" defTabSz="4480304" rtl="0" eaLnBrk="1" latinLnBrk="0" hangingPunct="1">
        <a:defRPr sz="8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png"/><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 Id="rId9" Type="http://schemas.openxmlformats.org/officeDocument/2006/relationships/image" Target="../media/image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369597" y="522514"/>
            <a:ext cx="43136594" cy="3947886"/>
          </a:xfrm>
          <a:solidFill>
            <a:srgbClr val="002060"/>
          </a:solidFill>
          <a:ln w="101600">
            <a:solidFill>
              <a:srgbClr val="002060"/>
            </a:solidFill>
          </a:ln>
        </p:spPr>
        <p:style>
          <a:lnRef idx="2">
            <a:schemeClr val="dk1"/>
          </a:lnRef>
          <a:fillRef idx="1">
            <a:schemeClr val="lt1"/>
          </a:fillRef>
          <a:effectRef idx="0">
            <a:schemeClr val="dk1"/>
          </a:effectRef>
          <a:fontRef idx="minor">
            <a:schemeClr val="dk1"/>
          </a:fontRef>
        </p:style>
        <p:txBody>
          <a:bodyPr anchor="ctr">
            <a:normAutofit/>
          </a:bodyPr>
          <a:lstStyle/>
          <a:p>
            <a:r>
              <a:rPr lang="en-US" sz="7600" dirty="0">
                <a:solidFill>
                  <a:schemeClr val="bg1"/>
                </a:solidFill>
                <a:latin typeface="Cambria" panose="02040503050406030204" pitchFamily="18" charset="0"/>
                <a:cs typeface="Arial" panose="020B0604020202020204" pitchFamily="34" charset="0"/>
              </a:rPr>
              <a:t>Say Bananas: A Pilot Study on an App-Based Intervention as a Modality of Home Practice</a:t>
            </a:r>
            <a:br>
              <a:rPr lang="en-US" sz="8400" dirty="0">
                <a:solidFill>
                  <a:schemeClr val="bg1"/>
                </a:solidFill>
                <a:latin typeface="Cambria" panose="02040503050406030204" pitchFamily="18" charset="0"/>
                <a:cs typeface="Arial" panose="020B0604020202020204" pitchFamily="34" charset="0"/>
              </a:rPr>
            </a:br>
            <a:r>
              <a:rPr lang="en-US" sz="5600" dirty="0">
                <a:solidFill>
                  <a:schemeClr val="bg1"/>
                </a:solidFill>
                <a:latin typeface="Cambria" panose="02040503050406030204" pitchFamily="18" charset="0"/>
                <a:cs typeface="Arial" panose="020B0604020202020204" pitchFamily="34" charset="0"/>
              </a:rPr>
              <a:t>Kate Sjostedt, B.S.</a:t>
            </a:r>
            <a:br>
              <a:rPr lang="en-US" sz="5600" dirty="0">
                <a:solidFill>
                  <a:schemeClr val="bg1"/>
                </a:solidFill>
                <a:latin typeface="Cambria" panose="02040503050406030204" pitchFamily="18" charset="0"/>
                <a:cs typeface="Arial" panose="020B0604020202020204" pitchFamily="34" charset="0"/>
              </a:rPr>
            </a:br>
            <a:r>
              <a:rPr lang="en-US" sz="5600" dirty="0">
                <a:solidFill>
                  <a:schemeClr val="bg1"/>
                </a:solidFill>
                <a:latin typeface="Cambria" panose="02040503050406030204" pitchFamily="18" charset="0"/>
                <a:cs typeface="Arial" panose="020B0604020202020204" pitchFamily="34" charset="0"/>
              </a:rPr>
              <a:t>Advisor: Donald A. Robin, Ph.D.</a:t>
            </a:r>
            <a:br>
              <a:rPr lang="en-US" sz="5600" dirty="0">
                <a:solidFill>
                  <a:schemeClr val="bg1"/>
                </a:solidFill>
                <a:latin typeface="Cambria" panose="02040503050406030204" pitchFamily="18" charset="0"/>
                <a:cs typeface="Arial" panose="020B0604020202020204" pitchFamily="34" charset="0"/>
              </a:rPr>
            </a:br>
            <a:r>
              <a:rPr lang="en-US" sz="5600" i="1" dirty="0">
                <a:solidFill>
                  <a:schemeClr val="bg1"/>
                </a:solidFill>
                <a:latin typeface="Cambria" panose="02040503050406030204" pitchFamily="18" charset="0"/>
                <a:cs typeface="Arial" panose="020B0604020202020204" pitchFamily="34" charset="0"/>
              </a:rPr>
              <a:t>Department of Communication Sciences &amp; Disorders, University of </a:t>
            </a:r>
            <a:r>
              <a:rPr lang="en-US" sz="5600" i="1">
                <a:solidFill>
                  <a:schemeClr val="bg1"/>
                </a:solidFill>
                <a:latin typeface="Cambria" panose="02040503050406030204" pitchFamily="18" charset="0"/>
                <a:cs typeface="Arial" panose="020B0604020202020204" pitchFamily="34" charset="0"/>
              </a:rPr>
              <a:t>New Hampshire</a:t>
            </a:r>
            <a:endParaRPr lang="en-US" sz="9300" i="1" dirty="0">
              <a:solidFill>
                <a:schemeClr val="bg1"/>
              </a:solidFill>
              <a:latin typeface="Cambria" panose="02040503050406030204" pitchFamily="18" charset="0"/>
              <a:cs typeface="Arial" panose="020B0604020202020204" pitchFamily="34" charset="0"/>
            </a:endParaRPr>
          </a:p>
        </p:txBody>
      </p:sp>
      <p:sp>
        <p:nvSpPr>
          <p:cNvPr id="6" name="Subtitle 2"/>
          <p:cNvSpPr txBox="1">
            <a:spLocks/>
          </p:cNvSpPr>
          <p:nvPr/>
        </p:nvSpPr>
        <p:spPr>
          <a:xfrm>
            <a:off x="369597" y="6318586"/>
            <a:ext cx="11301275" cy="7331959"/>
          </a:xfrm>
          <a:prstGeom prst="rect">
            <a:avLst/>
          </a:prstGeom>
          <a:noFill/>
          <a:ln>
            <a:solidFill>
              <a:srgbClr val="002060"/>
            </a:solidFill>
          </a:ln>
        </p:spPr>
        <p:txBody>
          <a:bodyPr vert="horz" lIns="106674" tIns="53337" rIns="106674" bIns="53337" rtlCol="0" anchor="t">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lnSpc>
                <a:spcPct val="115000"/>
              </a:lnSpc>
              <a:spcBef>
                <a:spcPts val="0"/>
              </a:spcBef>
              <a:spcAft>
                <a:spcPts val="800"/>
              </a:spcAft>
            </a:pPr>
            <a:r>
              <a:rPr lang="en-US" sz="3300" b="1" kern="100" dirty="0">
                <a:effectLst/>
                <a:latin typeface="Times New Roman" panose="02020603050405020304" pitchFamily="18" charset="0"/>
                <a:ea typeface="Aptos" panose="020B0004020202020204" pitchFamily="34" charset="0"/>
                <a:cs typeface="Times New Roman" panose="02020603050405020304" pitchFamily="18" charset="0"/>
              </a:rPr>
              <a:t>Childhood apraxia of speech (CAS):</a:t>
            </a:r>
            <a:r>
              <a:rPr lang="en-US" sz="3300" kern="100" dirty="0">
                <a:effectLst/>
                <a:latin typeface="Times New Roman" panose="02020603050405020304" pitchFamily="18" charset="0"/>
                <a:ea typeface="Aptos" panose="020B0004020202020204" pitchFamily="34" charset="0"/>
                <a:cs typeface="Times New Roman" panose="02020603050405020304" pitchFamily="18" charset="0"/>
              </a:rPr>
              <a:t> a motor programming disorder which affects the spatiotemporal aspects of motor movements in speech (McNeill, Robin, &amp; Schmidt, 2009) </a:t>
            </a:r>
            <a:endParaRPr lang="en-US" sz="33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l">
              <a:lnSpc>
                <a:spcPct val="115000"/>
              </a:lnSpc>
              <a:spcBef>
                <a:spcPts val="0"/>
              </a:spcBef>
              <a:spcAft>
                <a:spcPts val="800"/>
              </a:spcAft>
            </a:pPr>
            <a:r>
              <a:rPr lang="en-US" sz="3300" b="1" kern="100" dirty="0">
                <a:effectLst/>
                <a:latin typeface="Times New Roman" panose="02020603050405020304" pitchFamily="18" charset="0"/>
                <a:ea typeface="Times New Roman" panose="02020603050405020304" pitchFamily="18" charset="0"/>
                <a:cs typeface="Times New Roman" panose="02020603050405020304" pitchFamily="18" charset="0"/>
              </a:rPr>
              <a:t>Perceptual characteristics</a:t>
            </a:r>
            <a:r>
              <a:rPr lang="en-US" sz="3300" kern="100" dirty="0">
                <a:effectLst/>
                <a:latin typeface="Times New Roman" panose="02020603050405020304" pitchFamily="18" charset="0"/>
                <a:ea typeface="Times New Roman" panose="02020603050405020304" pitchFamily="18" charset="0"/>
                <a:cs typeface="Times New Roman" panose="02020603050405020304" pitchFamily="18" charset="0"/>
              </a:rPr>
              <a:t> include speech sound distortions, equal stress across syllables, and increased segmental and intersegmental durations in between words and syllables. </a:t>
            </a:r>
            <a:endParaRPr lang="en-US" sz="3300" kern="100" dirty="0">
              <a:effectLst/>
              <a:latin typeface="Aptos" panose="020B0004020202020204" pitchFamily="34" charset="0"/>
              <a:ea typeface="Aptos" panose="020B0004020202020204" pitchFamily="34" charset="0"/>
              <a:cs typeface="Times New Roman" panose="02020603050405020304" pitchFamily="18" charset="0"/>
            </a:endParaRPr>
          </a:p>
          <a:p>
            <a:pPr algn="l"/>
            <a:r>
              <a:rPr lang="en-US" sz="3300" kern="100" dirty="0">
                <a:effectLst/>
                <a:latin typeface="Times New Roman" panose="02020603050405020304" pitchFamily="18" charset="0"/>
                <a:ea typeface="Aptos" panose="020B0004020202020204" pitchFamily="34" charset="0"/>
                <a:cs typeface="Times New Roman" panose="02020603050405020304" pitchFamily="18" charset="0"/>
              </a:rPr>
              <a:t>This study was designed to evaluate the efficacy of a newly developed app implemented as a modality of home practice while adhering to the intensive protocol of the Treatment for Establishing Motor Program Organization (TEMPO). These data collected through perceptual analyses and in-depth questionnaires represent the first study using the app in children with CAS with the hypothesis that children will demonstrate similar gains as in traditional TEMPO. </a:t>
            </a:r>
            <a:endParaRPr lang="en-US" sz="33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sz="3700" dirty="0">
              <a:latin typeface="Cambria" panose="02040503050406030204" pitchFamily="18" charset="0"/>
            </a:endParaRPr>
          </a:p>
          <a:p>
            <a:endParaRPr lang="en-US" sz="3700" dirty="0">
              <a:latin typeface="Cambria" panose="02040503050406030204" pitchFamily="18" charset="0"/>
            </a:endParaRPr>
          </a:p>
          <a:p>
            <a:endParaRPr lang="en-US" sz="3700" dirty="0">
              <a:latin typeface="Cambria" panose="02040503050406030204" pitchFamily="18" charset="0"/>
            </a:endParaRPr>
          </a:p>
          <a:p>
            <a:endParaRPr lang="en-US" sz="3700" dirty="0">
              <a:latin typeface="Cambria" panose="02040503050406030204" pitchFamily="18" charset="0"/>
            </a:endParaRPr>
          </a:p>
          <a:p>
            <a:endParaRPr lang="en-US" sz="3700" dirty="0">
              <a:latin typeface="Cambria" panose="02040503050406030204" pitchFamily="18" charset="0"/>
            </a:endParaRPr>
          </a:p>
        </p:txBody>
      </p:sp>
      <p:sp>
        <p:nvSpPr>
          <p:cNvPr id="7" name="Subtitle 2"/>
          <p:cNvSpPr txBox="1">
            <a:spLocks/>
          </p:cNvSpPr>
          <p:nvPr/>
        </p:nvSpPr>
        <p:spPr>
          <a:xfrm>
            <a:off x="369597" y="13777877"/>
            <a:ext cx="11301275" cy="900580"/>
          </a:xfrm>
          <a:prstGeom prst="rect">
            <a:avLst/>
          </a:prstGeom>
          <a:solidFill>
            <a:srgbClr val="002060"/>
          </a:solidFill>
          <a:ln>
            <a:solidFill>
              <a:srgbClr val="002060"/>
            </a:solidFill>
          </a:ln>
        </p:spPr>
        <p:txBody>
          <a:bodyPr vert="horz" lIns="106674" tIns="53337" rIns="106674" bIns="53337" rtlCol="0" anchor="ctr">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6300" dirty="0">
                <a:solidFill>
                  <a:schemeClr val="bg1"/>
                </a:solidFill>
                <a:latin typeface="Cambria" panose="02040503050406030204" pitchFamily="18" charset="0"/>
              </a:rPr>
              <a:t> </a:t>
            </a:r>
            <a:r>
              <a:rPr lang="en-US" sz="5800" dirty="0">
                <a:solidFill>
                  <a:schemeClr val="bg1"/>
                </a:solidFill>
                <a:latin typeface="Cambria" panose="02040503050406030204" pitchFamily="18" charset="0"/>
              </a:rPr>
              <a:t>Methodology</a:t>
            </a:r>
          </a:p>
        </p:txBody>
      </p:sp>
      <p:sp>
        <p:nvSpPr>
          <p:cNvPr id="8" name="Subtitle 2"/>
          <p:cNvSpPr txBox="1">
            <a:spLocks/>
          </p:cNvSpPr>
          <p:nvPr/>
        </p:nvSpPr>
        <p:spPr>
          <a:xfrm>
            <a:off x="369597" y="23917256"/>
            <a:ext cx="11310362" cy="8707843"/>
          </a:xfrm>
          <a:prstGeom prst="rect">
            <a:avLst/>
          </a:prstGeom>
          <a:ln>
            <a:solidFill>
              <a:srgbClr val="002060"/>
            </a:solidFill>
          </a:ln>
        </p:spPr>
        <p:txBody>
          <a:bodyPr vert="horz" lIns="106674" tIns="53337" rIns="106674" bIns="53337"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400027" indent="-400027" algn="just">
              <a:spcBef>
                <a:spcPts val="0"/>
              </a:spcBef>
              <a:buFont typeface="Arial" panose="020B0604020202020204" pitchFamily="34" charset="0"/>
              <a:buChar char="•"/>
            </a:pPr>
            <a:endParaRPr lang="en-US" sz="2900" dirty="0">
              <a:latin typeface="Cambria" panose="02040503050406030204" pitchFamily="18" charset="0"/>
            </a:endParaRPr>
          </a:p>
          <a:p>
            <a:pPr marL="400027" indent="-400027" algn="just">
              <a:spcBef>
                <a:spcPts val="0"/>
              </a:spcBef>
              <a:buFont typeface="Arial" panose="020B0604020202020204" pitchFamily="34" charset="0"/>
              <a:buChar char="•"/>
            </a:pPr>
            <a:endParaRPr lang="en-US" sz="2900" dirty="0">
              <a:latin typeface="Cambria" panose="02040503050406030204" pitchFamily="18" charset="0"/>
            </a:endParaRPr>
          </a:p>
          <a:p>
            <a:pPr algn="l">
              <a:spcBef>
                <a:spcPts val="0"/>
              </a:spcBef>
            </a:pPr>
            <a:endParaRPr lang="en-US" sz="2900" dirty="0">
              <a:latin typeface="Cambria" panose="02040503050406030204" pitchFamily="18" charset="0"/>
            </a:endParaRPr>
          </a:p>
          <a:p>
            <a:pPr algn="just">
              <a:spcBef>
                <a:spcPts val="0"/>
              </a:spcBef>
            </a:pPr>
            <a:endParaRPr lang="en-US" sz="2900" dirty="0">
              <a:latin typeface="Cambria" panose="02040503050406030204" pitchFamily="18" charset="0"/>
            </a:endParaRPr>
          </a:p>
          <a:p>
            <a:pPr algn="l">
              <a:spcBef>
                <a:spcPts val="0"/>
              </a:spcBef>
            </a:pPr>
            <a:endParaRPr lang="en-US" sz="2900" dirty="0">
              <a:latin typeface="Cambria" panose="02040503050406030204" pitchFamily="18" charset="0"/>
            </a:endParaRPr>
          </a:p>
          <a:p>
            <a:pPr algn="l">
              <a:spcBef>
                <a:spcPts val="0"/>
              </a:spcBef>
            </a:pPr>
            <a:endParaRPr lang="en-US" sz="2900" dirty="0">
              <a:latin typeface="Cambria" panose="02040503050406030204" pitchFamily="18" charset="0"/>
            </a:endParaRPr>
          </a:p>
          <a:p>
            <a:pPr algn="l">
              <a:spcBef>
                <a:spcPts val="0"/>
              </a:spcBef>
            </a:pPr>
            <a:endParaRPr lang="en-US" sz="2900" dirty="0">
              <a:latin typeface="Cambria" panose="02040503050406030204" pitchFamily="18" charset="0"/>
            </a:endParaRPr>
          </a:p>
        </p:txBody>
      </p:sp>
      <p:sp>
        <p:nvSpPr>
          <p:cNvPr id="9" name="Subtitle 2"/>
          <p:cNvSpPr txBox="1">
            <a:spLocks/>
          </p:cNvSpPr>
          <p:nvPr/>
        </p:nvSpPr>
        <p:spPr>
          <a:xfrm>
            <a:off x="12314092" y="4937912"/>
            <a:ext cx="19641782" cy="700889"/>
          </a:xfrm>
          <a:prstGeom prst="rect">
            <a:avLst/>
          </a:prstGeom>
          <a:solidFill>
            <a:srgbClr val="002060"/>
          </a:solidFill>
          <a:ln>
            <a:solidFill>
              <a:srgbClr val="002060"/>
            </a:solidFill>
          </a:ln>
        </p:spPr>
        <p:txBody>
          <a:bodyPr vert="horz" lIns="106674" tIns="53337" rIns="106674" bIns="53337" rtlCol="0" anchor="ctr">
            <a:normAutofit fontScale="92500"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100" dirty="0">
                <a:solidFill>
                  <a:schemeClr val="bg1"/>
                </a:solidFill>
                <a:latin typeface="Cambria" panose="02040503050406030204" pitchFamily="18" charset="0"/>
              </a:rPr>
              <a:t>Game Images</a:t>
            </a:r>
          </a:p>
        </p:txBody>
      </p:sp>
      <p:sp>
        <p:nvSpPr>
          <p:cNvPr id="12" name="Subtitle 2"/>
          <p:cNvSpPr txBox="1">
            <a:spLocks/>
          </p:cNvSpPr>
          <p:nvPr/>
        </p:nvSpPr>
        <p:spPr>
          <a:xfrm>
            <a:off x="32572096" y="14802189"/>
            <a:ext cx="10914743" cy="7044521"/>
          </a:xfrm>
          <a:prstGeom prst="rect">
            <a:avLst/>
          </a:prstGeom>
          <a:noFill/>
          <a:ln>
            <a:solidFill>
              <a:srgbClr val="002060"/>
            </a:solidFill>
          </a:ln>
        </p:spPr>
        <p:txBody>
          <a:bodyPr vert="horz" lIns="106674" tIns="53337" rIns="106674" bIns="53337" rtlCol="0" anchor="t">
            <a:normAutofit fontScale="92500"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342900" marR="0" lvl="0" indent="-342900" algn="l">
              <a:lnSpc>
                <a:spcPct val="115000"/>
              </a:lnSpc>
              <a:spcBef>
                <a:spcPts val="0"/>
              </a:spcBef>
              <a:spcAft>
                <a:spcPts val="0"/>
              </a:spcAft>
              <a:buFont typeface="Symbol" pitchFamily="2" charset="2"/>
              <a:buChar char=""/>
            </a:pPr>
            <a:r>
              <a:rPr lang="en-US" sz="3200" b="1" kern="100" dirty="0">
                <a:effectLst/>
                <a:latin typeface="Times New Roman" panose="02020603050405020304" pitchFamily="18" charset="0"/>
                <a:ea typeface="Aptos" panose="020B0004020202020204" pitchFamily="34" charset="0"/>
                <a:cs typeface="Times New Roman" panose="02020603050405020304" pitchFamily="18" charset="0"/>
              </a:rPr>
              <a:t>Conclusions </a:t>
            </a:r>
            <a:endParaRPr lang="en-US" sz="3200" b="1" kern="100" dirty="0">
              <a:effectLst/>
              <a:latin typeface="Aptos" panose="020B0004020202020204" pitchFamily="34" charset="0"/>
              <a:ea typeface="Aptos" panose="020B0004020202020204" pitchFamily="34" charset="0"/>
              <a:cs typeface="Times New Roman" panose="02020603050405020304" pitchFamily="18" charset="0"/>
            </a:endParaRPr>
          </a:p>
          <a:p>
            <a:pPr marL="914400" marR="0" lvl="1" indent="-457200" algn="l">
              <a:lnSpc>
                <a:spcPct val="115000"/>
              </a:lnSpc>
              <a:spcBef>
                <a:spcPts val="0"/>
              </a:spcBef>
              <a:spcAft>
                <a:spcPts val="0"/>
              </a:spcAft>
              <a:buFont typeface="Arial" panose="020B0604020202020204" pitchFamily="34" charset="0"/>
              <a:buChar char="•"/>
            </a:pPr>
            <a:r>
              <a:rPr lang="en-US" sz="3200" kern="100" dirty="0">
                <a:effectLst/>
                <a:latin typeface="Times New Roman" panose="02020603050405020304" pitchFamily="18" charset="0"/>
                <a:ea typeface="Aptos" panose="020B0004020202020204" pitchFamily="34" charset="0"/>
                <a:cs typeface="Times New Roman" panose="02020603050405020304" pitchFamily="18" charset="0"/>
              </a:rPr>
              <a:t>Children demonstrated steady gains evident by perceptual analysis in the three characteristics of CAS.</a:t>
            </a:r>
            <a:endParaRPr lang="en-US" sz="3200" kern="100" dirty="0">
              <a:effectLst/>
              <a:latin typeface="Aptos" panose="020B0004020202020204" pitchFamily="34" charset="0"/>
              <a:ea typeface="Aptos" panose="020B0004020202020204" pitchFamily="34" charset="0"/>
              <a:cs typeface="Times New Roman" panose="02020603050405020304" pitchFamily="18" charset="0"/>
            </a:endParaRPr>
          </a:p>
          <a:p>
            <a:pPr marL="914400" marR="0" lvl="1" indent="-457200" algn="l">
              <a:lnSpc>
                <a:spcPct val="115000"/>
              </a:lnSpc>
              <a:spcBef>
                <a:spcPts val="0"/>
              </a:spcBef>
              <a:spcAft>
                <a:spcPts val="0"/>
              </a:spcAft>
              <a:buFont typeface="Arial" panose="020B0604020202020204" pitchFamily="34" charset="0"/>
              <a:buChar char="•"/>
            </a:pPr>
            <a:r>
              <a:rPr lang="en-US" sz="3200" kern="100" dirty="0">
                <a:effectLst/>
                <a:latin typeface="Times New Roman" panose="02020603050405020304" pitchFamily="18" charset="0"/>
                <a:ea typeface="Aptos" panose="020B0004020202020204" pitchFamily="34" charset="0"/>
                <a:cs typeface="Times New Roman" panose="02020603050405020304" pitchFamily="18" charset="0"/>
              </a:rPr>
              <a:t>Participants, families, and clinicians expressed their enjoyment of the app implementation and how it provides flexibility to clinicians to provide intensive intervention to children with CAS. </a:t>
            </a:r>
            <a:endParaRPr lang="en-US" sz="3200" kern="100" dirty="0">
              <a:effectLst/>
              <a:latin typeface="Aptos" panose="020B0004020202020204" pitchFamily="34" charset="0"/>
              <a:ea typeface="Aptos" panose="020B0004020202020204" pitchFamily="34" charset="0"/>
              <a:cs typeface="Times New Roman" panose="02020603050405020304" pitchFamily="18" charset="0"/>
            </a:endParaRPr>
          </a:p>
          <a:p>
            <a:pPr marL="342900" marR="0" lvl="0" indent="-342900" algn="l">
              <a:lnSpc>
                <a:spcPct val="115000"/>
              </a:lnSpc>
              <a:spcBef>
                <a:spcPts val="0"/>
              </a:spcBef>
              <a:spcAft>
                <a:spcPts val="0"/>
              </a:spcAft>
              <a:buFont typeface="Symbol" pitchFamily="2" charset="2"/>
              <a:buChar char=""/>
            </a:pPr>
            <a:r>
              <a:rPr lang="en-US" sz="3200" b="1" kern="100" dirty="0">
                <a:effectLst/>
                <a:latin typeface="Times New Roman" panose="02020603050405020304" pitchFamily="18" charset="0"/>
                <a:ea typeface="Aptos" panose="020B0004020202020204" pitchFamily="34" charset="0"/>
                <a:cs typeface="Times New Roman" panose="02020603050405020304" pitchFamily="18" charset="0"/>
              </a:rPr>
              <a:t>Future directions </a:t>
            </a:r>
            <a:endParaRPr lang="en-US" sz="3200" b="1" kern="100" dirty="0">
              <a:effectLst/>
              <a:latin typeface="Aptos" panose="020B0004020202020204" pitchFamily="34" charset="0"/>
              <a:ea typeface="Aptos" panose="020B0004020202020204" pitchFamily="34" charset="0"/>
              <a:cs typeface="Times New Roman" panose="02020603050405020304" pitchFamily="18" charset="0"/>
            </a:endParaRPr>
          </a:p>
          <a:p>
            <a:pPr marL="914400" marR="0" lvl="1" indent="-457200" algn="l">
              <a:lnSpc>
                <a:spcPct val="115000"/>
              </a:lnSpc>
              <a:spcBef>
                <a:spcPts val="0"/>
              </a:spcBef>
              <a:spcAft>
                <a:spcPts val="0"/>
              </a:spcAft>
              <a:buFont typeface="Arial" panose="020B0604020202020204" pitchFamily="34" charset="0"/>
              <a:buChar char="•"/>
            </a:pPr>
            <a:r>
              <a:rPr lang="en-US" sz="3200" kern="100" dirty="0">
                <a:latin typeface="Times New Roman" panose="02020603050405020304" pitchFamily="18" charset="0"/>
                <a:ea typeface="Aptos" panose="020B0004020202020204" pitchFamily="34" charset="0"/>
                <a:cs typeface="Times New Roman" panose="02020603050405020304" pitchFamily="18" charset="0"/>
              </a:rPr>
              <a:t>Incorporate the data from acoustic analyses to further analyze data. </a:t>
            </a:r>
            <a:endParaRPr lang="en-US" sz="3200" kern="100" dirty="0">
              <a:latin typeface="Aptos" panose="020B0004020202020204" pitchFamily="34" charset="0"/>
              <a:ea typeface="Aptos" panose="020B0004020202020204" pitchFamily="34" charset="0"/>
              <a:cs typeface="Times New Roman" panose="02020603050405020304" pitchFamily="18" charset="0"/>
            </a:endParaRPr>
          </a:p>
          <a:p>
            <a:pPr marL="914400" marR="0" lvl="1" indent="-457200" algn="l">
              <a:lnSpc>
                <a:spcPct val="115000"/>
              </a:lnSpc>
              <a:spcBef>
                <a:spcPts val="0"/>
              </a:spcBef>
              <a:spcAft>
                <a:spcPts val="0"/>
              </a:spcAft>
              <a:buFont typeface="Arial" panose="020B0604020202020204" pitchFamily="34" charset="0"/>
              <a:buChar char="•"/>
            </a:pPr>
            <a:r>
              <a:rPr lang="en-US" sz="3200" kern="100" dirty="0">
                <a:effectLst/>
                <a:latin typeface="Times New Roman" panose="02020603050405020304" pitchFamily="18" charset="0"/>
                <a:ea typeface="Aptos" panose="020B0004020202020204" pitchFamily="34" charset="0"/>
                <a:cs typeface="Times New Roman" panose="02020603050405020304" pitchFamily="18" charset="0"/>
              </a:rPr>
              <a:t>Test on a larger participant pool with speech sound disorders, CAS, and phonological disorders. </a:t>
            </a:r>
            <a:endParaRPr lang="en-US" sz="3200" kern="100" dirty="0">
              <a:latin typeface="Aptos" panose="020B0004020202020204" pitchFamily="34" charset="0"/>
              <a:ea typeface="Aptos" panose="020B0004020202020204" pitchFamily="34" charset="0"/>
              <a:cs typeface="Times New Roman" panose="02020603050405020304" pitchFamily="18" charset="0"/>
            </a:endParaRPr>
          </a:p>
          <a:p>
            <a:pPr marL="914400" marR="0" lvl="1" indent="-457200" algn="l">
              <a:lnSpc>
                <a:spcPct val="115000"/>
              </a:lnSpc>
              <a:spcBef>
                <a:spcPts val="0"/>
              </a:spcBef>
              <a:spcAft>
                <a:spcPts val="0"/>
              </a:spcAft>
              <a:buFont typeface="Arial" panose="020B0604020202020204" pitchFamily="34" charset="0"/>
              <a:buChar char="•"/>
            </a:pPr>
            <a:r>
              <a:rPr lang="en-US" sz="3200" kern="100" dirty="0">
                <a:effectLst/>
                <a:latin typeface="Times New Roman" panose="02020603050405020304" pitchFamily="18" charset="0"/>
                <a:ea typeface="Aptos" panose="020B0004020202020204" pitchFamily="34" charset="0"/>
                <a:cs typeface="Times New Roman" panose="02020603050405020304" pitchFamily="18" charset="0"/>
              </a:rPr>
              <a:t>Provide more opportunity for parent training prior to the start of app implementation.</a:t>
            </a:r>
            <a:endParaRPr lang="en-US" sz="3200" kern="100" dirty="0">
              <a:effectLst/>
              <a:latin typeface="Aptos" panose="020B0004020202020204" pitchFamily="34" charset="0"/>
              <a:ea typeface="Aptos" panose="020B0004020202020204" pitchFamily="34" charset="0"/>
              <a:cs typeface="Times New Roman" panose="02020603050405020304" pitchFamily="18" charset="0"/>
            </a:endParaRPr>
          </a:p>
          <a:p>
            <a:pPr algn="l">
              <a:spcBef>
                <a:spcPts val="0"/>
              </a:spcBef>
            </a:pPr>
            <a:endParaRPr lang="en-US" sz="3700" dirty="0">
              <a:latin typeface="Cambria" panose="02040503050406030204" pitchFamily="18" charset="0"/>
            </a:endParaRPr>
          </a:p>
        </p:txBody>
      </p:sp>
      <p:sp>
        <p:nvSpPr>
          <p:cNvPr id="13" name="Subtitle 2"/>
          <p:cNvSpPr txBox="1">
            <a:spLocks/>
          </p:cNvSpPr>
          <p:nvPr/>
        </p:nvSpPr>
        <p:spPr>
          <a:xfrm>
            <a:off x="369597" y="4927623"/>
            <a:ext cx="11308920" cy="913158"/>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Introduction</a:t>
            </a:r>
          </a:p>
        </p:txBody>
      </p:sp>
      <p:sp>
        <p:nvSpPr>
          <p:cNvPr id="15" name="Subtitle 2"/>
          <p:cNvSpPr txBox="1">
            <a:spLocks/>
          </p:cNvSpPr>
          <p:nvPr/>
        </p:nvSpPr>
        <p:spPr>
          <a:xfrm>
            <a:off x="32591449" y="4927623"/>
            <a:ext cx="10914743" cy="913158"/>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Qualitative Results</a:t>
            </a:r>
          </a:p>
        </p:txBody>
      </p:sp>
      <p:sp>
        <p:nvSpPr>
          <p:cNvPr id="16" name="Subtitle 2"/>
          <p:cNvSpPr txBox="1">
            <a:spLocks/>
          </p:cNvSpPr>
          <p:nvPr/>
        </p:nvSpPr>
        <p:spPr>
          <a:xfrm>
            <a:off x="12300593" y="6000072"/>
            <a:ext cx="19641782" cy="7182962"/>
          </a:xfrm>
          <a:prstGeom prst="rect">
            <a:avLst/>
          </a:prstGeom>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endParaRPr lang="en-US" sz="3700" dirty="0">
              <a:latin typeface="Cambria" panose="02040503050406030204" pitchFamily="18" charset="0"/>
            </a:endParaRPr>
          </a:p>
        </p:txBody>
      </p:sp>
      <p:sp>
        <p:nvSpPr>
          <p:cNvPr id="17" name="Subtitle 2"/>
          <p:cNvSpPr txBox="1">
            <a:spLocks/>
          </p:cNvSpPr>
          <p:nvPr/>
        </p:nvSpPr>
        <p:spPr>
          <a:xfrm>
            <a:off x="32492932" y="13650545"/>
            <a:ext cx="10914743" cy="913158"/>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800" dirty="0">
                <a:solidFill>
                  <a:schemeClr val="bg1"/>
                </a:solidFill>
                <a:latin typeface="Cambria" panose="02040503050406030204" pitchFamily="18" charset="0"/>
              </a:rPr>
              <a:t>Conclusions</a:t>
            </a:r>
          </a:p>
        </p:txBody>
      </p:sp>
      <p:sp>
        <p:nvSpPr>
          <p:cNvPr id="18" name="Subtitle 2"/>
          <p:cNvSpPr txBox="1">
            <a:spLocks/>
          </p:cNvSpPr>
          <p:nvPr/>
        </p:nvSpPr>
        <p:spPr>
          <a:xfrm>
            <a:off x="32591449" y="22140490"/>
            <a:ext cx="10914743" cy="633625"/>
          </a:xfrm>
          <a:prstGeom prst="rect">
            <a:avLst/>
          </a:prstGeom>
          <a:solidFill>
            <a:srgbClr val="002060"/>
          </a:solidFill>
          <a:ln>
            <a:solidFill>
              <a:srgbClr val="002060"/>
            </a:solidFill>
          </a:ln>
        </p:spPr>
        <p:txBody>
          <a:bodyPr vert="horz" lIns="106674" tIns="53337" rIns="106674" bIns="53337" rtlCol="0" anchor="ctr">
            <a:normAutofit fontScale="92500"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700" dirty="0">
                <a:solidFill>
                  <a:schemeClr val="bg1"/>
                </a:solidFill>
                <a:latin typeface="Cambria" panose="02040503050406030204" pitchFamily="18" charset="0"/>
              </a:rPr>
              <a:t>Acknowledgements</a:t>
            </a:r>
          </a:p>
        </p:txBody>
      </p:sp>
      <p:sp>
        <p:nvSpPr>
          <p:cNvPr id="19" name="Subtitle 2"/>
          <p:cNvSpPr txBox="1">
            <a:spLocks/>
          </p:cNvSpPr>
          <p:nvPr/>
        </p:nvSpPr>
        <p:spPr>
          <a:xfrm>
            <a:off x="32572096" y="6141488"/>
            <a:ext cx="10914743" cy="7041546"/>
          </a:xfrm>
          <a:prstGeom prst="rect">
            <a:avLst/>
          </a:prstGeom>
          <a:noFill/>
          <a:ln>
            <a:solidFill>
              <a:srgbClr val="002060"/>
            </a:solidFill>
          </a:ln>
        </p:spPr>
        <p:txBody>
          <a:bodyPr vert="horz" lIns="106674" tIns="53337" rIns="106674" bIns="53337" rtlCol="0" anchor="t">
            <a:normAutofit fontScale="92500" lnSpcReduction="2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0" marR="0" algn="l">
              <a:lnSpc>
                <a:spcPct val="115000"/>
              </a:lnSpc>
              <a:spcBef>
                <a:spcPts val="0"/>
              </a:spcBef>
              <a:spcAft>
                <a:spcPts val="800"/>
              </a:spcAft>
            </a:pPr>
            <a:r>
              <a:rPr lang="en-US" sz="3200" b="1" kern="100" dirty="0">
                <a:effectLst/>
                <a:latin typeface="Times New Roman" panose="02020603050405020304" pitchFamily="18" charset="0"/>
                <a:ea typeface="Aptos" panose="020B0004020202020204" pitchFamily="34" charset="0"/>
                <a:cs typeface="Times New Roman" panose="02020603050405020304" pitchFamily="18" charset="0"/>
              </a:rPr>
              <a:t>Child </a:t>
            </a:r>
            <a:endParaRPr lang="en-US" sz="3200" b="1" kern="100" dirty="0">
              <a:effectLst/>
              <a:latin typeface="Aptos" panose="020B0004020202020204" pitchFamily="34" charset="0"/>
              <a:ea typeface="Aptos" panose="020B0004020202020204" pitchFamily="34" charset="0"/>
              <a:cs typeface="Times New Roman" panose="02020603050405020304" pitchFamily="18" charset="0"/>
            </a:endParaRPr>
          </a:p>
          <a:p>
            <a:pPr marL="457200" marR="0" lvl="0" indent="-457200" algn="l">
              <a:lnSpc>
                <a:spcPct val="115000"/>
              </a:lnSpc>
              <a:spcBef>
                <a:spcPts val="0"/>
              </a:spcBef>
              <a:spcAft>
                <a:spcPts val="0"/>
              </a:spcAft>
              <a:buFont typeface="Arial" panose="020B0604020202020204" pitchFamily="34" charset="0"/>
              <a:buChar char="•"/>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Children reported enjoying the features that the game had to offer (e.g. rewards, characters, gameplay features).</a:t>
            </a:r>
            <a:endParaRPr lang="en-US" sz="2800" kern="100" dirty="0">
              <a:latin typeface="Aptos" panose="020B0004020202020204" pitchFamily="34" charset="0"/>
              <a:ea typeface="Aptos" panose="020B0004020202020204" pitchFamily="34" charset="0"/>
              <a:cs typeface="Times New Roman" panose="02020603050405020304" pitchFamily="18" charset="0"/>
            </a:endParaRPr>
          </a:p>
          <a:p>
            <a:pPr marL="457200" marR="0" lvl="0" indent="-457200" algn="l">
              <a:lnSpc>
                <a:spcPct val="115000"/>
              </a:lnSpc>
              <a:spcBef>
                <a:spcPts val="0"/>
              </a:spcBef>
              <a:spcAft>
                <a:spcPts val="0"/>
              </a:spcAft>
              <a:buFont typeface="Arial" panose="020B0604020202020204" pitchFamily="34" charset="0"/>
              <a:buChar char="•"/>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A child reported that they wished to have an opportunity to practice more words that they use in their “every day conversational speech”.</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l">
              <a:lnSpc>
                <a:spcPct val="115000"/>
              </a:lnSpc>
              <a:spcBef>
                <a:spcPts val="0"/>
              </a:spcBef>
              <a:spcAft>
                <a:spcPts val="800"/>
              </a:spcAft>
            </a:pPr>
            <a:r>
              <a:rPr lang="en-US" sz="3200" b="1" kern="100" dirty="0">
                <a:effectLst/>
                <a:latin typeface="Times New Roman" panose="02020603050405020304" pitchFamily="18" charset="0"/>
                <a:ea typeface="Aptos" panose="020B0004020202020204" pitchFamily="34" charset="0"/>
                <a:cs typeface="Times New Roman" panose="02020603050405020304" pitchFamily="18" charset="0"/>
              </a:rPr>
              <a:t>Clinician</a:t>
            </a:r>
            <a:endParaRPr lang="en-US" sz="3200" b="1" kern="100" dirty="0">
              <a:effectLst/>
              <a:latin typeface="Aptos" panose="020B0004020202020204" pitchFamily="34" charset="0"/>
              <a:ea typeface="Aptos" panose="020B0004020202020204" pitchFamily="34" charset="0"/>
              <a:cs typeface="Times New Roman" panose="02020603050405020304" pitchFamily="18" charset="0"/>
            </a:endParaRPr>
          </a:p>
          <a:p>
            <a:pPr marL="457200" marR="0" lvl="0" indent="-457200" algn="l">
              <a:lnSpc>
                <a:spcPct val="115000"/>
              </a:lnSpc>
              <a:spcBef>
                <a:spcPts val="0"/>
              </a:spcBef>
              <a:spcAft>
                <a:spcPts val="0"/>
              </a:spcAft>
              <a:buFont typeface="Arial" panose="020B0604020202020204" pitchFamily="34" charset="0"/>
              <a:buChar char="•"/>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Clinicians enjoyed the flexibility that this app allowed for in order to administer an intensive intervention. </a:t>
            </a:r>
          </a:p>
          <a:p>
            <a:pPr marL="457200" marR="0" lvl="0" indent="-457200" algn="l">
              <a:lnSpc>
                <a:spcPct val="115000"/>
              </a:lnSpc>
              <a:spcBef>
                <a:spcPts val="0"/>
              </a:spcBef>
              <a:spcAft>
                <a:spcPts val="0"/>
              </a:spcAft>
              <a:buFont typeface="Arial" panose="020B0604020202020204" pitchFamily="34" charset="0"/>
              <a:buChar char="•"/>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Two clinicians noted that implementing difficulty levels would have been helpful for younger children.</a:t>
            </a:r>
            <a:endParaRPr lang="en-US" sz="2800" kern="100" dirty="0">
              <a:latin typeface="Aptos" panose="020B0004020202020204" pitchFamily="34" charset="0"/>
              <a:ea typeface="Aptos" panose="020B0004020202020204" pitchFamily="34" charset="0"/>
              <a:cs typeface="Times New Roman" panose="02020603050405020304" pitchFamily="18" charset="0"/>
            </a:endParaRPr>
          </a:p>
          <a:p>
            <a:pPr marL="457200" marR="0" lvl="0" indent="-457200" algn="l">
              <a:lnSpc>
                <a:spcPct val="115000"/>
              </a:lnSpc>
              <a:spcBef>
                <a:spcPts val="0"/>
              </a:spcBef>
              <a:spcAft>
                <a:spcPts val="0"/>
              </a:spcAft>
              <a:buFont typeface="Arial" panose="020B0604020202020204" pitchFamily="34" charset="0"/>
              <a:buChar char="•"/>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Clinicians appreciated the parent training day, however they noted that more parent training would have been beneficial. </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l">
              <a:lnSpc>
                <a:spcPct val="115000"/>
              </a:lnSpc>
              <a:spcBef>
                <a:spcPts val="0"/>
              </a:spcBef>
              <a:spcAft>
                <a:spcPts val="800"/>
              </a:spcAft>
            </a:pPr>
            <a:r>
              <a:rPr lang="en-US" sz="3200" b="1" kern="100" dirty="0">
                <a:effectLst/>
                <a:latin typeface="Times New Roman" panose="02020603050405020304" pitchFamily="18" charset="0"/>
                <a:ea typeface="Aptos" panose="020B0004020202020204" pitchFamily="34" charset="0"/>
                <a:cs typeface="Times New Roman" panose="02020603050405020304" pitchFamily="18" charset="0"/>
              </a:rPr>
              <a:t>Family </a:t>
            </a:r>
            <a:endParaRPr lang="en-US" sz="3200" b="1" kern="100" dirty="0">
              <a:effectLst/>
              <a:latin typeface="Aptos" panose="020B0004020202020204" pitchFamily="34" charset="0"/>
              <a:ea typeface="Aptos" panose="020B0004020202020204" pitchFamily="34" charset="0"/>
              <a:cs typeface="Times New Roman" panose="02020603050405020304" pitchFamily="18" charset="0"/>
            </a:endParaRPr>
          </a:p>
          <a:p>
            <a:pPr marL="457200" marR="0" lvl="0" indent="-457200" algn="l">
              <a:lnSpc>
                <a:spcPct val="115000"/>
              </a:lnSpc>
              <a:spcBef>
                <a:spcPts val="0"/>
              </a:spcBef>
              <a:spcAft>
                <a:spcPts val="0"/>
              </a:spcAft>
              <a:buFont typeface="Arial" panose="020B0604020202020204" pitchFamily="34" charset="0"/>
              <a:buChar char="•"/>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Families have enjoyed being involved in helping their child at home.</a:t>
            </a:r>
            <a:endParaRPr lang="en-US" sz="2800" kern="100" dirty="0">
              <a:latin typeface="Aptos" panose="020B0004020202020204" pitchFamily="34" charset="0"/>
              <a:ea typeface="Aptos" panose="020B0004020202020204" pitchFamily="34" charset="0"/>
              <a:cs typeface="Times New Roman" panose="02020603050405020304" pitchFamily="18" charset="0"/>
            </a:endParaRPr>
          </a:p>
          <a:p>
            <a:pPr marL="457200" marR="0" lvl="0" indent="-457200" algn="l">
              <a:lnSpc>
                <a:spcPct val="115000"/>
              </a:lnSpc>
              <a:spcBef>
                <a:spcPts val="0"/>
              </a:spcBef>
              <a:spcAft>
                <a:spcPts val="0"/>
              </a:spcAft>
              <a:buFont typeface="Arial" panose="020B0604020202020204" pitchFamily="34" charset="0"/>
              <a:buChar char="•"/>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Families reported that they would use this app in the future to help with their child’s speech.</a:t>
            </a:r>
            <a:endParaRPr lang="en-US" sz="2800" kern="100" dirty="0">
              <a:latin typeface="Aptos" panose="020B0004020202020204" pitchFamily="34" charset="0"/>
              <a:ea typeface="Aptos" panose="020B0004020202020204" pitchFamily="34" charset="0"/>
              <a:cs typeface="Times New Roman" panose="02020603050405020304" pitchFamily="18" charset="0"/>
            </a:endParaRPr>
          </a:p>
          <a:p>
            <a:pPr marL="457200" marR="0" lvl="0" indent="-457200" algn="l">
              <a:lnSpc>
                <a:spcPct val="115000"/>
              </a:lnSpc>
              <a:spcBef>
                <a:spcPts val="0"/>
              </a:spcBef>
              <a:spcAft>
                <a:spcPts val="0"/>
              </a:spcAft>
              <a:buFont typeface="Arial" panose="020B0604020202020204" pitchFamily="34" charset="0"/>
              <a:buChar char="•"/>
            </a:pPr>
            <a:r>
              <a:rPr lang="en-US" sz="2800" kern="100" dirty="0">
                <a:effectLst/>
                <a:latin typeface="Times New Roman" panose="02020603050405020304" pitchFamily="18" charset="0"/>
                <a:ea typeface="Aptos" panose="020B0004020202020204" pitchFamily="34" charset="0"/>
                <a:cs typeface="Times New Roman" panose="02020603050405020304" pitchFamily="18" charset="0"/>
              </a:rPr>
              <a:t>Parents reported noticeable improvements in their child’s speech.</a:t>
            </a:r>
            <a:endParaRPr lang="en-US" sz="28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l">
              <a:lnSpc>
                <a:spcPct val="115000"/>
              </a:lnSpc>
              <a:spcBef>
                <a:spcPts val="0"/>
              </a:spcBef>
              <a:spcAft>
                <a:spcPts val="800"/>
              </a:spcAft>
            </a:pPr>
            <a:endParaRPr lang="en-US" sz="3400" kern="100" dirty="0">
              <a:effectLst/>
              <a:latin typeface="Aptos" panose="020B0004020202020204" pitchFamily="34" charset="0"/>
              <a:ea typeface="Aptos" panose="020B0004020202020204" pitchFamily="34" charset="0"/>
              <a:cs typeface="Times New Roman" panose="02020603050405020304" pitchFamily="18" charset="0"/>
            </a:endParaRPr>
          </a:p>
          <a:p>
            <a:pPr algn="l">
              <a:spcBef>
                <a:spcPts val="0"/>
              </a:spcBef>
            </a:pPr>
            <a:endParaRPr lang="en-US" sz="3700" dirty="0">
              <a:latin typeface="Cambria" panose="02040503050406030204" pitchFamily="18" charset="0"/>
            </a:endParaRPr>
          </a:p>
          <a:p>
            <a:pPr algn="l">
              <a:spcBef>
                <a:spcPts val="0"/>
              </a:spcBef>
            </a:pPr>
            <a:endParaRPr lang="en-US" sz="3700" dirty="0">
              <a:latin typeface="Cambria" panose="02040503050406030204" pitchFamily="18" charset="0"/>
            </a:endParaRPr>
          </a:p>
        </p:txBody>
      </p:sp>
      <p:sp>
        <p:nvSpPr>
          <p:cNvPr id="30" name="Subtitle 2"/>
          <p:cNvSpPr txBox="1">
            <a:spLocks/>
          </p:cNvSpPr>
          <p:nvPr/>
        </p:nvSpPr>
        <p:spPr>
          <a:xfrm>
            <a:off x="12125439" y="13777876"/>
            <a:ext cx="19641782" cy="868329"/>
          </a:xfrm>
          <a:prstGeom prst="rect">
            <a:avLst/>
          </a:prstGeom>
          <a:solidFill>
            <a:srgbClr val="002060"/>
          </a:solidFill>
          <a:ln>
            <a:solidFill>
              <a:srgbClr val="002060"/>
            </a:solidFill>
          </a:ln>
        </p:spPr>
        <p:txBody>
          <a:bodyPr vert="horz" lIns="106674" tIns="53337" rIns="106674" bIns="53337" rtlCol="0" anchor="ctr">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5100" dirty="0">
                <a:solidFill>
                  <a:schemeClr val="bg1"/>
                </a:solidFill>
                <a:latin typeface="Cambria" panose="02040503050406030204" pitchFamily="18" charset="0"/>
              </a:rPr>
              <a:t> Perceptual Analysis Results</a:t>
            </a:r>
          </a:p>
        </p:txBody>
      </p:sp>
      <p:cxnSp>
        <p:nvCxnSpPr>
          <p:cNvPr id="50" name="Straight Connector 49"/>
          <p:cNvCxnSpPr/>
          <p:nvPr/>
        </p:nvCxnSpPr>
        <p:spPr>
          <a:xfrm>
            <a:off x="22088147" y="7625501"/>
            <a:ext cx="40081" cy="4489211"/>
          </a:xfrm>
          <a:prstGeom prst="line">
            <a:avLst/>
          </a:prstGeom>
          <a:ln>
            <a:solidFill>
              <a:schemeClr val="bg1">
                <a:lumMod val="75000"/>
              </a:schemeClr>
            </a:solidFill>
            <a:prstDash val="solid"/>
          </a:ln>
        </p:spPr>
        <p:style>
          <a:lnRef idx="2">
            <a:schemeClr val="dk1"/>
          </a:lnRef>
          <a:fillRef idx="0">
            <a:schemeClr val="dk1"/>
          </a:fillRef>
          <a:effectRef idx="1">
            <a:schemeClr val="dk1"/>
          </a:effectRef>
          <a:fontRef idx="minor">
            <a:schemeClr val="tx1"/>
          </a:fontRef>
        </p:style>
      </p:cxnSp>
      <p:sp>
        <p:nvSpPr>
          <p:cNvPr id="60" name="TextBox 59"/>
          <p:cNvSpPr txBox="1"/>
          <p:nvPr/>
        </p:nvSpPr>
        <p:spPr>
          <a:xfrm>
            <a:off x="14183346" y="6225097"/>
            <a:ext cx="5933453" cy="723269"/>
          </a:xfrm>
          <a:prstGeom prst="rect">
            <a:avLst/>
          </a:prstGeom>
          <a:noFill/>
        </p:spPr>
        <p:txBody>
          <a:bodyPr wrap="square" lIns="106674" tIns="53337" rIns="106674" bIns="53337" rtlCol="0">
            <a:spAutoFit/>
          </a:bodyPr>
          <a:lstStyle/>
          <a:p>
            <a:r>
              <a:rPr lang="en-US" sz="4000" dirty="0">
                <a:latin typeface="Cambria" panose="02040503050406030204" pitchFamily="18" charset="0"/>
              </a:rPr>
              <a:t>Setting Game Parameters</a:t>
            </a:r>
          </a:p>
        </p:txBody>
      </p:sp>
      <p:pic>
        <p:nvPicPr>
          <p:cNvPr id="161" name="Picture 160"/>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908216" y="756000"/>
            <a:ext cx="2125944" cy="2813750"/>
          </a:xfrm>
          <a:prstGeom prst="rect">
            <a:avLst/>
          </a:prstGeom>
        </p:spPr>
      </p:pic>
      <p:sp>
        <p:nvSpPr>
          <p:cNvPr id="85" name="Subtitle 2"/>
          <p:cNvSpPr txBox="1">
            <a:spLocks/>
          </p:cNvSpPr>
          <p:nvPr/>
        </p:nvSpPr>
        <p:spPr>
          <a:xfrm>
            <a:off x="32552335" y="26164469"/>
            <a:ext cx="10914743" cy="6636547"/>
          </a:xfrm>
          <a:prstGeom prst="rect">
            <a:avLst/>
          </a:prstGeom>
          <a:noFill/>
          <a:ln>
            <a:solidFill>
              <a:srgbClr val="002060"/>
            </a:solidFill>
          </a:ln>
        </p:spPr>
        <p:txBody>
          <a:bodyPr vert="horz" lIns="106674" tIns="53337" rIns="106674" bIns="53337" rtlCol="0" anchor="t">
            <a:normAutofit fontScale="70000" lnSpcReduction="2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0" marR="0" algn="l">
              <a:lnSpc>
                <a:spcPct val="115000"/>
              </a:lnSpc>
              <a:spcBef>
                <a:spcPts val="0"/>
              </a:spcBef>
              <a:spcAft>
                <a:spcPts val="800"/>
              </a:spcAft>
            </a:pPr>
            <a:r>
              <a:rPr lang="en-US" sz="3100" kern="100" dirty="0">
                <a:solidFill>
                  <a:srgbClr val="222222"/>
                </a:solidFill>
                <a:effectLst/>
                <a:latin typeface="Arial" panose="020B0604020202020204" pitchFamily="34" charset="0"/>
                <a:ea typeface="Aptos" panose="020B0004020202020204" pitchFamily="34" charset="0"/>
                <a:cs typeface="Times New Roman" panose="02020603050405020304" pitchFamily="18" charset="0"/>
              </a:rPr>
              <a:t>Ahmed, B., Monroe, P., Hair, A., Tan, C. T., Gutierrez-Osuna, R., &amp; Ballard, K. J. (2018). Speech-driven mobile games for speech therapy: User experiences and feasibility. </a:t>
            </a:r>
            <a:r>
              <a:rPr lang="en-US" sz="3100" i="1" kern="100" dirty="0">
                <a:solidFill>
                  <a:srgbClr val="222222"/>
                </a:solidFill>
                <a:effectLst/>
                <a:latin typeface="Arial" panose="020B0604020202020204" pitchFamily="34" charset="0"/>
                <a:ea typeface="Aptos" panose="020B0004020202020204" pitchFamily="34" charset="0"/>
                <a:cs typeface="Times New Roman" panose="02020603050405020304" pitchFamily="18" charset="0"/>
              </a:rPr>
              <a:t>International journal of speech-language pathology</a:t>
            </a:r>
            <a:r>
              <a:rPr lang="en-US" sz="3100" kern="100" dirty="0">
                <a:solidFill>
                  <a:srgbClr val="222222"/>
                </a:solidFill>
                <a:effectLst/>
                <a:latin typeface="Arial" panose="020B0604020202020204" pitchFamily="34" charset="0"/>
                <a:ea typeface="Aptos" panose="020B0004020202020204" pitchFamily="34" charset="0"/>
                <a:cs typeface="Times New Roman" panose="02020603050405020304" pitchFamily="18" charset="0"/>
              </a:rPr>
              <a:t>, </a:t>
            </a:r>
            <a:r>
              <a:rPr lang="en-US" sz="3100" i="1" kern="100" dirty="0">
                <a:solidFill>
                  <a:srgbClr val="222222"/>
                </a:solidFill>
                <a:effectLst/>
                <a:latin typeface="Arial" panose="020B0604020202020204" pitchFamily="34" charset="0"/>
                <a:ea typeface="Aptos" panose="020B0004020202020204" pitchFamily="34" charset="0"/>
                <a:cs typeface="Times New Roman" panose="02020603050405020304" pitchFamily="18" charset="0"/>
              </a:rPr>
              <a:t>20</a:t>
            </a:r>
            <a:r>
              <a:rPr lang="en-US" sz="3100" kern="100" dirty="0">
                <a:solidFill>
                  <a:srgbClr val="222222"/>
                </a:solidFill>
                <a:effectLst/>
                <a:latin typeface="Arial" panose="020B0604020202020204" pitchFamily="34" charset="0"/>
                <a:ea typeface="Aptos" panose="020B0004020202020204" pitchFamily="34" charset="0"/>
                <a:cs typeface="Times New Roman" panose="02020603050405020304" pitchFamily="18" charset="0"/>
              </a:rPr>
              <a:t>(6), 644-658.</a:t>
            </a:r>
            <a:endParaRPr lang="en-US" sz="31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l">
              <a:lnSpc>
                <a:spcPct val="115000"/>
              </a:lnSpc>
              <a:spcBef>
                <a:spcPts val="0"/>
              </a:spcBef>
              <a:spcAft>
                <a:spcPts val="800"/>
              </a:spcAft>
            </a:pPr>
            <a:r>
              <a:rPr lang="en-US" sz="3100" kern="0"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Hair, A., Monroe, P., Ahmed, B., Ballard, K. J., &amp; Gutierrez-Osuna, R. (2018, June). Apraxia world: A speech therapy game for children with speech sound disorders. In </a:t>
            </a:r>
            <a:r>
              <a:rPr lang="en-US" sz="3100" i="1" kern="0"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Proceedings of the 17th ACM Conference on Interaction Design and Children</a:t>
            </a:r>
            <a:r>
              <a:rPr lang="en-US" sz="3100" kern="0" dirty="0">
                <a:solidFill>
                  <a:srgbClr val="222222"/>
                </a:solidFill>
                <a:effectLst/>
                <a:latin typeface="Arial" panose="020B0604020202020204" pitchFamily="34" charset="0"/>
                <a:ea typeface="Times New Roman" panose="02020603050405020304" pitchFamily="18" charset="0"/>
                <a:cs typeface="Times New Roman" panose="02020603050405020304" pitchFamily="18" charset="0"/>
              </a:rPr>
              <a:t> (pp. 119-131).</a:t>
            </a:r>
            <a:endParaRPr lang="en-US" sz="31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l">
              <a:lnSpc>
                <a:spcPct val="115000"/>
              </a:lnSpc>
              <a:spcBef>
                <a:spcPts val="0"/>
              </a:spcBef>
              <a:spcAft>
                <a:spcPts val="800"/>
              </a:spcAft>
            </a:pPr>
            <a:r>
              <a:rPr lang="en-US" sz="3100" kern="100" dirty="0">
                <a:solidFill>
                  <a:srgbClr val="222222"/>
                </a:solidFill>
                <a:effectLst/>
                <a:highlight>
                  <a:srgbClr val="FFFFFF"/>
                </a:highlight>
                <a:latin typeface="Arial" panose="020B0604020202020204" pitchFamily="34" charset="0"/>
                <a:ea typeface="Aptos" panose="020B0004020202020204" pitchFamily="34" charset="0"/>
                <a:cs typeface="Times New Roman" panose="02020603050405020304" pitchFamily="18" charset="0"/>
              </a:rPr>
              <a:t>Kleim, J. A., &amp; Jones, T. A. (2008). Principles of experience-dependent neural plasticity: implications for rehabilitation after brain damage.</a:t>
            </a:r>
            <a:endParaRPr lang="en-US" sz="31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gn="l">
              <a:lnSpc>
                <a:spcPct val="115000"/>
              </a:lnSpc>
              <a:spcBef>
                <a:spcPts val="0"/>
              </a:spcBef>
              <a:spcAft>
                <a:spcPts val="800"/>
              </a:spcAft>
            </a:pPr>
            <a:r>
              <a:rPr lang="en-US" sz="3100" kern="100" dirty="0">
                <a:solidFill>
                  <a:srgbClr val="222222"/>
                </a:solidFill>
                <a:effectLst/>
                <a:highlight>
                  <a:srgbClr val="FFFFFF"/>
                </a:highlight>
                <a:latin typeface="Arial" panose="020B0604020202020204" pitchFamily="34" charset="0"/>
                <a:ea typeface="Aptos" panose="020B0004020202020204" pitchFamily="34" charset="0"/>
                <a:cs typeface="Times New Roman" panose="02020603050405020304" pitchFamily="18" charset="0"/>
              </a:rPr>
              <a:t>Maas, E., Robin, D. A., Hula, S. N. A., Freedman, S. E., Wulf, G., Ballard, K. J., &amp; Schmidt, R. A. (2008). Principles of motor learning in treatment of motor speech disorders.</a:t>
            </a:r>
            <a:r>
              <a:rPr lang="en-US" sz="3100" kern="100" dirty="0">
                <a:effectLst/>
                <a:latin typeface="Aptos" panose="020B0004020202020204" pitchFamily="34" charset="0"/>
                <a:ea typeface="Aptos" panose="020B0004020202020204" pitchFamily="34" charset="0"/>
                <a:cs typeface="Times New Roman" panose="02020603050405020304" pitchFamily="18" charset="0"/>
              </a:rPr>
              <a:t> </a:t>
            </a:r>
          </a:p>
          <a:p>
            <a:pPr marL="0" marR="0" algn="l">
              <a:lnSpc>
                <a:spcPct val="115000"/>
              </a:lnSpc>
              <a:spcBef>
                <a:spcPts val="0"/>
              </a:spcBef>
              <a:spcAft>
                <a:spcPts val="0"/>
              </a:spcAft>
            </a:pPr>
            <a:r>
              <a:rPr lang="en-US" sz="3100" kern="100" dirty="0">
                <a:solidFill>
                  <a:srgbClr val="222222"/>
                </a:solidFill>
                <a:effectLst/>
                <a:highlight>
                  <a:srgbClr val="FFFFFF"/>
                </a:highlight>
                <a:latin typeface="Arial" panose="020B0604020202020204" pitchFamily="34" charset="0"/>
                <a:ea typeface="Aptos" panose="020B0004020202020204" pitchFamily="34" charset="0"/>
                <a:cs typeface="Times New Roman" panose="02020603050405020304" pitchFamily="18" charset="0"/>
              </a:rPr>
              <a:t>McNeil, M. R., Robin, D. A., &amp; Schmidt, R. A. (2009). Apraxia of speech: Definition and differential diagnosis. </a:t>
            </a:r>
            <a:r>
              <a:rPr lang="en-US" sz="3100" i="1" kern="100" dirty="0">
                <a:effectLst/>
                <a:latin typeface="Aptos" panose="020B0004020202020204" pitchFamily="34" charset="0"/>
                <a:ea typeface="Aptos" panose="020B0004020202020204" pitchFamily="34" charset="0"/>
                <a:cs typeface="Times New Roman" panose="02020603050405020304" pitchFamily="18" charset="0"/>
              </a:rPr>
              <a:t>Clinical management of sensorimotor speech disorders</a:t>
            </a:r>
            <a:r>
              <a:rPr lang="en-US" sz="3100" kern="100" dirty="0">
                <a:effectLst/>
                <a:latin typeface="Aptos" panose="020B0004020202020204" pitchFamily="34" charset="0"/>
                <a:ea typeface="Aptos" panose="020B0004020202020204" pitchFamily="34" charset="0"/>
                <a:cs typeface="Times New Roman" panose="02020603050405020304" pitchFamily="18" charset="0"/>
              </a:rPr>
              <a:t>, </a:t>
            </a:r>
            <a:r>
              <a:rPr lang="en-US" sz="3100" i="1" kern="100" dirty="0">
                <a:effectLst/>
                <a:latin typeface="Aptos" panose="020B0004020202020204" pitchFamily="34" charset="0"/>
                <a:ea typeface="Aptos" panose="020B0004020202020204" pitchFamily="34" charset="0"/>
                <a:cs typeface="Times New Roman" panose="02020603050405020304" pitchFamily="18" charset="0"/>
              </a:rPr>
              <a:t>2</a:t>
            </a:r>
            <a:r>
              <a:rPr lang="en-US" sz="3100" kern="100" dirty="0">
                <a:effectLst/>
                <a:latin typeface="Aptos" panose="020B0004020202020204" pitchFamily="34" charset="0"/>
                <a:ea typeface="Aptos" panose="020B0004020202020204" pitchFamily="34" charset="0"/>
                <a:cs typeface="Times New Roman" panose="02020603050405020304" pitchFamily="18" charset="0"/>
              </a:rPr>
              <a:t>, 249-267.</a:t>
            </a:r>
          </a:p>
          <a:p>
            <a:pPr marL="0" marR="0" algn="l">
              <a:lnSpc>
                <a:spcPct val="115000"/>
              </a:lnSpc>
              <a:spcBef>
                <a:spcPts val="0"/>
              </a:spcBef>
              <a:spcAft>
                <a:spcPts val="0"/>
              </a:spcAft>
            </a:pPr>
            <a:r>
              <a:rPr lang="en-US" sz="3100" kern="100" dirty="0">
                <a:solidFill>
                  <a:srgbClr val="222222"/>
                </a:solidFill>
                <a:effectLst/>
                <a:highlight>
                  <a:srgbClr val="FFFFFF"/>
                </a:highlight>
                <a:latin typeface="Arial" panose="020B0604020202020204" pitchFamily="34" charset="0"/>
                <a:ea typeface="Aptos" panose="020B0004020202020204" pitchFamily="34" charset="0"/>
                <a:cs typeface="Times New Roman" panose="02020603050405020304" pitchFamily="18" charset="0"/>
              </a:rPr>
              <a:t>Miller, H. E., Ballard, K. J., Campbell, J., Smith, M., Plante, A. S., Aytur, S. A., &amp; Robin, D. A. (2021). Improvements in speech of children with apraxia: The efficacy of Treatment for Establishing Motor Program Organization (TEMPOSM). </a:t>
            </a:r>
            <a:r>
              <a:rPr lang="en-US" sz="3100" i="1" kern="100" dirty="0">
                <a:effectLst/>
                <a:latin typeface="Aptos" panose="020B0004020202020204" pitchFamily="34" charset="0"/>
                <a:ea typeface="Aptos" panose="020B0004020202020204" pitchFamily="34" charset="0"/>
                <a:cs typeface="Times New Roman" panose="02020603050405020304" pitchFamily="18" charset="0"/>
              </a:rPr>
              <a:t>Developmental Neurorehabilitation</a:t>
            </a:r>
            <a:r>
              <a:rPr lang="en-US" sz="3100" kern="100" dirty="0">
                <a:effectLst/>
                <a:latin typeface="Aptos" panose="020B0004020202020204" pitchFamily="34" charset="0"/>
                <a:ea typeface="Aptos" panose="020B0004020202020204" pitchFamily="34" charset="0"/>
                <a:cs typeface="Times New Roman" panose="02020603050405020304" pitchFamily="18" charset="0"/>
              </a:rPr>
              <a:t>, </a:t>
            </a:r>
            <a:r>
              <a:rPr lang="en-US" sz="3100" i="1" kern="100" dirty="0">
                <a:effectLst/>
                <a:latin typeface="Aptos" panose="020B0004020202020204" pitchFamily="34" charset="0"/>
                <a:ea typeface="Aptos" panose="020B0004020202020204" pitchFamily="34" charset="0"/>
                <a:cs typeface="Times New Roman" panose="02020603050405020304" pitchFamily="18" charset="0"/>
              </a:rPr>
              <a:t>24</a:t>
            </a:r>
            <a:r>
              <a:rPr lang="en-US" sz="3100" kern="100" dirty="0">
                <a:effectLst/>
                <a:latin typeface="Aptos" panose="020B0004020202020204" pitchFamily="34" charset="0"/>
                <a:ea typeface="Aptos" panose="020B0004020202020204" pitchFamily="34" charset="0"/>
                <a:cs typeface="Times New Roman" panose="02020603050405020304" pitchFamily="18" charset="0"/>
              </a:rPr>
              <a:t>(7), 494-509.</a:t>
            </a:r>
          </a:p>
          <a:p>
            <a:pPr algn="l">
              <a:spcBef>
                <a:spcPts val="0"/>
              </a:spcBef>
            </a:pPr>
            <a:endParaRPr lang="en-US" sz="3700" dirty="0">
              <a:latin typeface="Cambria" panose="02040503050406030204" pitchFamily="18" charset="0"/>
            </a:endParaRPr>
          </a:p>
        </p:txBody>
      </p:sp>
      <p:sp>
        <p:nvSpPr>
          <p:cNvPr id="93" name="Subtitle 2"/>
          <p:cNvSpPr txBox="1">
            <a:spLocks/>
          </p:cNvSpPr>
          <p:nvPr/>
        </p:nvSpPr>
        <p:spPr>
          <a:xfrm>
            <a:off x="32628829" y="25210567"/>
            <a:ext cx="10914743" cy="633625"/>
          </a:xfrm>
          <a:prstGeom prst="rect">
            <a:avLst/>
          </a:prstGeom>
          <a:solidFill>
            <a:srgbClr val="002060"/>
          </a:solidFill>
          <a:ln>
            <a:solidFill>
              <a:srgbClr val="002060"/>
            </a:solidFill>
          </a:ln>
        </p:spPr>
        <p:txBody>
          <a:bodyPr vert="horz" lIns="106674" tIns="53337" rIns="106674" bIns="53337" rtlCol="0" anchor="ctr">
            <a:normAutofit fontScale="92500"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4700" dirty="0">
                <a:solidFill>
                  <a:schemeClr val="bg1"/>
                </a:solidFill>
                <a:latin typeface="Cambria" panose="02040503050406030204" pitchFamily="18" charset="0"/>
              </a:rPr>
              <a:t>References</a:t>
            </a:r>
          </a:p>
        </p:txBody>
      </p:sp>
      <p:sp>
        <p:nvSpPr>
          <p:cNvPr id="4" name="TextBox 3"/>
          <p:cNvSpPr txBox="1"/>
          <p:nvPr/>
        </p:nvSpPr>
        <p:spPr>
          <a:xfrm>
            <a:off x="32984920" y="12216858"/>
            <a:ext cx="5657401" cy="553992"/>
          </a:xfrm>
          <a:prstGeom prst="rect">
            <a:avLst/>
          </a:prstGeom>
          <a:noFill/>
        </p:spPr>
        <p:txBody>
          <a:bodyPr wrap="square" lIns="106674" tIns="53337" rIns="106674" bIns="53337" rtlCol="0">
            <a:spAutoFit/>
          </a:bodyPr>
          <a:lstStyle/>
          <a:p>
            <a:endParaRPr lang="en-US" sz="2900" dirty="0">
              <a:latin typeface="Cambria" panose="02040503050406030204" pitchFamily="18" charset="0"/>
            </a:endParaRPr>
          </a:p>
        </p:txBody>
      </p:sp>
      <p:sp>
        <p:nvSpPr>
          <p:cNvPr id="97" name="TextBox 96"/>
          <p:cNvSpPr txBox="1"/>
          <p:nvPr/>
        </p:nvSpPr>
        <p:spPr>
          <a:xfrm>
            <a:off x="24326850" y="6230459"/>
            <a:ext cx="5933453" cy="723269"/>
          </a:xfrm>
          <a:prstGeom prst="rect">
            <a:avLst/>
          </a:prstGeom>
          <a:noFill/>
        </p:spPr>
        <p:txBody>
          <a:bodyPr wrap="square" lIns="106674" tIns="53337" rIns="106674" bIns="53337" rtlCol="0">
            <a:spAutoFit/>
          </a:bodyPr>
          <a:lstStyle/>
          <a:p>
            <a:r>
              <a:rPr lang="en-US" sz="4000" dirty="0">
                <a:latin typeface="Cambria" panose="02040503050406030204" pitchFamily="18" charset="0"/>
              </a:rPr>
              <a:t>Example Speech Exercise</a:t>
            </a:r>
          </a:p>
        </p:txBody>
      </p:sp>
      <p:sp>
        <p:nvSpPr>
          <p:cNvPr id="98" name="Subtitle 2"/>
          <p:cNvSpPr txBox="1">
            <a:spLocks/>
          </p:cNvSpPr>
          <p:nvPr/>
        </p:nvSpPr>
        <p:spPr>
          <a:xfrm>
            <a:off x="347628" y="22715408"/>
            <a:ext cx="11212685" cy="913158"/>
          </a:xfrm>
          <a:prstGeom prst="rect">
            <a:avLst/>
          </a:prstGeom>
          <a:solidFill>
            <a:srgbClr val="002060"/>
          </a:solidFill>
          <a:ln>
            <a:solidFill>
              <a:srgbClr val="002060"/>
            </a:solidFill>
          </a:ln>
        </p:spPr>
        <p:txBody>
          <a:bodyPr vert="horz" lIns="106674" tIns="53337" rIns="106674" bIns="53337" rtlCol="0" anchor="ctr">
            <a:normAutofit lnSpcReduction="1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r>
              <a:rPr lang="en-US" sz="6300" dirty="0">
                <a:solidFill>
                  <a:schemeClr val="bg1"/>
                </a:solidFill>
                <a:latin typeface="Cambria" panose="02040503050406030204" pitchFamily="18" charset="0"/>
              </a:rPr>
              <a:t> </a:t>
            </a:r>
            <a:r>
              <a:rPr lang="en-US" sz="5800" dirty="0">
                <a:solidFill>
                  <a:schemeClr val="bg1"/>
                </a:solidFill>
                <a:latin typeface="Cambria" panose="02040503050406030204" pitchFamily="18" charset="0"/>
              </a:rPr>
              <a:t>Game Design</a:t>
            </a:r>
          </a:p>
        </p:txBody>
      </p:sp>
      <p:sp>
        <p:nvSpPr>
          <p:cNvPr id="99" name="Subtitle 2"/>
          <p:cNvSpPr txBox="1">
            <a:spLocks/>
          </p:cNvSpPr>
          <p:nvPr/>
        </p:nvSpPr>
        <p:spPr>
          <a:xfrm>
            <a:off x="369597" y="14937627"/>
            <a:ext cx="11310362" cy="7609248"/>
          </a:xfrm>
          <a:prstGeom prst="rect">
            <a:avLst/>
          </a:prstGeom>
          <a:ln>
            <a:solidFill>
              <a:srgbClr val="002060"/>
            </a:solidFill>
          </a:ln>
        </p:spPr>
        <p:txBody>
          <a:bodyPr vert="horz" lIns="106674" tIns="53337" rIns="106674" bIns="53337" rtlCol="0" anchor="t">
            <a:normAutofit/>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marL="400027" indent="-400027" algn="just">
              <a:spcBef>
                <a:spcPts val="0"/>
              </a:spcBef>
              <a:buFont typeface="Arial" panose="020B0604020202020204" pitchFamily="34" charset="0"/>
              <a:buChar char="•"/>
            </a:pPr>
            <a:endParaRPr lang="en-US" sz="2900" dirty="0">
              <a:latin typeface="Cambria" panose="02040503050406030204" pitchFamily="18" charset="0"/>
            </a:endParaRPr>
          </a:p>
          <a:p>
            <a:pPr algn="just">
              <a:spcBef>
                <a:spcPts val="0"/>
              </a:spcBef>
            </a:pPr>
            <a:endParaRPr lang="en-US" sz="2900" dirty="0">
              <a:latin typeface="Cambria" panose="02040503050406030204" pitchFamily="18" charset="0"/>
            </a:endParaRPr>
          </a:p>
          <a:p>
            <a:pPr algn="just">
              <a:spcBef>
                <a:spcPts val="0"/>
              </a:spcBef>
            </a:pPr>
            <a:endParaRPr lang="en-US" sz="2900" dirty="0">
              <a:latin typeface="Cambria" panose="02040503050406030204" pitchFamily="18" charset="0"/>
            </a:endParaRPr>
          </a:p>
          <a:p>
            <a:pPr algn="just">
              <a:spcBef>
                <a:spcPts val="0"/>
              </a:spcBef>
            </a:pPr>
            <a:endParaRPr lang="en-US" sz="2900" dirty="0">
              <a:latin typeface="Cambria" panose="02040503050406030204" pitchFamily="18" charset="0"/>
            </a:endParaRPr>
          </a:p>
          <a:p>
            <a:pPr algn="just">
              <a:spcBef>
                <a:spcPts val="0"/>
              </a:spcBef>
            </a:pPr>
            <a:endParaRPr lang="en-US" sz="2900" dirty="0">
              <a:latin typeface="Cambria" panose="02040503050406030204" pitchFamily="18" charset="0"/>
            </a:endParaRPr>
          </a:p>
          <a:p>
            <a:pPr marL="400027" indent="-400027" algn="just">
              <a:spcBef>
                <a:spcPts val="0"/>
              </a:spcBef>
              <a:buFont typeface="Arial" panose="020B0604020202020204" pitchFamily="34" charset="0"/>
              <a:buChar char="•"/>
            </a:pPr>
            <a:endParaRPr lang="en-US" sz="2900" dirty="0">
              <a:latin typeface="Cambria" panose="02040503050406030204" pitchFamily="18" charset="0"/>
            </a:endParaRPr>
          </a:p>
          <a:p>
            <a:pPr algn="just">
              <a:spcBef>
                <a:spcPts val="0"/>
              </a:spcBef>
            </a:pPr>
            <a:endParaRPr lang="en-US" sz="2900" dirty="0">
              <a:latin typeface="Cambria" panose="02040503050406030204" pitchFamily="18" charset="0"/>
            </a:endParaRPr>
          </a:p>
          <a:p>
            <a:pPr algn="l">
              <a:spcBef>
                <a:spcPts val="0"/>
              </a:spcBef>
            </a:pPr>
            <a:endParaRPr lang="en-US" sz="2900" dirty="0">
              <a:latin typeface="Cambria" panose="02040503050406030204" pitchFamily="18" charset="0"/>
            </a:endParaRPr>
          </a:p>
          <a:p>
            <a:pPr algn="just">
              <a:spcBef>
                <a:spcPts val="0"/>
              </a:spcBef>
            </a:pPr>
            <a:endParaRPr lang="en-US" sz="2900" dirty="0">
              <a:latin typeface="Cambria" panose="02040503050406030204" pitchFamily="18" charset="0"/>
            </a:endParaRPr>
          </a:p>
          <a:p>
            <a:pPr algn="l">
              <a:spcBef>
                <a:spcPts val="0"/>
              </a:spcBef>
            </a:pPr>
            <a:endParaRPr lang="en-US" sz="2900" dirty="0">
              <a:latin typeface="Cambria" panose="02040503050406030204" pitchFamily="18" charset="0"/>
            </a:endParaRPr>
          </a:p>
          <a:p>
            <a:pPr algn="l">
              <a:spcBef>
                <a:spcPts val="0"/>
              </a:spcBef>
            </a:pPr>
            <a:endParaRPr lang="en-US" sz="2900" dirty="0">
              <a:latin typeface="Cambria" panose="02040503050406030204" pitchFamily="18" charset="0"/>
            </a:endParaRPr>
          </a:p>
          <a:p>
            <a:pPr algn="l">
              <a:spcBef>
                <a:spcPts val="0"/>
              </a:spcBef>
            </a:pPr>
            <a:endParaRPr lang="en-US" sz="2900" dirty="0">
              <a:latin typeface="Cambria" panose="02040503050406030204" pitchFamily="18" charset="0"/>
            </a:endParaRPr>
          </a:p>
        </p:txBody>
      </p:sp>
      <p:sp>
        <p:nvSpPr>
          <p:cNvPr id="104" name="TextBox 103"/>
          <p:cNvSpPr txBox="1"/>
          <p:nvPr/>
        </p:nvSpPr>
        <p:spPr>
          <a:xfrm>
            <a:off x="13811326" y="15224151"/>
            <a:ext cx="5933453" cy="723269"/>
          </a:xfrm>
          <a:prstGeom prst="rect">
            <a:avLst/>
          </a:prstGeom>
          <a:noFill/>
        </p:spPr>
        <p:txBody>
          <a:bodyPr wrap="square" lIns="106674" tIns="53337" rIns="106674" bIns="53337" rtlCol="0">
            <a:spAutoFit/>
          </a:bodyPr>
          <a:lstStyle/>
          <a:p>
            <a:pPr algn="ctr"/>
            <a:r>
              <a:rPr lang="en-US" sz="4000" dirty="0">
                <a:latin typeface="Cambria" panose="02040503050406030204" pitchFamily="18" charset="0"/>
              </a:rPr>
              <a:t>Participant 1</a:t>
            </a:r>
          </a:p>
        </p:txBody>
      </p:sp>
      <p:sp>
        <p:nvSpPr>
          <p:cNvPr id="107" name="TextBox 106"/>
          <p:cNvSpPr txBox="1"/>
          <p:nvPr/>
        </p:nvSpPr>
        <p:spPr>
          <a:xfrm>
            <a:off x="24146422" y="15224152"/>
            <a:ext cx="6294307" cy="723269"/>
          </a:xfrm>
          <a:prstGeom prst="rect">
            <a:avLst/>
          </a:prstGeom>
          <a:noFill/>
        </p:spPr>
        <p:txBody>
          <a:bodyPr wrap="square" lIns="106674" tIns="53337" rIns="106674" bIns="53337" rtlCol="0">
            <a:spAutoFit/>
          </a:bodyPr>
          <a:lstStyle/>
          <a:p>
            <a:pPr algn="ctr"/>
            <a:r>
              <a:rPr lang="en-US" sz="4000" b="1" dirty="0">
                <a:latin typeface="Cambria" panose="02040503050406030204" pitchFamily="18" charset="0"/>
              </a:rPr>
              <a:t>Participant 2</a:t>
            </a:r>
          </a:p>
        </p:txBody>
      </p:sp>
      <p:sp>
        <p:nvSpPr>
          <p:cNvPr id="108" name="Subtitle 2"/>
          <p:cNvSpPr txBox="1">
            <a:spLocks/>
          </p:cNvSpPr>
          <p:nvPr/>
        </p:nvSpPr>
        <p:spPr>
          <a:xfrm>
            <a:off x="32628829" y="23061606"/>
            <a:ext cx="10914743" cy="1711300"/>
          </a:xfrm>
          <a:prstGeom prst="rect">
            <a:avLst/>
          </a:prstGeom>
          <a:noFill/>
          <a:ln>
            <a:solidFill>
              <a:srgbClr val="002060"/>
            </a:solidFill>
          </a:ln>
        </p:spPr>
        <p:txBody>
          <a:bodyPr vert="horz" lIns="106674" tIns="53337" rIns="106674" bIns="53337" rtlCol="0" anchor="t">
            <a:normAutofit fontScale="92500" lnSpcReduction="20000"/>
          </a:bodyPr>
          <a:lstStyle>
            <a:lvl1pPr marL="0" indent="0" algn="ctr" defTabSz="3840480" rtl="0" eaLnBrk="1" latinLnBrk="0" hangingPunct="1">
              <a:lnSpc>
                <a:spcPct val="90000"/>
              </a:lnSpc>
              <a:spcBef>
                <a:spcPts val="4200"/>
              </a:spcBef>
              <a:buFont typeface="Arial" panose="020B0604020202020204" pitchFamily="34" charset="0"/>
              <a:buNone/>
              <a:defRPr sz="10080" kern="1200">
                <a:solidFill>
                  <a:schemeClr val="tx1"/>
                </a:solidFill>
                <a:latin typeface="+mn-lt"/>
                <a:ea typeface="+mn-ea"/>
                <a:cs typeface="+mn-cs"/>
              </a:defRPr>
            </a:lvl1pPr>
            <a:lvl2pPr marL="1920240" indent="0" algn="ctr" defTabSz="3840480" rtl="0" eaLnBrk="1" latinLnBrk="0" hangingPunct="1">
              <a:lnSpc>
                <a:spcPct val="90000"/>
              </a:lnSpc>
              <a:spcBef>
                <a:spcPts val="2100"/>
              </a:spcBef>
              <a:buFont typeface="Arial" panose="020B0604020202020204" pitchFamily="34" charset="0"/>
              <a:buNone/>
              <a:defRPr sz="8400" kern="1200">
                <a:solidFill>
                  <a:schemeClr val="tx1"/>
                </a:solidFill>
                <a:latin typeface="+mn-lt"/>
                <a:ea typeface="+mn-ea"/>
                <a:cs typeface="+mn-cs"/>
              </a:defRPr>
            </a:lvl2pPr>
            <a:lvl3pPr marL="3840480" indent="0" algn="ctr" defTabSz="3840480" rtl="0" eaLnBrk="1" latinLnBrk="0" hangingPunct="1">
              <a:lnSpc>
                <a:spcPct val="90000"/>
              </a:lnSpc>
              <a:spcBef>
                <a:spcPts val="2100"/>
              </a:spcBef>
              <a:buFont typeface="Arial" panose="020B0604020202020204" pitchFamily="34" charset="0"/>
              <a:buNone/>
              <a:defRPr sz="7560" kern="1200">
                <a:solidFill>
                  <a:schemeClr val="tx1"/>
                </a:solidFill>
                <a:latin typeface="+mn-lt"/>
                <a:ea typeface="+mn-ea"/>
                <a:cs typeface="+mn-cs"/>
              </a:defRPr>
            </a:lvl3pPr>
            <a:lvl4pPr marL="57607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4pPr>
            <a:lvl5pPr marL="768096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5pPr>
            <a:lvl6pPr marL="960120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6pPr>
            <a:lvl7pPr marL="1152144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7pPr>
            <a:lvl8pPr marL="1344168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8pPr>
            <a:lvl9pPr marL="15361920" indent="0" algn="ctr" defTabSz="3840480" rtl="0" eaLnBrk="1" latinLnBrk="0" hangingPunct="1">
              <a:lnSpc>
                <a:spcPct val="90000"/>
              </a:lnSpc>
              <a:spcBef>
                <a:spcPts val="2100"/>
              </a:spcBef>
              <a:buFont typeface="Arial" panose="020B0604020202020204" pitchFamily="34" charset="0"/>
              <a:buNone/>
              <a:defRPr sz="6720" kern="1200">
                <a:solidFill>
                  <a:schemeClr val="tx1"/>
                </a:solidFill>
                <a:latin typeface="+mn-lt"/>
                <a:ea typeface="+mn-ea"/>
                <a:cs typeface="+mn-cs"/>
              </a:defRPr>
            </a:lvl9pPr>
          </a:lstStyle>
          <a:p>
            <a:pPr algn="l">
              <a:spcBef>
                <a:spcPts val="0"/>
              </a:spcBef>
            </a:pPr>
            <a:r>
              <a:rPr lang="en-US" sz="3700" dirty="0">
                <a:latin typeface="Cambria" panose="02040503050406030204" pitchFamily="18" charset="0"/>
              </a:rPr>
              <a:t>Special thanks to my advisor Don Robin, my committee members Kirrie Ballard, Molly Beiting, Rae Sonnenmeier, and all others who have contributed to the success of this project. </a:t>
            </a:r>
          </a:p>
          <a:p>
            <a:pPr algn="l">
              <a:spcBef>
                <a:spcPts val="0"/>
              </a:spcBef>
            </a:pPr>
            <a:endParaRPr lang="en-US" sz="3700" dirty="0">
              <a:latin typeface="Cambria" panose="02040503050406030204" pitchFamily="18" charset="0"/>
            </a:endParaRPr>
          </a:p>
          <a:p>
            <a:pPr algn="l"/>
            <a:endParaRPr lang="en-US" sz="3700" dirty="0">
              <a:latin typeface="Cambria" panose="02040503050406030204" pitchFamily="18" charset="0"/>
            </a:endParaRPr>
          </a:p>
        </p:txBody>
      </p:sp>
      <p:pic>
        <p:nvPicPr>
          <p:cNvPr id="22" name="Picture 21" descr="A logo for a university&#10;&#10;Description automatically generated">
            <a:extLst>
              <a:ext uri="{FF2B5EF4-FFF2-40B4-BE49-F238E27FC236}">
                <a16:creationId xmlns:a16="http://schemas.microsoft.com/office/drawing/2014/main" id="{956C8B6E-CFC8-BB9C-B3DF-0592E951FA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0277287" y="716500"/>
            <a:ext cx="3130388" cy="2545917"/>
          </a:xfrm>
          <a:prstGeom prst="rect">
            <a:avLst/>
          </a:prstGeom>
        </p:spPr>
      </p:pic>
      <p:pic>
        <p:nvPicPr>
          <p:cNvPr id="24" name="Picture 23" descr="Screens screenshot of a video game&#10;&#10;Description automatically generated">
            <a:extLst>
              <a:ext uri="{FF2B5EF4-FFF2-40B4-BE49-F238E27FC236}">
                <a16:creationId xmlns:a16="http://schemas.microsoft.com/office/drawing/2014/main" id="{6BB4F69D-EFBD-172A-6873-71A58D907A52}"/>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2481419" y="7187813"/>
            <a:ext cx="8705200" cy="5711054"/>
          </a:xfrm>
          <a:prstGeom prst="rect">
            <a:avLst/>
          </a:prstGeom>
        </p:spPr>
      </p:pic>
      <p:pic>
        <p:nvPicPr>
          <p:cNvPr id="37" name="Picture 36" descr="A screenshot of a video game&#10;&#10;Description automatically generated">
            <a:extLst>
              <a:ext uri="{FF2B5EF4-FFF2-40B4-BE49-F238E27FC236}">
                <a16:creationId xmlns:a16="http://schemas.microsoft.com/office/drawing/2014/main" id="{E2B2908D-3B7B-F7D6-D383-3408F719CDBB}"/>
              </a:ext>
            </a:extLst>
          </p:cNvPr>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22833599" y="7150773"/>
            <a:ext cx="8557129" cy="5631039"/>
          </a:xfrm>
          <a:prstGeom prst="rect">
            <a:avLst/>
          </a:prstGeom>
        </p:spPr>
      </p:pic>
      <p:sp>
        <p:nvSpPr>
          <p:cNvPr id="3" name="TextBox 2">
            <a:extLst>
              <a:ext uri="{FF2B5EF4-FFF2-40B4-BE49-F238E27FC236}">
                <a16:creationId xmlns:a16="http://schemas.microsoft.com/office/drawing/2014/main" id="{3BB3A090-7CA3-115A-32F2-CBF9EA6E0626}"/>
              </a:ext>
            </a:extLst>
          </p:cNvPr>
          <p:cNvSpPr txBox="1"/>
          <p:nvPr/>
        </p:nvSpPr>
        <p:spPr>
          <a:xfrm>
            <a:off x="18790740" y="24569630"/>
            <a:ext cx="6294307" cy="723269"/>
          </a:xfrm>
          <a:prstGeom prst="rect">
            <a:avLst/>
          </a:prstGeom>
          <a:noFill/>
        </p:spPr>
        <p:txBody>
          <a:bodyPr wrap="square" lIns="106674" tIns="53337" rIns="106674" bIns="53337" rtlCol="0">
            <a:spAutoFit/>
          </a:bodyPr>
          <a:lstStyle/>
          <a:p>
            <a:pPr algn="ctr"/>
            <a:r>
              <a:rPr lang="en-US" sz="4000" b="1" dirty="0">
                <a:latin typeface="Cambria" panose="02040503050406030204" pitchFamily="18" charset="0"/>
              </a:rPr>
              <a:t>Participant 3</a:t>
            </a:r>
          </a:p>
        </p:txBody>
      </p:sp>
      <p:sp>
        <p:nvSpPr>
          <p:cNvPr id="20" name="TextBox 19">
            <a:extLst>
              <a:ext uri="{FF2B5EF4-FFF2-40B4-BE49-F238E27FC236}">
                <a16:creationId xmlns:a16="http://schemas.microsoft.com/office/drawing/2014/main" id="{EFA4507A-6B88-4F0B-EB74-60CF66D8A0AB}"/>
              </a:ext>
            </a:extLst>
          </p:cNvPr>
          <p:cNvSpPr txBox="1"/>
          <p:nvPr/>
        </p:nvSpPr>
        <p:spPr>
          <a:xfrm>
            <a:off x="467603" y="24117772"/>
            <a:ext cx="11158160" cy="8085803"/>
          </a:xfrm>
          <a:prstGeom prst="rect">
            <a:avLst/>
          </a:prstGeom>
          <a:noFill/>
        </p:spPr>
        <p:txBody>
          <a:bodyPr wrap="square" rtlCol="0">
            <a:spAutoFit/>
          </a:bodyPr>
          <a:lstStyle/>
          <a:p>
            <a:pPr marL="0" marR="0">
              <a:lnSpc>
                <a:spcPct val="115000"/>
              </a:lnSpc>
              <a:spcBef>
                <a:spcPts val="0"/>
              </a:spcBef>
              <a:spcAft>
                <a:spcPts val="800"/>
              </a:spcAft>
            </a:pPr>
            <a:r>
              <a:rPr lang="en-US" sz="3400" kern="100" dirty="0">
                <a:effectLst/>
                <a:latin typeface="Times New Roman" panose="02020603050405020304" pitchFamily="18" charset="0"/>
                <a:ea typeface="Aptos" panose="020B0004020202020204" pitchFamily="34" charset="0"/>
                <a:cs typeface="Times New Roman" panose="02020603050405020304" pitchFamily="18" charset="0"/>
              </a:rPr>
              <a:t>This game was designed to serve as a collaborative opportunity of practice between child, parent, and clinician. To set the game parameters, an adjustable window appears to select adequate repetitions. The next step is the word selection process which is generated by the SLP based on the child’s target sounds. The sounds are available in multiple contexts (e.g. initial, medial final) and in varying complexities (e.g. monosyllabic, multisyllabic).</a:t>
            </a:r>
          </a:p>
          <a:p>
            <a:pPr marL="0" marR="0">
              <a:lnSpc>
                <a:spcPct val="115000"/>
              </a:lnSpc>
              <a:spcBef>
                <a:spcPts val="0"/>
              </a:spcBef>
              <a:spcAft>
                <a:spcPts val="800"/>
              </a:spcAft>
            </a:pPr>
            <a:endParaRPr lang="en-US" sz="3400" kern="100" dirty="0">
              <a:effectLst/>
              <a:latin typeface="Aptos" panose="020B0004020202020204" pitchFamily="34" charset="0"/>
              <a:ea typeface="Aptos" panose="020B0004020202020204" pitchFamily="34" charset="0"/>
              <a:cs typeface="Times New Roman" panose="02020603050405020304" pitchFamily="18" charset="0"/>
            </a:endParaRPr>
          </a:p>
          <a:p>
            <a:pPr marL="0" marR="0">
              <a:lnSpc>
                <a:spcPct val="115000"/>
              </a:lnSpc>
              <a:spcBef>
                <a:spcPts val="0"/>
              </a:spcBef>
              <a:spcAft>
                <a:spcPts val="800"/>
              </a:spcAft>
            </a:pPr>
            <a:r>
              <a:rPr lang="en-US" sz="3400" kern="100" dirty="0">
                <a:effectLst/>
                <a:latin typeface="Times New Roman" panose="02020603050405020304" pitchFamily="18" charset="0"/>
                <a:ea typeface="Aptos" panose="020B0004020202020204" pitchFamily="34" charset="0"/>
                <a:cs typeface="Times New Roman" panose="02020603050405020304" pitchFamily="18" charset="0"/>
              </a:rPr>
              <a:t>Once a speech exercise appears during gameplay, the child says the word. They can request a model from their parent if necessary. After the repetition, based on parental feedback and jurisdiction, the child can select correct, incorrect, or skip. </a:t>
            </a:r>
            <a:endParaRPr lang="en-US" sz="3400" kern="100" dirty="0">
              <a:effectLst/>
              <a:latin typeface="Aptos" panose="020B0004020202020204" pitchFamily="34" charset="0"/>
              <a:ea typeface="Aptos" panose="020B0004020202020204" pitchFamily="34" charset="0"/>
              <a:cs typeface="Times New Roman" panose="02020603050405020304" pitchFamily="18" charset="0"/>
            </a:endParaRPr>
          </a:p>
        </p:txBody>
      </p:sp>
      <p:pic>
        <p:nvPicPr>
          <p:cNvPr id="11" name="Picture 10" descr="A table with text on it&#10;&#10;Description automatically generated">
            <a:extLst>
              <a:ext uri="{FF2B5EF4-FFF2-40B4-BE49-F238E27FC236}">
                <a16:creationId xmlns:a16="http://schemas.microsoft.com/office/drawing/2014/main" id="{7286DCA8-CBA1-CBE4-2E47-0393528D6530}"/>
              </a:ext>
            </a:extLst>
          </p:cNvPr>
          <p:cNvPicPr>
            <a:picLocks noChangeAspect="1"/>
          </p:cNvPicPr>
          <p:nvPr/>
        </p:nvPicPr>
        <p:blipFill>
          <a:blip r:embed="rId6">
            <a:extLst>
              <a:ext uri="{28A0092B-C50C-407E-A947-70E740481C1C}">
                <a14:useLocalDpi xmlns:a14="http://schemas.microsoft.com/office/drawing/2010/main" val="0"/>
              </a:ext>
            </a:extLst>
          </a:blip>
          <a:stretch>
            <a:fillRect/>
          </a:stretch>
        </p:blipFill>
        <p:spPr>
          <a:xfrm>
            <a:off x="6705482" y="18908363"/>
            <a:ext cx="4876800" cy="3225800"/>
          </a:xfrm>
          <a:prstGeom prst="rect">
            <a:avLst/>
          </a:prstGeom>
        </p:spPr>
      </p:pic>
      <p:sp>
        <p:nvSpPr>
          <p:cNvPr id="14" name="TextBox 13">
            <a:extLst>
              <a:ext uri="{FF2B5EF4-FFF2-40B4-BE49-F238E27FC236}">
                <a16:creationId xmlns:a16="http://schemas.microsoft.com/office/drawing/2014/main" id="{E64DE89E-14A9-2558-0436-9720088327A1}"/>
              </a:ext>
            </a:extLst>
          </p:cNvPr>
          <p:cNvSpPr txBox="1"/>
          <p:nvPr/>
        </p:nvSpPr>
        <p:spPr>
          <a:xfrm>
            <a:off x="465832" y="14996039"/>
            <a:ext cx="11212685" cy="5632311"/>
          </a:xfrm>
          <a:prstGeom prst="rect">
            <a:avLst/>
          </a:prstGeom>
          <a:noFill/>
        </p:spPr>
        <p:txBody>
          <a:bodyPr wrap="square" rtlCol="0">
            <a:spAutoFit/>
          </a:bodyPr>
          <a:lstStyle/>
          <a:p>
            <a:r>
              <a:rPr lang="en-US" sz="2600" kern="100" dirty="0">
                <a:effectLst/>
                <a:latin typeface="Times New Roman" panose="02020603050405020304" pitchFamily="18" charset="0"/>
                <a:ea typeface="Aptos" panose="020B0004020202020204" pitchFamily="34" charset="0"/>
                <a:cs typeface="Times New Roman" panose="02020603050405020304" pitchFamily="18" charset="0"/>
              </a:rPr>
              <a:t>Children were recruited from a local school and private practice. Based on NIH standards, providing intervention in a natural environment is considered state of the art intervention. In this study, children receive traditional face-to-face intervention, and intervention in a natural setting. </a:t>
            </a:r>
          </a:p>
          <a:p>
            <a:endParaRPr lang="en-US" sz="2600" kern="100" dirty="0">
              <a:latin typeface="Times New Roman" panose="02020603050405020304" pitchFamily="18" charset="0"/>
              <a:ea typeface="Aptos" panose="020B0004020202020204" pitchFamily="34" charset="0"/>
              <a:cs typeface="Times New Roman" panose="02020603050405020304" pitchFamily="18" charset="0"/>
            </a:endParaRPr>
          </a:p>
          <a:p>
            <a:r>
              <a:rPr lang="en-US" sz="2600" kern="100" dirty="0">
                <a:effectLst/>
                <a:latin typeface="Times New Roman" panose="02020603050405020304" pitchFamily="18" charset="0"/>
                <a:ea typeface="Aptos" panose="020B0004020202020204" pitchFamily="34" charset="0"/>
                <a:cs typeface="Times New Roman" panose="02020603050405020304" pitchFamily="18" charset="0"/>
              </a:rPr>
              <a:t>This study is a single subject design where the subjects serve as their own control. This feasibility study c</a:t>
            </a:r>
            <a:r>
              <a:rPr lang="en-US" sz="2600" kern="100" dirty="0">
                <a:latin typeface="Times New Roman" panose="02020603050405020304" pitchFamily="18" charset="0"/>
                <a:ea typeface="Aptos" panose="020B0004020202020204" pitchFamily="34" charset="0"/>
                <a:cs typeface="Times New Roman" panose="02020603050405020304" pitchFamily="18" charset="0"/>
              </a:rPr>
              <a:t>ollected three baseline data points, p</a:t>
            </a:r>
            <a:r>
              <a:rPr lang="en-US" sz="2600" kern="100" dirty="0">
                <a:effectLst/>
                <a:latin typeface="Times New Roman" panose="02020603050405020304" pitchFamily="18" charset="0"/>
                <a:ea typeface="Aptos" panose="020B0004020202020204" pitchFamily="34" charset="0"/>
                <a:cs typeface="Times New Roman" panose="02020603050405020304" pitchFamily="18" charset="0"/>
              </a:rPr>
              <a:t>rogress monitoring data, immediate p</a:t>
            </a:r>
            <a:r>
              <a:rPr lang="en-US" sz="2600" kern="100" dirty="0">
                <a:latin typeface="Times New Roman" panose="02020603050405020304" pitchFamily="18" charset="0"/>
                <a:ea typeface="Aptos" panose="020B0004020202020204" pitchFamily="34" charset="0"/>
                <a:cs typeface="Times New Roman" panose="02020603050405020304" pitchFamily="18" charset="0"/>
              </a:rPr>
              <a:t>ost treatment data, and retention data.</a:t>
            </a:r>
          </a:p>
          <a:p>
            <a:endParaRPr lang="en-US" sz="2800" kern="100" dirty="0">
              <a:latin typeface="Times New Roman" panose="02020603050405020304" pitchFamily="18" charset="0"/>
              <a:ea typeface="Aptos" panose="020B0004020202020204" pitchFamily="34" charset="0"/>
              <a:cs typeface="Times New Roman" panose="02020603050405020304" pitchFamily="18" charset="0"/>
            </a:endParaRPr>
          </a:p>
          <a:p>
            <a:endParaRPr lang="en-US" sz="2800" kern="100" dirty="0">
              <a:latin typeface="Times New Roman" panose="02020603050405020304" pitchFamily="18" charset="0"/>
              <a:ea typeface="Aptos" panose="020B0004020202020204" pitchFamily="34" charset="0"/>
              <a:cs typeface="Times New Roman" panose="02020603050405020304" pitchFamily="18" charset="0"/>
            </a:endParaRPr>
          </a:p>
          <a:p>
            <a:endParaRPr lang="en-US" sz="3200" kern="100" dirty="0">
              <a:effectLst/>
              <a:latin typeface="Times New Roman" panose="02020603050405020304" pitchFamily="18" charset="0"/>
              <a:ea typeface="Aptos" panose="020B0004020202020204" pitchFamily="34" charset="0"/>
              <a:cs typeface="Times New Roman" panose="02020603050405020304" pitchFamily="18" charset="0"/>
            </a:endParaRPr>
          </a:p>
          <a:p>
            <a:endParaRPr lang="en-US" sz="3200" kern="100" dirty="0">
              <a:effectLst/>
              <a:latin typeface="Aptos" panose="020B0004020202020204" pitchFamily="34" charset="0"/>
              <a:ea typeface="Aptos" panose="020B0004020202020204" pitchFamily="34" charset="0"/>
              <a:cs typeface="Times New Roman" panose="02020603050405020304" pitchFamily="18" charset="0"/>
            </a:endParaRPr>
          </a:p>
          <a:p>
            <a:endParaRPr lang="en-US" sz="3200" dirty="0"/>
          </a:p>
        </p:txBody>
      </p:sp>
      <p:sp>
        <p:nvSpPr>
          <p:cNvPr id="21" name="TextBox 20">
            <a:extLst>
              <a:ext uri="{FF2B5EF4-FFF2-40B4-BE49-F238E27FC236}">
                <a16:creationId xmlns:a16="http://schemas.microsoft.com/office/drawing/2014/main" id="{20A2919A-102C-71AE-B875-7C1AFD32781F}"/>
              </a:ext>
            </a:extLst>
          </p:cNvPr>
          <p:cNvSpPr txBox="1"/>
          <p:nvPr/>
        </p:nvSpPr>
        <p:spPr>
          <a:xfrm>
            <a:off x="464390" y="18742251"/>
            <a:ext cx="6239650" cy="3693319"/>
          </a:xfrm>
          <a:prstGeom prst="rect">
            <a:avLst/>
          </a:prstGeom>
          <a:noFill/>
        </p:spPr>
        <p:txBody>
          <a:bodyPr wrap="square" rtlCol="0">
            <a:spAutoFit/>
          </a:bodyPr>
          <a:lstStyle/>
          <a:p>
            <a:r>
              <a:rPr lang="en-US" sz="2600" kern="100" dirty="0">
                <a:effectLst/>
                <a:latin typeface="Times New Roman" panose="02020603050405020304" pitchFamily="18" charset="0"/>
                <a:ea typeface="Aptos" panose="020B0004020202020204" pitchFamily="34" charset="0"/>
                <a:cs typeface="Times New Roman" panose="02020603050405020304" pitchFamily="18" charset="0"/>
              </a:rPr>
              <a:t>The traditional TEMPO protocol is intensive which results in 16 sessions of intervention and four sessions for data collection (Miller et al., 2021). With the implementation of the app, traditional TEMPO intervention is implemented two days per week, while the app is used five days per week for four weeks. On the fifth day of each week, the clinician employed a parent training session.</a:t>
            </a:r>
            <a:endParaRPr lang="en-US" sz="2600" kern="100" dirty="0">
              <a:effectLst/>
              <a:latin typeface="Aptos" panose="020B0004020202020204" pitchFamily="34" charset="0"/>
              <a:ea typeface="Aptos" panose="020B0004020202020204" pitchFamily="34" charset="0"/>
              <a:cs typeface="Times New Roman" panose="02020603050405020304" pitchFamily="18" charset="0"/>
            </a:endParaRPr>
          </a:p>
        </p:txBody>
      </p:sp>
      <p:pic>
        <p:nvPicPr>
          <p:cNvPr id="35" name="Picture 34" descr="A graph of different colored bars&#10;&#10;Description automatically generated with medium confidence">
            <a:extLst>
              <a:ext uri="{FF2B5EF4-FFF2-40B4-BE49-F238E27FC236}">
                <a16:creationId xmlns:a16="http://schemas.microsoft.com/office/drawing/2014/main" id="{5FB308B3-7286-33D3-A673-BB1CC10BC839}"/>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11924057" y="16470248"/>
            <a:ext cx="10158258" cy="4951939"/>
          </a:xfrm>
          <a:prstGeom prst="rect">
            <a:avLst/>
          </a:prstGeom>
        </p:spPr>
      </p:pic>
      <p:pic>
        <p:nvPicPr>
          <p:cNvPr id="38" name="Picture 37" descr="A graph of different colored bars&#10;&#10;Description automatically generated">
            <a:extLst>
              <a:ext uri="{FF2B5EF4-FFF2-40B4-BE49-F238E27FC236}">
                <a16:creationId xmlns:a16="http://schemas.microsoft.com/office/drawing/2014/main" id="{7D600364-F68B-7A3D-6BF0-4B9ACF81CFA1}"/>
              </a:ext>
            </a:extLst>
          </p:cNvPr>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22970196" y="16525368"/>
            <a:ext cx="8646758" cy="4968762"/>
          </a:xfrm>
          <a:prstGeom prst="rect">
            <a:avLst/>
          </a:prstGeom>
        </p:spPr>
      </p:pic>
      <p:pic>
        <p:nvPicPr>
          <p:cNvPr id="40" name="Picture 39" descr="A graph of different colored bars&#10;&#10;Description automatically generated">
            <a:extLst>
              <a:ext uri="{FF2B5EF4-FFF2-40B4-BE49-F238E27FC236}">
                <a16:creationId xmlns:a16="http://schemas.microsoft.com/office/drawing/2014/main" id="{2F15597A-CAAF-295F-ECD8-5985F1808342}"/>
              </a:ext>
            </a:extLst>
          </p:cNvPr>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17579234" y="26164469"/>
            <a:ext cx="9006161" cy="5387510"/>
          </a:xfrm>
          <a:prstGeom prst="rect">
            <a:avLst/>
          </a:prstGeom>
        </p:spPr>
      </p:pic>
    </p:spTree>
    <p:extLst>
      <p:ext uri="{BB962C8B-B14F-4D97-AF65-F5344CB8AC3E}">
        <p14:creationId xmlns:p14="http://schemas.microsoft.com/office/powerpoint/2010/main" val="376030445"/>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Them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item1.xml><?xml version="1.0" encoding="utf-8"?>
<EsriMapsInfo xmlns="ESRI.ArcGIS.Mapping.OfficeIntegration.PowerPointInfo">
  <Version>Version1</Version>
  <RequiresSignIn>False</RequiresSignIn>
</EsriMapsInfo>
</file>

<file path=customXml/item2.xml><?xml version="1.0" encoding="utf-8"?>
<EsriMapsInfo xmlns="ESRI.ArcGIS.Mapping.OfficeIntegration.PowerPointInfo">
  <Version>Version1</Version>
  <RequiresSignIn>False</RequiresSignIn>
</EsriMapsInfo>
</file>

<file path=customXml/itemProps1.xml><?xml version="1.0" encoding="utf-8"?>
<ds:datastoreItem xmlns:ds="http://schemas.openxmlformats.org/officeDocument/2006/customXml" ds:itemID="{1966D790-D06C-4361-94B8-8BED25FA40AD}">
  <ds:schemaRefs>
    <ds:schemaRef ds:uri="ESRI.ArcGIS.Mapping.OfficeIntegration.PowerPointInfo"/>
  </ds:schemaRefs>
</ds:datastoreItem>
</file>

<file path=customXml/itemProps2.xml><?xml version="1.0" encoding="utf-8"?>
<ds:datastoreItem xmlns:ds="http://schemas.openxmlformats.org/officeDocument/2006/customXml" ds:itemID="{E8B49EBC-8012-49EB-A634-9AC004CF8E85}">
  <ds:schemaRefs>
    <ds:schemaRef ds:uri="ESRI.ArcGIS.Mapping.OfficeIntegration.PowerPointInfo"/>
  </ds:schemaRefs>
</ds:datastoreItem>
</file>

<file path=docProps/app.xml><?xml version="1.0" encoding="utf-8"?>
<Properties xmlns="http://schemas.openxmlformats.org/officeDocument/2006/extended-properties" xmlns:vt="http://schemas.openxmlformats.org/officeDocument/2006/docPropsVTypes">
  <Template>Office Theme</Template>
  <TotalTime>11898</TotalTime>
  <Words>1064</Words>
  <Application>Microsoft Macintosh PowerPoint</Application>
  <PresentationFormat>Custom</PresentationFormat>
  <Paragraphs>72</Paragraphs>
  <Slides>1</Slides>
  <Notes>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vt:i4>
      </vt:variant>
    </vt:vector>
  </HeadingPairs>
  <TitlesOfParts>
    <vt:vector size="9" baseType="lpstr">
      <vt:lpstr>Aptos</vt:lpstr>
      <vt:lpstr>Arial</vt:lpstr>
      <vt:lpstr>Calibri</vt:lpstr>
      <vt:lpstr>Calibri Light</vt:lpstr>
      <vt:lpstr>Cambria</vt:lpstr>
      <vt:lpstr>Symbol</vt:lpstr>
      <vt:lpstr>Times New Roman</vt:lpstr>
      <vt:lpstr>Office Theme</vt:lpstr>
      <vt:lpstr>Say Bananas: A Pilot Study on an App-Based Intervention as a Modality of Home Practice Kate Sjostedt, B.S. Advisor: Donald A. Robin, Ph.D. Department of Communication Sciences &amp; Disorders, University of New Hampshire</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Rhiannon Jacobs</dc:creator>
  <cp:lastModifiedBy>Kate Sjostedt</cp:lastModifiedBy>
  <cp:revision>167</cp:revision>
  <dcterms:created xsi:type="dcterms:W3CDTF">2016-03-05T16:55:12Z</dcterms:created>
  <dcterms:modified xsi:type="dcterms:W3CDTF">2024-04-12T22:01:07Z</dcterms:modified>
</cp:coreProperties>
</file>