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modernComment_13A_EB070F3F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314" r:id="rId5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9761C0B-186F-6685-50F1-297A3D7DFFA4}" name="Else Schlerman" initials="ES" userId="S::eps1037@usnh.edu::a35d411b-c6e0-45de-bf31-cf3aab86503e" providerId="AD"/>
  <p188:author id="{8215A020-3B56-890F-0833-698241B043FD}" name="Jessica Ernakovich" initials="JE" userId="S::je1047@usnh.edu::cc85f405-0947-4c4f-a50e-50817d5a5635" providerId="AD"/>
  <p188:author id="{BFDCF053-9522-D174-6AEC-1AD4CEDD4F52}" name="Michael Palace" initials="MP" userId="S::mpalace@usnh.edu::de61e79a-c291-4399-8106-a8b345abb513" providerId="AD"/>
  <p188:author id="{7C411FB8-60AF-90D5-AB45-E52A78A70A48}" name="Nate Alexander" initials="NA" userId="S::npa1006@usnh.edu::a81a0474-9bb6-4ff3-8f50-e3b6f554f7b0" providerId="AD"/>
  <p188:author id="{F3DC19DF-F32E-7107-92C8-6A783A408A2F}" name="Elham Ajorlou" initials="EA" userId="S::ea1127@usnh.edu::a86fd6be-6e86-4409-ac99-e60db8c7137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1856"/>
    <a:srgbClr val="BDB763"/>
    <a:srgbClr val="D54B89"/>
    <a:srgbClr val="FBE3D6"/>
    <a:srgbClr val="FEFEFE"/>
    <a:srgbClr val="CEF4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94C8C5-1105-F548-90E7-3EFD26C9F90D}" v="556" dt="2024-12-04T20:56:33.5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>
      <p:cViewPr varScale="1">
        <p:scale>
          <a:sx n="23" d="100"/>
          <a:sy n="23" d="100"/>
        </p:scale>
        <p:origin x="167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omments/modernComment_13A_EB070F3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06AD2F3-723A-4C03-B3E0-21055015AB86}" authorId="{F3DC19DF-F32E-7107-92C8-6A783A408A2F}" created="2024-12-03T16:28:52.68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943108415" sldId="314"/>
      <ac:spMk id="40" creationId="{B8D4D708-557F-57A2-DCC9-6FF8B4643036}"/>
      <ac:txMk cp="0" len="6">
        <ac:context len="147" hash="1690338983"/>
      </ac:txMk>
    </ac:txMkLst>
    <p188:pos x="1519906" y="1142692"/>
    <p188:txBody>
      <a:bodyPr/>
      <a:lstStyle/>
      <a:p>
        <a:r>
          <a:rPr lang="en-US"/>
          <a:t>Added poster section as Mike suggested, could not find the poster # though!</a:t>
        </a:r>
      </a:p>
    </p188:txBody>
  </p188:cm>
  <p188:cm id="{63D38E9C-410A-4155-BAFC-CC48F3C8ABEE}" authorId="{F3DC19DF-F32E-7107-92C8-6A783A408A2F}" created="2024-12-03T16:33:54.314">
    <pc:sldMkLst xmlns:pc="http://schemas.microsoft.com/office/powerpoint/2013/main/command">
      <pc:docMk/>
      <pc:sldMk cId="3943108415" sldId="314"/>
    </pc:sldMkLst>
    <p188:txBody>
      <a:bodyPr/>
      <a:lstStyle/>
      <a:p>
        <a:r>
          <a:rPr lang="en-US"/>
          <a:t>I adjusted some of the comments and updated the poster. This first slide is the updated version.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30148-5FD6-4011-946B-1C2226853D8D}" type="datetimeFigureOut">
              <a:t>12/4/24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E6A4C-FB1B-47BC-9CCB-ECA987BADD9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71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769E1-D169-F459-40A4-545BFAF99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499AD1-B6B0-5331-FE75-2B454E452C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DA7F77-7D9A-40EF-1A89-D64BC4107E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 </a:t>
            </a:r>
            <a:r>
              <a:rPr lang="en-US" dirty="0" err="1"/>
              <a:t>Powerpoint</a:t>
            </a:r>
            <a:r>
              <a:rPr lang="en-US" dirty="0"/>
              <a:t>, click View &gt; Guides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Keep text within gutter guides.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 list: Don’t split names onto two lines (e.g., “Jimmy [break] Smith”). If that happens, use a new line, unless you need the space. </a:t>
            </a:r>
            <a:r>
              <a:rPr lang="en-US" b="1" dirty="0"/>
              <a:t>Bold the first names of anybody who’s presenting</a:t>
            </a:r>
            <a:r>
              <a:rPr lang="en-US" dirty="0"/>
              <a:t> in person.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Intro/methods/result: </a:t>
            </a:r>
            <a:r>
              <a:rPr lang="en-US" b="1" dirty="0"/>
              <a:t>Do not drop below font size 28</a:t>
            </a:r>
            <a:r>
              <a:rPr lang="en-US" dirty="0"/>
              <a:t>, but if you have extra space, jack up the font size until the space is full.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Do not use color in the sidebars except in graphs/figures. It’ll pull attention from the center and slow interpretation for passersby.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71D67-721B-39C9-F949-332B05425F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403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701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467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>
                    <a:tint val="82000"/>
                  </a:schemeClr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82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82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82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82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82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82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82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906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291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291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69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586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18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646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6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0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89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svg"/><Relationship Id="rId18" Type="http://schemas.openxmlformats.org/officeDocument/2006/relationships/image" Target="../media/image15.svg"/><Relationship Id="rId26" Type="http://schemas.microsoft.com/office/2007/relationships/hdphoto" Target="../media/hdphoto2.wdp"/><Relationship Id="rId3" Type="http://schemas.microsoft.com/office/2018/10/relationships/comments" Target="../comments/modernComment_13A_EB070F3F.xml"/><Relationship Id="rId21" Type="http://schemas.openxmlformats.org/officeDocument/2006/relationships/image" Target="../media/image18.png"/><Relationship Id="rId34" Type="http://schemas.microsoft.com/office/2007/relationships/hdphoto" Target="../media/hdphoto5.wdp"/><Relationship Id="rId7" Type="http://schemas.openxmlformats.org/officeDocument/2006/relationships/image" Target="../media/image4.sv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1.png"/><Relationship Id="rId3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svg"/><Relationship Id="rId20" Type="http://schemas.openxmlformats.org/officeDocument/2006/relationships/image" Target="../media/image17.svg"/><Relationship Id="rId29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svg"/><Relationship Id="rId24" Type="http://schemas.microsoft.com/office/2007/relationships/hdphoto" Target="../media/hdphoto1.wdp"/><Relationship Id="rId32" Type="http://schemas.microsoft.com/office/2007/relationships/hdphoto" Target="../media/hdphoto4.wdp"/><Relationship Id="rId5" Type="http://schemas.openxmlformats.org/officeDocument/2006/relationships/image" Target="../media/image2.jpe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28" Type="http://schemas.microsoft.com/office/2007/relationships/hdphoto" Target="../media/hdphoto3.wdp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31" Type="http://schemas.openxmlformats.org/officeDocument/2006/relationships/image" Target="../media/image25.png"/><Relationship Id="rId4" Type="http://schemas.openxmlformats.org/officeDocument/2006/relationships/image" Target="../media/image1.jpeg"/><Relationship Id="rId9" Type="http://schemas.openxmlformats.org/officeDocument/2006/relationships/image" Target="../media/image6.sv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2.png"/><Relationship Id="rId30" Type="http://schemas.openxmlformats.org/officeDocument/2006/relationships/image" Target="../media/image24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EA3016-FE89-06D4-8AD9-540326689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ilent presenter">
            <a:extLst>
              <a:ext uri="{FF2B5EF4-FFF2-40B4-BE49-F238E27FC236}">
                <a16:creationId xmlns:a16="http://schemas.microsoft.com/office/drawing/2014/main" id="{6714F099-EECC-7479-E07E-7C28FC0DFC8C}"/>
              </a:ext>
            </a:extLst>
          </p:cNvPr>
          <p:cNvSpPr/>
          <p:nvPr/>
        </p:nvSpPr>
        <p:spPr>
          <a:xfrm>
            <a:off x="0" y="0"/>
            <a:ext cx="10069514" cy="329183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55FFF7-F9B0-68E0-8A2B-55287A0E7892}"/>
              </a:ext>
            </a:extLst>
          </p:cNvPr>
          <p:cNvSpPr/>
          <p:nvPr/>
        </p:nvSpPr>
        <p:spPr>
          <a:xfrm>
            <a:off x="10031564" y="25710514"/>
            <a:ext cx="33870642" cy="72170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i="1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32" name="Picture 8" descr="A map of a large island&#10;&#10;Description automatically generated">
            <a:extLst>
              <a:ext uri="{FF2B5EF4-FFF2-40B4-BE49-F238E27FC236}">
                <a16:creationId xmlns:a16="http://schemas.microsoft.com/office/drawing/2014/main" id="{34AE39CD-660B-F151-E94A-D170B0538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0276" y="7735288"/>
            <a:ext cx="5830705" cy="86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A map of a country&#10;&#10;Description automatically generated">
            <a:extLst>
              <a:ext uri="{FF2B5EF4-FFF2-40B4-BE49-F238E27FC236}">
                <a16:creationId xmlns:a16="http://schemas.microsoft.com/office/drawing/2014/main" id="{4B923647-FC3C-5030-4385-C2B1720D6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740" y="7784775"/>
            <a:ext cx="5654239" cy="86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ounded Rectangle 1042">
            <a:extLst>
              <a:ext uri="{FF2B5EF4-FFF2-40B4-BE49-F238E27FC236}">
                <a16:creationId xmlns:a16="http://schemas.microsoft.com/office/drawing/2014/main" id="{21B83D5A-6A52-9BF9-FE7F-4AA99FD67AD7}"/>
              </a:ext>
            </a:extLst>
          </p:cNvPr>
          <p:cNvSpPr/>
          <p:nvPr/>
        </p:nvSpPr>
        <p:spPr>
          <a:xfrm>
            <a:off x="10309177" y="17025318"/>
            <a:ext cx="33013032" cy="8103609"/>
          </a:xfrm>
          <a:prstGeom prst="roundRect">
            <a:avLst/>
          </a:prstGeom>
          <a:noFill/>
          <a:ln w="127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E2006C37-1F61-8C08-FEB9-5A2C7CB855BC}"/>
              </a:ext>
            </a:extLst>
          </p:cNvPr>
          <p:cNvSpPr/>
          <p:nvPr/>
        </p:nvSpPr>
        <p:spPr>
          <a:xfrm>
            <a:off x="122094" y="22733935"/>
            <a:ext cx="9731283" cy="10003875"/>
          </a:xfrm>
          <a:prstGeom prst="roundRect">
            <a:avLst>
              <a:gd name="adj" fmla="val 11477"/>
            </a:avLst>
          </a:prstGeom>
          <a:solidFill>
            <a:schemeClr val="accent1">
              <a:lumMod val="40000"/>
              <a:lumOff val="60000"/>
            </a:schemeClr>
          </a:solidFill>
          <a:ln w="127000">
            <a:solidFill>
              <a:schemeClr val="accent4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890221457">
                  <a:custGeom>
                    <a:avLst/>
                    <a:gdLst>
                      <a:gd name="connsiteX0" fmla="*/ 0 w 9731283"/>
                      <a:gd name="connsiteY0" fmla="*/ 1116859 h 12037372"/>
                      <a:gd name="connsiteX1" fmla="*/ 1116859 w 9731283"/>
                      <a:gd name="connsiteY1" fmla="*/ 0 h 12037372"/>
                      <a:gd name="connsiteX2" fmla="*/ 1693595 w 9731283"/>
                      <a:gd name="connsiteY2" fmla="*/ 0 h 12037372"/>
                      <a:gd name="connsiteX3" fmla="*/ 2270331 w 9731283"/>
                      <a:gd name="connsiteY3" fmla="*/ 0 h 12037372"/>
                      <a:gd name="connsiteX4" fmla="*/ 2847066 w 9731283"/>
                      <a:gd name="connsiteY4" fmla="*/ 0 h 12037372"/>
                      <a:gd name="connsiteX5" fmla="*/ 3498778 w 9731283"/>
                      <a:gd name="connsiteY5" fmla="*/ 0 h 12037372"/>
                      <a:gd name="connsiteX6" fmla="*/ 4075513 w 9731283"/>
                      <a:gd name="connsiteY6" fmla="*/ 0 h 12037372"/>
                      <a:gd name="connsiteX7" fmla="*/ 4577274 w 9731283"/>
                      <a:gd name="connsiteY7" fmla="*/ 0 h 12037372"/>
                      <a:gd name="connsiteX8" fmla="*/ 5079034 w 9731283"/>
                      <a:gd name="connsiteY8" fmla="*/ 0 h 12037372"/>
                      <a:gd name="connsiteX9" fmla="*/ 5805721 w 9731283"/>
                      <a:gd name="connsiteY9" fmla="*/ 0 h 12037372"/>
                      <a:gd name="connsiteX10" fmla="*/ 6382457 w 9731283"/>
                      <a:gd name="connsiteY10" fmla="*/ 0 h 12037372"/>
                      <a:gd name="connsiteX11" fmla="*/ 6884217 w 9731283"/>
                      <a:gd name="connsiteY11" fmla="*/ 0 h 12037372"/>
                      <a:gd name="connsiteX12" fmla="*/ 7610904 w 9731283"/>
                      <a:gd name="connsiteY12" fmla="*/ 0 h 12037372"/>
                      <a:gd name="connsiteX13" fmla="*/ 8112664 w 9731283"/>
                      <a:gd name="connsiteY13" fmla="*/ 0 h 12037372"/>
                      <a:gd name="connsiteX14" fmla="*/ 8614424 w 9731283"/>
                      <a:gd name="connsiteY14" fmla="*/ 0 h 12037372"/>
                      <a:gd name="connsiteX15" fmla="*/ 9731283 w 9731283"/>
                      <a:gd name="connsiteY15" fmla="*/ 1116859 h 12037372"/>
                      <a:gd name="connsiteX16" fmla="*/ 9731283 w 9731283"/>
                      <a:gd name="connsiteY16" fmla="*/ 1791581 h 12037372"/>
                      <a:gd name="connsiteX17" fmla="*/ 9731283 w 9731283"/>
                      <a:gd name="connsiteY17" fmla="*/ 2466303 h 12037372"/>
                      <a:gd name="connsiteX18" fmla="*/ 9731283 w 9731283"/>
                      <a:gd name="connsiteY18" fmla="*/ 2748879 h 12037372"/>
                      <a:gd name="connsiteX19" fmla="*/ 9731283 w 9731283"/>
                      <a:gd name="connsiteY19" fmla="*/ 3521638 h 12037372"/>
                      <a:gd name="connsiteX20" fmla="*/ 9731283 w 9731283"/>
                      <a:gd name="connsiteY20" fmla="*/ 4000287 h 12037372"/>
                      <a:gd name="connsiteX21" fmla="*/ 9731283 w 9731283"/>
                      <a:gd name="connsiteY21" fmla="*/ 4773045 h 12037372"/>
                      <a:gd name="connsiteX22" fmla="*/ 9731283 w 9731283"/>
                      <a:gd name="connsiteY22" fmla="*/ 5545804 h 12037372"/>
                      <a:gd name="connsiteX23" fmla="*/ 9731283 w 9731283"/>
                      <a:gd name="connsiteY23" fmla="*/ 6024453 h 12037372"/>
                      <a:gd name="connsiteX24" fmla="*/ 9731283 w 9731283"/>
                      <a:gd name="connsiteY24" fmla="*/ 6307029 h 12037372"/>
                      <a:gd name="connsiteX25" fmla="*/ 9731283 w 9731283"/>
                      <a:gd name="connsiteY25" fmla="*/ 6589605 h 12037372"/>
                      <a:gd name="connsiteX26" fmla="*/ 9731283 w 9731283"/>
                      <a:gd name="connsiteY26" fmla="*/ 7362363 h 12037372"/>
                      <a:gd name="connsiteX27" fmla="*/ 9731283 w 9731283"/>
                      <a:gd name="connsiteY27" fmla="*/ 7742976 h 12037372"/>
                      <a:gd name="connsiteX28" fmla="*/ 9731283 w 9731283"/>
                      <a:gd name="connsiteY28" fmla="*/ 8123588 h 12037372"/>
                      <a:gd name="connsiteX29" fmla="*/ 9731283 w 9731283"/>
                      <a:gd name="connsiteY29" fmla="*/ 8700274 h 12037372"/>
                      <a:gd name="connsiteX30" fmla="*/ 9731283 w 9731283"/>
                      <a:gd name="connsiteY30" fmla="*/ 9473032 h 12037372"/>
                      <a:gd name="connsiteX31" fmla="*/ 9731283 w 9731283"/>
                      <a:gd name="connsiteY31" fmla="*/ 9755608 h 12037372"/>
                      <a:gd name="connsiteX32" fmla="*/ 9731283 w 9731283"/>
                      <a:gd name="connsiteY32" fmla="*/ 10920513 h 12037372"/>
                      <a:gd name="connsiteX33" fmla="*/ 8614424 w 9731283"/>
                      <a:gd name="connsiteY33" fmla="*/ 12037372 h 12037372"/>
                      <a:gd name="connsiteX34" fmla="*/ 8187640 w 9731283"/>
                      <a:gd name="connsiteY34" fmla="*/ 12037372 h 12037372"/>
                      <a:gd name="connsiteX35" fmla="*/ 7610904 w 9731283"/>
                      <a:gd name="connsiteY35" fmla="*/ 12037372 h 12037372"/>
                      <a:gd name="connsiteX36" fmla="*/ 7034168 w 9731283"/>
                      <a:gd name="connsiteY36" fmla="*/ 12037372 h 12037372"/>
                      <a:gd name="connsiteX37" fmla="*/ 6532408 w 9731283"/>
                      <a:gd name="connsiteY37" fmla="*/ 12037372 h 12037372"/>
                      <a:gd name="connsiteX38" fmla="*/ 6030648 w 9731283"/>
                      <a:gd name="connsiteY38" fmla="*/ 12037372 h 12037372"/>
                      <a:gd name="connsiteX39" fmla="*/ 5678839 w 9731283"/>
                      <a:gd name="connsiteY39" fmla="*/ 12037372 h 12037372"/>
                      <a:gd name="connsiteX40" fmla="*/ 5252054 w 9731283"/>
                      <a:gd name="connsiteY40" fmla="*/ 12037372 h 12037372"/>
                      <a:gd name="connsiteX41" fmla="*/ 4900246 w 9731283"/>
                      <a:gd name="connsiteY41" fmla="*/ 12037372 h 12037372"/>
                      <a:gd name="connsiteX42" fmla="*/ 4173559 w 9731283"/>
                      <a:gd name="connsiteY42" fmla="*/ 12037372 h 12037372"/>
                      <a:gd name="connsiteX43" fmla="*/ 3746774 w 9731283"/>
                      <a:gd name="connsiteY43" fmla="*/ 12037372 h 12037372"/>
                      <a:gd name="connsiteX44" fmla="*/ 3245014 w 9731283"/>
                      <a:gd name="connsiteY44" fmla="*/ 12037372 h 12037372"/>
                      <a:gd name="connsiteX45" fmla="*/ 2743254 w 9731283"/>
                      <a:gd name="connsiteY45" fmla="*/ 12037372 h 12037372"/>
                      <a:gd name="connsiteX46" fmla="*/ 2091542 w 9731283"/>
                      <a:gd name="connsiteY46" fmla="*/ 12037372 h 12037372"/>
                      <a:gd name="connsiteX47" fmla="*/ 1664758 w 9731283"/>
                      <a:gd name="connsiteY47" fmla="*/ 12037372 h 12037372"/>
                      <a:gd name="connsiteX48" fmla="*/ 1116859 w 9731283"/>
                      <a:gd name="connsiteY48" fmla="*/ 12037372 h 12037372"/>
                      <a:gd name="connsiteX49" fmla="*/ 0 w 9731283"/>
                      <a:gd name="connsiteY49" fmla="*/ 10920513 h 12037372"/>
                      <a:gd name="connsiteX50" fmla="*/ 0 w 9731283"/>
                      <a:gd name="connsiteY50" fmla="*/ 10539901 h 12037372"/>
                      <a:gd name="connsiteX51" fmla="*/ 0 w 9731283"/>
                      <a:gd name="connsiteY51" fmla="*/ 9767142 h 12037372"/>
                      <a:gd name="connsiteX52" fmla="*/ 0 w 9731283"/>
                      <a:gd name="connsiteY52" fmla="*/ 9386529 h 12037372"/>
                      <a:gd name="connsiteX53" fmla="*/ 0 w 9731283"/>
                      <a:gd name="connsiteY53" fmla="*/ 8613771 h 12037372"/>
                      <a:gd name="connsiteX54" fmla="*/ 0 w 9731283"/>
                      <a:gd name="connsiteY54" fmla="*/ 8135122 h 12037372"/>
                      <a:gd name="connsiteX55" fmla="*/ 0 w 9731283"/>
                      <a:gd name="connsiteY55" fmla="*/ 7754509 h 12037372"/>
                      <a:gd name="connsiteX56" fmla="*/ 0 w 9731283"/>
                      <a:gd name="connsiteY56" fmla="*/ 7275860 h 12037372"/>
                      <a:gd name="connsiteX57" fmla="*/ 0 w 9731283"/>
                      <a:gd name="connsiteY57" fmla="*/ 6895248 h 12037372"/>
                      <a:gd name="connsiteX58" fmla="*/ 0 w 9731283"/>
                      <a:gd name="connsiteY58" fmla="*/ 6514636 h 12037372"/>
                      <a:gd name="connsiteX59" fmla="*/ 0 w 9731283"/>
                      <a:gd name="connsiteY59" fmla="*/ 6035987 h 12037372"/>
                      <a:gd name="connsiteX60" fmla="*/ 0 w 9731283"/>
                      <a:gd name="connsiteY60" fmla="*/ 5263228 h 12037372"/>
                      <a:gd name="connsiteX61" fmla="*/ 0 w 9731283"/>
                      <a:gd name="connsiteY61" fmla="*/ 4784579 h 12037372"/>
                      <a:gd name="connsiteX62" fmla="*/ 0 w 9731283"/>
                      <a:gd name="connsiteY62" fmla="*/ 4305930 h 12037372"/>
                      <a:gd name="connsiteX63" fmla="*/ 0 w 9731283"/>
                      <a:gd name="connsiteY63" fmla="*/ 3925318 h 12037372"/>
                      <a:gd name="connsiteX64" fmla="*/ 0 w 9731283"/>
                      <a:gd name="connsiteY64" fmla="*/ 3544705 h 12037372"/>
                      <a:gd name="connsiteX65" fmla="*/ 0 w 9731283"/>
                      <a:gd name="connsiteY65" fmla="*/ 3066056 h 12037372"/>
                      <a:gd name="connsiteX66" fmla="*/ 0 w 9731283"/>
                      <a:gd name="connsiteY66" fmla="*/ 2489371 h 12037372"/>
                      <a:gd name="connsiteX67" fmla="*/ 0 w 9731283"/>
                      <a:gd name="connsiteY67" fmla="*/ 2108758 h 12037372"/>
                      <a:gd name="connsiteX68" fmla="*/ 0 w 9731283"/>
                      <a:gd name="connsiteY68" fmla="*/ 1116859 h 120373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</a:cxnLst>
                    <a:rect l="l" t="t" r="r" b="b"/>
                    <a:pathLst>
                      <a:path w="9731283" h="12037372" fill="none" extrusionOk="0">
                        <a:moveTo>
                          <a:pt x="0" y="1116859"/>
                        </a:moveTo>
                        <a:cubicBezTo>
                          <a:pt x="-21705" y="560487"/>
                          <a:pt x="366556" y="93928"/>
                          <a:pt x="1116859" y="0"/>
                        </a:cubicBezTo>
                        <a:cubicBezTo>
                          <a:pt x="1237950" y="-58283"/>
                          <a:pt x="1460075" y="37635"/>
                          <a:pt x="1693595" y="0"/>
                        </a:cubicBezTo>
                        <a:cubicBezTo>
                          <a:pt x="1927115" y="-37635"/>
                          <a:pt x="2047093" y="1525"/>
                          <a:pt x="2270331" y="0"/>
                        </a:cubicBezTo>
                        <a:cubicBezTo>
                          <a:pt x="2493569" y="-1525"/>
                          <a:pt x="2562906" y="44200"/>
                          <a:pt x="2847066" y="0"/>
                        </a:cubicBezTo>
                        <a:cubicBezTo>
                          <a:pt x="3131227" y="-44200"/>
                          <a:pt x="3330090" y="42579"/>
                          <a:pt x="3498778" y="0"/>
                        </a:cubicBezTo>
                        <a:cubicBezTo>
                          <a:pt x="3667466" y="-42579"/>
                          <a:pt x="3870346" y="6753"/>
                          <a:pt x="4075513" y="0"/>
                        </a:cubicBezTo>
                        <a:cubicBezTo>
                          <a:pt x="4280681" y="-6753"/>
                          <a:pt x="4326884" y="27709"/>
                          <a:pt x="4577274" y="0"/>
                        </a:cubicBezTo>
                        <a:cubicBezTo>
                          <a:pt x="4827664" y="-27709"/>
                          <a:pt x="4912599" y="29027"/>
                          <a:pt x="5079034" y="0"/>
                        </a:cubicBezTo>
                        <a:cubicBezTo>
                          <a:pt x="5245469" y="-29027"/>
                          <a:pt x="5514968" y="67207"/>
                          <a:pt x="5805721" y="0"/>
                        </a:cubicBezTo>
                        <a:cubicBezTo>
                          <a:pt x="6096474" y="-67207"/>
                          <a:pt x="6137947" y="17339"/>
                          <a:pt x="6382457" y="0"/>
                        </a:cubicBezTo>
                        <a:cubicBezTo>
                          <a:pt x="6626967" y="-17339"/>
                          <a:pt x="6770457" y="644"/>
                          <a:pt x="6884217" y="0"/>
                        </a:cubicBezTo>
                        <a:cubicBezTo>
                          <a:pt x="6997977" y="-644"/>
                          <a:pt x="7342726" y="7227"/>
                          <a:pt x="7610904" y="0"/>
                        </a:cubicBezTo>
                        <a:cubicBezTo>
                          <a:pt x="7879082" y="-7227"/>
                          <a:pt x="7916561" y="56951"/>
                          <a:pt x="8112664" y="0"/>
                        </a:cubicBezTo>
                        <a:cubicBezTo>
                          <a:pt x="8308767" y="-56951"/>
                          <a:pt x="8444956" y="58927"/>
                          <a:pt x="8614424" y="0"/>
                        </a:cubicBezTo>
                        <a:cubicBezTo>
                          <a:pt x="9326044" y="65554"/>
                          <a:pt x="9645530" y="474477"/>
                          <a:pt x="9731283" y="1116859"/>
                        </a:cubicBezTo>
                        <a:cubicBezTo>
                          <a:pt x="9799308" y="1447114"/>
                          <a:pt x="9661899" y="1556521"/>
                          <a:pt x="9731283" y="1791581"/>
                        </a:cubicBezTo>
                        <a:cubicBezTo>
                          <a:pt x="9800667" y="2026641"/>
                          <a:pt x="9654951" y="2300541"/>
                          <a:pt x="9731283" y="2466303"/>
                        </a:cubicBezTo>
                        <a:cubicBezTo>
                          <a:pt x="9807615" y="2632065"/>
                          <a:pt x="9704413" y="2641671"/>
                          <a:pt x="9731283" y="2748879"/>
                        </a:cubicBezTo>
                        <a:cubicBezTo>
                          <a:pt x="9758153" y="2856087"/>
                          <a:pt x="9717169" y="3153627"/>
                          <a:pt x="9731283" y="3521638"/>
                        </a:cubicBezTo>
                        <a:cubicBezTo>
                          <a:pt x="9745397" y="3889649"/>
                          <a:pt x="9692246" y="3776546"/>
                          <a:pt x="9731283" y="4000287"/>
                        </a:cubicBezTo>
                        <a:cubicBezTo>
                          <a:pt x="9770320" y="4224028"/>
                          <a:pt x="9662165" y="4603528"/>
                          <a:pt x="9731283" y="4773045"/>
                        </a:cubicBezTo>
                        <a:cubicBezTo>
                          <a:pt x="9800401" y="4942562"/>
                          <a:pt x="9698684" y="5330630"/>
                          <a:pt x="9731283" y="5545804"/>
                        </a:cubicBezTo>
                        <a:cubicBezTo>
                          <a:pt x="9763882" y="5760978"/>
                          <a:pt x="9711385" y="5924283"/>
                          <a:pt x="9731283" y="6024453"/>
                        </a:cubicBezTo>
                        <a:cubicBezTo>
                          <a:pt x="9751181" y="6124623"/>
                          <a:pt x="9709677" y="6201278"/>
                          <a:pt x="9731283" y="6307029"/>
                        </a:cubicBezTo>
                        <a:cubicBezTo>
                          <a:pt x="9752889" y="6412780"/>
                          <a:pt x="9710803" y="6482421"/>
                          <a:pt x="9731283" y="6589605"/>
                        </a:cubicBezTo>
                        <a:cubicBezTo>
                          <a:pt x="9751763" y="6696789"/>
                          <a:pt x="9704470" y="7074300"/>
                          <a:pt x="9731283" y="7362363"/>
                        </a:cubicBezTo>
                        <a:cubicBezTo>
                          <a:pt x="9758096" y="7650426"/>
                          <a:pt x="9692807" y="7613996"/>
                          <a:pt x="9731283" y="7742976"/>
                        </a:cubicBezTo>
                        <a:cubicBezTo>
                          <a:pt x="9769759" y="7871956"/>
                          <a:pt x="9729987" y="7953733"/>
                          <a:pt x="9731283" y="8123588"/>
                        </a:cubicBezTo>
                        <a:cubicBezTo>
                          <a:pt x="9732579" y="8293443"/>
                          <a:pt x="9716305" y="8495445"/>
                          <a:pt x="9731283" y="8700274"/>
                        </a:cubicBezTo>
                        <a:cubicBezTo>
                          <a:pt x="9746261" y="8905103"/>
                          <a:pt x="9674328" y="9242042"/>
                          <a:pt x="9731283" y="9473032"/>
                        </a:cubicBezTo>
                        <a:cubicBezTo>
                          <a:pt x="9788238" y="9704022"/>
                          <a:pt x="9707743" y="9636576"/>
                          <a:pt x="9731283" y="9755608"/>
                        </a:cubicBezTo>
                        <a:cubicBezTo>
                          <a:pt x="9754823" y="9874640"/>
                          <a:pt x="9701822" y="10585564"/>
                          <a:pt x="9731283" y="10920513"/>
                        </a:cubicBezTo>
                        <a:cubicBezTo>
                          <a:pt x="9722908" y="11490512"/>
                          <a:pt x="9140718" y="12156922"/>
                          <a:pt x="8614424" y="12037372"/>
                        </a:cubicBezTo>
                        <a:cubicBezTo>
                          <a:pt x="8408072" y="12069744"/>
                          <a:pt x="8377937" y="12015887"/>
                          <a:pt x="8187640" y="12037372"/>
                        </a:cubicBezTo>
                        <a:cubicBezTo>
                          <a:pt x="7997343" y="12058857"/>
                          <a:pt x="7727299" y="11997401"/>
                          <a:pt x="7610904" y="12037372"/>
                        </a:cubicBezTo>
                        <a:cubicBezTo>
                          <a:pt x="7494509" y="12077343"/>
                          <a:pt x="7266920" y="11990240"/>
                          <a:pt x="7034168" y="12037372"/>
                        </a:cubicBezTo>
                        <a:cubicBezTo>
                          <a:pt x="6801416" y="12084504"/>
                          <a:pt x="6728652" y="12030392"/>
                          <a:pt x="6532408" y="12037372"/>
                        </a:cubicBezTo>
                        <a:cubicBezTo>
                          <a:pt x="6336164" y="12044352"/>
                          <a:pt x="6221349" y="11981114"/>
                          <a:pt x="6030648" y="12037372"/>
                        </a:cubicBezTo>
                        <a:cubicBezTo>
                          <a:pt x="5839947" y="12093630"/>
                          <a:pt x="5842037" y="12014485"/>
                          <a:pt x="5678839" y="12037372"/>
                        </a:cubicBezTo>
                        <a:cubicBezTo>
                          <a:pt x="5515641" y="12060259"/>
                          <a:pt x="5465414" y="12018437"/>
                          <a:pt x="5252054" y="12037372"/>
                        </a:cubicBezTo>
                        <a:cubicBezTo>
                          <a:pt x="5038694" y="12056307"/>
                          <a:pt x="5015121" y="12014179"/>
                          <a:pt x="4900246" y="12037372"/>
                        </a:cubicBezTo>
                        <a:cubicBezTo>
                          <a:pt x="4785371" y="12060565"/>
                          <a:pt x="4405109" y="12030572"/>
                          <a:pt x="4173559" y="12037372"/>
                        </a:cubicBezTo>
                        <a:cubicBezTo>
                          <a:pt x="3942009" y="12044172"/>
                          <a:pt x="3942418" y="12008587"/>
                          <a:pt x="3746774" y="12037372"/>
                        </a:cubicBezTo>
                        <a:cubicBezTo>
                          <a:pt x="3551130" y="12066157"/>
                          <a:pt x="3364798" y="12014377"/>
                          <a:pt x="3245014" y="12037372"/>
                        </a:cubicBezTo>
                        <a:cubicBezTo>
                          <a:pt x="3125230" y="12060367"/>
                          <a:pt x="2889075" y="12028629"/>
                          <a:pt x="2743254" y="12037372"/>
                        </a:cubicBezTo>
                        <a:cubicBezTo>
                          <a:pt x="2597433" y="12046115"/>
                          <a:pt x="2405980" y="12005586"/>
                          <a:pt x="2091542" y="12037372"/>
                        </a:cubicBezTo>
                        <a:cubicBezTo>
                          <a:pt x="1777104" y="12069158"/>
                          <a:pt x="1840318" y="12012518"/>
                          <a:pt x="1664758" y="12037372"/>
                        </a:cubicBezTo>
                        <a:cubicBezTo>
                          <a:pt x="1489198" y="12062226"/>
                          <a:pt x="1314056" y="11977331"/>
                          <a:pt x="1116859" y="12037372"/>
                        </a:cubicBezTo>
                        <a:cubicBezTo>
                          <a:pt x="507995" y="11996518"/>
                          <a:pt x="-131157" y="11553476"/>
                          <a:pt x="0" y="10920513"/>
                        </a:cubicBezTo>
                        <a:cubicBezTo>
                          <a:pt x="-5948" y="10736425"/>
                          <a:pt x="8140" y="10635318"/>
                          <a:pt x="0" y="10539901"/>
                        </a:cubicBezTo>
                        <a:cubicBezTo>
                          <a:pt x="-8140" y="10444484"/>
                          <a:pt x="24439" y="10056184"/>
                          <a:pt x="0" y="9767142"/>
                        </a:cubicBezTo>
                        <a:cubicBezTo>
                          <a:pt x="-24439" y="9478100"/>
                          <a:pt x="37431" y="9510614"/>
                          <a:pt x="0" y="9386529"/>
                        </a:cubicBezTo>
                        <a:cubicBezTo>
                          <a:pt x="-37431" y="9262444"/>
                          <a:pt x="11147" y="8869754"/>
                          <a:pt x="0" y="8613771"/>
                        </a:cubicBezTo>
                        <a:cubicBezTo>
                          <a:pt x="-11147" y="8357788"/>
                          <a:pt x="17349" y="8294435"/>
                          <a:pt x="0" y="8135122"/>
                        </a:cubicBezTo>
                        <a:cubicBezTo>
                          <a:pt x="-17349" y="7975809"/>
                          <a:pt x="17337" y="7899602"/>
                          <a:pt x="0" y="7754509"/>
                        </a:cubicBezTo>
                        <a:cubicBezTo>
                          <a:pt x="-17337" y="7609416"/>
                          <a:pt x="31297" y="7415134"/>
                          <a:pt x="0" y="7275860"/>
                        </a:cubicBezTo>
                        <a:cubicBezTo>
                          <a:pt x="-31297" y="7136586"/>
                          <a:pt x="12905" y="7076201"/>
                          <a:pt x="0" y="6895248"/>
                        </a:cubicBezTo>
                        <a:cubicBezTo>
                          <a:pt x="-12905" y="6714295"/>
                          <a:pt x="32810" y="6629418"/>
                          <a:pt x="0" y="6514636"/>
                        </a:cubicBezTo>
                        <a:cubicBezTo>
                          <a:pt x="-32810" y="6399854"/>
                          <a:pt x="9117" y="6220398"/>
                          <a:pt x="0" y="6035987"/>
                        </a:cubicBezTo>
                        <a:cubicBezTo>
                          <a:pt x="-9117" y="5851576"/>
                          <a:pt x="32054" y="5570347"/>
                          <a:pt x="0" y="5263228"/>
                        </a:cubicBezTo>
                        <a:cubicBezTo>
                          <a:pt x="-32054" y="4956109"/>
                          <a:pt x="45050" y="4963742"/>
                          <a:pt x="0" y="4784579"/>
                        </a:cubicBezTo>
                        <a:cubicBezTo>
                          <a:pt x="-45050" y="4605416"/>
                          <a:pt x="7281" y="4415379"/>
                          <a:pt x="0" y="4305930"/>
                        </a:cubicBezTo>
                        <a:cubicBezTo>
                          <a:pt x="-7281" y="4196481"/>
                          <a:pt x="12899" y="4099657"/>
                          <a:pt x="0" y="3925318"/>
                        </a:cubicBezTo>
                        <a:cubicBezTo>
                          <a:pt x="-12899" y="3750979"/>
                          <a:pt x="4691" y="3654713"/>
                          <a:pt x="0" y="3544705"/>
                        </a:cubicBezTo>
                        <a:cubicBezTo>
                          <a:pt x="-4691" y="3434697"/>
                          <a:pt x="24611" y="3303900"/>
                          <a:pt x="0" y="3066056"/>
                        </a:cubicBezTo>
                        <a:cubicBezTo>
                          <a:pt x="-24611" y="2828212"/>
                          <a:pt x="57128" y="2678986"/>
                          <a:pt x="0" y="2489371"/>
                        </a:cubicBezTo>
                        <a:cubicBezTo>
                          <a:pt x="-57128" y="2299757"/>
                          <a:pt x="25741" y="2233725"/>
                          <a:pt x="0" y="2108758"/>
                        </a:cubicBezTo>
                        <a:cubicBezTo>
                          <a:pt x="-25741" y="1983791"/>
                          <a:pt x="62145" y="1423564"/>
                          <a:pt x="0" y="1116859"/>
                        </a:cubicBezTo>
                        <a:close/>
                      </a:path>
                      <a:path w="9731283" h="12037372" stroke="0" extrusionOk="0">
                        <a:moveTo>
                          <a:pt x="0" y="1116859"/>
                        </a:moveTo>
                        <a:cubicBezTo>
                          <a:pt x="42258" y="525082"/>
                          <a:pt x="519195" y="7503"/>
                          <a:pt x="1116859" y="0"/>
                        </a:cubicBezTo>
                        <a:cubicBezTo>
                          <a:pt x="1388377" y="-22666"/>
                          <a:pt x="1469807" y="52945"/>
                          <a:pt x="1693595" y="0"/>
                        </a:cubicBezTo>
                        <a:cubicBezTo>
                          <a:pt x="1917383" y="-52945"/>
                          <a:pt x="1882154" y="5774"/>
                          <a:pt x="2045404" y="0"/>
                        </a:cubicBezTo>
                        <a:cubicBezTo>
                          <a:pt x="2208654" y="-5774"/>
                          <a:pt x="2437726" y="32432"/>
                          <a:pt x="2772091" y="0"/>
                        </a:cubicBezTo>
                        <a:cubicBezTo>
                          <a:pt x="3106456" y="-32432"/>
                          <a:pt x="3151908" y="76143"/>
                          <a:pt x="3498778" y="0"/>
                        </a:cubicBezTo>
                        <a:cubicBezTo>
                          <a:pt x="3845648" y="-76143"/>
                          <a:pt x="3870587" y="59584"/>
                          <a:pt x="4150489" y="0"/>
                        </a:cubicBezTo>
                        <a:cubicBezTo>
                          <a:pt x="4430391" y="-59584"/>
                          <a:pt x="4507533" y="46639"/>
                          <a:pt x="4727225" y="0"/>
                        </a:cubicBezTo>
                        <a:cubicBezTo>
                          <a:pt x="4946917" y="-46639"/>
                          <a:pt x="5027431" y="24091"/>
                          <a:pt x="5303961" y="0"/>
                        </a:cubicBezTo>
                        <a:cubicBezTo>
                          <a:pt x="5580491" y="-24091"/>
                          <a:pt x="5671411" y="20895"/>
                          <a:pt x="6030648" y="0"/>
                        </a:cubicBezTo>
                        <a:cubicBezTo>
                          <a:pt x="6389885" y="-20895"/>
                          <a:pt x="6247051" y="38294"/>
                          <a:pt x="6382457" y="0"/>
                        </a:cubicBezTo>
                        <a:cubicBezTo>
                          <a:pt x="6517863" y="-38294"/>
                          <a:pt x="6683844" y="1442"/>
                          <a:pt x="6809241" y="0"/>
                        </a:cubicBezTo>
                        <a:cubicBezTo>
                          <a:pt x="6934638" y="-1442"/>
                          <a:pt x="7055126" y="3719"/>
                          <a:pt x="7161050" y="0"/>
                        </a:cubicBezTo>
                        <a:cubicBezTo>
                          <a:pt x="7266974" y="-3719"/>
                          <a:pt x="7527422" y="51215"/>
                          <a:pt x="7662810" y="0"/>
                        </a:cubicBezTo>
                        <a:cubicBezTo>
                          <a:pt x="7798198" y="-51215"/>
                          <a:pt x="8139488" y="99948"/>
                          <a:pt x="8614424" y="0"/>
                        </a:cubicBezTo>
                        <a:cubicBezTo>
                          <a:pt x="9087302" y="-80146"/>
                          <a:pt x="9820799" y="451132"/>
                          <a:pt x="9731283" y="1116859"/>
                        </a:cubicBezTo>
                        <a:cubicBezTo>
                          <a:pt x="9779520" y="1456134"/>
                          <a:pt x="9689002" y="1519811"/>
                          <a:pt x="9731283" y="1889618"/>
                        </a:cubicBezTo>
                        <a:cubicBezTo>
                          <a:pt x="9773564" y="2259425"/>
                          <a:pt x="9699004" y="2400211"/>
                          <a:pt x="9731283" y="2564340"/>
                        </a:cubicBezTo>
                        <a:cubicBezTo>
                          <a:pt x="9763562" y="2728469"/>
                          <a:pt x="9686181" y="3075908"/>
                          <a:pt x="9731283" y="3239062"/>
                        </a:cubicBezTo>
                        <a:cubicBezTo>
                          <a:pt x="9776385" y="3402216"/>
                          <a:pt x="9721237" y="3441570"/>
                          <a:pt x="9731283" y="3521638"/>
                        </a:cubicBezTo>
                        <a:cubicBezTo>
                          <a:pt x="9741329" y="3601706"/>
                          <a:pt x="9678187" y="3767768"/>
                          <a:pt x="9731283" y="4000287"/>
                        </a:cubicBezTo>
                        <a:cubicBezTo>
                          <a:pt x="9784379" y="4232806"/>
                          <a:pt x="9725300" y="4280174"/>
                          <a:pt x="9731283" y="4478936"/>
                        </a:cubicBezTo>
                        <a:cubicBezTo>
                          <a:pt x="9737266" y="4677698"/>
                          <a:pt x="9712446" y="4743587"/>
                          <a:pt x="9731283" y="4957585"/>
                        </a:cubicBezTo>
                        <a:cubicBezTo>
                          <a:pt x="9750120" y="5171583"/>
                          <a:pt x="9700636" y="5228862"/>
                          <a:pt x="9731283" y="5338197"/>
                        </a:cubicBezTo>
                        <a:cubicBezTo>
                          <a:pt x="9761930" y="5447532"/>
                          <a:pt x="9726934" y="5619186"/>
                          <a:pt x="9731283" y="5816846"/>
                        </a:cubicBezTo>
                        <a:cubicBezTo>
                          <a:pt x="9735632" y="6014506"/>
                          <a:pt x="9729943" y="6007840"/>
                          <a:pt x="9731283" y="6197459"/>
                        </a:cubicBezTo>
                        <a:cubicBezTo>
                          <a:pt x="9732623" y="6387078"/>
                          <a:pt x="9708376" y="6439898"/>
                          <a:pt x="9731283" y="6578071"/>
                        </a:cubicBezTo>
                        <a:cubicBezTo>
                          <a:pt x="9754190" y="6716244"/>
                          <a:pt x="9717774" y="6726196"/>
                          <a:pt x="9731283" y="6860647"/>
                        </a:cubicBezTo>
                        <a:cubicBezTo>
                          <a:pt x="9744792" y="6995098"/>
                          <a:pt x="9715865" y="7008691"/>
                          <a:pt x="9731283" y="7143223"/>
                        </a:cubicBezTo>
                        <a:cubicBezTo>
                          <a:pt x="9746701" y="7277755"/>
                          <a:pt x="9727260" y="7438097"/>
                          <a:pt x="9731283" y="7523835"/>
                        </a:cubicBezTo>
                        <a:cubicBezTo>
                          <a:pt x="9735306" y="7609573"/>
                          <a:pt x="9660875" y="7935988"/>
                          <a:pt x="9731283" y="8198557"/>
                        </a:cubicBezTo>
                        <a:cubicBezTo>
                          <a:pt x="9801691" y="8461126"/>
                          <a:pt x="9701343" y="8460061"/>
                          <a:pt x="9731283" y="8677206"/>
                        </a:cubicBezTo>
                        <a:cubicBezTo>
                          <a:pt x="9761223" y="8894351"/>
                          <a:pt x="9719758" y="9106997"/>
                          <a:pt x="9731283" y="9449965"/>
                        </a:cubicBezTo>
                        <a:cubicBezTo>
                          <a:pt x="9742808" y="9792933"/>
                          <a:pt x="9680208" y="9809356"/>
                          <a:pt x="9731283" y="9928614"/>
                        </a:cubicBezTo>
                        <a:cubicBezTo>
                          <a:pt x="9782358" y="10047872"/>
                          <a:pt x="9629895" y="10544641"/>
                          <a:pt x="9731283" y="10920513"/>
                        </a:cubicBezTo>
                        <a:cubicBezTo>
                          <a:pt x="9725119" y="11524578"/>
                          <a:pt x="9092652" y="12022623"/>
                          <a:pt x="8614424" y="12037372"/>
                        </a:cubicBezTo>
                        <a:cubicBezTo>
                          <a:pt x="8409223" y="12075647"/>
                          <a:pt x="8393424" y="12007541"/>
                          <a:pt x="8187640" y="12037372"/>
                        </a:cubicBezTo>
                        <a:cubicBezTo>
                          <a:pt x="7981856" y="12067203"/>
                          <a:pt x="7933209" y="11993384"/>
                          <a:pt x="7685879" y="12037372"/>
                        </a:cubicBezTo>
                        <a:cubicBezTo>
                          <a:pt x="7438549" y="12081360"/>
                          <a:pt x="7254932" y="11984345"/>
                          <a:pt x="7109144" y="12037372"/>
                        </a:cubicBezTo>
                        <a:cubicBezTo>
                          <a:pt x="6963357" y="12090399"/>
                          <a:pt x="6804198" y="11996681"/>
                          <a:pt x="6532408" y="12037372"/>
                        </a:cubicBezTo>
                        <a:cubicBezTo>
                          <a:pt x="6260618" y="12078063"/>
                          <a:pt x="6194311" y="12002379"/>
                          <a:pt x="6030648" y="12037372"/>
                        </a:cubicBezTo>
                        <a:cubicBezTo>
                          <a:pt x="5866985" y="12072365"/>
                          <a:pt x="5741183" y="11987165"/>
                          <a:pt x="5603863" y="12037372"/>
                        </a:cubicBezTo>
                        <a:cubicBezTo>
                          <a:pt x="5466544" y="12087579"/>
                          <a:pt x="5264456" y="11998415"/>
                          <a:pt x="5027128" y="12037372"/>
                        </a:cubicBezTo>
                        <a:cubicBezTo>
                          <a:pt x="4789801" y="12076329"/>
                          <a:pt x="4839706" y="12017157"/>
                          <a:pt x="4675319" y="12037372"/>
                        </a:cubicBezTo>
                        <a:cubicBezTo>
                          <a:pt x="4510932" y="12057587"/>
                          <a:pt x="4388923" y="12000970"/>
                          <a:pt x="4248534" y="12037372"/>
                        </a:cubicBezTo>
                        <a:cubicBezTo>
                          <a:pt x="4108146" y="12073774"/>
                          <a:pt x="3877070" y="12031590"/>
                          <a:pt x="3671798" y="12037372"/>
                        </a:cubicBezTo>
                        <a:cubicBezTo>
                          <a:pt x="3466526" y="12043154"/>
                          <a:pt x="3276976" y="12020420"/>
                          <a:pt x="2945111" y="12037372"/>
                        </a:cubicBezTo>
                        <a:cubicBezTo>
                          <a:pt x="2613246" y="12054324"/>
                          <a:pt x="2532923" y="11975023"/>
                          <a:pt x="2368376" y="12037372"/>
                        </a:cubicBezTo>
                        <a:cubicBezTo>
                          <a:pt x="2203830" y="12099721"/>
                          <a:pt x="1879970" y="11974547"/>
                          <a:pt x="1641689" y="12037372"/>
                        </a:cubicBezTo>
                        <a:cubicBezTo>
                          <a:pt x="1403408" y="12100197"/>
                          <a:pt x="1342929" y="12011651"/>
                          <a:pt x="1116859" y="12037372"/>
                        </a:cubicBezTo>
                        <a:cubicBezTo>
                          <a:pt x="630122" y="11953683"/>
                          <a:pt x="-82820" y="11558170"/>
                          <a:pt x="0" y="10920513"/>
                        </a:cubicBezTo>
                        <a:cubicBezTo>
                          <a:pt x="-16915" y="10741407"/>
                          <a:pt x="20841" y="10697173"/>
                          <a:pt x="0" y="10539901"/>
                        </a:cubicBezTo>
                        <a:cubicBezTo>
                          <a:pt x="-20841" y="10382629"/>
                          <a:pt x="36419" y="10192942"/>
                          <a:pt x="0" y="9963215"/>
                        </a:cubicBezTo>
                        <a:cubicBezTo>
                          <a:pt x="-36419" y="9733488"/>
                          <a:pt x="19947" y="9634014"/>
                          <a:pt x="0" y="9484566"/>
                        </a:cubicBezTo>
                        <a:cubicBezTo>
                          <a:pt x="-19947" y="9335118"/>
                          <a:pt x="60442" y="9050909"/>
                          <a:pt x="0" y="8907881"/>
                        </a:cubicBezTo>
                        <a:cubicBezTo>
                          <a:pt x="-60442" y="8764854"/>
                          <a:pt x="35361" y="8631259"/>
                          <a:pt x="0" y="8429232"/>
                        </a:cubicBezTo>
                        <a:cubicBezTo>
                          <a:pt x="-35361" y="8227205"/>
                          <a:pt x="25374" y="8204694"/>
                          <a:pt x="0" y="8048619"/>
                        </a:cubicBezTo>
                        <a:cubicBezTo>
                          <a:pt x="-25374" y="7892544"/>
                          <a:pt x="30947" y="7858621"/>
                          <a:pt x="0" y="7766043"/>
                        </a:cubicBezTo>
                        <a:cubicBezTo>
                          <a:pt x="-30947" y="7673465"/>
                          <a:pt x="46530" y="7316418"/>
                          <a:pt x="0" y="7091321"/>
                        </a:cubicBezTo>
                        <a:cubicBezTo>
                          <a:pt x="-46530" y="6866224"/>
                          <a:pt x="22386" y="6659708"/>
                          <a:pt x="0" y="6514636"/>
                        </a:cubicBezTo>
                        <a:cubicBezTo>
                          <a:pt x="-22386" y="6369564"/>
                          <a:pt x="18852" y="6306243"/>
                          <a:pt x="0" y="6134023"/>
                        </a:cubicBezTo>
                        <a:cubicBezTo>
                          <a:pt x="-18852" y="5961803"/>
                          <a:pt x="65898" y="5800341"/>
                          <a:pt x="0" y="5557338"/>
                        </a:cubicBezTo>
                        <a:cubicBezTo>
                          <a:pt x="-65898" y="5314336"/>
                          <a:pt x="28308" y="5395761"/>
                          <a:pt x="0" y="5274762"/>
                        </a:cubicBezTo>
                        <a:cubicBezTo>
                          <a:pt x="-28308" y="5153763"/>
                          <a:pt x="5577" y="5116129"/>
                          <a:pt x="0" y="4992186"/>
                        </a:cubicBezTo>
                        <a:cubicBezTo>
                          <a:pt x="-5577" y="4868243"/>
                          <a:pt x="12938" y="4784282"/>
                          <a:pt x="0" y="4611573"/>
                        </a:cubicBezTo>
                        <a:cubicBezTo>
                          <a:pt x="-12938" y="4438864"/>
                          <a:pt x="28455" y="4056124"/>
                          <a:pt x="0" y="3838815"/>
                        </a:cubicBezTo>
                        <a:cubicBezTo>
                          <a:pt x="-28455" y="3621506"/>
                          <a:pt x="36347" y="3308940"/>
                          <a:pt x="0" y="3164093"/>
                        </a:cubicBezTo>
                        <a:cubicBezTo>
                          <a:pt x="-36347" y="3019246"/>
                          <a:pt x="5043" y="2845527"/>
                          <a:pt x="0" y="2685444"/>
                        </a:cubicBezTo>
                        <a:cubicBezTo>
                          <a:pt x="-5043" y="2525361"/>
                          <a:pt x="36942" y="2158253"/>
                          <a:pt x="0" y="1912685"/>
                        </a:cubicBezTo>
                        <a:cubicBezTo>
                          <a:pt x="-36942" y="1667117"/>
                          <a:pt x="41332" y="1348977"/>
                          <a:pt x="0" y="1116859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42BCD5-3B7D-EF60-744B-9FB5F4E74B90}"/>
              </a:ext>
            </a:extLst>
          </p:cNvPr>
          <p:cNvSpPr txBox="1"/>
          <p:nvPr/>
        </p:nvSpPr>
        <p:spPr>
          <a:xfrm>
            <a:off x="253465" y="6791414"/>
            <a:ext cx="9488802" cy="60997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masis MT Pro"/>
                <a:ea typeface="Lato"/>
                <a:cs typeface="Segoe UI"/>
              </a:rPr>
              <a:t>BACKGROUND:</a:t>
            </a:r>
            <a:r>
              <a:rPr lang="en-US" sz="4000" dirty="0">
                <a:solidFill>
                  <a:schemeClr val="accent3">
                    <a:lumMod val="50000"/>
                  </a:schemeClr>
                </a:solidFill>
                <a:latin typeface="Amasis MT Pro"/>
                <a:ea typeface="Lato"/>
                <a:cs typeface="Segoe UI"/>
              </a:rPr>
              <a:t> </a:t>
            </a:r>
            <a:endParaRPr lang="en-US" sz="1600" dirty="0">
              <a:solidFill>
                <a:schemeClr val="accent3">
                  <a:lumMod val="50000"/>
                </a:schemeClr>
              </a:solidFill>
              <a:latin typeface="Amasis MT Pro"/>
            </a:endParaRPr>
          </a:p>
          <a:p>
            <a:pPr marL="292100" indent="-292100">
              <a:lnSpc>
                <a:spcPct val="120000"/>
              </a:lnSpc>
            </a:pPr>
            <a:r>
              <a:rPr lang="en-US" sz="3200" dirty="0">
                <a:latin typeface="Amasis MT Pro"/>
                <a:ea typeface="Lato"/>
                <a:cs typeface="Segoe UI"/>
              </a:rPr>
              <a:t>•	Reindeer herding is an integral cultural practice of the Sámi people.</a:t>
            </a:r>
          </a:p>
          <a:p>
            <a:pPr marL="292100" indent="-292100">
              <a:lnSpc>
                <a:spcPct val="120000"/>
              </a:lnSpc>
            </a:pPr>
            <a:r>
              <a:rPr lang="en-US" sz="3200" dirty="0">
                <a:latin typeface="Amasis MT Pro"/>
                <a:ea typeface="Lato"/>
                <a:cs typeface="Segoe UI"/>
              </a:rPr>
              <a:t>• Climate change causes permafrost thaw and ground subsidence in the Arctic, which disrupts reindeer movement between seasonal herding grounds.</a:t>
            </a:r>
          </a:p>
          <a:p>
            <a:pPr marL="292100" indent="-292100">
              <a:lnSpc>
                <a:spcPct val="120000"/>
              </a:lnSpc>
            </a:pPr>
            <a:r>
              <a:rPr lang="en-US" sz="3200" dirty="0">
                <a:latin typeface="Amasis MT Pro"/>
                <a:ea typeface="Lato"/>
                <a:cs typeface="Segoe UI"/>
              </a:rPr>
              <a:t>• Here, we heeded the call of the Sámi Council Report (2023) to “analyze and map the impacts of climate change on land use” using a remote sensing approach.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5C82E3-A2D6-A868-7E88-05A7BB9EEB86}"/>
              </a:ext>
            </a:extLst>
          </p:cNvPr>
          <p:cNvSpPr txBox="1"/>
          <p:nvPr/>
        </p:nvSpPr>
        <p:spPr>
          <a:xfrm>
            <a:off x="10331891" y="25884927"/>
            <a:ext cx="12912210" cy="62478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masis MT Pro" panose="02040504050005020304" pitchFamily="18" charset="0"/>
                <a:ea typeface="Lato"/>
                <a:cs typeface="Segoe UI"/>
              </a:rPr>
              <a:t>CHALLENGES: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•	We are not reindeer herders. Our weightings for the cost surface were based on literature and not on-the-ground knowledge.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•	Our weightings reflect the summer months, yet reindeer herding occurs across seasons. How do we add seasonality to our model?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•</a:t>
            </a:r>
            <a:r>
              <a:rPr lang="en-US" sz="3200" dirty="0">
                <a:solidFill>
                  <a:srgbClr val="000000"/>
                </a:solidFill>
                <a:latin typeface="Amasis MT Pro" panose="02040504050005020304" pitchFamily="18" charset="0"/>
                <a:ea typeface="Lato"/>
                <a:cs typeface="Segoe UI"/>
              </a:rPr>
              <a:t>	</a:t>
            </a: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We want to include increased anthropogenic pressures and other climate change factors (e.g. insect harassment, rain on snow events) to our future climate cost surface.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•	Sami village boundaries are drawn by the Swedish government – reindeer don’t follow them. How do we more accurately model reindeer movement?</a:t>
            </a:r>
          </a:p>
        </p:txBody>
      </p:sp>
      <p:pic>
        <p:nvPicPr>
          <p:cNvPr id="4" name="Graphic 3" descr="Topography Map with solid fill">
            <a:extLst>
              <a:ext uri="{FF2B5EF4-FFF2-40B4-BE49-F238E27FC236}">
                <a16:creationId xmlns:a16="http://schemas.microsoft.com/office/drawing/2014/main" id="{FFBD3913-9659-889C-95C3-4C4F772A8A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6904" y="23086446"/>
            <a:ext cx="1515046" cy="1515046"/>
          </a:xfrm>
          <a:prstGeom prst="rect">
            <a:avLst/>
          </a:prstGeom>
        </p:spPr>
      </p:pic>
      <p:pic>
        <p:nvPicPr>
          <p:cNvPr id="5" name="Graphic 4" descr="Wave with solid fill">
            <a:extLst>
              <a:ext uri="{FF2B5EF4-FFF2-40B4-BE49-F238E27FC236}">
                <a16:creationId xmlns:a16="http://schemas.microsoft.com/office/drawing/2014/main" id="{366DAB2F-4A9D-BAAE-93A8-65DC5C85F1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0852" y="24694184"/>
            <a:ext cx="1330787" cy="1330787"/>
          </a:xfrm>
          <a:prstGeom prst="rect">
            <a:avLst/>
          </a:prstGeom>
        </p:spPr>
      </p:pic>
      <p:pic>
        <p:nvPicPr>
          <p:cNvPr id="8" name="Graphic 7" descr="Group with solid fill">
            <a:extLst>
              <a:ext uri="{FF2B5EF4-FFF2-40B4-BE49-F238E27FC236}">
                <a16:creationId xmlns:a16="http://schemas.microsoft.com/office/drawing/2014/main" id="{7BDDF084-E88C-29B6-4A36-0C08B379390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17870" y="25868753"/>
            <a:ext cx="1228194" cy="1228194"/>
          </a:xfrm>
          <a:prstGeom prst="rect">
            <a:avLst/>
          </a:prstGeom>
        </p:spPr>
      </p:pic>
      <p:pic>
        <p:nvPicPr>
          <p:cNvPr id="2" name="Graphic 1" descr="Slippery Road with solid fill">
            <a:extLst>
              <a:ext uri="{FF2B5EF4-FFF2-40B4-BE49-F238E27FC236}">
                <a16:creationId xmlns:a16="http://schemas.microsoft.com/office/drawing/2014/main" id="{4516B832-E3A1-8E1C-C610-959403CE3BB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17869" y="26996451"/>
            <a:ext cx="1228195" cy="122819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83CE72E-695E-757E-B3DD-698AE8419B3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40548900" y="30593290"/>
            <a:ext cx="2166643" cy="1999978"/>
          </a:xfrm>
          <a:prstGeom prst="rect">
            <a:avLst/>
          </a:prstGeom>
        </p:spPr>
      </p:pic>
      <p:pic>
        <p:nvPicPr>
          <p:cNvPr id="9" name="Graphic 8" descr="Train with solid fill">
            <a:extLst>
              <a:ext uri="{FF2B5EF4-FFF2-40B4-BE49-F238E27FC236}">
                <a16:creationId xmlns:a16="http://schemas.microsoft.com/office/drawing/2014/main" id="{320141DF-6C3E-6EBA-ABB7-99CBB1759C8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59903" y="28484972"/>
            <a:ext cx="1344128" cy="1344128"/>
          </a:xfrm>
          <a:prstGeom prst="rect">
            <a:avLst/>
          </a:prstGeom>
        </p:spPr>
      </p:pic>
      <p:pic>
        <p:nvPicPr>
          <p:cNvPr id="10" name="Graphic 9" descr="Mountains with solid fill">
            <a:extLst>
              <a:ext uri="{FF2B5EF4-FFF2-40B4-BE49-F238E27FC236}">
                <a16:creationId xmlns:a16="http://schemas.microsoft.com/office/drawing/2014/main" id="{EB6EA69F-8A3B-8D9D-3D24-80094E522D0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38298" y="29574633"/>
            <a:ext cx="1667455" cy="1667455"/>
          </a:xfrm>
          <a:prstGeom prst="rect">
            <a:avLst/>
          </a:prstGeom>
        </p:spPr>
      </p:pic>
      <p:pic>
        <p:nvPicPr>
          <p:cNvPr id="13" name="Graphic 12" descr="Fence with solid fill">
            <a:extLst>
              <a:ext uri="{FF2B5EF4-FFF2-40B4-BE49-F238E27FC236}">
                <a16:creationId xmlns:a16="http://schemas.microsoft.com/office/drawing/2014/main" id="{4D9F4B7F-C8CD-1157-7152-2AFE3C4116C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04641" y="30847451"/>
            <a:ext cx="1890359" cy="18903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CE98B8B-0AD1-ACEC-C472-D57DC808F524}"/>
              </a:ext>
            </a:extLst>
          </p:cNvPr>
          <p:cNvSpPr txBox="1"/>
          <p:nvPr/>
        </p:nvSpPr>
        <p:spPr>
          <a:xfrm>
            <a:off x="23784952" y="25878795"/>
            <a:ext cx="15411909" cy="627864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masis MT Pro" panose="02040504050005020304" pitchFamily="18" charset="0"/>
                <a:ea typeface="Lato"/>
                <a:cs typeface="Segoe UI"/>
              </a:rPr>
              <a:t>PATHS FORWARD: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•	We are beginning a collaboration with Niklas </a:t>
            </a:r>
            <a:r>
              <a:rPr lang="en-US" sz="3200" dirty="0" err="1">
                <a:latin typeface="Amasis MT Pro" panose="02040504050005020304" pitchFamily="18" charset="0"/>
                <a:ea typeface="Lato"/>
                <a:cs typeface="Segoe UI"/>
              </a:rPr>
              <a:t>Labba</a:t>
            </a: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, a Sámi herder. We hope to validate our weightings for the cost surface and refine this tool to better meet the needs of Sámi reindeer herders.</a:t>
            </a:r>
          </a:p>
          <a:p>
            <a:pPr marL="254000" indent="-254000" algn="just">
              <a:spcAft>
                <a:spcPts val="1200"/>
              </a:spcAft>
            </a:pPr>
            <a:endParaRPr lang="en-US" sz="1000" dirty="0">
              <a:latin typeface="Amasis MT Pro" panose="02040504050005020304" pitchFamily="18" charset="0"/>
              <a:ea typeface="Lato"/>
              <a:cs typeface="Segoe UI"/>
            </a:endParaRPr>
          </a:p>
          <a:p>
            <a:pPr algn="just">
              <a:spcAft>
                <a:spcPts val="1200"/>
              </a:spcAft>
            </a:pPr>
            <a:r>
              <a:rPr lang="en-US" sz="3600" b="1" dirty="0">
                <a:solidFill>
                  <a:srgbClr val="8C1616"/>
                </a:solidFill>
                <a:latin typeface="Amasis MT Pro" panose="02040504050005020304" pitchFamily="18" charset="0"/>
                <a:ea typeface="Lato"/>
                <a:cs typeface="Segoe UI"/>
              </a:rPr>
              <a:t>ACKNOWLEDGEMENTS: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0"/>
                <a:ea typeface="Lato"/>
                <a:cs typeface="Segoe UI"/>
              </a:rPr>
              <a:t>•	</a:t>
            </a:r>
            <a:r>
              <a:rPr lang="en-US" sz="3200" dirty="0">
                <a:latin typeface="Amasis MT Pro" panose="02040504050005020304" pitchFamily="18" charset="77"/>
                <a:ea typeface="Lato"/>
                <a:cs typeface="Segoe UI"/>
              </a:rPr>
              <a:t>We would like to thank Jerker </a:t>
            </a:r>
            <a:r>
              <a:rPr lang="en-US" sz="3200" dirty="0" err="1">
                <a:latin typeface="Amasis MT Pro" panose="02040504050005020304" pitchFamily="18" charset="77"/>
                <a:ea typeface="Lato"/>
                <a:cs typeface="Segoe UI"/>
              </a:rPr>
              <a:t>Bexelius</a:t>
            </a:r>
            <a:r>
              <a:rPr lang="en-US" sz="3200" dirty="0">
                <a:latin typeface="Amasis MT Pro" panose="02040504050005020304" pitchFamily="18" charset="77"/>
                <a:ea typeface="Lato"/>
                <a:cs typeface="Segoe UI"/>
              </a:rPr>
              <a:t>, Melissa Clark, and Karli </a:t>
            </a:r>
            <a:r>
              <a:rPr lang="en-US" sz="3200" dirty="0" err="1">
                <a:latin typeface="Amasis MT Pro" panose="02040504050005020304" pitchFamily="18" charset="77"/>
                <a:ea typeface="Lato"/>
                <a:cs typeface="Segoe UI"/>
              </a:rPr>
              <a:t>Tyance</a:t>
            </a:r>
            <a:r>
              <a:rPr lang="en-US" sz="3200" dirty="0">
                <a:latin typeface="Amasis MT Pro" panose="02040504050005020304" pitchFamily="18" charset="77"/>
                <a:ea typeface="Lato"/>
                <a:cs typeface="Segoe UI"/>
              </a:rPr>
              <a:t> Hassell for their consultation on the project.</a:t>
            </a:r>
          </a:p>
          <a:p>
            <a:pPr marL="254000" indent="-254000" algn="just">
              <a:spcAft>
                <a:spcPts val="1200"/>
              </a:spcAft>
            </a:pPr>
            <a:r>
              <a:rPr lang="en-US" sz="3200" dirty="0">
                <a:latin typeface="Amasis MT Pro" panose="02040504050005020304" pitchFamily="18" charset="77"/>
                <a:ea typeface="Lato"/>
                <a:cs typeface="Segoe UI"/>
              </a:rPr>
              <a:t>•	We conducted our project in </a:t>
            </a:r>
            <a:r>
              <a:rPr lang="en-US" sz="3200" dirty="0" err="1">
                <a:latin typeface="Amasis MT Pro" panose="02040504050005020304" pitchFamily="18" charset="77"/>
                <a:ea typeface="Lato"/>
                <a:cs typeface="Segoe UI"/>
              </a:rPr>
              <a:t>N’dakinna</a:t>
            </a:r>
            <a:r>
              <a:rPr lang="en-US" sz="3200" dirty="0">
                <a:latin typeface="Amasis MT Pro" panose="02040504050005020304" pitchFamily="18" charset="77"/>
                <a:ea typeface="Lato"/>
                <a:cs typeface="Segoe UI"/>
              </a:rPr>
              <a:t>, the traditional ancestral homeland of the Abenaki, </a:t>
            </a:r>
            <a:r>
              <a:rPr lang="en-US" sz="3200" dirty="0" err="1">
                <a:latin typeface="Amasis MT Pro" panose="02040504050005020304" pitchFamily="18" charset="77"/>
                <a:ea typeface="Lato"/>
                <a:cs typeface="Segoe UI"/>
              </a:rPr>
              <a:t>Pennacook</a:t>
            </a:r>
            <a:r>
              <a:rPr lang="en-US" sz="3200" dirty="0">
                <a:latin typeface="Amasis MT Pro" panose="02040504050005020304" pitchFamily="18" charset="77"/>
                <a:ea typeface="Lato"/>
                <a:cs typeface="Segoe UI"/>
              </a:rPr>
              <a:t> and Wabanaki Peoples. Our data come from Sápmi, where the Sámi people have lived and stewarded the land since time immemorial.</a:t>
            </a:r>
            <a:endParaRPr lang="en-US" sz="3200" dirty="0">
              <a:latin typeface="Amasis MT Pro" panose="02040504050005020304" pitchFamily="18" charset="77"/>
              <a:ea typeface="Lato"/>
              <a:cs typeface="Segoe UI" panose="020B0502040204020203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577C30E-258D-92E0-D2E3-E842D200C1E4}"/>
              </a:ext>
            </a:extLst>
          </p:cNvPr>
          <p:cNvSpPr txBox="1"/>
          <p:nvPr/>
        </p:nvSpPr>
        <p:spPr>
          <a:xfrm>
            <a:off x="10699925" y="404748"/>
            <a:ext cx="21825402" cy="38169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0" b="1" i="0" u="none" strike="noStrike">
                <a:solidFill>
                  <a:schemeClr val="accent4">
                    <a:lumMod val="50000"/>
                  </a:schemeClr>
                </a:solidFill>
                <a:effectLst/>
                <a:latin typeface="Amasis MT Pro Light" panose="02040304050005020304" pitchFamily="18" charset="0"/>
              </a:rPr>
              <a:t>Our model suggests that climate change will decrease landscape connectivity across Sámi herding villages in northern </a:t>
            </a:r>
            <a:r>
              <a:rPr lang="en-US" sz="8000" b="1">
                <a:solidFill>
                  <a:schemeClr val="accent4">
                    <a:lumMod val="50000"/>
                  </a:schemeClr>
                </a:solidFill>
                <a:latin typeface="Amasis MT Pro Light" panose="02040304050005020304" pitchFamily="18" charset="0"/>
              </a:rPr>
              <a:t>S</a:t>
            </a:r>
            <a:r>
              <a:rPr lang="en-US" sz="8000" b="1" i="0" u="none" strike="noStrike">
                <a:solidFill>
                  <a:schemeClr val="accent4">
                    <a:lumMod val="50000"/>
                  </a:schemeClr>
                </a:solidFill>
                <a:effectLst/>
                <a:latin typeface="Amasis MT Pro Light" panose="02040304050005020304" pitchFamily="18" charset="0"/>
              </a:rPr>
              <a:t>weden.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EFBC61B-173F-594B-87E9-9ECD8A712330}"/>
              </a:ext>
            </a:extLst>
          </p:cNvPr>
          <p:cNvSpPr txBox="1"/>
          <p:nvPr/>
        </p:nvSpPr>
        <p:spPr>
          <a:xfrm>
            <a:off x="2280896" y="28633816"/>
            <a:ext cx="6471983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err="1">
                <a:latin typeface="Amasis MT Pro" panose="02040504050005020304" pitchFamily="18" charset="0"/>
              </a:rPr>
              <a:t>Trafikverket</a:t>
            </a:r>
            <a:r>
              <a:rPr lang="en-US" sz="3200" b="1">
                <a:latin typeface="Amasis MT Pro" panose="02040504050005020304" pitchFamily="18" charset="0"/>
              </a:rPr>
              <a:t>: Railroads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masis MT Pro" panose="02040504050005020304" pitchFamily="18" charset="0"/>
                <a:ea typeface="+mn-ea"/>
                <a:cs typeface="+mn-cs"/>
              </a:rPr>
              <a:t>Resistance: 20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2C71D69-C3B4-35AB-707F-697765508800}"/>
              </a:ext>
            </a:extLst>
          </p:cNvPr>
          <p:cNvSpPr txBox="1"/>
          <p:nvPr/>
        </p:nvSpPr>
        <p:spPr>
          <a:xfrm>
            <a:off x="2280896" y="29672489"/>
            <a:ext cx="6959509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>
                <a:latin typeface="Amasis MT Pro" panose="02040504050005020304" pitchFamily="18" charset="0"/>
              </a:rPr>
              <a:t>MERIT Digital Elevation Model:</a:t>
            </a:r>
          </a:p>
          <a:p>
            <a:r>
              <a:rPr lang="en-US" sz="3200" b="1">
                <a:latin typeface="Amasis MT Pro" panose="02040504050005020304" pitchFamily="18" charset="0"/>
              </a:rPr>
              <a:t>Terrain Ruggedness and Slope</a:t>
            </a:r>
          </a:p>
          <a:p>
            <a:r>
              <a:rPr lang="en-US" sz="2800">
                <a:latin typeface="Amasis MT Pro" panose="02040504050005020304" pitchFamily="18" charset="0"/>
              </a:rPr>
              <a:t>Resistance: Scaled from 1-20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5E11C76-A7F3-59F7-AFB2-FF49174419C4}"/>
              </a:ext>
            </a:extLst>
          </p:cNvPr>
          <p:cNvSpPr txBox="1"/>
          <p:nvPr/>
        </p:nvSpPr>
        <p:spPr>
          <a:xfrm>
            <a:off x="2292951" y="31154977"/>
            <a:ext cx="7735569" cy="15388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 err="1">
                <a:latin typeface="Amasis MT Pro" panose="02040504050005020304" pitchFamily="18" charset="0"/>
              </a:rPr>
              <a:t>Länsstyrelsernas</a:t>
            </a:r>
            <a:r>
              <a:rPr lang="en-US" sz="3200" b="1" dirty="0">
                <a:latin typeface="Amasis MT Pro" panose="02040504050005020304" pitchFamily="18" charset="0"/>
              </a:rPr>
              <a:t> </a:t>
            </a:r>
            <a:r>
              <a:rPr lang="en-US" sz="3200" b="1" dirty="0" err="1">
                <a:latin typeface="Amasis MT Pro" panose="02040504050005020304" pitchFamily="18" charset="0"/>
              </a:rPr>
              <a:t>Geodatakatalog</a:t>
            </a:r>
            <a:r>
              <a:rPr lang="en-US" sz="3200" b="1" dirty="0">
                <a:latin typeface="Amasis MT Pro" panose="02040504050005020304" pitchFamily="18" charset="0"/>
              </a:rPr>
              <a:t>: Fences and Areas of Difficult Passage</a:t>
            </a:r>
          </a:p>
          <a:p>
            <a:r>
              <a:rPr lang="en-US" sz="2800" dirty="0">
                <a:latin typeface="Amasis MT Pro" panose="02040504050005020304" pitchFamily="18" charset="0"/>
              </a:rPr>
              <a:t>Resistance: 20</a:t>
            </a:r>
          </a:p>
        </p:txBody>
      </p:sp>
      <p:pic>
        <p:nvPicPr>
          <p:cNvPr id="18" name="Picture 17" descr="A map of different colors&#10;&#10;Description automatically generated">
            <a:extLst>
              <a:ext uri="{FF2B5EF4-FFF2-40B4-BE49-F238E27FC236}">
                <a16:creationId xmlns:a16="http://schemas.microsoft.com/office/drawing/2014/main" id="{B4B2F25D-E398-4E10-D8DC-FD2CE156E78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7" b="1093"/>
          <a:stretch/>
        </p:blipFill>
        <p:spPr>
          <a:xfrm>
            <a:off x="24250297" y="4361314"/>
            <a:ext cx="4787083" cy="10694967"/>
          </a:xfrm>
          <a:prstGeom prst="rect">
            <a:avLst/>
          </a:prstGeom>
          <a:ln>
            <a:noFill/>
          </a:ln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1EBC7D04-F38C-642A-CB71-047FB3C60688}"/>
              </a:ext>
            </a:extLst>
          </p:cNvPr>
          <p:cNvSpPr txBox="1"/>
          <p:nvPr/>
        </p:nvSpPr>
        <p:spPr>
          <a:xfrm>
            <a:off x="13425954" y="12938082"/>
            <a:ext cx="2752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>
                <a:latin typeface="Amasis MT Pro Medium" panose="02040604050005020304" pitchFamily="18" charset="0"/>
              </a:defRPr>
            </a:lvl1pPr>
          </a:lstStyle>
          <a:p>
            <a:r>
              <a:rPr lang="en-US" sz="3600"/>
              <a:t>Present cost surface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EA76B04-DD5C-5E82-7751-3082EC609863}"/>
              </a:ext>
            </a:extLst>
          </p:cNvPr>
          <p:cNvSpPr txBox="1"/>
          <p:nvPr/>
        </p:nvSpPr>
        <p:spPr>
          <a:xfrm>
            <a:off x="2328914" y="23070827"/>
            <a:ext cx="7599272" cy="18774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latin typeface="Amasis MT Pro" panose="02040504050005020304" pitchFamily="18" charset="0"/>
              </a:rPr>
              <a:t>CORINE: Landcover Classification</a:t>
            </a:r>
          </a:p>
          <a:p>
            <a:r>
              <a:rPr lang="en-US" sz="2800" dirty="0">
                <a:latin typeface="Amasis MT Pro" panose="02040504050005020304" pitchFamily="18" charset="0"/>
              </a:rPr>
              <a:t>Resistance: 1 (Grasslands and peatlands)</a:t>
            </a:r>
          </a:p>
          <a:p>
            <a:pPr indent="1778000"/>
            <a:r>
              <a:rPr lang="en-US" sz="2800" dirty="0">
                <a:latin typeface="Amasis MT Pro" panose="02040504050005020304" pitchFamily="18" charset="0"/>
              </a:rPr>
              <a:t>10 (Forests, rocky/bare areas)</a:t>
            </a:r>
          </a:p>
          <a:p>
            <a:pPr indent="1778000"/>
            <a:r>
              <a:rPr lang="en-US" sz="2800" dirty="0">
                <a:latin typeface="Amasis MT Pro" panose="02040504050005020304" pitchFamily="18" charset="0"/>
              </a:rPr>
              <a:t>20 (Urban or industrial areas)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8249744-C4A8-CE1E-778C-1742C5F95293}"/>
              </a:ext>
            </a:extLst>
          </p:cNvPr>
          <p:cNvSpPr txBox="1"/>
          <p:nvPr/>
        </p:nvSpPr>
        <p:spPr>
          <a:xfrm>
            <a:off x="2361331" y="24905936"/>
            <a:ext cx="3840342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>
                <a:latin typeface="Amasis MT Pro" panose="02040504050005020304" pitchFamily="18" charset="0"/>
              </a:rPr>
              <a:t>CORINE: Water</a:t>
            </a:r>
          </a:p>
          <a:p>
            <a:r>
              <a:rPr lang="en-US" sz="2800">
                <a:latin typeface="Amasis MT Pro" panose="02040504050005020304" pitchFamily="18" charset="0"/>
              </a:rPr>
              <a:t>Resistance: 10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A9C19D3-F94F-883E-AC6D-849EED8E2DDC}"/>
              </a:ext>
            </a:extLst>
          </p:cNvPr>
          <p:cNvSpPr txBox="1"/>
          <p:nvPr/>
        </p:nvSpPr>
        <p:spPr>
          <a:xfrm>
            <a:off x="2324027" y="27289889"/>
            <a:ext cx="7225984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 err="1">
                <a:latin typeface="Amasis MT Pro"/>
              </a:rPr>
              <a:t>Trafikverket</a:t>
            </a:r>
            <a:r>
              <a:rPr lang="en-US" sz="3200" b="1" dirty="0">
                <a:latin typeface="Amasis MT Pro"/>
              </a:rPr>
              <a:t>: Roads, Highways</a:t>
            </a:r>
          </a:p>
          <a:p>
            <a:r>
              <a:rPr lang="en-US" sz="2800" dirty="0">
                <a:latin typeface="Amasis MT Pro"/>
              </a:rPr>
              <a:t>Resistance: 20 (Highways)</a:t>
            </a:r>
          </a:p>
          <a:p>
            <a:pPr indent="1778000"/>
            <a:r>
              <a:rPr lang="en-US" sz="2800" dirty="0">
                <a:latin typeface="Amasis MT Pro"/>
              </a:rPr>
              <a:t>10 (Roads)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AFE8114-C484-499E-B9C4-0E359AF06C7C}"/>
              </a:ext>
            </a:extLst>
          </p:cNvPr>
          <p:cNvSpPr txBox="1"/>
          <p:nvPr/>
        </p:nvSpPr>
        <p:spPr>
          <a:xfrm>
            <a:off x="2374606" y="25877442"/>
            <a:ext cx="6865799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 err="1">
                <a:latin typeface="Amasis MT Pro"/>
              </a:rPr>
              <a:t>WorldPop</a:t>
            </a:r>
            <a:r>
              <a:rPr lang="en-US" sz="3200" b="1" dirty="0">
                <a:latin typeface="Amasis MT Pro"/>
              </a:rPr>
              <a:t>: Population Density</a:t>
            </a:r>
          </a:p>
          <a:p>
            <a:r>
              <a:rPr lang="en-US" sz="2800" dirty="0">
                <a:latin typeface="Amasis MT Pro"/>
              </a:rPr>
              <a:t>Resistance: 1 (pop &lt; 0.5 ppl/km</a:t>
            </a:r>
            <a:r>
              <a:rPr lang="en-US" sz="2800" baseline="30000" dirty="0">
                <a:latin typeface="Amasis MT Pro"/>
              </a:rPr>
              <a:t>2</a:t>
            </a:r>
            <a:r>
              <a:rPr lang="en-US" sz="2800" dirty="0">
                <a:latin typeface="Amasis MT Pro"/>
              </a:rPr>
              <a:t>)</a:t>
            </a:r>
          </a:p>
          <a:p>
            <a:pPr indent="1778000"/>
            <a:r>
              <a:rPr lang="en-US" sz="2800" dirty="0">
                <a:latin typeface="Amasis MT Pro"/>
              </a:rPr>
              <a:t>20 (pop &gt; 0.5 ppl/km</a:t>
            </a:r>
            <a:r>
              <a:rPr lang="en-US" sz="2800" baseline="30000" dirty="0">
                <a:latin typeface="Amasis MT Pro"/>
              </a:rPr>
              <a:t>2</a:t>
            </a:r>
            <a:r>
              <a:rPr lang="en-US" sz="2800" dirty="0">
                <a:latin typeface="Amasis MT Pro"/>
              </a:rPr>
              <a:t>)</a:t>
            </a:r>
          </a:p>
        </p:txBody>
      </p:sp>
      <p:sp>
        <p:nvSpPr>
          <p:cNvPr id="1038" name="TextBox 1037">
            <a:extLst>
              <a:ext uri="{FF2B5EF4-FFF2-40B4-BE49-F238E27FC236}">
                <a16:creationId xmlns:a16="http://schemas.microsoft.com/office/drawing/2014/main" id="{E88C0FC8-86A7-BC30-E683-0BF659333193}"/>
              </a:ext>
            </a:extLst>
          </p:cNvPr>
          <p:cNvSpPr txBox="1"/>
          <p:nvPr/>
        </p:nvSpPr>
        <p:spPr>
          <a:xfrm>
            <a:off x="288354" y="12911340"/>
            <a:ext cx="9621197" cy="96114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masis MT Pro"/>
                <a:ea typeface="Lato"/>
                <a:cs typeface="Segoe UI"/>
              </a:rPr>
              <a:t>METHODS:</a:t>
            </a:r>
          </a:p>
          <a:p>
            <a:pPr marL="254000" indent="-254000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• We modeled resistance to reindeer movement across Sámi villages using spatial analysis tools and datasets.</a:t>
            </a:r>
          </a:p>
          <a:p>
            <a:pPr marL="233363" indent="-233363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•	We weighted publicly available data based on</a:t>
            </a:r>
            <a:endParaRPr lang="en-US" dirty="0">
              <a:latin typeface="Aptos" panose="02110004020202020204"/>
            </a:endParaRPr>
          </a:p>
          <a:p>
            <a:pPr marL="233363" indent="-233363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   ecological literature to assess their impact on</a:t>
            </a:r>
            <a:endParaRPr lang="en-US" dirty="0">
              <a:latin typeface="Aptos" panose="02110004020202020204"/>
            </a:endParaRPr>
          </a:p>
          <a:p>
            <a:pPr marL="233363" indent="-233363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   reindeer movement. Higher weight corresponded</a:t>
            </a:r>
            <a:endParaRPr lang="en-US" dirty="0">
              <a:latin typeface="Aptos" panose="02110004020202020204"/>
            </a:endParaRPr>
          </a:p>
          <a:p>
            <a:pPr marL="233363" indent="-233363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   with increased resistance to movement (scale of</a:t>
            </a:r>
            <a:endParaRPr lang="en-US" dirty="0">
              <a:latin typeface="Aptos" panose="02110004020202020204"/>
            </a:endParaRPr>
          </a:p>
          <a:p>
            <a:pPr marL="233363" indent="-233363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   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Amasis MT Pro"/>
              </a:rPr>
              <a:t>LOW:1 </a:t>
            </a:r>
            <a:r>
              <a:rPr lang="en-US" sz="3200" dirty="0">
                <a:latin typeface="Amasis MT Pro"/>
              </a:rPr>
              <a:t>to 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Amasis MT Pro"/>
              </a:rPr>
              <a:t>HIGH:20</a:t>
            </a:r>
            <a:r>
              <a:rPr lang="en-US" sz="3200" dirty="0">
                <a:latin typeface="Amasis MT Pro"/>
              </a:rPr>
              <a:t>).</a:t>
            </a:r>
            <a:endParaRPr lang="en-US" dirty="0"/>
          </a:p>
          <a:p>
            <a:pPr marL="254000" indent="-254000">
              <a:lnSpc>
                <a:spcPct val="120000"/>
              </a:lnSpc>
            </a:pPr>
            <a:r>
              <a:rPr lang="en-US" sz="3200" dirty="0">
                <a:latin typeface="Amasis MT Pro"/>
              </a:rPr>
              <a:t>• We added together the weightings to create our cost surface and used it to model landscape connectivity in Circuitscape.</a:t>
            </a:r>
          </a:p>
          <a:p>
            <a:pPr marL="274638" indent="-274638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Amasis MT Pro"/>
              </a:rPr>
              <a:t>We compared current and future landscape connectivity to identify landscape morphology that affects reindeer movement.</a:t>
            </a:r>
          </a:p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rgbClr val="8C1616"/>
                </a:solidFill>
                <a:latin typeface="Amasis MT Pro"/>
                <a:ea typeface="Lato"/>
                <a:cs typeface="Segoe UI"/>
              </a:rPr>
              <a:t> </a:t>
            </a:r>
          </a:p>
        </p:txBody>
      </p:sp>
      <p:pic>
        <p:nvPicPr>
          <p:cNvPr id="1048" name="Picture 6" descr="NSF logo">
            <a:extLst>
              <a:ext uri="{FF2B5EF4-FFF2-40B4-BE49-F238E27FC236}">
                <a16:creationId xmlns:a16="http://schemas.microsoft.com/office/drawing/2014/main" id="{F788D46A-1DE8-B1A0-0F72-F8C9B9C05C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6" r="13737"/>
          <a:stretch/>
        </p:blipFill>
        <p:spPr bwMode="auto">
          <a:xfrm>
            <a:off x="40510867" y="25823022"/>
            <a:ext cx="2242707" cy="20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A red liquid with a white background&#10;&#10;Description automatically generated">
            <a:extLst>
              <a:ext uri="{FF2B5EF4-FFF2-40B4-BE49-F238E27FC236}">
                <a16:creationId xmlns:a16="http://schemas.microsoft.com/office/drawing/2014/main" id="{F817D32E-29CB-639B-8479-DCA8ECE61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4005" b="93478" l="3750" r="95250">
                        <a14:foregroundMark x1="31500" y1="11213" x2="26750" y2="8467"/>
                        <a14:foregroundMark x1="26750" y1="8467" x2="23875" y2="9153"/>
                        <a14:foregroundMark x1="23875" y1="9153" x2="20875" y2="8352"/>
                        <a14:foregroundMark x1="20875" y1="8352" x2="19438" y2="6407"/>
                        <a14:foregroundMark x1="19438" y1="6407" x2="12188" y2="6178"/>
                        <a14:foregroundMark x1="12188" y1="6178" x2="7187" y2="12815"/>
                        <a14:foregroundMark x1="7187" y1="12815" x2="5750" y2="16705"/>
                        <a14:foregroundMark x1="5750" y1="16705" x2="5625" y2="26888"/>
                        <a14:foregroundMark x1="5625" y1="26888" x2="7500" y2="29062"/>
                        <a14:foregroundMark x1="7500" y1="29062" x2="11125" y2="29977"/>
                        <a14:foregroundMark x1="11125" y1="29977" x2="13750" y2="29634"/>
                        <a14:foregroundMark x1="10615" y1="5721" x2="12000" y2="5721"/>
                        <a14:foregroundMark x1="12000" y1="5721" x2="15687" y2="4005"/>
                        <a14:foregroundMark x1="15687" y1="4005" x2="18099" y2="4293"/>
                        <a14:foregroundMark x1="5000" y1="7208" x2="3000" y2="8696"/>
                        <a14:foregroundMark x1="3000" y1="8696" x2="2688" y2="12586"/>
                        <a14:foregroundMark x1="2688" y1="12586" x2="3750" y2="31465"/>
                        <a14:foregroundMark x1="3750" y1="31465" x2="5625" y2="31579"/>
                        <a14:foregroundMark x1="90188" y1="80664" x2="91682" y2="81592"/>
                        <a14:foregroundMark x1="94575" y1="82670" x2="95500" y2="82494"/>
                        <a14:foregroundMark x1="95500" y1="82494" x2="97313" y2="82494"/>
                        <a14:foregroundMark x1="97313" y1="82494" x2="97750" y2="86156"/>
                        <a14:foregroundMark x1="97750" y1="86156" x2="97125" y2="93364"/>
                        <a14:foregroundMark x1="97125" y1="93364" x2="95375" y2="94394"/>
                        <a14:foregroundMark x1="95375" y1="94394" x2="91750" y2="90618"/>
                        <a14:foregroundMark x1="91750" y1="90618" x2="88188" y2="89817"/>
                        <a14:foregroundMark x1="94375" y1="83524" x2="96375" y2="83638"/>
                        <a14:foregroundMark x1="96375" y1="83638" x2="98063" y2="83181"/>
                        <a14:foregroundMark x1="98063" y1="83181" x2="97188" y2="93135"/>
                        <a14:foregroundMark x1="97188" y1="93135" x2="95250" y2="93478"/>
                        <a14:foregroundMark x1="95250" y1="93478" x2="94375" y2="92792"/>
                        <a14:backgroundMark x1="91688" y1="81579" x2="93563" y2="82494"/>
                        <a14:backgroundMark x1="94313" y1="82265" x2="94688" y2="82380"/>
                        <a14:backgroundMark x1="93813" y1="82838" x2="93813" y2="82838"/>
                        <a14:backgroundMark x1="9563" y1="5835" x2="10688" y2="5492"/>
                        <a14:backgroundMark x1="18125" y1="4233" x2="18688" y2="45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418" y="20899060"/>
            <a:ext cx="7101771" cy="387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8" descr="A red liquid in the air&#10;&#10;Description automatically generated with medium confidence">
            <a:extLst>
              <a:ext uri="{FF2B5EF4-FFF2-40B4-BE49-F238E27FC236}">
                <a16:creationId xmlns:a16="http://schemas.microsoft.com/office/drawing/2014/main" id="{E20D4747-7FAA-EA5F-210F-30F4F4B52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3872" b="89749" l="3890" r="96675">
                        <a14:foregroundMark x1="28921" y1="10023" x2="23149" y2="9909"/>
                        <a14:foregroundMark x1="23149" y1="9909" x2="16813" y2="5809"/>
                        <a14:foregroundMark x1="16813" y1="5809" x2="7026" y2="8314"/>
                        <a14:foregroundMark x1="7026" y1="8314" x2="5270" y2="7859"/>
                        <a14:foregroundMark x1="5270" y1="7859" x2="3827" y2="8998"/>
                        <a14:foregroundMark x1="3827" y1="8998" x2="3137" y2="18223"/>
                        <a14:foregroundMark x1="3137" y1="18223" x2="4015" y2="23121"/>
                        <a14:foregroundMark x1="4015" y1="23121" x2="11167" y2="29385"/>
                        <a14:foregroundMark x1="11167" y1="29385" x2="12673" y2="29385"/>
                        <a14:foregroundMark x1="14304" y1="4670" x2="17942" y2="3986"/>
                        <a14:foregroundMark x1="89586" y1="77449" x2="90527" y2="79613"/>
                        <a14:foregroundMark x1="91154" y1="80182" x2="94040" y2="82802"/>
                        <a14:foregroundMark x1="90527" y1="79613" x2="91154" y2="80182"/>
                        <a14:foregroundMark x1="94040" y1="82802" x2="96299" y2="82802"/>
                        <a14:foregroundMark x1="96299" y1="82802" x2="97365" y2="86333"/>
                        <a14:foregroundMark x1="97365" y1="86333" x2="96675" y2="89408"/>
                        <a14:foregroundMark x1="96675" y1="89408" x2="87955" y2="87927"/>
                        <a14:backgroundMark x1="90841" y1="80182" x2="90841" y2="80182"/>
                        <a14:backgroundMark x1="90966" y1="80182" x2="90966" y2="80182"/>
                        <a14:backgroundMark x1="18130" y1="3986" x2="19385" y2="4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6821" y="18961120"/>
            <a:ext cx="7026777" cy="387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 descr="A red and green map&#10;&#10;Description automatically generated">
            <a:extLst>
              <a:ext uri="{FF2B5EF4-FFF2-40B4-BE49-F238E27FC236}">
                <a16:creationId xmlns:a16="http://schemas.microsoft.com/office/drawing/2014/main" id="{5BE25353-7E69-DC5E-E6E0-0BB173CF2932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9019" b="89953" l="2703" r="97064">
                        <a14:foregroundMark x1="19991" y1="10443" x2="11184" y2="10285"/>
                        <a14:foregroundMark x1="11184" y1="10285" x2="8434" y2="11946"/>
                        <a14:foregroundMark x1="8434" y1="11946" x2="6104" y2="15981"/>
                        <a14:foregroundMark x1="6104" y1="15981" x2="4753" y2="22864"/>
                        <a14:foregroundMark x1="4753" y1="22864" x2="8434" y2="31883"/>
                        <a14:foregroundMark x1="8434" y1="31883" x2="11184" y2="32595"/>
                        <a14:foregroundMark x1="11184" y1="32595" x2="12628" y2="31883"/>
                        <a14:foregroundMark x1="22134" y1="10680" x2="15983" y2="9098"/>
                        <a14:foregroundMark x1="15983" y1="9098" x2="15983" y2="9098"/>
                        <a14:foregroundMark x1="6477" y1="11788" x2="2749" y2="12737"/>
                        <a14:foregroundMark x1="2749" y1="12737" x2="5499" y2="29351"/>
                        <a14:foregroundMark x1="89515" y1="77690" x2="97064" y2="86946"/>
                        <a14:foregroundMark x1="97064" y1="86946" x2="97018" y2="870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9144" y="19103061"/>
            <a:ext cx="7738823" cy="460914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AB854007-9855-AE8A-64F2-3C66395F89A6}"/>
              </a:ext>
            </a:extLst>
          </p:cNvPr>
          <p:cNvSpPr txBox="1"/>
          <p:nvPr/>
        </p:nvSpPr>
        <p:spPr>
          <a:xfrm>
            <a:off x="40548900" y="27833180"/>
            <a:ext cx="2528402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>
                <a:latin typeface="Amasis MT Pro" panose="02040504050005020304" pitchFamily="18" charset="77"/>
                <a:ea typeface="Lato"/>
                <a:cs typeface="Segoe UI" panose="020B0502040204020203" pitchFamily="34" charset="0"/>
              </a:rPr>
              <a:t>#2125868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62007B-E3DB-C49B-C4F3-2D7825C6CB8A}"/>
              </a:ext>
            </a:extLst>
          </p:cNvPr>
          <p:cNvSpPr txBox="1"/>
          <p:nvPr/>
        </p:nvSpPr>
        <p:spPr>
          <a:xfrm>
            <a:off x="230203" y="319051"/>
            <a:ext cx="9779083" cy="36625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5800" dirty="0">
                <a:latin typeface="Segoe UI Black"/>
                <a:ea typeface="Segoe UI Black"/>
                <a:cs typeface="Segoe UI"/>
              </a:rPr>
              <a:t>The Impacts of Climate Change on </a:t>
            </a:r>
            <a:r>
              <a:rPr lang="en-US" sz="5800" dirty="0">
                <a:solidFill>
                  <a:schemeClr val="accent1">
                    <a:lumMod val="75000"/>
                  </a:schemeClr>
                </a:solidFill>
                <a:latin typeface="Segoe UI Black"/>
                <a:ea typeface="Segoe UI Black"/>
                <a:cs typeface="Segoe UI"/>
              </a:rPr>
              <a:t>Reindeer Migration in Swedish Sápmi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3A1348F-6981-DD4F-8131-65214F66DA1B}"/>
              </a:ext>
            </a:extLst>
          </p:cNvPr>
          <p:cNvSpPr txBox="1"/>
          <p:nvPr/>
        </p:nvSpPr>
        <p:spPr>
          <a:xfrm>
            <a:off x="0" y="4036363"/>
            <a:ext cx="10080270" cy="26930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3200" b="1" dirty="0">
                <a:latin typeface="Amasis MT Pro"/>
                <a:ea typeface="+mn-lt"/>
                <a:cs typeface="+mn-lt"/>
              </a:rPr>
              <a:t>Else Schlerman</a:t>
            </a:r>
            <a:r>
              <a:rPr lang="en-US" sz="3200" dirty="0">
                <a:latin typeface="Amasis MT Pro"/>
                <a:ea typeface="+mn-lt"/>
                <a:cs typeface="+mn-lt"/>
              </a:rPr>
              <a:t>, Nathan Alexander, Samuel </a:t>
            </a:r>
            <a:r>
              <a:rPr lang="en-US" sz="3200" dirty="0" err="1">
                <a:latin typeface="Amasis MT Pro"/>
                <a:ea typeface="+mn-lt"/>
                <a:cs typeface="+mn-lt"/>
              </a:rPr>
              <a:t>Bratsman</a:t>
            </a:r>
            <a:r>
              <a:rPr lang="en-US" sz="3200" dirty="0">
                <a:latin typeface="Amasis MT Pro"/>
                <a:ea typeface="+mn-lt"/>
                <a:cs typeface="+mn-lt"/>
              </a:rPr>
              <a:t>, Elham </a:t>
            </a:r>
            <a:r>
              <a:rPr lang="en-US" sz="3200" dirty="0" err="1">
                <a:latin typeface="Amasis MT Pro"/>
                <a:ea typeface="+mn-lt"/>
                <a:cs typeface="+mn-lt"/>
              </a:rPr>
              <a:t>Ajorlou</a:t>
            </a:r>
            <a:r>
              <a:rPr lang="en-US" sz="3200" dirty="0">
                <a:latin typeface="Amasis MT Pro"/>
                <a:ea typeface="+mn-lt"/>
                <a:cs typeface="+mn-lt"/>
              </a:rPr>
              <a:t>, Helen Sears, Jessica Gilman Ernakovich, Michael Palace, Ruth Varner</a:t>
            </a:r>
          </a:p>
          <a:p>
            <a:pPr algn="ctr"/>
            <a:r>
              <a:rPr lang="en-US" sz="3200" b="1" i="1" dirty="0">
                <a:latin typeface="Amasis MT Pro"/>
                <a:ea typeface="+mn-lt"/>
                <a:cs typeface="+mn-lt"/>
              </a:rPr>
              <a:t>C</a:t>
            </a:r>
            <a:r>
              <a:rPr lang="en-US" sz="3200" i="1" dirty="0">
                <a:latin typeface="Amasis MT Pro"/>
                <a:ea typeface="+mn-lt"/>
                <a:cs typeface="+mn-lt"/>
              </a:rPr>
              <a:t>onvergent </a:t>
            </a:r>
            <a:r>
              <a:rPr lang="en-US" sz="3200" b="1" i="1" dirty="0">
                <a:latin typeface="Amasis MT Pro"/>
                <a:ea typeface="+mn-lt"/>
                <a:cs typeface="+mn-lt"/>
              </a:rPr>
              <a:t>A</a:t>
            </a:r>
            <a:r>
              <a:rPr lang="en-US" sz="3200" i="1" dirty="0">
                <a:latin typeface="Amasis MT Pro"/>
                <a:ea typeface="+mn-lt"/>
                <a:cs typeface="+mn-lt"/>
              </a:rPr>
              <a:t>rctic </a:t>
            </a:r>
            <a:r>
              <a:rPr lang="en-US" sz="3200" b="1" i="1" dirty="0">
                <a:latin typeface="Amasis MT Pro"/>
                <a:ea typeface="+mn-lt"/>
                <a:cs typeface="+mn-lt"/>
              </a:rPr>
              <a:t>R</a:t>
            </a:r>
            <a:r>
              <a:rPr lang="en-US" sz="3200" i="1" dirty="0">
                <a:latin typeface="Amasis MT Pro"/>
                <a:ea typeface="+mn-lt"/>
                <a:cs typeface="+mn-lt"/>
              </a:rPr>
              <a:t>esearch </a:t>
            </a:r>
            <a:r>
              <a:rPr lang="en-US" sz="3200" b="1" i="1" dirty="0">
                <a:latin typeface="Amasis MT Pro"/>
                <a:ea typeface="+mn-lt"/>
                <a:cs typeface="+mn-lt"/>
              </a:rPr>
              <a:t>P</a:t>
            </a:r>
            <a:r>
              <a:rPr lang="en-US" sz="3200" i="1" dirty="0">
                <a:latin typeface="Amasis MT Pro"/>
                <a:ea typeface="+mn-lt"/>
                <a:cs typeface="+mn-lt"/>
              </a:rPr>
              <a:t>erspectives and </a:t>
            </a:r>
            <a:r>
              <a:rPr lang="en-US" sz="3200" b="1" i="1" dirty="0">
                <a:latin typeface="Amasis MT Pro"/>
                <a:ea typeface="+mn-lt"/>
                <a:cs typeface="+mn-lt"/>
              </a:rPr>
              <a:t>E</a:t>
            </a:r>
            <a:r>
              <a:rPr lang="en-US" sz="3200" i="1" dirty="0">
                <a:latin typeface="Amasis MT Pro"/>
                <a:ea typeface="+mn-lt"/>
                <a:cs typeface="+mn-lt"/>
              </a:rPr>
              <a:t>ducation (CARPE), University of New Hampshire, Durham, NH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94B34C7-4868-EA86-008C-C01F2ED23AD9}"/>
              </a:ext>
            </a:extLst>
          </p:cNvPr>
          <p:cNvSpPr txBox="1"/>
          <p:nvPr/>
        </p:nvSpPr>
        <p:spPr>
          <a:xfrm>
            <a:off x="18698401" y="12959294"/>
            <a:ext cx="4039488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>
              <a:defRPr sz="3600">
                <a:latin typeface="Amasis MT Pro Medium" panose="02040604050005020304" pitchFamily="18" charset="0"/>
              </a:defRPr>
            </a:lvl1pPr>
          </a:lstStyle>
          <a:p>
            <a:r>
              <a:rPr lang="en-US" dirty="0">
                <a:latin typeface="Amasis MT Pro Medium"/>
              </a:rPr>
              <a:t>Future cost surface:</a:t>
            </a:r>
          </a:p>
          <a:p>
            <a:r>
              <a:rPr lang="en-US" sz="3600" dirty="0">
                <a:latin typeface="Amasis MT Pro Light" panose="02040304050005020304" pitchFamily="18" charset="0"/>
              </a:rPr>
              <a:t>Increased resistance of permafrost landforms to model permafrost thaw</a:t>
            </a:r>
            <a:endParaRPr lang="en-US" dirty="0">
              <a:latin typeface="Amasis MT Pro Light" panose="02040304050005020304" pitchFamily="18" charset="0"/>
            </a:endParaRPr>
          </a:p>
          <a:p>
            <a:endParaRPr lang="en-US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F81B71D3-9162-54DA-48FE-4D6530F1BEE6}"/>
              </a:ext>
            </a:extLst>
          </p:cNvPr>
          <p:cNvCxnSpPr>
            <a:cxnSpLocks/>
          </p:cNvCxnSpPr>
          <p:nvPr/>
        </p:nvCxnSpPr>
        <p:spPr>
          <a:xfrm flipH="1" flipV="1">
            <a:off x="27693257" y="5529943"/>
            <a:ext cx="1646595" cy="800537"/>
          </a:xfrm>
          <a:prstGeom prst="straightConnector1">
            <a:avLst/>
          </a:prstGeom>
          <a:ln w="57150">
            <a:solidFill>
              <a:schemeClr val="accent3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5EF856E3-C18F-0EFF-0DE3-6A5A375222F3}"/>
              </a:ext>
            </a:extLst>
          </p:cNvPr>
          <p:cNvPicPr>
            <a:picLocks noChangeAspect="1"/>
          </p:cNvPicPr>
          <p:nvPr/>
        </p:nvPicPr>
        <p:blipFill>
          <a:blip r:embed="rId29"/>
          <a:srcRect t="-1" b="26812"/>
          <a:stretch/>
        </p:blipFill>
        <p:spPr>
          <a:xfrm>
            <a:off x="40342444" y="28666464"/>
            <a:ext cx="2414178" cy="172712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B1C1452-D82A-C324-ED28-EF88EA04DAEF}"/>
              </a:ext>
            </a:extLst>
          </p:cNvPr>
          <p:cNvSpPr txBox="1"/>
          <p:nvPr/>
        </p:nvSpPr>
        <p:spPr>
          <a:xfrm>
            <a:off x="1249820" y="21852929"/>
            <a:ext cx="8105056" cy="768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000" b="1">
                <a:solidFill>
                  <a:schemeClr val="accent3">
                    <a:lumMod val="50000"/>
                  </a:schemeClr>
                </a:solidFill>
                <a:latin typeface="Amasis MT Pro" panose="02040504050005020304" pitchFamily="18" charset="0"/>
                <a:ea typeface="Lato"/>
                <a:cs typeface="Segoe UI"/>
              </a:rPr>
              <a:t>COST SURFACE DATASETS</a:t>
            </a:r>
            <a:r>
              <a:rPr lang="en-US" sz="4000" b="1">
                <a:solidFill>
                  <a:schemeClr val="accent3">
                    <a:lumMod val="50000"/>
                  </a:schemeClr>
                </a:solidFill>
                <a:latin typeface="Amasis MT Pro" panose="02040504050005020304" pitchFamily="18" charset="0"/>
                <a:ea typeface="Lato"/>
                <a:cs typeface="Segoe UI" panose="020B0502040204020203" pitchFamily="34" charset="0"/>
              </a:rPr>
              <a:t>:</a:t>
            </a:r>
            <a:endParaRPr lang="en-US" sz="4000">
              <a:solidFill>
                <a:schemeClr val="accent3">
                  <a:lumMod val="50000"/>
                </a:schemeClr>
              </a:solidFill>
              <a:latin typeface="Amasis MT Pro"/>
            </a:endParaRPr>
          </a:p>
        </p:txBody>
      </p:sp>
      <p:pic>
        <p:nvPicPr>
          <p:cNvPr id="11" name="Picture 10" descr="A moose with antlers running in a field&#10;&#10;Description automatically generated">
            <a:extLst>
              <a:ext uri="{FF2B5EF4-FFF2-40B4-BE49-F238E27FC236}">
                <a16:creationId xmlns:a16="http://schemas.microsoft.com/office/drawing/2014/main" id="{06EA734C-66E4-67CD-FE86-5B4A8EFFB791}"/>
              </a:ext>
            </a:extLst>
          </p:cNvPr>
          <p:cNvPicPr>
            <a:picLocks noChangeAspect="1"/>
          </p:cNvPicPr>
          <p:nvPr/>
        </p:nvPicPr>
        <p:blipFill>
          <a:blip r:embed="rId30">
            <a:alphaModFix/>
          </a:blip>
          <a:srcRect l="153" t="24375" r="2118" b="5072"/>
          <a:stretch/>
        </p:blipFill>
        <p:spPr>
          <a:xfrm>
            <a:off x="32739161" y="193191"/>
            <a:ext cx="9970590" cy="5258081"/>
          </a:xfrm>
          <a:prstGeom prst="rect">
            <a:avLst/>
          </a:prstGeom>
          <a:ln w="38100">
            <a:solidFill>
              <a:schemeClr val="accent1">
                <a:shade val="15000"/>
              </a:schemeClr>
            </a:solidFill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11E8A13-0285-A978-6CB5-83839CDA54AA}"/>
              </a:ext>
            </a:extLst>
          </p:cNvPr>
          <p:cNvSpPr txBox="1"/>
          <p:nvPr/>
        </p:nvSpPr>
        <p:spPr>
          <a:xfrm>
            <a:off x="11000753" y="21601159"/>
            <a:ext cx="51640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>
                <a:latin typeface="Amasis MT Pro Medium" panose="02040604050005020304" pitchFamily="18" charset="0"/>
              </a:defRPr>
            </a:lvl1pPr>
          </a:lstStyle>
          <a:p>
            <a:r>
              <a:rPr lang="en-US" sz="3600" dirty="0" err="1"/>
              <a:t>Circuitscape</a:t>
            </a:r>
            <a:r>
              <a:rPr lang="en-US" sz="3600" dirty="0"/>
              <a:t> model with existing reindeer herding pathways from the </a:t>
            </a:r>
            <a:r>
              <a:rPr lang="en-US" sz="3600" b="1" dirty="0" err="1">
                <a:latin typeface="Amasis MT Pro" panose="02040504050005020304" pitchFamily="18" charset="0"/>
              </a:rPr>
              <a:t>Länsstyrelsernas</a:t>
            </a:r>
            <a:r>
              <a:rPr lang="en-US" sz="3600" b="1" dirty="0">
                <a:latin typeface="Amasis MT Pro" panose="02040504050005020304" pitchFamily="18" charset="0"/>
              </a:rPr>
              <a:t> </a:t>
            </a:r>
            <a:r>
              <a:rPr lang="en-US" sz="3600" b="1" dirty="0" err="1">
                <a:latin typeface="Amasis MT Pro" panose="02040504050005020304" pitchFamily="18" charset="0"/>
              </a:rPr>
              <a:t>Geodatakatalog</a:t>
            </a:r>
            <a:endParaRPr lang="en-US" sz="36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E6E18B-AA4B-CBB9-B3C3-F92EB3A7B1A0}"/>
              </a:ext>
            </a:extLst>
          </p:cNvPr>
          <p:cNvSpPr txBox="1"/>
          <p:nvPr/>
        </p:nvSpPr>
        <p:spPr>
          <a:xfrm>
            <a:off x="20863844" y="23462742"/>
            <a:ext cx="4760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>
                <a:latin typeface="Amasis MT Pro Medium" panose="02040604050005020304" pitchFamily="18" charset="0"/>
              </a:defRPr>
            </a:lvl1pPr>
          </a:lstStyle>
          <a:p>
            <a:r>
              <a:rPr lang="en-US" sz="3600" err="1"/>
              <a:t>Circuitscape</a:t>
            </a:r>
            <a:r>
              <a:rPr lang="en-US" sz="3600"/>
              <a:t> model of future scenario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5CE33ED-E780-A646-16C9-0D16CD4222C8}"/>
              </a:ext>
            </a:extLst>
          </p:cNvPr>
          <p:cNvSpPr txBox="1"/>
          <p:nvPr/>
        </p:nvSpPr>
        <p:spPr>
          <a:xfrm>
            <a:off x="25669037" y="19407937"/>
            <a:ext cx="4760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>
                <a:latin typeface="Amasis MT Pro Medium" panose="02040604050005020304" pitchFamily="18" charset="0"/>
              </a:defRPr>
            </a:lvl1pPr>
          </a:lstStyle>
          <a:p>
            <a:r>
              <a:rPr lang="en-US" sz="3600" dirty="0" err="1"/>
              <a:t>Circuitscape</a:t>
            </a:r>
            <a:r>
              <a:rPr lang="en-US" sz="3600" dirty="0"/>
              <a:t> model of present scenario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7032B9D-0389-05E8-CC3D-C96638AA496E}"/>
              </a:ext>
            </a:extLst>
          </p:cNvPr>
          <p:cNvSpPr/>
          <p:nvPr/>
        </p:nvSpPr>
        <p:spPr>
          <a:xfrm>
            <a:off x="31279213" y="17077752"/>
            <a:ext cx="10533888" cy="80079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245D2F6-BFD5-528F-0AF2-153871B9C0C0}"/>
              </a:ext>
            </a:extLst>
          </p:cNvPr>
          <p:cNvSpPr txBox="1"/>
          <p:nvPr/>
        </p:nvSpPr>
        <p:spPr>
          <a:xfrm>
            <a:off x="31501334" y="17129288"/>
            <a:ext cx="10061003" cy="79714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4400" b="1" dirty="0">
                <a:solidFill>
                  <a:srgbClr val="8C1616"/>
                </a:solidFill>
                <a:latin typeface="Amasis MT Pro"/>
                <a:ea typeface="Lato"/>
                <a:cs typeface="Segoe UI"/>
              </a:rPr>
              <a:t>RESULTS:</a:t>
            </a:r>
          </a:p>
          <a:p>
            <a:pPr marL="233363" indent="-233363" algn="just">
              <a:spcAft>
                <a:spcPts val="600"/>
              </a:spcAft>
            </a:pPr>
            <a:r>
              <a:rPr lang="en-US" sz="3200" dirty="0">
                <a:latin typeface="Amasis MT Pro"/>
              </a:rPr>
              <a:t>•	We find a significant difference (p = 0.004) between </a:t>
            </a:r>
            <a:r>
              <a:rPr lang="en-US" sz="3200" dirty="0" err="1">
                <a:latin typeface="Amasis MT Pro"/>
              </a:rPr>
              <a:t>Circuitscape</a:t>
            </a:r>
            <a:r>
              <a:rPr lang="en-US" sz="3200" dirty="0">
                <a:latin typeface="Amasis MT Pro"/>
              </a:rPr>
              <a:t> values from random points along reindeer herding pathways and points randomly distributed across the area.</a:t>
            </a:r>
            <a:endParaRPr lang="en-US" sz="3200" dirty="0">
              <a:latin typeface="Amasis MT Pro" panose="02040504050005020304" pitchFamily="18" charset="77"/>
            </a:endParaRPr>
          </a:p>
          <a:p>
            <a:pPr marL="233363" indent="-233363" algn="just">
              <a:spcAft>
                <a:spcPts val="600"/>
              </a:spcAft>
            </a:pPr>
            <a:r>
              <a:rPr lang="en-US" sz="3200" dirty="0">
                <a:latin typeface="Amasis MT Pro"/>
              </a:rPr>
              <a:t>•	We compared random points along the pathways between present and future models and find a decrease in conductance values (Welch Two Sample t-test, p&lt;0.001), which could indicate a need to change herding pathways.</a:t>
            </a:r>
            <a:endParaRPr lang="en-US" sz="3200" dirty="0">
              <a:latin typeface="Amasis MT Pro" panose="02040504050005020304" pitchFamily="18" charset="77"/>
            </a:endParaRPr>
          </a:p>
          <a:p>
            <a:pPr marL="233363" indent="-233363" algn="just">
              <a:spcAft>
                <a:spcPts val="600"/>
              </a:spcAft>
            </a:pPr>
            <a:r>
              <a:rPr lang="en-US" sz="3200" dirty="0">
                <a:latin typeface="Amasis MT Pro"/>
              </a:rPr>
              <a:t>•	We compared random points across the region between present and future models and find a decrease in value variability (Welch Two Sample t-test, p&lt;0.001), which might indicate an increase in pinch points in the future.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2300447-6070-0932-B286-F67C3238A05D}"/>
              </a:ext>
            </a:extLst>
          </p:cNvPr>
          <p:cNvSpPr txBox="1"/>
          <p:nvPr/>
        </p:nvSpPr>
        <p:spPr>
          <a:xfrm>
            <a:off x="39099495" y="405708"/>
            <a:ext cx="4134827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>
                <a:solidFill>
                  <a:schemeClr val="accent3">
                    <a:lumMod val="20000"/>
                    <a:lumOff val="80000"/>
                  </a:schemeClr>
                </a:solidFill>
                <a:latin typeface="Amasis MT Pro Medium"/>
              </a:rPr>
              <a:t>PC: Marlo Wilcox</a:t>
            </a:r>
            <a:endParaRPr lang="en-US" sz="320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36" name="Picture 12" descr="A map of a large area&#10;&#10;Description automatically generated">
            <a:extLst>
              <a:ext uri="{FF2B5EF4-FFF2-40B4-BE49-F238E27FC236}">
                <a16:creationId xmlns:a16="http://schemas.microsoft.com/office/drawing/2014/main" id="{BD83284F-335B-3E50-C666-B90339EDE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3177" b="94061" l="4235" r="97177">
                        <a14:foregroundMark x1="30535" y1="11326" x2="7801" y2="6906"/>
                        <a14:foregroundMark x1="7801" y1="6906" x2="5052" y2="17265"/>
                        <a14:foregroundMark x1="5052" y1="17265" x2="8767" y2="26796"/>
                        <a14:foregroundMark x1="8767" y1="26796" x2="11961" y2="26243"/>
                        <a14:foregroundMark x1="20579" y1="6492" x2="15305" y2="3177"/>
                        <a14:foregroundMark x1="15305" y1="3177" x2="20134" y2="6906"/>
                        <a14:foregroundMark x1="6166" y1="6906" x2="3195" y2="16989"/>
                        <a14:foregroundMark x1="3195" y1="16989" x2="4309" y2="28453"/>
                        <a14:foregroundMark x1="4309" y1="28453" x2="6389" y2="32873"/>
                        <a14:foregroundMark x1="88707" y1="78177" x2="93388" y2="87431"/>
                        <a14:foregroundMark x1="93388" y1="87431" x2="88039" y2="85635"/>
                        <a14:foregroundMark x1="94874" y1="83978" x2="97177" y2="94061"/>
                        <a14:foregroundMark x1="97177" y1="94061" x2="95097" y2="906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8036" y="9425669"/>
            <a:ext cx="10428680" cy="565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A map of a large island&#10;&#10;Description automatically generated">
            <a:extLst>
              <a:ext uri="{FF2B5EF4-FFF2-40B4-BE49-F238E27FC236}">
                <a16:creationId xmlns:a16="http://schemas.microsoft.com/office/drawing/2014/main" id="{7ABF8F29-4661-556C-A5E6-E7B304330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7278" b="94070" l="2434" r="97419">
                        <a14:foregroundMark x1="30531" y1="11186" x2="12242" y2="11456"/>
                        <a14:foregroundMark x1="12242" y1="11456" x2="18437" y2="5930"/>
                        <a14:foregroundMark x1="18437" y1="5930" x2="25442" y2="7412"/>
                        <a14:foregroundMark x1="25442" y1="7412" x2="30531" y2="11995"/>
                        <a14:foregroundMark x1="30531" y1="11995" x2="30752" y2="12803"/>
                        <a14:foregroundMark x1="6563" y1="8356" x2="4794" y2="19272"/>
                        <a14:foregroundMark x1="4794" y1="19272" x2="5826" y2="29919"/>
                        <a14:foregroundMark x1="5826" y1="29919" x2="8997" y2="30054"/>
                        <a14:foregroundMark x1="3024" y1="7951" x2="2581" y2="18598"/>
                        <a14:foregroundMark x1="2581" y1="18598" x2="2802" y2="19137"/>
                        <a14:foregroundMark x1="89086" y1="77898" x2="94395" y2="81536"/>
                        <a14:foregroundMark x1="94395" y1="81536" x2="89086" y2="87601"/>
                        <a14:foregroundMark x1="89086" y1="87601" x2="88274" y2="86792"/>
                        <a14:foregroundMark x1="95723" y1="80728" x2="97419" y2="90836"/>
                        <a14:foregroundMark x1="97419" y1="90836" x2="97271" y2="940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8036" y="6266120"/>
            <a:ext cx="10734406" cy="587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D3B8301D-A03E-4810-D0B9-43E74D5EB8D4}"/>
              </a:ext>
            </a:extLst>
          </p:cNvPr>
          <p:cNvSpPr txBox="1"/>
          <p:nvPr/>
        </p:nvSpPr>
        <p:spPr>
          <a:xfrm>
            <a:off x="37336501" y="6901402"/>
            <a:ext cx="5054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masis MT Pro Medium" panose="02040604050005020304" pitchFamily="18" charset="0"/>
              </a:defRPr>
            </a:lvl1pPr>
          </a:lstStyle>
          <a:p>
            <a:r>
              <a:rPr lang="en-US"/>
              <a:t>Present Cost Surface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FFD61CC-2D80-9C4A-FAC9-313AC7C44215}"/>
              </a:ext>
            </a:extLst>
          </p:cNvPr>
          <p:cNvSpPr txBox="1"/>
          <p:nvPr/>
        </p:nvSpPr>
        <p:spPr>
          <a:xfrm>
            <a:off x="33600587" y="12291751"/>
            <a:ext cx="5286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masis MT Pro Medium" panose="02040604050005020304" pitchFamily="18" charset="0"/>
              </a:defRPr>
            </a:lvl1pPr>
          </a:lstStyle>
          <a:p>
            <a:r>
              <a:rPr lang="en-US"/>
              <a:t>Future Cost Surface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4FCAE82-A5C7-5CF2-AB6D-B325B58521EB}"/>
              </a:ext>
            </a:extLst>
          </p:cNvPr>
          <p:cNvSpPr/>
          <p:nvPr/>
        </p:nvSpPr>
        <p:spPr>
          <a:xfrm>
            <a:off x="31454729" y="5786409"/>
            <a:ext cx="11850656" cy="9590677"/>
          </a:xfrm>
          <a:prstGeom prst="roundRect">
            <a:avLst/>
          </a:prstGeom>
          <a:noFill/>
          <a:ln w="1270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7919562B-CAC3-54E0-38A9-77B274B0709A}"/>
              </a:ext>
            </a:extLst>
          </p:cNvPr>
          <p:cNvSpPr/>
          <p:nvPr/>
        </p:nvSpPr>
        <p:spPr>
          <a:xfrm>
            <a:off x="29307861" y="5409750"/>
            <a:ext cx="3497131" cy="1919458"/>
          </a:xfrm>
          <a:custGeom>
            <a:avLst/>
            <a:gdLst>
              <a:gd name="connsiteX0" fmla="*/ 782736 w 3683398"/>
              <a:gd name="connsiteY0" fmla="*/ 0 h 1919458"/>
              <a:gd name="connsiteX1" fmla="*/ 2997080 w 3683398"/>
              <a:gd name="connsiteY1" fmla="*/ 0 h 1919458"/>
              <a:gd name="connsiteX2" fmla="*/ 3646138 w 3683398"/>
              <a:gd name="connsiteY2" fmla="*/ 345101 h 1919458"/>
              <a:gd name="connsiteX3" fmla="*/ 3683398 w 3683398"/>
              <a:gd name="connsiteY3" fmla="*/ 413748 h 1919458"/>
              <a:gd name="connsiteX4" fmla="*/ 3607166 w 3683398"/>
              <a:gd name="connsiteY4" fmla="*/ 425382 h 1919458"/>
              <a:gd name="connsiteX5" fmla="*/ 2339088 w 3683398"/>
              <a:gd name="connsiteY5" fmla="*/ 1827949 h 1919458"/>
              <a:gd name="connsiteX6" fmla="*/ 2334468 w 3683398"/>
              <a:gd name="connsiteY6" fmla="*/ 1919458 h 1919458"/>
              <a:gd name="connsiteX7" fmla="*/ 782736 w 3683398"/>
              <a:gd name="connsiteY7" fmla="*/ 1919458 h 1919458"/>
              <a:gd name="connsiteX8" fmla="*/ 0 w 3683398"/>
              <a:gd name="connsiteY8" fmla="*/ 1136722 h 1919458"/>
              <a:gd name="connsiteX9" fmla="*/ 0 w 3683398"/>
              <a:gd name="connsiteY9" fmla="*/ 782736 h 1919458"/>
              <a:gd name="connsiteX10" fmla="*/ 782736 w 3683398"/>
              <a:gd name="connsiteY10" fmla="*/ 0 h 191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83398" h="1919458">
                <a:moveTo>
                  <a:pt x="782736" y="0"/>
                </a:moveTo>
                <a:lnTo>
                  <a:pt x="2997080" y="0"/>
                </a:lnTo>
                <a:cubicBezTo>
                  <a:pt x="3267264" y="0"/>
                  <a:pt x="3505474" y="136892"/>
                  <a:pt x="3646138" y="345101"/>
                </a:cubicBezTo>
                <a:lnTo>
                  <a:pt x="3683398" y="413748"/>
                </a:lnTo>
                <a:lnTo>
                  <a:pt x="3607166" y="425382"/>
                </a:lnTo>
                <a:cubicBezTo>
                  <a:pt x="2930796" y="563787"/>
                  <a:pt x="2410032" y="1129379"/>
                  <a:pt x="2339088" y="1827949"/>
                </a:cubicBezTo>
                <a:lnTo>
                  <a:pt x="2334468" y="1919458"/>
                </a:lnTo>
                <a:lnTo>
                  <a:pt x="782736" y="1919458"/>
                </a:lnTo>
                <a:cubicBezTo>
                  <a:pt x="350444" y="1919458"/>
                  <a:pt x="0" y="1569015"/>
                  <a:pt x="0" y="1136722"/>
                </a:cubicBezTo>
                <a:lnTo>
                  <a:pt x="0" y="782736"/>
                </a:lnTo>
                <a:cubicBezTo>
                  <a:pt x="0" y="350443"/>
                  <a:pt x="350444" y="0"/>
                  <a:pt x="782736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3600">
              <a:solidFill>
                <a:schemeClr val="tx1"/>
              </a:solidFill>
              <a:latin typeface="Amasis MT Pro Medium" panose="02040604050005020304" pitchFamily="18" charset="0"/>
            </a:endParaRPr>
          </a:p>
        </p:txBody>
      </p:sp>
      <p:sp>
        <p:nvSpPr>
          <p:cNvPr id="1052" name="Rounded Rectangle 1051">
            <a:extLst>
              <a:ext uri="{FF2B5EF4-FFF2-40B4-BE49-F238E27FC236}">
                <a16:creationId xmlns:a16="http://schemas.microsoft.com/office/drawing/2014/main" id="{599F2BFC-2E43-196A-5689-DE1F3A38EE5F}"/>
              </a:ext>
            </a:extLst>
          </p:cNvPr>
          <p:cNvSpPr/>
          <p:nvPr/>
        </p:nvSpPr>
        <p:spPr>
          <a:xfrm>
            <a:off x="26686900" y="13614701"/>
            <a:ext cx="7877420" cy="294449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1270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0" name="TextBox 1049">
            <a:extLst>
              <a:ext uri="{FF2B5EF4-FFF2-40B4-BE49-F238E27FC236}">
                <a16:creationId xmlns:a16="http://schemas.microsoft.com/office/drawing/2014/main" id="{06A113E1-4B90-0D47-B2E6-E1261FF1F99E}"/>
              </a:ext>
            </a:extLst>
          </p:cNvPr>
          <p:cNvSpPr txBox="1"/>
          <p:nvPr/>
        </p:nvSpPr>
        <p:spPr>
          <a:xfrm>
            <a:off x="27035838" y="13941241"/>
            <a:ext cx="7504943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latin typeface="Amasis MT Pro Medium"/>
              </a:rPr>
              <a:t>STEP 2</a:t>
            </a:r>
            <a:r>
              <a:rPr lang="en-US" sz="3600">
                <a:latin typeface="Amasis MT Pro Medium"/>
              </a:rPr>
              <a:t>: Isolate the </a:t>
            </a:r>
            <a:r>
              <a:rPr lang="en-US" sz="3600" err="1">
                <a:latin typeface="Amasis MT Pro Medium"/>
              </a:rPr>
              <a:t>Gabna</a:t>
            </a:r>
            <a:r>
              <a:rPr lang="en-US" sz="3600">
                <a:latin typeface="Amasis MT Pro Medium"/>
              </a:rPr>
              <a:t> village cost surface and determine start and end points based on summer and winter herding grounds.</a:t>
            </a: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F8DB5F06-5145-4296-AC5F-4EB16ECC3EB2}"/>
              </a:ext>
            </a:extLst>
          </p:cNvPr>
          <p:cNvSpPr/>
          <p:nvPr/>
        </p:nvSpPr>
        <p:spPr>
          <a:xfrm rot="10800000" flipV="1">
            <a:off x="21404066" y="6893745"/>
            <a:ext cx="3497131" cy="1919458"/>
          </a:xfrm>
          <a:custGeom>
            <a:avLst/>
            <a:gdLst>
              <a:gd name="connsiteX0" fmla="*/ 782736 w 3683398"/>
              <a:gd name="connsiteY0" fmla="*/ 0 h 1919458"/>
              <a:gd name="connsiteX1" fmla="*/ 2997080 w 3683398"/>
              <a:gd name="connsiteY1" fmla="*/ 0 h 1919458"/>
              <a:gd name="connsiteX2" fmla="*/ 3646138 w 3683398"/>
              <a:gd name="connsiteY2" fmla="*/ 345101 h 1919458"/>
              <a:gd name="connsiteX3" fmla="*/ 3683398 w 3683398"/>
              <a:gd name="connsiteY3" fmla="*/ 413748 h 1919458"/>
              <a:gd name="connsiteX4" fmla="*/ 3607166 w 3683398"/>
              <a:gd name="connsiteY4" fmla="*/ 425382 h 1919458"/>
              <a:gd name="connsiteX5" fmla="*/ 2339088 w 3683398"/>
              <a:gd name="connsiteY5" fmla="*/ 1827949 h 1919458"/>
              <a:gd name="connsiteX6" fmla="*/ 2334468 w 3683398"/>
              <a:gd name="connsiteY6" fmla="*/ 1919458 h 1919458"/>
              <a:gd name="connsiteX7" fmla="*/ 782736 w 3683398"/>
              <a:gd name="connsiteY7" fmla="*/ 1919458 h 1919458"/>
              <a:gd name="connsiteX8" fmla="*/ 0 w 3683398"/>
              <a:gd name="connsiteY8" fmla="*/ 1136722 h 1919458"/>
              <a:gd name="connsiteX9" fmla="*/ 0 w 3683398"/>
              <a:gd name="connsiteY9" fmla="*/ 782736 h 1919458"/>
              <a:gd name="connsiteX10" fmla="*/ 782736 w 3683398"/>
              <a:gd name="connsiteY10" fmla="*/ 0 h 191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83398" h="1919458">
                <a:moveTo>
                  <a:pt x="782736" y="0"/>
                </a:moveTo>
                <a:lnTo>
                  <a:pt x="2997080" y="0"/>
                </a:lnTo>
                <a:cubicBezTo>
                  <a:pt x="3267264" y="0"/>
                  <a:pt x="3505474" y="136892"/>
                  <a:pt x="3646138" y="345101"/>
                </a:cubicBezTo>
                <a:lnTo>
                  <a:pt x="3683398" y="413748"/>
                </a:lnTo>
                <a:lnTo>
                  <a:pt x="3607166" y="425382"/>
                </a:lnTo>
                <a:cubicBezTo>
                  <a:pt x="2930796" y="563787"/>
                  <a:pt x="2410032" y="1129379"/>
                  <a:pt x="2339088" y="1827949"/>
                </a:cubicBezTo>
                <a:lnTo>
                  <a:pt x="2334468" y="1919458"/>
                </a:lnTo>
                <a:lnTo>
                  <a:pt x="782736" y="1919458"/>
                </a:lnTo>
                <a:cubicBezTo>
                  <a:pt x="350444" y="1919458"/>
                  <a:pt x="0" y="1569015"/>
                  <a:pt x="0" y="1136722"/>
                </a:cubicBezTo>
                <a:lnTo>
                  <a:pt x="0" y="782736"/>
                </a:lnTo>
                <a:cubicBezTo>
                  <a:pt x="0" y="350443"/>
                  <a:pt x="350444" y="0"/>
                  <a:pt x="7827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>
            <a:noAutofit/>
          </a:bodyPr>
          <a:lstStyle/>
          <a:p>
            <a:pPr algn="ctr"/>
            <a:endParaRPr lang="en-US" sz="3600">
              <a:solidFill>
                <a:schemeClr val="tx1"/>
              </a:solidFill>
              <a:latin typeface="Amasis MT Pro Medium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BEDC0CF-69F3-CE1F-8CD7-F5AF9635D88F}"/>
              </a:ext>
            </a:extLst>
          </p:cNvPr>
          <p:cNvSpPr txBox="1"/>
          <p:nvPr/>
        </p:nvSpPr>
        <p:spPr>
          <a:xfrm>
            <a:off x="22104548" y="6930028"/>
            <a:ext cx="29008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>
                <a:latin typeface="Amasis MT Pro Medium" panose="02040604050005020304" pitchFamily="18" charset="0"/>
              </a:defRPr>
            </a:lvl1pPr>
          </a:lstStyle>
          <a:p>
            <a:pPr algn="ctr"/>
            <a:r>
              <a:rPr lang="en-US" sz="3600">
                <a:solidFill>
                  <a:schemeClr val="tx1"/>
                </a:solidFill>
                <a:latin typeface="Amasis MT Pro Medium"/>
              </a:rPr>
              <a:t>All Sámi </a:t>
            </a:r>
          </a:p>
          <a:p>
            <a:pPr algn="ctr"/>
            <a:r>
              <a:rPr lang="en-US" sz="3600">
                <a:solidFill>
                  <a:schemeClr val="tx1"/>
                </a:solidFill>
                <a:latin typeface="Amasis MT Pro Medium"/>
              </a:rPr>
              <a:t>Herding </a:t>
            </a:r>
          </a:p>
          <a:p>
            <a:pPr algn="ctr"/>
            <a:r>
              <a:rPr lang="en-US" sz="3600">
                <a:solidFill>
                  <a:schemeClr val="tx1"/>
                </a:solidFill>
                <a:latin typeface="Amasis MT Pro Medium"/>
              </a:rPr>
              <a:t>Villages</a:t>
            </a:r>
          </a:p>
        </p:txBody>
      </p:sp>
      <p:sp>
        <p:nvSpPr>
          <p:cNvPr id="51" name="Rounded Rectangle 25">
            <a:extLst>
              <a:ext uri="{FF2B5EF4-FFF2-40B4-BE49-F238E27FC236}">
                <a16:creationId xmlns:a16="http://schemas.microsoft.com/office/drawing/2014/main" id="{9A6D2304-A434-C1A4-BB6F-7176D33BE058}"/>
              </a:ext>
            </a:extLst>
          </p:cNvPr>
          <p:cNvSpPr/>
          <p:nvPr/>
        </p:nvSpPr>
        <p:spPr>
          <a:xfrm>
            <a:off x="10309177" y="7231408"/>
            <a:ext cx="12426512" cy="9590677"/>
          </a:xfrm>
          <a:prstGeom prst="roundRect">
            <a:avLst/>
          </a:prstGeom>
          <a:noFill/>
          <a:ln w="1270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7" name="Rounded Rectangle 1046">
            <a:extLst>
              <a:ext uri="{FF2B5EF4-FFF2-40B4-BE49-F238E27FC236}">
                <a16:creationId xmlns:a16="http://schemas.microsoft.com/office/drawing/2014/main" id="{775CABCC-108A-99C4-AB82-A18156C2E08B}"/>
              </a:ext>
            </a:extLst>
          </p:cNvPr>
          <p:cNvSpPr/>
          <p:nvPr/>
        </p:nvSpPr>
        <p:spPr>
          <a:xfrm>
            <a:off x="10349053" y="4995608"/>
            <a:ext cx="9504276" cy="27704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1270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0069E531-CDD8-A478-F2BF-F9D637DBB106}"/>
              </a:ext>
            </a:extLst>
          </p:cNvPr>
          <p:cNvSpPr txBox="1"/>
          <p:nvPr/>
        </p:nvSpPr>
        <p:spPr>
          <a:xfrm>
            <a:off x="10637396" y="5239409"/>
            <a:ext cx="9131083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latin typeface="Amasis MT Pro Medium"/>
              </a:rPr>
              <a:t>STEP 1</a:t>
            </a:r>
            <a:r>
              <a:rPr lang="en-US" sz="3600">
                <a:latin typeface="Amasis MT Pro Medium"/>
              </a:rPr>
              <a:t>:</a:t>
            </a:r>
            <a:r>
              <a:rPr lang="en-US" sz="3600" i="1">
                <a:latin typeface="Amasis MT Pro Medium"/>
              </a:rPr>
              <a:t> </a:t>
            </a:r>
            <a:r>
              <a:rPr lang="en-US" sz="3600">
                <a:latin typeface="Amasis MT Pro Medium"/>
              </a:rPr>
              <a:t>Create cost surfaces with publicly available GIS data and weight based on how feature would impact reindeer movement.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7BF2D79-6C0F-A4DA-17B4-98D6EC079343}"/>
              </a:ext>
            </a:extLst>
          </p:cNvPr>
          <p:cNvSpPr txBox="1"/>
          <p:nvPr/>
        </p:nvSpPr>
        <p:spPr>
          <a:xfrm>
            <a:off x="29542359" y="5754585"/>
            <a:ext cx="234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>
                <a:latin typeface="Amasis MT Pro Medium" panose="02040604050005020304" pitchFamily="18" charset="0"/>
              </a:defRPr>
            </a:lvl1pPr>
          </a:lstStyle>
          <a:p>
            <a:pPr algn="ctr"/>
            <a:r>
              <a:rPr lang="en-US" sz="3600" err="1">
                <a:solidFill>
                  <a:schemeClr val="tx1"/>
                </a:solidFill>
                <a:latin typeface="Amasis MT Pro Medium" panose="02040604050005020304" pitchFamily="18" charset="0"/>
              </a:rPr>
              <a:t>Gabna</a:t>
            </a:r>
            <a:r>
              <a:rPr lang="en-US" sz="3600">
                <a:latin typeface="Amasis MT Pro Medium" panose="02040604050005020304" pitchFamily="18" charset="0"/>
              </a:rPr>
              <a:t> </a:t>
            </a:r>
          </a:p>
          <a:p>
            <a:pPr algn="ctr"/>
            <a:r>
              <a:rPr lang="en-US" sz="3600">
                <a:solidFill>
                  <a:schemeClr val="tx1"/>
                </a:solidFill>
                <a:latin typeface="Amasis MT Pro Medium" panose="02040604050005020304" pitchFamily="18" charset="0"/>
              </a:rPr>
              <a:t>Village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4DFACE-FD6D-1F83-0E35-B8EFA6D75AB5}"/>
              </a:ext>
            </a:extLst>
          </p:cNvPr>
          <p:cNvGrpSpPr/>
          <p:nvPr/>
        </p:nvGrpSpPr>
        <p:grpSpPr>
          <a:xfrm>
            <a:off x="10551067" y="16961738"/>
            <a:ext cx="19028825" cy="1754327"/>
            <a:chOff x="11598329" y="16997814"/>
            <a:chExt cx="19028825" cy="1754327"/>
          </a:xfrm>
        </p:grpSpPr>
        <p:sp>
          <p:nvSpPr>
            <p:cNvPr id="39" name="Rounded Rectangle 38">
              <a:extLst>
                <a:ext uri="{FF2B5EF4-FFF2-40B4-BE49-F238E27FC236}">
                  <a16:creationId xmlns:a16="http://schemas.microsoft.com/office/drawing/2014/main" id="{6606AFFE-F9B5-D80F-368A-290A7CAF174C}"/>
                </a:ext>
              </a:extLst>
            </p:cNvPr>
            <p:cNvSpPr/>
            <p:nvPr/>
          </p:nvSpPr>
          <p:spPr>
            <a:xfrm>
              <a:off x="11598329" y="16997814"/>
              <a:ext cx="18996007" cy="1754327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1" name="TextBox 1050">
              <a:extLst>
                <a:ext uri="{FF2B5EF4-FFF2-40B4-BE49-F238E27FC236}">
                  <a16:creationId xmlns:a16="http://schemas.microsoft.com/office/drawing/2014/main" id="{E1286028-9F5D-DA22-72C4-289895582413}"/>
                </a:ext>
              </a:extLst>
            </p:cNvPr>
            <p:cNvSpPr txBox="1"/>
            <p:nvPr/>
          </p:nvSpPr>
          <p:spPr>
            <a:xfrm>
              <a:off x="11892743" y="17252697"/>
              <a:ext cx="18734411" cy="120032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3600" b="1" dirty="0">
                  <a:latin typeface="Amasis MT Pro Medium"/>
                </a:rPr>
                <a:t>STEP 3</a:t>
              </a:r>
              <a:r>
                <a:rPr lang="en-US" sz="3600" i="1" dirty="0">
                  <a:latin typeface="Amasis MT Pro Medium"/>
                </a:rPr>
                <a:t>: </a:t>
              </a:r>
              <a:r>
                <a:rPr lang="en-US" sz="3600" dirty="0">
                  <a:latin typeface="Amasis MT Pro Medium"/>
                </a:rPr>
                <a:t>Run cost surfaces through </a:t>
              </a:r>
              <a:r>
                <a:rPr lang="en-US" sz="3600" dirty="0" err="1">
                  <a:latin typeface="Amasis MT Pro Medium"/>
                </a:rPr>
                <a:t>Circuitscape</a:t>
              </a:r>
              <a:r>
                <a:rPr lang="en-US" sz="3600" dirty="0">
                  <a:latin typeface="Amasis MT Pro Medium"/>
                </a:rPr>
                <a:t> to create a connectivity model. Ground truth to known Sámi herding pathways and compare present and future connectivity.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DD662AC-41C3-70C7-F1B5-5882F93433A4}"/>
              </a:ext>
            </a:extLst>
          </p:cNvPr>
          <p:cNvGrpSpPr/>
          <p:nvPr/>
        </p:nvGrpSpPr>
        <p:grpSpPr>
          <a:xfrm>
            <a:off x="11199328" y="32235566"/>
            <a:ext cx="28219757" cy="613830"/>
            <a:chOff x="12716764" y="32513652"/>
            <a:chExt cx="28219757" cy="762065"/>
          </a:xfrm>
        </p:grpSpPr>
        <p:sp>
          <p:nvSpPr>
            <p:cNvPr id="6" name="Rounded Rectangle 1051">
              <a:extLst>
                <a:ext uri="{FF2B5EF4-FFF2-40B4-BE49-F238E27FC236}">
                  <a16:creationId xmlns:a16="http://schemas.microsoft.com/office/drawing/2014/main" id="{95651E25-EA38-8BDF-089B-8363E756E705}"/>
                </a:ext>
              </a:extLst>
            </p:cNvPr>
            <p:cNvSpPr/>
            <p:nvPr/>
          </p:nvSpPr>
          <p:spPr>
            <a:xfrm>
              <a:off x="12716764" y="32513652"/>
              <a:ext cx="27997533" cy="762065"/>
            </a:xfrm>
            <a:prstGeom prst="roundRect">
              <a:avLst/>
            </a:prstGeom>
            <a:noFill/>
            <a:ln w="12700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8D4D708-557F-57A2-DCC9-6FF8B4643036}"/>
                </a:ext>
              </a:extLst>
            </p:cNvPr>
            <p:cNvSpPr txBox="1"/>
            <p:nvPr/>
          </p:nvSpPr>
          <p:spPr>
            <a:xfrm>
              <a:off x="12757759" y="32524338"/>
              <a:ext cx="28178762" cy="72599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3200" b="1" dirty="0">
                  <a:latin typeface="Amasis MT Pro Medium"/>
                </a:rPr>
                <a:t>Poster Session:</a:t>
              </a:r>
              <a:r>
                <a:rPr lang="en-US" sz="3200" dirty="0">
                  <a:latin typeface="Amasis MT Pro Medium"/>
                </a:rPr>
                <a:t> GC11L Climate Change in Fragile Contexts: Responses, Adaptation, and Security I,   </a:t>
              </a:r>
              <a:r>
                <a:rPr lang="en-US" sz="3200" b="1" dirty="0">
                  <a:latin typeface="Amasis MT Pro Medium"/>
                </a:rPr>
                <a:t>Poster #: </a:t>
              </a:r>
              <a:r>
                <a:rPr lang="en-US" sz="3200" dirty="0">
                  <a:latin typeface="Amasis MT Pro Medium"/>
                </a:rPr>
                <a:t>0090, Contact: </a:t>
              </a:r>
              <a:r>
                <a:rPr lang="en-US" sz="3200" dirty="0" err="1">
                  <a:latin typeface="Amasis MT Pro Medium"/>
                </a:rPr>
                <a:t>else.schlerman@unh.edu</a:t>
              </a:r>
              <a:endParaRPr lang="en-US" sz="3200" b="1" dirty="0">
                <a:latin typeface="Amasis MT Pro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108415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theme/theme1.xml><?xml version="1.0" encoding="utf-8"?>
<a:theme xmlns:a="http://schemas.openxmlformats.org/drawingml/2006/main" name="Office Theme">
  <a:themeElements>
    <a:clrScheme name="Cost surfa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5AB9AE"/>
      </a:accent1>
      <a:accent2>
        <a:srgbClr val="FEC06A"/>
      </a:accent2>
      <a:accent3>
        <a:srgbClr val="F70000"/>
      </a:accent3>
      <a:accent4>
        <a:srgbClr val="058AB9"/>
      </a:accent4>
      <a:accent5>
        <a:srgbClr val="D2EDAA"/>
      </a:accent5>
      <a:accent6>
        <a:srgbClr val="99D5A9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28d521b-c8a9-4734-af0a-648754ba9565" xsi:nil="true"/>
    <lcf76f155ced4ddcb4097134ff3c332f xmlns="a72c6879-9cf0-404a-b2d1-c6c2690f117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C35CDD4A3E16458704E0DA551E0CAB" ma:contentTypeVersion="18" ma:contentTypeDescription="Create a new document." ma:contentTypeScope="" ma:versionID="481ef296b6354771783dc1504d81d7f8">
  <xsd:schema xmlns:xsd="http://www.w3.org/2001/XMLSchema" xmlns:xs="http://www.w3.org/2001/XMLSchema" xmlns:p="http://schemas.microsoft.com/office/2006/metadata/properties" xmlns:ns2="a72c6879-9cf0-404a-b2d1-c6c2690f1170" xmlns:ns3="428d521b-c8a9-4734-af0a-648754ba9565" targetNamespace="http://schemas.microsoft.com/office/2006/metadata/properties" ma:root="true" ma:fieldsID="20d524757b72f90e6673d1393817b512" ns2:_="" ns3:_="">
    <xsd:import namespace="a72c6879-9cf0-404a-b2d1-c6c2690f1170"/>
    <xsd:import namespace="428d521b-c8a9-4734-af0a-648754ba95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c6879-9cf0-404a-b2d1-c6c2690f11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04022ad-ef34-4d1e-9200-18c9974f960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8d521b-c8a9-4734-af0a-648754ba956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8228304-6353-4f36-8f4e-2a6d821a1582}" ma:internalName="TaxCatchAll" ma:showField="CatchAllData" ma:web="428d521b-c8a9-4734-af0a-648754ba95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AB2CA7-8FAE-4404-B4C8-FDCE8FCE5BC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968256-C07D-4EB2-AFF7-2F4CF9A5961E}">
  <ds:schemaRefs>
    <ds:schemaRef ds:uri="a72c6879-9cf0-404a-b2d1-c6c2690f1170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428d521b-c8a9-4734-af0a-648754ba9565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76A2C00-6767-4DB2-BB6C-839865637A1B}">
  <ds:schemaRefs>
    <ds:schemaRef ds:uri="428d521b-c8a9-4734-af0a-648754ba9565"/>
    <ds:schemaRef ds:uri="a72c6879-9cf0-404a-b2d1-c6c2690f11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966</Words>
  <Application>Microsoft Macintosh PowerPoint</Application>
  <PresentationFormat>Custom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Amasis MT Pro</vt:lpstr>
      <vt:lpstr>Amasis MT Pro Light</vt:lpstr>
      <vt:lpstr>Amasis MT Pro Medium</vt:lpstr>
      <vt:lpstr>Aptos</vt:lpstr>
      <vt:lpstr>Aptos Display</vt:lpstr>
      <vt:lpstr>Arial</vt:lpstr>
      <vt:lpstr>Calibri</vt:lpstr>
      <vt:lpstr>Lato</vt:lpstr>
      <vt:lpstr>Segoe UI Black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Else Schlerman</cp:lastModifiedBy>
  <cp:revision>4</cp:revision>
  <dcterms:created xsi:type="dcterms:W3CDTF">2024-10-29T17:37:29Z</dcterms:created>
  <dcterms:modified xsi:type="dcterms:W3CDTF">2024-12-04T21:12:28Z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0x010100E4C35CDD4A3E16458704E0DA551E0CAB</vt:lpwstr>
  </property>
  <property fmtid="{D5CDD505-2E9C-101B-9397-08002B2CF9AE}" pid="3" name="MediaServiceImageTags">
    <vt:lpwstr/>
  </property>
</Properties>
</file>