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918400" cy="27432000"/>
  <p:notesSz cx="6858000" cy="9144000"/>
  <p:defaultTextStyle>
    <a:defPPr>
      <a:defRPr lang="en-US"/>
    </a:defPPr>
    <a:lvl1pPr marL="0" algn="l" defTabSz="3448568" rtl="0" eaLnBrk="1" latinLnBrk="0" hangingPunct="1">
      <a:defRPr sz="6800" kern="1200">
        <a:solidFill>
          <a:schemeClr val="tx1"/>
        </a:solidFill>
        <a:latin typeface="+mn-lt"/>
        <a:ea typeface="+mn-ea"/>
        <a:cs typeface="+mn-cs"/>
      </a:defRPr>
    </a:lvl1pPr>
    <a:lvl2pPr marL="1724284" algn="l" defTabSz="3448568" rtl="0" eaLnBrk="1" latinLnBrk="0" hangingPunct="1">
      <a:defRPr sz="6800" kern="1200">
        <a:solidFill>
          <a:schemeClr val="tx1"/>
        </a:solidFill>
        <a:latin typeface="+mn-lt"/>
        <a:ea typeface="+mn-ea"/>
        <a:cs typeface="+mn-cs"/>
      </a:defRPr>
    </a:lvl2pPr>
    <a:lvl3pPr marL="3448568" algn="l" defTabSz="3448568" rtl="0" eaLnBrk="1" latinLnBrk="0" hangingPunct="1">
      <a:defRPr sz="6800" kern="1200">
        <a:solidFill>
          <a:schemeClr val="tx1"/>
        </a:solidFill>
        <a:latin typeface="+mn-lt"/>
        <a:ea typeface="+mn-ea"/>
        <a:cs typeface="+mn-cs"/>
      </a:defRPr>
    </a:lvl3pPr>
    <a:lvl4pPr marL="5172852" algn="l" defTabSz="3448568" rtl="0" eaLnBrk="1" latinLnBrk="0" hangingPunct="1">
      <a:defRPr sz="6800" kern="1200">
        <a:solidFill>
          <a:schemeClr val="tx1"/>
        </a:solidFill>
        <a:latin typeface="+mn-lt"/>
        <a:ea typeface="+mn-ea"/>
        <a:cs typeface="+mn-cs"/>
      </a:defRPr>
    </a:lvl4pPr>
    <a:lvl5pPr marL="6897136" algn="l" defTabSz="3448568" rtl="0" eaLnBrk="1" latinLnBrk="0" hangingPunct="1">
      <a:defRPr sz="6800" kern="1200">
        <a:solidFill>
          <a:schemeClr val="tx1"/>
        </a:solidFill>
        <a:latin typeface="+mn-lt"/>
        <a:ea typeface="+mn-ea"/>
        <a:cs typeface="+mn-cs"/>
      </a:defRPr>
    </a:lvl5pPr>
    <a:lvl6pPr marL="8621420" algn="l" defTabSz="3448568" rtl="0" eaLnBrk="1" latinLnBrk="0" hangingPunct="1">
      <a:defRPr sz="6800" kern="1200">
        <a:solidFill>
          <a:schemeClr val="tx1"/>
        </a:solidFill>
        <a:latin typeface="+mn-lt"/>
        <a:ea typeface="+mn-ea"/>
        <a:cs typeface="+mn-cs"/>
      </a:defRPr>
    </a:lvl6pPr>
    <a:lvl7pPr marL="10345704" algn="l" defTabSz="3448568" rtl="0" eaLnBrk="1" latinLnBrk="0" hangingPunct="1">
      <a:defRPr sz="6800" kern="1200">
        <a:solidFill>
          <a:schemeClr val="tx1"/>
        </a:solidFill>
        <a:latin typeface="+mn-lt"/>
        <a:ea typeface="+mn-ea"/>
        <a:cs typeface="+mn-cs"/>
      </a:defRPr>
    </a:lvl7pPr>
    <a:lvl8pPr marL="12069989" algn="l" defTabSz="3448568" rtl="0" eaLnBrk="1" latinLnBrk="0" hangingPunct="1">
      <a:defRPr sz="6800" kern="1200">
        <a:solidFill>
          <a:schemeClr val="tx1"/>
        </a:solidFill>
        <a:latin typeface="+mn-lt"/>
        <a:ea typeface="+mn-ea"/>
        <a:cs typeface="+mn-cs"/>
      </a:defRPr>
    </a:lvl8pPr>
    <a:lvl9pPr marL="13794273" algn="l" defTabSz="3448568" rtl="0" eaLnBrk="1" latinLnBrk="0" hangingPunct="1">
      <a:defRPr sz="6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88" autoAdjust="0"/>
  </p:normalViewPr>
  <p:slideViewPr>
    <p:cSldViewPr>
      <p:cViewPr>
        <p:scale>
          <a:sx n="25" d="100"/>
          <a:sy n="25" d="100"/>
        </p:scale>
        <p:origin x="-546" y="-114"/>
      </p:cViewPr>
      <p:guideLst>
        <p:guide orient="horz" pos="8640"/>
        <p:guide pos="1036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8521702"/>
            <a:ext cx="27980640" cy="588010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5544800"/>
            <a:ext cx="23042880" cy="7010400"/>
          </a:xfrm>
        </p:spPr>
        <p:txBody>
          <a:bodyPr/>
          <a:lstStyle>
            <a:lvl1pPr marL="0" indent="0" algn="ctr">
              <a:buNone/>
              <a:defRPr>
                <a:solidFill>
                  <a:schemeClr val="tx1">
                    <a:tint val="75000"/>
                  </a:schemeClr>
                </a:solidFill>
              </a:defRPr>
            </a:lvl1pPr>
            <a:lvl2pPr marL="1724284" indent="0" algn="ctr">
              <a:buNone/>
              <a:defRPr>
                <a:solidFill>
                  <a:schemeClr val="tx1">
                    <a:tint val="75000"/>
                  </a:schemeClr>
                </a:solidFill>
              </a:defRPr>
            </a:lvl2pPr>
            <a:lvl3pPr marL="3448568" indent="0" algn="ctr">
              <a:buNone/>
              <a:defRPr>
                <a:solidFill>
                  <a:schemeClr val="tx1">
                    <a:tint val="75000"/>
                  </a:schemeClr>
                </a:solidFill>
              </a:defRPr>
            </a:lvl3pPr>
            <a:lvl4pPr marL="5172852" indent="0" algn="ctr">
              <a:buNone/>
              <a:defRPr>
                <a:solidFill>
                  <a:schemeClr val="tx1">
                    <a:tint val="75000"/>
                  </a:schemeClr>
                </a:solidFill>
              </a:defRPr>
            </a:lvl4pPr>
            <a:lvl5pPr marL="6897136" indent="0" algn="ctr">
              <a:buNone/>
              <a:defRPr>
                <a:solidFill>
                  <a:schemeClr val="tx1">
                    <a:tint val="75000"/>
                  </a:schemeClr>
                </a:solidFill>
              </a:defRPr>
            </a:lvl5pPr>
            <a:lvl6pPr marL="8621420" indent="0" algn="ctr">
              <a:buNone/>
              <a:defRPr>
                <a:solidFill>
                  <a:schemeClr val="tx1">
                    <a:tint val="75000"/>
                  </a:schemeClr>
                </a:solidFill>
              </a:defRPr>
            </a:lvl6pPr>
            <a:lvl7pPr marL="10345704" indent="0" algn="ctr">
              <a:buNone/>
              <a:defRPr>
                <a:solidFill>
                  <a:schemeClr val="tx1">
                    <a:tint val="75000"/>
                  </a:schemeClr>
                </a:solidFill>
              </a:defRPr>
            </a:lvl7pPr>
            <a:lvl8pPr marL="12069989" indent="0" algn="ctr">
              <a:buNone/>
              <a:defRPr>
                <a:solidFill>
                  <a:schemeClr val="tx1">
                    <a:tint val="75000"/>
                  </a:schemeClr>
                </a:solidFill>
              </a:defRPr>
            </a:lvl8pPr>
            <a:lvl9pPr marL="1379427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A90207-6BCC-4B6C-8AA7-552505376E54}" type="datetimeFigureOut">
              <a:rPr lang="en-US" smtClean="0"/>
              <a:pPr/>
              <a:t>5/21/2012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A90207-6BCC-4B6C-8AA7-552505376E54}" type="datetimeFigureOut">
              <a:rPr lang="en-US" smtClean="0"/>
              <a:pPr/>
              <a:t>5/21/2012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17627602"/>
            <a:ext cx="27980640" cy="5448300"/>
          </a:xfrm>
        </p:spPr>
        <p:txBody>
          <a:bodyPr anchor="t"/>
          <a:lstStyle>
            <a:lvl1pPr algn="l">
              <a:defRPr sz="151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1626854"/>
            <a:ext cx="27980640" cy="6000748"/>
          </a:xfrm>
        </p:spPr>
        <p:txBody>
          <a:bodyPr anchor="b"/>
          <a:lstStyle>
            <a:lvl1pPr marL="0" indent="0">
              <a:buNone/>
              <a:defRPr sz="7500">
                <a:solidFill>
                  <a:schemeClr val="tx1">
                    <a:tint val="75000"/>
                  </a:schemeClr>
                </a:solidFill>
              </a:defRPr>
            </a:lvl1pPr>
            <a:lvl2pPr marL="1724284" indent="0">
              <a:buNone/>
              <a:defRPr sz="6800">
                <a:solidFill>
                  <a:schemeClr val="tx1">
                    <a:tint val="75000"/>
                  </a:schemeClr>
                </a:solidFill>
              </a:defRPr>
            </a:lvl2pPr>
            <a:lvl3pPr marL="3448568" indent="0">
              <a:buNone/>
              <a:defRPr sz="6000">
                <a:solidFill>
                  <a:schemeClr val="tx1">
                    <a:tint val="75000"/>
                  </a:schemeClr>
                </a:solidFill>
              </a:defRPr>
            </a:lvl3pPr>
            <a:lvl4pPr marL="5172852" indent="0">
              <a:buNone/>
              <a:defRPr sz="5300">
                <a:solidFill>
                  <a:schemeClr val="tx1">
                    <a:tint val="75000"/>
                  </a:schemeClr>
                </a:solidFill>
              </a:defRPr>
            </a:lvl4pPr>
            <a:lvl5pPr marL="6897136" indent="0">
              <a:buNone/>
              <a:defRPr sz="5300">
                <a:solidFill>
                  <a:schemeClr val="tx1">
                    <a:tint val="75000"/>
                  </a:schemeClr>
                </a:solidFill>
              </a:defRPr>
            </a:lvl5pPr>
            <a:lvl6pPr marL="8621420" indent="0">
              <a:buNone/>
              <a:defRPr sz="5300">
                <a:solidFill>
                  <a:schemeClr val="tx1">
                    <a:tint val="75000"/>
                  </a:schemeClr>
                </a:solidFill>
              </a:defRPr>
            </a:lvl6pPr>
            <a:lvl7pPr marL="10345704" indent="0">
              <a:buNone/>
              <a:defRPr sz="5300">
                <a:solidFill>
                  <a:schemeClr val="tx1">
                    <a:tint val="75000"/>
                  </a:schemeClr>
                </a:solidFill>
              </a:defRPr>
            </a:lvl7pPr>
            <a:lvl8pPr marL="12069989" indent="0">
              <a:buNone/>
              <a:defRPr sz="5300">
                <a:solidFill>
                  <a:schemeClr val="tx1">
                    <a:tint val="75000"/>
                  </a:schemeClr>
                </a:solidFill>
              </a:defRPr>
            </a:lvl8pPr>
            <a:lvl9pPr marL="13794273" indent="0">
              <a:buNone/>
              <a:defRPr sz="5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A90207-6BCC-4B6C-8AA7-552505376E54}" type="datetimeFigureOut">
              <a:rPr lang="en-US" smtClean="0"/>
              <a:pPr/>
              <a:t>5/21/2012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6400802"/>
            <a:ext cx="14538960" cy="18103852"/>
          </a:xfrm>
        </p:spPr>
        <p:txBody>
          <a:bodyPr/>
          <a:lstStyle>
            <a:lvl1pPr>
              <a:defRPr sz="10600"/>
            </a:lvl1pPr>
            <a:lvl2pPr>
              <a:defRPr sz="9100"/>
            </a:lvl2pPr>
            <a:lvl3pPr>
              <a:defRPr sz="75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6400802"/>
            <a:ext cx="14538960" cy="18103852"/>
          </a:xfrm>
        </p:spPr>
        <p:txBody>
          <a:bodyPr/>
          <a:lstStyle>
            <a:lvl1pPr>
              <a:defRPr sz="10600"/>
            </a:lvl1pPr>
            <a:lvl2pPr>
              <a:defRPr sz="9100"/>
            </a:lvl2pPr>
            <a:lvl3pPr>
              <a:defRPr sz="75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A90207-6BCC-4B6C-8AA7-552505376E54}" type="datetimeFigureOut">
              <a:rPr lang="en-US" smtClean="0"/>
              <a:pPr/>
              <a:t>5/21/2012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6140452"/>
            <a:ext cx="14544677" cy="2559048"/>
          </a:xfrm>
        </p:spPr>
        <p:txBody>
          <a:bodyPr anchor="b"/>
          <a:lstStyle>
            <a:lvl1pPr marL="0" indent="0">
              <a:buNone/>
              <a:defRPr sz="9100" b="1"/>
            </a:lvl1pPr>
            <a:lvl2pPr marL="1724284" indent="0">
              <a:buNone/>
              <a:defRPr sz="7500" b="1"/>
            </a:lvl2pPr>
            <a:lvl3pPr marL="3448568" indent="0">
              <a:buNone/>
              <a:defRPr sz="6800" b="1"/>
            </a:lvl3pPr>
            <a:lvl4pPr marL="5172852" indent="0">
              <a:buNone/>
              <a:defRPr sz="6000" b="1"/>
            </a:lvl4pPr>
            <a:lvl5pPr marL="6897136" indent="0">
              <a:buNone/>
              <a:defRPr sz="6000" b="1"/>
            </a:lvl5pPr>
            <a:lvl6pPr marL="8621420" indent="0">
              <a:buNone/>
              <a:defRPr sz="6000" b="1"/>
            </a:lvl6pPr>
            <a:lvl7pPr marL="10345704" indent="0">
              <a:buNone/>
              <a:defRPr sz="6000" b="1"/>
            </a:lvl7pPr>
            <a:lvl8pPr marL="12069989" indent="0">
              <a:buNone/>
              <a:defRPr sz="6000" b="1"/>
            </a:lvl8pPr>
            <a:lvl9pPr marL="13794273" indent="0">
              <a:buNone/>
              <a:defRPr sz="6000" b="1"/>
            </a:lvl9pPr>
          </a:lstStyle>
          <a:p>
            <a:pPr lvl="0"/>
            <a:r>
              <a:rPr lang="en-US" smtClean="0"/>
              <a:t>Click to edit Master text styles</a:t>
            </a:r>
          </a:p>
        </p:txBody>
      </p:sp>
      <p:sp>
        <p:nvSpPr>
          <p:cNvPr id="4" name="Content Placeholder 3"/>
          <p:cNvSpPr>
            <a:spLocks noGrp="1"/>
          </p:cNvSpPr>
          <p:nvPr>
            <p:ph sz="half" idx="2"/>
          </p:nvPr>
        </p:nvSpPr>
        <p:spPr>
          <a:xfrm>
            <a:off x="1645920" y="8699500"/>
            <a:ext cx="14544677" cy="15805152"/>
          </a:xfrm>
        </p:spPr>
        <p:txBody>
          <a:bodyPr/>
          <a:lstStyle>
            <a:lvl1pPr>
              <a:defRPr sz="9100"/>
            </a:lvl1pPr>
            <a:lvl2pPr>
              <a:defRPr sz="7500"/>
            </a:lvl2pPr>
            <a:lvl3pPr>
              <a:defRPr sz="6800"/>
            </a:lvl3pPr>
            <a:lvl4pPr>
              <a:defRPr sz="6000"/>
            </a:lvl4pPr>
            <a:lvl5pPr>
              <a:defRPr sz="6000"/>
            </a:lvl5pPr>
            <a:lvl6pPr>
              <a:defRPr sz="6000"/>
            </a:lvl6pPr>
            <a:lvl7pPr>
              <a:defRPr sz="6000"/>
            </a:lvl7pPr>
            <a:lvl8pPr>
              <a:defRPr sz="6000"/>
            </a:lvl8pPr>
            <a:lvl9pPr>
              <a:defRPr sz="6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6140452"/>
            <a:ext cx="14550390" cy="2559048"/>
          </a:xfrm>
        </p:spPr>
        <p:txBody>
          <a:bodyPr anchor="b"/>
          <a:lstStyle>
            <a:lvl1pPr marL="0" indent="0">
              <a:buNone/>
              <a:defRPr sz="9100" b="1"/>
            </a:lvl1pPr>
            <a:lvl2pPr marL="1724284" indent="0">
              <a:buNone/>
              <a:defRPr sz="7500" b="1"/>
            </a:lvl2pPr>
            <a:lvl3pPr marL="3448568" indent="0">
              <a:buNone/>
              <a:defRPr sz="6800" b="1"/>
            </a:lvl3pPr>
            <a:lvl4pPr marL="5172852" indent="0">
              <a:buNone/>
              <a:defRPr sz="6000" b="1"/>
            </a:lvl4pPr>
            <a:lvl5pPr marL="6897136" indent="0">
              <a:buNone/>
              <a:defRPr sz="6000" b="1"/>
            </a:lvl5pPr>
            <a:lvl6pPr marL="8621420" indent="0">
              <a:buNone/>
              <a:defRPr sz="6000" b="1"/>
            </a:lvl6pPr>
            <a:lvl7pPr marL="10345704" indent="0">
              <a:buNone/>
              <a:defRPr sz="6000" b="1"/>
            </a:lvl7pPr>
            <a:lvl8pPr marL="12069989" indent="0">
              <a:buNone/>
              <a:defRPr sz="6000" b="1"/>
            </a:lvl8pPr>
            <a:lvl9pPr marL="13794273" indent="0">
              <a:buNone/>
              <a:defRPr sz="6000" b="1"/>
            </a:lvl9pPr>
          </a:lstStyle>
          <a:p>
            <a:pPr lvl="0"/>
            <a:r>
              <a:rPr lang="en-US" smtClean="0"/>
              <a:t>Click to edit Master text styles</a:t>
            </a:r>
          </a:p>
        </p:txBody>
      </p:sp>
      <p:sp>
        <p:nvSpPr>
          <p:cNvPr id="6" name="Content Placeholder 5"/>
          <p:cNvSpPr>
            <a:spLocks noGrp="1"/>
          </p:cNvSpPr>
          <p:nvPr>
            <p:ph sz="quarter" idx="4"/>
          </p:nvPr>
        </p:nvSpPr>
        <p:spPr>
          <a:xfrm>
            <a:off x="16722092" y="8699500"/>
            <a:ext cx="14550390" cy="15805152"/>
          </a:xfrm>
        </p:spPr>
        <p:txBody>
          <a:bodyPr/>
          <a:lstStyle>
            <a:lvl1pPr>
              <a:defRPr sz="9100"/>
            </a:lvl1pPr>
            <a:lvl2pPr>
              <a:defRPr sz="7500"/>
            </a:lvl2pPr>
            <a:lvl3pPr>
              <a:defRPr sz="6800"/>
            </a:lvl3pPr>
            <a:lvl4pPr>
              <a:defRPr sz="6000"/>
            </a:lvl4pPr>
            <a:lvl5pPr>
              <a:defRPr sz="6000"/>
            </a:lvl5pPr>
            <a:lvl6pPr>
              <a:defRPr sz="6000"/>
            </a:lvl6pPr>
            <a:lvl7pPr>
              <a:defRPr sz="6000"/>
            </a:lvl7pPr>
            <a:lvl8pPr>
              <a:defRPr sz="6000"/>
            </a:lvl8pPr>
            <a:lvl9pPr>
              <a:defRPr sz="6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A90207-6BCC-4B6C-8AA7-552505376E54}" type="datetimeFigureOut">
              <a:rPr lang="en-US" smtClean="0"/>
              <a:pPr/>
              <a:t>5/21/2012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A90207-6BCC-4B6C-8AA7-552505376E54}" type="datetimeFigureOut">
              <a:rPr lang="en-US" smtClean="0"/>
              <a:pPr/>
              <a:t>5/21/2012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A90207-6BCC-4B6C-8AA7-552505376E54}" type="datetimeFigureOut">
              <a:rPr lang="en-US" smtClean="0"/>
              <a:pPr/>
              <a:t>5/21/2012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092200"/>
            <a:ext cx="10829927" cy="4648200"/>
          </a:xfrm>
        </p:spPr>
        <p:txBody>
          <a:bodyPr anchor="b"/>
          <a:lstStyle>
            <a:lvl1pPr algn="l">
              <a:defRPr sz="7500" b="1"/>
            </a:lvl1pPr>
          </a:lstStyle>
          <a:p>
            <a:r>
              <a:rPr lang="en-US" smtClean="0"/>
              <a:t>Click to edit Master title style</a:t>
            </a:r>
            <a:endParaRPr lang="en-US"/>
          </a:p>
        </p:txBody>
      </p:sp>
      <p:sp>
        <p:nvSpPr>
          <p:cNvPr id="3" name="Content Placeholder 2"/>
          <p:cNvSpPr>
            <a:spLocks noGrp="1"/>
          </p:cNvSpPr>
          <p:nvPr>
            <p:ph idx="1"/>
          </p:nvPr>
        </p:nvSpPr>
        <p:spPr>
          <a:xfrm>
            <a:off x="12870180" y="1092202"/>
            <a:ext cx="18402300" cy="23412452"/>
          </a:xfrm>
        </p:spPr>
        <p:txBody>
          <a:bodyPr/>
          <a:lstStyle>
            <a:lvl1pPr>
              <a:defRPr sz="12100"/>
            </a:lvl1pPr>
            <a:lvl2pPr>
              <a:defRPr sz="10600"/>
            </a:lvl2pPr>
            <a:lvl3pPr>
              <a:defRPr sz="9100"/>
            </a:lvl3pPr>
            <a:lvl4pPr>
              <a:defRPr sz="7500"/>
            </a:lvl4pPr>
            <a:lvl5pPr>
              <a:defRPr sz="7500"/>
            </a:lvl5pPr>
            <a:lvl6pPr>
              <a:defRPr sz="7500"/>
            </a:lvl6pPr>
            <a:lvl7pPr>
              <a:defRPr sz="7500"/>
            </a:lvl7pPr>
            <a:lvl8pPr>
              <a:defRPr sz="7500"/>
            </a:lvl8pPr>
            <a:lvl9pPr>
              <a:defRPr sz="7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5740402"/>
            <a:ext cx="10829927" cy="18764252"/>
          </a:xfrm>
        </p:spPr>
        <p:txBody>
          <a:bodyPr/>
          <a:lstStyle>
            <a:lvl1pPr marL="0" indent="0">
              <a:buNone/>
              <a:defRPr sz="5300"/>
            </a:lvl1pPr>
            <a:lvl2pPr marL="1724284" indent="0">
              <a:buNone/>
              <a:defRPr sz="4500"/>
            </a:lvl2pPr>
            <a:lvl3pPr marL="3448568" indent="0">
              <a:buNone/>
              <a:defRPr sz="3800"/>
            </a:lvl3pPr>
            <a:lvl4pPr marL="5172852" indent="0">
              <a:buNone/>
              <a:defRPr sz="3400"/>
            </a:lvl4pPr>
            <a:lvl5pPr marL="6897136" indent="0">
              <a:buNone/>
              <a:defRPr sz="3400"/>
            </a:lvl5pPr>
            <a:lvl6pPr marL="8621420" indent="0">
              <a:buNone/>
              <a:defRPr sz="3400"/>
            </a:lvl6pPr>
            <a:lvl7pPr marL="10345704" indent="0">
              <a:buNone/>
              <a:defRPr sz="3400"/>
            </a:lvl7pPr>
            <a:lvl8pPr marL="12069989" indent="0">
              <a:buNone/>
              <a:defRPr sz="3400"/>
            </a:lvl8pPr>
            <a:lvl9pPr marL="13794273"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A90207-6BCC-4B6C-8AA7-552505376E54}" type="datetimeFigureOut">
              <a:rPr lang="en-US" smtClean="0"/>
              <a:pPr/>
              <a:t>5/21/2012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19202400"/>
            <a:ext cx="19751040" cy="2266952"/>
          </a:xfrm>
        </p:spPr>
        <p:txBody>
          <a:bodyPr anchor="b"/>
          <a:lstStyle>
            <a:lvl1pPr algn="l">
              <a:defRPr sz="7500" b="1"/>
            </a:lvl1pPr>
          </a:lstStyle>
          <a:p>
            <a:r>
              <a:rPr lang="en-US" smtClean="0"/>
              <a:t>Click to edit Master title style</a:t>
            </a:r>
            <a:endParaRPr lang="en-US"/>
          </a:p>
        </p:txBody>
      </p:sp>
      <p:sp>
        <p:nvSpPr>
          <p:cNvPr id="3" name="Picture Placeholder 2"/>
          <p:cNvSpPr>
            <a:spLocks noGrp="1"/>
          </p:cNvSpPr>
          <p:nvPr>
            <p:ph type="pic" idx="1"/>
          </p:nvPr>
        </p:nvSpPr>
        <p:spPr>
          <a:xfrm>
            <a:off x="6452237" y="2451100"/>
            <a:ext cx="19751040" cy="16459200"/>
          </a:xfrm>
        </p:spPr>
        <p:txBody>
          <a:bodyPr/>
          <a:lstStyle>
            <a:lvl1pPr marL="0" indent="0">
              <a:buNone/>
              <a:defRPr sz="12100"/>
            </a:lvl1pPr>
            <a:lvl2pPr marL="1724284" indent="0">
              <a:buNone/>
              <a:defRPr sz="10600"/>
            </a:lvl2pPr>
            <a:lvl3pPr marL="3448568" indent="0">
              <a:buNone/>
              <a:defRPr sz="9100"/>
            </a:lvl3pPr>
            <a:lvl4pPr marL="5172852" indent="0">
              <a:buNone/>
              <a:defRPr sz="7500"/>
            </a:lvl4pPr>
            <a:lvl5pPr marL="6897136" indent="0">
              <a:buNone/>
              <a:defRPr sz="7500"/>
            </a:lvl5pPr>
            <a:lvl6pPr marL="8621420" indent="0">
              <a:buNone/>
              <a:defRPr sz="7500"/>
            </a:lvl6pPr>
            <a:lvl7pPr marL="10345704" indent="0">
              <a:buNone/>
              <a:defRPr sz="7500"/>
            </a:lvl7pPr>
            <a:lvl8pPr marL="12069989" indent="0">
              <a:buNone/>
              <a:defRPr sz="7500"/>
            </a:lvl8pPr>
            <a:lvl9pPr marL="13794273" indent="0">
              <a:buNone/>
              <a:defRPr sz="7500"/>
            </a:lvl9pPr>
          </a:lstStyle>
          <a:p>
            <a:endParaRPr lang="en-US"/>
          </a:p>
        </p:txBody>
      </p:sp>
      <p:sp>
        <p:nvSpPr>
          <p:cNvPr id="4" name="Text Placeholder 3"/>
          <p:cNvSpPr>
            <a:spLocks noGrp="1"/>
          </p:cNvSpPr>
          <p:nvPr>
            <p:ph type="body" sz="half" idx="2"/>
          </p:nvPr>
        </p:nvSpPr>
        <p:spPr>
          <a:xfrm>
            <a:off x="6452237" y="21469352"/>
            <a:ext cx="19751040" cy="3219448"/>
          </a:xfrm>
        </p:spPr>
        <p:txBody>
          <a:bodyPr/>
          <a:lstStyle>
            <a:lvl1pPr marL="0" indent="0">
              <a:buNone/>
              <a:defRPr sz="5300"/>
            </a:lvl1pPr>
            <a:lvl2pPr marL="1724284" indent="0">
              <a:buNone/>
              <a:defRPr sz="4500"/>
            </a:lvl2pPr>
            <a:lvl3pPr marL="3448568" indent="0">
              <a:buNone/>
              <a:defRPr sz="3800"/>
            </a:lvl3pPr>
            <a:lvl4pPr marL="5172852" indent="0">
              <a:buNone/>
              <a:defRPr sz="3400"/>
            </a:lvl4pPr>
            <a:lvl5pPr marL="6897136" indent="0">
              <a:buNone/>
              <a:defRPr sz="3400"/>
            </a:lvl5pPr>
            <a:lvl6pPr marL="8621420" indent="0">
              <a:buNone/>
              <a:defRPr sz="3400"/>
            </a:lvl6pPr>
            <a:lvl7pPr marL="10345704" indent="0">
              <a:buNone/>
              <a:defRPr sz="3400"/>
            </a:lvl7pPr>
            <a:lvl8pPr marL="12069989" indent="0">
              <a:buNone/>
              <a:defRPr sz="3400"/>
            </a:lvl8pPr>
            <a:lvl9pPr marL="13794273" indent="0">
              <a:buNone/>
              <a:defRPr sz="3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A90207-6BCC-4B6C-8AA7-552505376E54}" type="datetimeFigureOut">
              <a:rPr lang="en-US" smtClean="0"/>
              <a:pPr/>
              <a:t>5/21/2012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A90207-6BCC-4B6C-8AA7-552505376E54}" type="datetimeFigureOut">
              <a:rPr lang="en-US" smtClean="0"/>
              <a:pPr/>
              <a:t>5/21/2012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098554"/>
            <a:ext cx="7406640" cy="23406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098554"/>
            <a:ext cx="21671280" cy="23406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A90207-6BCC-4B6C-8AA7-552505376E54}" type="datetimeFigureOut">
              <a:rPr lang="en-US" smtClean="0"/>
              <a:pPr/>
              <a:t>5/21/2012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8BE4AA-8F6E-4442-AD4C-7AA778098C0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098552"/>
            <a:ext cx="29626560" cy="4572000"/>
          </a:xfrm>
          <a:prstGeom prst="rect">
            <a:avLst/>
          </a:prstGeom>
        </p:spPr>
        <p:txBody>
          <a:bodyPr vert="horz" lIns="344857" tIns="172428" rIns="344857" bIns="172428"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6400802"/>
            <a:ext cx="29626560" cy="18103852"/>
          </a:xfrm>
          <a:prstGeom prst="rect">
            <a:avLst/>
          </a:prstGeom>
        </p:spPr>
        <p:txBody>
          <a:bodyPr vert="horz" lIns="344857" tIns="172428" rIns="344857" bIns="17242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25425402"/>
            <a:ext cx="7680960" cy="1460500"/>
          </a:xfrm>
          <a:prstGeom prst="rect">
            <a:avLst/>
          </a:prstGeom>
        </p:spPr>
        <p:txBody>
          <a:bodyPr vert="horz" lIns="344857" tIns="172428" rIns="344857" bIns="172428" rtlCol="0" anchor="ctr"/>
          <a:lstStyle>
            <a:lvl1pPr algn="l">
              <a:defRPr sz="4500">
                <a:solidFill>
                  <a:schemeClr val="tx1">
                    <a:tint val="75000"/>
                  </a:schemeClr>
                </a:solidFill>
              </a:defRPr>
            </a:lvl1pPr>
          </a:lstStyle>
          <a:p>
            <a:fld id="{10A90207-6BCC-4B6C-8AA7-552505376E54}" type="datetimeFigureOut">
              <a:rPr lang="en-US" smtClean="0"/>
              <a:pPr/>
              <a:t>5/21/2012</a:t>
            </a:fld>
            <a:endParaRPr lang="en-US"/>
          </a:p>
        </p:txBody>
      </p:sp>
      <p:sp>
        <p:nvSpPr>
          <p:cNvPr id="5" name="Footer Placeholder 4"/>
          <p:cNvSpPr>
            <a:spLocks noGrp="1"/>
          </p:cNvSpPr>
          <p:nvPr>
            <p:ph type="ftr" sz="quarter" idx="3"/>
          </p:nvPr>
        </p:nvSpPr>
        <p:spPr>
          <a:xfrm>
            <a:off x="11247120" y="25425402"/>
            <a:ext cx="10424160" cy="1460500"/>
          </a:xfrm>
          <a:prstGeom prst="rect">
            <a:avLst/>
          </a:prstGeom>
        </p:spPr>
        <p:txBody>
          <a:bodyPr vert="horz" lIns="344857" tIns="172428" rIns="344857" bIns="172428" rtlCol="0" anchor="ctr"/>
          <a:lstStyle>
            <a:lvl1pPr algn="ctr">
              <a:defRPr sz="4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25425402"/>
            <a:ext cx="7680960" cy="1460500"/>
          </a:xfrm>
          <a:prstGeom prst="rect">
            <a:avLst/>
          </a:prstGeom>
        </p:spPr>
        <p:txBody>
          <a:bodyPr vert="horz" lIns="344857" tIns="172428" rIns="344857" bIns="172428" rtlCol="0" anchor="ctr"/>
          <a:lstStyle>
            <a:lvl1pPr algn="r">
              <a:defRPr sz="4500">
                <a:solidFill>
                  <a:schemeClr val="tx1">
                    <a:tint val="75000"/>
                  </a:schemeClr>
                </a:solidFill>
              </a:defRPr>
            </a:lvl1pPr>
          </a:lstStyle>
          <a:p>
            <a:fld id="{268BE4AA-8F6E-4442-AD4C-7AA778098C0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448568" rtl="0" eaLnBrk="1" latinLnBrk="0" hangingPunct="1">
        <a:spcBef>
          <a:spcPct val="0"/>
        </a:spcBef>
        <a:buNone/>
        <a:defRPr sz="16600" kern="1200">
          <a:solidFill>
            <a:schemeClr val="tx1"/>
          </a:solidFill>
          <a:latin typeface="+mj-lt"/>
          <a:ea typeface="+mj-ea"/>
          <a:cs typeface="+mj-cs"/>
        </a:defRPr>
      </a:lvl1pPr>
    </p:titleStyle>
    <p:bodyStyle>
      <a:lvl1pPr marL="1293213" indent="-1293213" algn="l" defTabSz="3448568" rtl="0" eaLnBrk="1" latinLnBrk="0" hangingPunct="1">
        <a:spcBef>
          <a:spcPct val="20000"/>
        </a:spcBef>
        <a:buFont typeface="Arial" pitchFamily="34" charset="0"/>
        <a:buChar char="•"/>
        <a:defRPr sz="12100" kern="1200">
          <a:solidFill>
            <a:schemeClr val="tx1"/>
          </a:solidFill>
          <a:latin typeface="+mn-lt"/>
          <a:ea typeface="+mn-ea"/>
          <a:cs typeface="+mn-cs"/>
        </a:defRPr>
      </a:lvl1pPr>
      <a:lvl2pPr marL="2801962" indent="-1077678" algn="l" defTabSz="3448568" rtl="0" eaLnBrk="1" latinLnBrk="0" hangingPunct="1">
        <a:spcBef>
          <a:spcPct val="20000"/>
        </a:spcBef>
        <a:buFont typeface="Arial" pitchFamily="34" charset="0"/>
        <a:buChar char="–"/>
        <a:defRPr sz="10600" kern="1200">
          <a:solidFill>
            <a:schemeClr val="tx1"/>
          </a:solidFill>
          <a:latin typeface="+mn-lt"/>
          <a:ea typeface="+mn-ea"/>
          <a:cs typeface="+mn-cs"/>
        </a:defRPr>
      </a:lvl2pPr>
      <a:lvl3pPr marL="4310710" indent="-862142" algn="l" defTabSz="3448568" rtl="0" eaLnBrk="1" latinLnBrk="0" hangingPunct="1">
        <a:spcBef>
          <a:spcPct val="20000"/>
        </a:spcBef>
        <a:buFont typeface="Arial" pitchFamily="34" charset="0"/>
        <a:buChar char="•"/>
        <a:defRPr sz="9100" kern="1200">
          <a:solidFill>
            <a:schemeClr val="tx1"/>
          </a:solidFill>
          <a:latin typeface="+mn-lt"/>
          <a:ea typeface="+mn-ea"/>
          <a:cs typeface="+mn-cs"/>
        </a:defRPr>
      </a:lvl3pPr>
      <a:lvl4pPr marL="6034994"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4pPr>
      <a:lvl5pPr marL="7759278"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5pPr>
      <a:lvl6pPr marL="9483562"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6pPr>
      <a:lvl7pPr marL="11207847"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7pPr>
      <a:lvl8pPr marL="12932131"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8pPr>
      <a:lvl9pPr marL="14656415" indent="-862142" algn="l" defTabSz="3448568" rtl="0" eaLnBrk="1" latinLnBrk="0" hangingPunct="1">
        <a:spcBef>
          <a:spcPct val="20000"/>
        </a:spcBef>
        <a:buFont typeface="Arial" pitchFamily="34" charset="0"/>
        <a:buChar char="•"/>
        <a:defRPr sz="7500" kern="1200">
          <a:solidFill>
            <a:schemeClr val="tx1"/>
          </a:solidFill>
          <a:latin typeface="+mn-lt"/>
          <a:ea typeface="+mn-ea"/>
          <a:cs typeface="+mn-cs"/>
        </a:defRPr>
      </a:lvl9pPr>
    </p:bodyStyle>
    <p:otherStyle>
      <a:defPPr>
        <a:defRPr lang="en-US"/>
      </a:defPPr>
      <a:lvl1pPr marL="0" algn="l" defTabSz="3448568" rtl="0" eaLnBrk="1" latinLnBrk="0" hangingPunct="1">
        <a:defRPr sz="6800" kern="1200">
          <a:solidFill>
            <a:schemeClr val="tx1"/>
          </a:solidFill>
          <a:latin typeface="+mn-lt"/>
          <a:ea typeface="+mn-ea"/>
          <a:cs typeface="+mn-cs"/>
        </a:defRPr>
      </a:lvl1pPr>
      <a:lvl2pPr marL="1724284" algn="l" defTabSz="3448568" rtl="0" eaLnBrk="1" latinLnBrk="0" hangingPunct="1">
        <a:defRPr sz="6800" kern="1200">
          <a:solidFill>
            <a:schemeClr val="tx1"/>
          </a:solidFill>
          <a:latin typeface="+mn-lt"/>
          <a:ea typeface="+mn-ea"/>
          <a:cs typeface="+mn-cs"/>
        </a:defRPr>
      </a:lvl2pPr>
      <a:lvl3pPr marL="3448568" algn="l" defTabSz="3448568" rtl="0" eaLnBrk="1" latinLnBrk="0" hangingPunct="1">
        <a:defRPr sz="6800" kern="1200">
          <a:solidFill>
            <a:schemeClr val="tx1"/>
          </a:solidFill>
          <a:latin typeface="+mn-lt"/>
          <a:ea typeface="+mn-ea"/>
          <a:cs typeface="+mn-cs"/>
        </a:defRPr>
      </a:lvl3pPr>
      <a:lvl4pPr marL="5172852" algn="l" defTabSz="3448568" rtl="0" eaLnBrk="1" latinLnBrk="0" hangingPunct="1">
        <a:defRPr sz="6800" kern="1200">
          <a:solidFill>
            <a:schemeClr val="tx1"/>
          </a:solidFill>
          <a:latin typeface="+mn-lt"/>
          <a:ea typeface="+mn-ea"/>
          <a:cs typeface="+mn-cs"/>
        </a:defRPr>
      </a:lvl4pPr>
      <a:lvl5pPr marL="6897136" algn="l" defTabSz="3448568" rtl="0" eaLnBrk="1" latinLnBrk="0" hangingPunct="1">
        <a:defRPr sz="6800" kern="1200">
          <a:solidFill>
            <a:schemeClr val="tx1"/>
          </a:solidFill>
          <a:latin typeface="+mn-lt"/>
          <a:ea typeface="+mn-ea"/>
          <a:cs typeface="+mn-cs"/>
        </a:defRPr>
      </a:lvl5pPr>
      <a:lvl6pPr marL="8621420" algn="l" defTabSz="3448568" rtl="0" eaLnBrk="1" latinLnBrk="0" hangingPunct="1">
        <a:defRPr sz="6800" kern="1200">
          <a:solidFill>
            <a:schemeClr val="tx1"/>
          </a:solidFill>
          <a:latin typeface="+mn-lt"/>
          <a:ea typeface="+mn-ea"/>
          <a:cs typeface="+mn-cs"/>
        </a:defRPr>
      </a:lvl6pPr>
      <a:lvl7pPr marL="10345704" algn="l" defTabSz="3448568" rtl="0" eaLnBrk="1" latinLnBrk="0" hangingPunct="1">
        <a:defRPr sz="6800" kern="1200">
          <a:solidFill>
            <a:schemeClr val="tx1"/>
          </a:solidFill>
          <a:latin typeface="+mn-lt"/>
          <a:ea typeface="+mn-ea"/>
          <a:cs typeface="+mn-cs"/>
        </a:defRPr>
      </a:lvl7pPr>
      <a:lvl8pPr marL="12069989" algn="l" defTabSz="3448568" rtl="0" eaLnBrk="1" latinLnBrk="0" hangingPunct="1">
        <a:defRPr sz="6800" kern="1200">
          <a:solidFill>
            <a:schemeClr val="tx1"/>
          </a:solidFill>
          <a:latin typeface="+mn-lt"/>
          <a:ea typeface="+mn-ea"/>
          <a:cs typeface="+mn-cs"/>
        </a:defRPr>
      </a:lvl8pPr>
      <a:lvl9pPr marL="13794273" algn="l" defTabSz="3448568" rtl="0" eaLnBrk="1" latinLnBrk="0" hangingPunct="1">
        <a:defRPr sz="6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gif"/><Relationship Id="rId16"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29000" y="762000"/>
            <a:ext cx="26060400" cy="4572000"/>
          </a:xfrm>
        </p:spPr>
        <p:txBody>
          <a:bodyPr>
            <a:normAutofit fontScale="90000"/>
          </a:bodyPr>
          <a:lstStyle/>
          <a:p>
            <a:r>
              <a:rPr lang="en-US" sz="9600" b="1" u="sng" dirty="0" smtClean="0"/>
              <a:t>F</a:t>
            </a:r>
            <a:r>
              <a:rPr lang="en-US" sz="9600" b="1" dirty="0" smtClean="0"/>
              <a:t>ocused </a:t>
            </a:r>
            <a:r>
              <a:rPr lang="en-US" sz="9600" b="1" u="sng" dirty="0" smtClean="0"/>
              <a:t>I</a:t>
            </a:r>
            <a:r>
              <a:rPr lang="en-US" sz="9600" b="1" dirty="0" smtClean="0"/>
              <a:t>nvestigations of </a:t>
            </a:r>
            <a:r>
              <a:rPr lang="en-US" sz="9600" b="1" u="sng" dirty="0" smtClean="0"/>
              <a:t>R</a:t>
            </a:r>
            <a:r>
              <a:rPr lang="en-US" sz="9600" b="1" dirty="0" smtClean="0"/>
              <a:t>elativistic </a:t>
            </a:r>
            <a:r>
              <a:rPr lang="en-US" sz="9600" b="1" u="sng" dirty="0" smtClean="0"/>
              <a:t>E</a:t>
            </a:r>
            <a:r>
              <a:rPr lang="en-US" sz="9600" b="1" dirty="0" smtClean="0"/>
              <a:t>lectron </a:t>
            </a:r>
            <a:r>
              <a:rPr lang="en-US" sz="9600" b="1" u="sng" dirty="0" smtClean="0"/>
              <a:t>B</a:t>
            </a:r>
            <a:r>
              <a:rPr lang="en-US" sz="9600" b="1" dirty="0" smtClean="0"/>
              <a:t>urst </a:t>
            </a:r>
            <a:r>
              <a:rPr lang="en-US" sz="9600" b="1" u="sng" dirty="0" smtClean="0"/>
              <a:t>I</a:t>
            </a:r>
            <a:r>
              <a:rPr lang="en-US" sz="9600" b="1" dirty="0" smtClean="0"/>
              <a:t>ntensity, </a:t>
            </a:r>
            <a:r>
              <a:rPr lang="en-US" sz="9600" b="1" u="sng" dirty="0" smtClean="0"/>
              <a:t>R</a:t>
            </a:r>
            <a:r>
              <a:rPr lang="en-US" sz="9600" b="1" dirty="0" smtClean="0"/>
              <a:t>ange, and </a:t>
            </a:r>
            <a:r>
              <a:rPr lang="en-US" sz="9600" b="1" u="sng" dirty="0" smtClean="0"/>
              <a:t>D</a:t>
            </a:r>
            <a:r>
              <a:rPr lang="en-US" sz="9600" b="1" dirty="0" smtClean="0"/>
              <a:t>ynamics (FIREBIRD)</a:t>
            </a:r>
            <a:br>
              <a:rPr lang="en-US" sz="9600" b="1" dirty="0" smtClean="0"/>
            </a:br>
            <a:r>
              <a:rPr lang="en-US" sz="4000" b="1" dirty="0" smtClean="0"/>
              <a:t> H. Spence</a:t>
            </a:r>
            <a:r>
              <a:rPr lang="en-US" sz="4000" b="1" baseline="30000" dirty="0" smtClean="0"/>
              <a:t>1</a:t>
            </a:r>
            <a:r>
              <a:rPr lang="en-US" sz="4000" b="1" dirty="0" smtClean="0"/>
              <a:t>, </a:t>
            </a:r>
            <a:r>
              <a:rPr lang="en-US" sz="4000" b="1" dirty="0" smtClean="0"/>
              <a:t>D. </a:t>
            </a:r>
            <a:r>
              <a:rPr lang="en-US" sz="4000" b="1" dirty="0" smtClean="0"/>
              <a:t>Klumpar</a:t>
            </a:r>
            <a:r>
              <a:rPr lang="en-US" sz="4000" b="1" baseline="30000" dirty="0" smtClean="0"/>
              <a:t>2</a:t>
            </a:r>
            <a:r>
              <a:rPr lang="en-US" sz="4000" b="1" dirty="0" smtClean="0"/>
              <a:t>, J.B. Blake</a:t>
            </a:r>
            <a:r>
              <a:rPr lang="en-US" sz="4000" b="1" baseline="30000" dirty="0" smtClean="0"/>
              <a:t>3</a:t>
            </a:r>
            <a:r>
              <a:rPr lang="en-US" sz="4000" b="1" dirty="0" smtClean="0"/>
              <a:t>,  A.B</a:t>
            </a:r>
            <a:r>
              <a:rPr lang="en-US" sz="4000" b="1" dirty="0" smtClean="0"/>
              <a:t>. </a:t>
            </a:r>
            <a:r>
              <a:rPr lang="en-US" sz="4000" b="1" dirty="0" smtClean="0"/>
              <a:t>Crew</a:t>
            </a:r>
            <a:r>
              <a:rPr lang="en-US" sz="4000" b="1" baseline="30000" dirty="0" smtClean="0"/>
              <a:t>1</a:t>
            </a:r>
            <a:r>
              <a:rPr lang="en-US" sz="4000" b="1" dirty="0" smtClean="0"/>
              <a:t>, S. Driscoll</a:t>
            </a:r>
            <a:r>
              <a:rPr lang="en-US" sz="4000" b="1" baseline="30000" dirty="0" smtClean="0"/>
              <a:t>2</a:t>
            </a:r>
            <a:r>
              <a:rPr lang="en-US" sz="4000" b="1" dirty="0" smtClean="0"/>
              <a:t>, B.A. Larsen</a:t>
            </a:r>
            <a:r>
              <a:rPr lang="en-US" sz="4000" b="1" baseline="30000" dirty="0" smtClean="0"/>
              <a:t>4</a:t>
            </a:r>
            <a:r>
              <a:rPr lang="en-US" sz="4000" b="1" dirty="0" smtClean="0"/>
              <a:t>, J. Legere</a:t>
            </a:r>
            <a:r>
              <a:rPr lang="en-US" sz="4000" b="1" baseline="30000" dirty="0" smtClean="0"/>
              <a:t>1</a:t>
            </a:r>
            <a:r>
              <a:rPr lang="en-US" sz="4000" b="1" dirty="0" smtClean="0"/>
              <a:t>, S. Longworth</a:t>
            </a:r>
            <a:r>
              <a:rPr lang="en-US" sz="4000" b="1" baseline="30000" dirty="0" smtClean="0"/>
              <a:t>1</a:t>
            </a:r>
            <a:r>
              <a:rPr lang="en-US" sz="4000" b="1" dirty="0" smtClean="0"/>
              <a:t>, E. Mosleh</a:t>
            </a:r>
            <a:r>
              <a:rPr lang="en-US" sz="4000" b="1" baseline="30000" dirty="0" smtClean="0"/>
              <a:t>2</a:t>
            </a:r>
            <a:r>
              <a:rPr lang="en-US" sz="4000" b="1" dirty="0" smtClean="0"/>
              <a:t>, P. O’Brien</a:t>
            </a:r>
            <a:r>
              <a:rPr lang="en-US" sz="4000" b="1" baseline="30000" dirty="0" smtClean="0"/>
              <a:t>3</a:t>
            </a:r>
            <a:r>
              <a:rPr lang="en-US" sz="4000" b="1" dirty="0" smtClean="0"/>
              <a:t>, S. Smith</a:t>
            </a:r>
            <a:r>
              <a:rPr lang="en-US" sz="4000" b="1" baseline="30000" dirty="0" smtClean="0"/>
              <a:t>1</a:t>
            </a:r>
            <a:r>
              <a:rPr lang="en-US" sz="4000" b="1" dirty="0" smtClean="0"/>
              <a:t>, L. Springer</a:t>
            </a:r>
            <a:r>
              <a:rPr lang="en-US" sz="4000" b="1" baseline="30000" dirty="0" smtClean="0"/>
              <a:t>2</a:t>
            </a:r>
            <a:r>
              <a:rPr lang="en-US" sz="4000" b="1" dirty="0" smtClean="0"/>
              <a:t>, and M. Widholm</a:t>
            </a:r>
            <a:r>
              <a:rPr lang="en-US" sz="4000" b="1" baseline="30000" dirty="0" smtClean="0"/>
              <a:t>1</a:t>
            </a:r>
            <a:r>
              <a:rPr lang="en-US" sz="4000" b="1" dirty="0" smtClean="0"/>
              <a:t/>
            </a:r>
            <a:br>
              <a:rPr lang="en-US" sz="4000" b="1" dirty="0" smtClean="0"/>
            </a:br>
            <a:r>
              <a:rPr lang="en-US" sz="4000" b="1" baseline="30000" dirty="0" smtClean="0"/>
              <a:t>1</a:t>
            </a:r>
            <a:r>
              <a:rPr lang="en-US" sz="4000" b="1" dirty="0" smtClean="0"/>
              <a:t> University of New Hampshire, </a:t>
            </a:r>
            <a:r>
              <a:rPr lang="en-US" sz="4000" b="1" baseline="30000" dirty="0" smtClean="0"/>
              <a:t>2</a:t>
            </a:r>
            <a:r>
              <a:rPr lang="en-US" sz="4000" b="1" dirty="0" smtClean="0"/>
              <a:t> Montana State </a:t>
            </a:r>
            <a:r>
              <a:rPr lang="en-US" sz="4000" b="1" dirty="0" smtClean="0"/>
              <a:t>University, </a:t>
            </a:r>
            <a:r>
              <a:rPr lang="en-US" sz="4000" b="1" baseline="30000" dirty="0" smtClean="0"/>
              <a:t>3</a:t>
            </a:r>
            <a:r>
              <a:rPr lang="en-US" sz="4000" b="1" dirty="0" smtClean="0"/>
              <a:t> Aerospace Corporation, </a:t>
            </a:r>
            <a:r>
              <a:rPr lang="en-US" sz="4000" b="1" baseline="30000" dirty="0" smtClean="0"/>
              <a:t>4</a:t>
            </a:r>
            <a:r>
              <a:rPr lang="en-US" sz="4000" b="1" dirty="0" smtClean="0"/>
              <a:t> Los Alamos National Laboratory</a:t>
            </a:r>
            <a:endParaRPr lang="en-US" sz="4000" dirty="0"/>
          </a:p>
        </p:txBody>
      </p:sp>
      <p:sp>
        <p:nvSpPr>
          <p:cNvPr id="8" name="Rectangle 7"/>
          <p:cNvSpPr/>
          <p:nvPr/>
        </p:nvSpPr>
        <p:spPr>
          <a:xfrm>
            <a:off x="762000" y="5715000"/>
            <a:ext cx="15392400" cy="118872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6611600" y="5715000"/>
            <a:ext cx="15773400" cy="118872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762000" y="17983200"/>
            <a:ext cx="8763000" cy="90678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29800" y="17983200"/>
            <a:ext cx="14020800" cy="90678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24155400" y="17983200"/>
            <a:ext cx="8229600" cy="64770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600200" y="5943600"/>
            <a:ext cx="12649200" cy="1138773"/>
          </a:xfrm>
          <a:prstGeom prst="rect">
            <a:avLst/>
          </a:prstGeom>
          <a:noFill/>
        </p:spPr>
        <p:txBody>
          <a:bodyPr wrap="square" rtlCol="0">
            <a:spAutoFit/>
          </a:bodyPr>
          <a:lstStyle/>
          <a:p>
            <a:pPr algn="ctr"/>
            <a:r>
              <a:rPr lang="en-US" dirty="0" smtClean="0">
                <a:solidFill>
                  <a:schemeClr val="bg1"/>
                </a:solidFill>
              </a:rPr>
              <a:t>Science Motivation</a:t>
            </a:r>
            <a:endParaRPr lang="en-US" dirty="0">
              <a:solidFill>
                <a:schemeClr val="bg1"/>
              </a:solidFill>
            </a:endParaRPr>
          </a:p>
        </p:txBody>
      </p:sp>
      <p:pic>
        <p:nvPicPr>
          <p:cNvPr id="14" name="Picture 13" descr="firebird_1024.gif"/>
          <p:cNvPicPr>
            <a:picLocks noChangeAspect="1"/>
          </p:cNvPicPr>
          <p:nvPr/>
        </p:nvPicPr>
        <p:blipFill>
          <a:blip r:embed="rId2" cstate="print"/>
          <a:stretch>
            <a:fillRect/>
          </a:stretch>
        </p:blipFill>
        <p:spPr>
          <a:xfrm>
            <a:off x="307137" y="838200"/>
            <a:ext cx="4188663" cy="2667000"/>
          </a:xfrm>
          <a:prstGeom prst="rect">
            <a:avLst/>
          </a:prstGeom>
        </p:spPr>
      </p:pic>
      <p:sp>
        <p:nvSpPr>
          <p:cNvPr id="15" name="TextBox 14"/>
          <p:cNvSpPr txBox="1"/>
          <p:nvPr/>
        </p:nvSpPr>
        <p:spPr>
          <a:xfrm>
            <a:off x="18211800" y="5943600"/>
            <a:ext cx="12649200" cy="1138773"/>
          </a:xfrm>
          <a:prstGeom prst="rect">
            <a:avLst/>
          </a:prstGeom>
          <a:noFill/>
        </p:spPr>
        <p:txBody>
          <a:bodyPr wrap="square" rtlCol="0">
            <a:spAutoFit/>
          </a:bodyPr>
          <a:lstStyle/>
          <a:p>
            <a:pPr algn="ctr"/>
            <a:r>
              <a:rPr lang="en-US" dirty="0" smtClean="0">
                <a:solidFill>
                  <a:schemeClr val="bg1"/>
                </a:solidFill>
              </a:rPr>
              <a:t>Mission Concept</a:t>
            </a:r>
            <a:endParaRPr lang="en-US" dirty="0">
              <a:solidFill>
                <a:schemeClr val="bg1"/>
              </a:solidFill>
            </a:endParaRPr>
          </a:p>
        </p:txBody>
      </p:sp>
      <p:sp>
        <p:nvSpPr>
          <p:cNvPr id="16" name="TextBox 15"/>
          <p:cNvSpPr txBox="1"/>
          <p:nvPr/>
        </p:nvSpPr>
        <p:spPr>
          <a:xfrm>
            <a:off x="1447800" y="18233886"/>
            <a:ext cx="7315200" cy="707886"/>
          </a:xfrm>
          <a:prstGeom prst="rect">
            <a:avLst/>
          </a:prstGeom>
          <a:noFill/>
        </p:spPr>
        <p:txBody>
          <a:bodyPr wrap="square" rtlCol="0">
            <a:spAutoFit/>
          </a:bodyPr>
          <a:lstStyle/>
          <a:p>
            <a:pPr algn="ctr"/>
            <a:r>
              <a:rPr lang="en-US" sz="4000" dirty="0" smtClean="0">
                <a:solidFill>
                  <a:schemeClr val="bg1"/>
                </a:solidFill>
              </a:rPr>
              <a:t>Student Involvement</a:t>
            </a:r>
            <a:endParaRPr lang="en-US" sz="4000" dirty="0">
              <a:solidFill>
                <a:schemeClr val="bg1"/>
              </a:solidFill>
            </a:endParaRPr>
          </a:p>
        </p:txBody>
      </p:sp>
      <p:sp>
        <p:nvSpPr>
          <p:cNvPr id="18" name="TextBox 17"/>
          <p:cNvSpPr txBox="1"/>
          <p:nvPr/>
        </p:nvSpPr>
        <p:spPr>
          <a:xfrm>
            <a:off x="13182600" y="18233886"/>
            <a:ext cx="7315200" cy="707886"/>
          </a:xfrm>
          <a:prstGeom prst="rect">
            <a:avLst/>
          </a:prstGeom>
          <a:noFill/>
        </p:spPr>
        <p:txBody>
          <a:bodyPr wrap="square" rtlCol="0">
            <a:spAutoFit/>
          </a:bodyPr>
          <a:lstStyle/>
          <a:p>
            <a:pPr algn="ctr"/>
            <a:r>
              <a:rPr lang="en-US" sz="4000" dirty="0" smtClean="0">
                <a:solidFill>
                  <a:schemeClr val="bg1"/>
                </a:solidFill>
              </a:rPr>
              <a:t>Engineering Challenges/Solutions</a:t>
            </a:r>
            <a:endParaRPr lang="en-US" sz="4000" dirty="0">
              <a:solidFill>
                <a:schemeClr val="bg1"/>
              </a:solidFill>
            </a:endParaRPr>
          </a:p>
        </p:txBody>
      </p:sp>
      <p:sp>
        <p:nvSpPr>
          <p:cNvPr id="19" name="TextBox 18"/>
          <p:cNvSpPr txBox="1"/>
          <p:nvPr/>
        </p:nvSpPr>
        <p:spPr>
          <a:xfrm>
            <a:off x="24155400" y="18059400"/>
            <a:ext cx="7315200" cy="707886"/>
          </a:xfrm>
          <a:prstGeom prst="rect">
            <a:avLst/>
          </a:prstGeom>
          <a:noFill/>
        </p:spPr>
        <p:txBody>
          <a:bodyPr wrap="square" rtlCol="0">
            <a:spAutoFit/>
          </a:bodyPr>
          <a:lstStyle/>
          <a:p>
            <a:pPr algn="ctr"/>
            <a:r>
              <a:rPr lang="en-US" sz="4000" dirty="0" smtClean="0">
                <a:solidFill>
                  <a:schemeClr val="bg1"/>
                </a:solidFill>
              </a:rPr>
              <a:t>Synergies with Other Missions</a:t>
            </a:r>
            <a:endParaRPr lang="en-US" sz="4000" dirty="0">
              <a:solidFill>
                <a:schemeClr val="bg1"/>
              </a:solidFill>
            </a:endParaRPr>
          </a:p>
        </p:txBody>
      </p:sp>
      <p:sp>
        <p:nvSpPr>
          <p:cNvPr id="20" name="TextBox 19"/>
          <p:cNvSpPr txBox="1"/>
          <p:nvPr/>
        </p:nvSpPr>
        <p:spPr>
          <a:xfrm>
            <a:off x="1143000" y="7391400"/>
            <a:ext cx="7315200" cy="707886"/>
          </a:xfrm>
          <a:prstGeom prst="rect">
            <a:avLst/>
          </a:prstGeom>
          <a:noFill/>
        </p:spPr>
        <p:txBody>
          <a:bodyPr wrap="square" rtlCol="0">
            <a:spAutoFit/>
          </a:bodyPr>
          <a:lstStyle/>
          <a:p>
            <a:pPr algn="ctr"/>
            <a:r>
              <a:rPr lang="en-US" sz="4000" dirty="0" smtClean="0">
                <a:solidFill>
                  <a:schemeClr val="bg1"/>
                </a:solidFill>
              </a:rPr>
              <a:t>What are Microbursts?</a:t>
            </a:r>
            <a:endParaRPr lang="en-US" sz="4000" dirty="0">
              <a:solidFill>
                <a:schemeClr val="bg1"/>
              </a:solidFill>
            </a:endParaRPr>
          </a:p>
        </p:txBody>
      </p:sp>
      <p:sp>
        <p:nvSpPr>
          <p:cNvPr id="22" name="TextBox 21"/>
          <p:cNvSpPr txBox="1"/>
          <p:nvPr/>
        </p:nvSpPr>
        <p:spPr>
          <a:xfrm>
            <a:off x="1676400" y="13160514"/>
            <a:ext cx="7315200" cy="707886"/>
          </a:xfrm>
          <a:prstGeom prst="rect">
            <a:avLst/>
          </a:prstGeom>
          <a:noFill/>
        </p:spPr>
        <p:txBody>
          <a:bodyPr wrap="square" rtlCol="0">
            <a:spAutoFit/>
          </a:bodyPr>
          <a:lstStyle/>
          <a:p>
            <a:pPr algn="ctr"/>
            <a:r>
              <a:rPr lang="en-US" sz="4000" dirty="0" smtClean="0">
                <a:solidFill>
                  <a:schemeClr val="bg1"/>
                </a:solidFill>
              </a:rPr>
              <a:t>FIREBIRD Science Questions</a:t>
            </a:r>
            <a:endParaRPr lang="en-US" sz="4000" dirty="0">
              <a:solidFill>
                <a:schemeClr val="bg1"/>
              </a:solidFill>
            </a:endParaRPr>
          </a:p>
        </p:txBody>
      </p:sp>
      <p:sp>
        <p:nvSpPr>
          <p:cNvPr id="23" name="TextBox 22"/>
          <p:cNvSpPr txBox="1"/>
          <p:nvPr/>
        </p:nvSpPr>
        <p:spPr>
          <a:xfrm>
            <a:off x="838200" y="8229600"/>
            <a:ext cx="9296400" cy="1815882"/>
          </a:xfrm>
          <a:prstGeom prst="rect">
            <a:avLst/>
          </a:prstGeom>
          <a:noFill/>
        </p:spPr>
        <p:txBody>
          <a:bodyPr wrap="square" rtlCol="0">
            <a:spAutoFit/>
          </a:bodyPr>
          <a:lstStyle/>
          <a:p>
            <a:r>
              <a:rPr lang="en-US" sz="2800" dirty="0" smtClean="0">
                <a:solidFill>
                  <a:schemeClr val="bg1"/>
                </a:solidFill>
              </a:rPr>
              <a:t>Microbursts are short (~100ms), impulsive bursts of electron precipitation.  Microbursts represent a form of particle loss from the Earth’s Radiation Belts to the Earth’s atmosphere through pitch-angle scattering due to waves. </a:t>
            </a:r>
            <a:endParaRPr lang="en-US" sz="2800" dirty="0">
              <a:solidFill>
                <a:schemeClr val="bg1"/>
              </a:solidFill>
            </a:endParaRPr>
          </a:p>
        </p:txBody>
      </p:sp>
      <p:sp>
        <p:nvSpPr>
          <p:cNvPr id="27" name="TextBox 26"/>
          <p:cNvSpPr txBox="1"/>
          <p:nvPr/>
        </p:nvSpPr>
        <p:spPr>
          <a:xfrm>
            <a:off x="914400" y="13986570"/>
            <a:ext cx="9601200" cy="3539430"/>
          </a:xfrm>
          <a:prstGeom prst="rect">
            <a:avLst/>
          </a:prstGeom>
          <a:noFill/>
        </p:spPr>
        <p:txBody>
          <a:bodyPr wrap="square" rtlCol="0">
            <a:spAutoFit/>
          </a:bodyPr>
          <a:lstStyle/>
          <a:p>
            <a:r>
              <a:rPr lang="en-US" sz="2800" dirty="0" smtClean="0">
                <a:solidFill>
                  <a:schemeClr val="bg1"/>
                </a:solidFill>
              </a:rPr>
              <a:t>FIREBIRD’s operations are geared towards increasing our understanding of microbursts by answering 3 Science questions:</a:t>
            </a:r>
          </a:p>
          <a:p>
            <a:endParaRPr lang="en-US" sz="2800" dirty="0">
              <a:solidFill>
                <a:schemeClr val="bg1"/>
              </a:solidFill>
            </a:endParaRPr>
          </a:p>
          <a:p>
            <a:pPr marL="514350" indent="-514350">
              <a:buAutoNum type="arabicParenR"/>
            </a:pPr>
            <a:r>
              <a:rPr lang="en-US" sz="2800" dirty="0" smtClean="0">
                <a:solidFill>
                  <a:schemeClr val="bg1"/>
                </a:solidFill>
              </a:rPr>
              <a:t>What is the spatial scale size of an individual burst?</a:t>
            </a:r>
          </a:p>
          <a:p>
            <a:pPr marL="514350" indent="-514350">
              <a:buAutoNum type="arabicParenR"/>
            </a:pPr>
            <a:r>
              <a:rPr lang="en-US" sz="2800" dirty="0" smtClean="0">
                <a:solidFill>
                  <a:schemeClr val="bg1"/>
                </a:solidFill>
              </a:rPr>
              <a:t>What is the energy dependence of an individual burst?</a:t>
            </a:r>
          </a:p>
          <a:p>
            <a:pPr marL="514350" indent="-514350">
              <a:buAutoNum type="arabicParenR"/>
            </a:pPr>
            <a:r>
              <a:rPr lang="en-US" sz="2800" dirty="0" smtClean="0">
                <a:solidFill>
                  <a:schemeClr val="bg1"/>
                </a:solidFill>
              </a:rPr>
              <a:t>How much total electron loss do burst produce globally?</a:t>
            </a:r>
          </a:p>
          <a:p>
            <a:pPr marL="514350" indent="-514350">
              <a:buAutoNum type="arabicParenR"/>
            </a:pPr>
            <a:endParaRPr lang="en-US" sz="2800" dirty="0">
              <a:solidFill>
                <a:schemeClr val="bg1"/>
              </a:solidFill>
            </a:endParaRPr>
          </a:p>
          <a:p>
            <a:pPr marL="514350" indent="-514350"/>
            <a:endParaRPr lang="en-US" sz="2800" dirty="0">
              <a:solidFill>
                <a:schemeClr val="bg1"/>
              </a:solidFill>
            </a:endParaRPr>
          </a:p>
        </p:txBody>
      </p:sp>
      <p:sp>
        <p:nvSpPr>
          <p:cNvPr id="32" name="TextBox 31"/>
          <p:cNvSpPr txBox="1"/>
          <p:nvPr/>
        </p:nvSpPr>
        <p:spPr>
          <a:xfrm>
            <a:off x="10439400" y="11049000"/>
            <a:ext cx="5334000" cy="1938992"/>
          </a:xfrm>
          <a:prstGeom prst="rect">
            <a:avLst/>
          </a:prstGeom>
          <a:noFill/>
        </p:spPr>
        <p:txBody>
          <a:bodyPr wrap="square" rtlCol="0">
            <a:spAutoFit/>
          </a:bodyPr>
          <a:lstStyle/>
          <a:p>
            <a:r>
              <a:rPr lang="en-US" sz="2400" i="1" dirty="0" smtClean="0">
                <a:solidFill>
                  <a:schemeClr val="bg1"/>
                </a:solidFill>
              </a:rPr>
              <a:t>Above: Snapshot of a series of &gt;1MeV microbursts observed by SAMPEX</a:t>
            </a:r>
          </a:p>
          <a:p>
            <a:r>
              <a:rPr lang="en-US" sz="2400" i="1" dirty="0" smtClean="0">
                <a:solidFill>
                  <a:schemeClr val="bg1"/>
                </a:solidFill>
              </a:rPr>
              <a:t>Below: Map showing the statistical distribution of microbursts over a 10-year period</a:t>
            </a:r>
            <a:endParaRPr lang="en-US" sz="2400" i="1" dirty="0">
              <a:solidFill>
                <a:schemeClr val="bg1"/>
              </a:solidFill>
            </a:endParaRPr>
          </a:p>
        </p:txBody>
      </p:sp>
      <p:sp>
        <p:nvSpPr>
          <p:cNvPr id="33" name="TextBox 32"/>
          <p:cNvSpPr txBox="1"/>
          <p:nvPr/>
        </p:nvSpPr>
        <p:spPr>
          <a:xfrm>
            <a:off x="1219200" y="10071318"/>
            <a:ext cx="7315200" cy="707886"/>
          </a:xfrm>
          <a:prstGeom prst="rect">
            <a:avLst/>
          </a:prstGeom>
          <a:noFill/>
        </p:spPr>
        <p:txBody>
          <a:bodyPr wrap="square" rtlCol="0">
            <a:spAutoFit/>
          </a:bodyPr>
          <a:lstStyle/>
          <a:p>
            <a:pPr algn="ctr"/>
            <a:r>
              <a:rPr lang="en-US" sz="4000" dirty="0" smtClean="0">
                <a:solidFill>
                  <a:schemeClr val="bg1"/>
                </a:solidFill>
              </a:rPr>
              <a:t>Why Microbursts?</a:t>
            </a:r>
            <a:endParaRPr lang="en-US" sz="4000" dirty="0">
              <a:solidFill>
                <a:schemeClr val="bg1"/>
              </a:solidFill>
            </a:endParaRPr>
          </a:p>
        </p:txBody>
      </p:sp>
      <p:sp>
        <p:nvSpPr>
          <p:cNvPr id="34" name="TextBox 33"/>
          <p:cNvSpPr txBox="1"/>
          <p:nvPr/>
        </p:nvSpPr>
        <p:spPr>
          <a:xfrm>
            <a:off x="914400" y="10909518"/>
            <a:ext cx="9296400" cy="2246769"/>
          </a:xfrm>
          <a:prstGeom prst="rect">
            <a:avLst/>
          </a:prstGeom>
          <a:noFill/>
        </p:spPr>
        <p:txBody>
          <a:bodyPr wrap="square" rtlCol="0">
            <a:spAutoFit/>
          </a:bodyPr>
          <a:lstStyle/>
          <a:p>
            <a:r>
              <a:rPr lang="en-US" sz="2800" dirty="0" smtClean="0">
                <a:solidFill>
                  <a:schemeClr val="bg1"/>
                </a:solidFill>
              </a:rPr>
              <a:t>The dynamics of the Earth’s radiation belts are governed by the interplay between various source and loss terms. By understanding microbursts, and the processes behind them we can better understand how the radiation belts evolve, and ideally better predict the space environment.</a:t>
            </a:r>
            <a:endParaRPr lang="en-US" sz="2800" dirty="0">
              <a:solidFill>
                <a:schemeClr val="bg1"/>
              </a:solidFill>
            </a:endParaRPr>
          </a:p>
        </p:txBody>
      </p:sp>
      <p:sp>
        <p:nvSpPr>
          <p:cNvPr id="36" name="TextBox 35"/>
          <p:cNvSpPr txBox="1"/>
          <p:nvPr/>
        </p:nvSpPr>
        <p:spPr>
          <a:xfrm>
            <a:off x="16840200" y="6934200"/>
            <a:ext cx="9525000" cy="7417415"/>
          </a:xfrm>
          <a:prstGeom prst="rect">
            <a:avLst/>
          </a:prstGeom>
          <a:noFill/>
        </p:spPr>
        <p:txBody>
          <a:bodyPr wrap="square" rtlCol="0">
            <a:spAutoFit/>
          </a:bodyPr>
          <a:lstStyle/>
          <a:p>
            <a:r>
              <a:rPr lang="en-US" sz="2800" dirty="0" smtClean="0">
                <a:solidFill>
                  <a:schemeClr val="bg1"/>
                </a:solidFill>
              </a:rPr>
              <a:t>Fly 2 identical 10x10x15cm CubeSats that will make simultaneous measurements of electrons at the high time resolution required at a variety of spatial separations.</a:t>
            </a:r>
          </a:p>
          <a:p>
            <a:endParaRPr lang="en-US" sz="2800" dirty="0">
              <a:solidFill>
                <a:schemeClr val="bg1"/>
              </a:solidFill>
            </a:endParaRPr>
          </a:p>
          <a:p>
            <a:pPr marL="514350" indent="-514350">
              <a:buAutoNum type="arabicParenR"/>
            </a:pPr>
            <a:r>
              <a:rPr lang="en-US" sz="2800" dirty="0" smtClean="0">
                <a:solidFill>
                  <a:schemeClr val="bg1"/>
                </a:solidFill>
              </a:rPr>
              <a:t>What is the spatial scale size of an individual burst?</a:t>
            </a:r>
          </a:p>
          <a:p>
            <a:pPr marL="1005840" lvl="1" indent="-182880"/>
            <a:r>
              <a:rPr lang="en-US" sz="2800" dirty="0" smtClean="0">
                <a:solidFill>
                  <a:schemeClr val="bg1"/>
                </a:solidFill>
              </a:rPr>
              <a:t>--As the two spacecraft increase in separation the decrease in correlation between the two measurements determines the scale size of individual events</a:t>
            </a:r>
          </a:p>
          <a:p>
            <a:pPr marL="514350" indent="-514350">
              <a:buAutoNum type="arabicParenR"/>
            </a:pPr>
            <a:r>
              <a:rPr lang="en-US" sz="2800" dirty="0" smtClean="0">
                <a:solidFill>
                  <a:schemeClr val="bg1"/>
                </a:solidFill>
              </a:rPr>
              <a:t>What is the energy dependence of an individual burst?</a:t>
            </a:r>
          </a:p>
          <a:p>
            <a:pPr marL="1005840" lvl="1" indent="-182880"/>
            <a:r>
              <a:rPr lang="en-US" sz="2800" dirty="0" smtClean="0">
                <a:solidFill>
                  <a:schemeClr val="bg1"/>
                </a:solidFill>
              </a:rPr>
              <a:t>--Each CubeSat has a pair of electron detectors that will measure electrons from 200keV to 1MeV at 18.75ms time resolution</a:t>
            </a:r>
          </a:p>
          <a:p>
            <a:pPr marL="514350" indent="-514350">
              <a:buAutoNum type="arabicParenR"/>
            </a:pPr>
            <a:r>
              <a:rPr lang="en-US" sz="2800" dirty="0" smtClean="0">
                <a:solidFill>
                  <a:schemeClr val="bg1"/>
                </a:solidFill>
              </a:rPr>
              <a:t>How much total electron loss do burst produce globally?</a:t>
            </a:r>
          </a:p>
          <a:p>
            <a:pPr marL="1005840" lvl="1" indent="-182880"/>
            <a:r>
              <a:rPr lang="en-US" sz="2800" dirty="0" smtClean="0">
                <a:solidFill>
                  <a:schemeClr val="bg1"/>
                </a:solidFill>
              </a:rPr>
              <a:t>--Integrating the total number of microbursts seen, along with information about the individual burst content along with measurements from other platforms (BARREL, RBSP) will enable us to better constrain microburst </a:t>
            </a:r>
            <a:r>
              <a:rPr lang="en-US" sz="2800" dirty="0" smtClean="0">
                <a:solidFill>
                  <a:schemeClr val="bg1"/>
                </a:solidFill>
              </a:rPr>
              <a:t>loss</a:t>
            </a:r>
            <a:endParaRPr lang="en-US" sz="2800" dirty="0" smtClean="0">
              <a:solidFill>
                <a:schemeClr val="bg1"/>
              </a:solidFill>
            </a:endParaRPr>
          </a:p>
        </p:txBody>
      </p:sp>
      <p:sp>
        <p:nvSpPr>
          <p:cNvPr id="47" name="TextBox 46"/>
          <p:cNvSpPr txBox="1"/>
          <p:nvPr/>
        </p:nvSpPr>
        <p:spPr>
          <a:xfrm>
            <a:off x="1143000" y="18973800"/>
            <a:ext cx="8153400" cy="2677656"/>
          </a:xfrm>
          <a:prstGeom prst="rect">
            <a:avLst/>
          </a:prstGeom>
          <a:noFill/>
        </p:spPr>
        <p:txBody>
          <a:bodyPr wrap="square" rtlCol="0">
            <a:spAutoFit/>
          </a:bodyPr>
          <a:lstStyle/>
          <a:p>
            <a:r>
              <a:rPr lang="en-US" sz="2800" dirty="0" smtClean="0">
                <a:solidFill>
                  <a:schemeClr val="bg1"/>
                </a:solidFill>
              </a:rPr>
              <a:t>One of the major components of CubeSat missions is having substantial student involvement in the mission design, construction, and </a:t>
            </a:r>
            <a:r>
              <a:rPr lang="en-US" sz="2800" dirty="0" smtClean="0">
                <a:solidFill>
                  <a:schemeClr val="bg1"/>
                </a:solidFill>
              </a:rPr>
              <a:t>execution. </a:t>
            </a:r>
            <a:r>
              <a:rPr lang="en-US" sz="2800" dirty="0" smtClean="0">
                <a:solidFill>
                  <a:schemeClr val="bg1"/>
                </a:solidFill>
              </a:rPr>
              <a:t>Students </a:t>
            </a:r>
            <a:r>
              <a:rPr lang="en-US" sz="2800" dirty="0" smtClean="0">
                <a:solidFill>
                  <a:schemeClr val="bg1"/>
                </a:solidFill>
              </a:rPr>
              <a:t>form a multidisciplinary team and are mentored and supervised by engineering and science professionals. </a:t>
            </a:r>
          </a:p>
          <a:p>
            <a:endParaRPr lang="en-US" sz="2800" dirty="0">
              <a:solidFill>
                <a:schemeClr val="bg1"/>
              </a:solidFill>
            </a:endParaRPr>
          </a:p>
        </p:txBody>
      </p:sp>
      <p:sp>
        <p:nvSpPr>
          <p:cNvPr id="48" name="Rectangle 47"/>
          <p:cNvSpPr/>
          <p:nvPr/>
        </p:nvSpPr>
        <p:spPr>
          <a:xfrm>
            <a:off x="24155400" y="24688800"/>
            <a:ext cx="8229600" cy="2362200"/>
          </a:xfrm>
          <a:prstGeom prst="rect">
            <a:avLst/>
          </a:prstGeom>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p:cNvSpPr txBox="1"/>
          <p:nvPr/>
        </p:nvSpPr>
        <p:spPr>
          <a:xfrm>
            <a:off x="24384000" y="24765000"/>
            <a:ext cx="7315200" cy="707886"/>
          </a:xfrm>
          <a:prstGeom prst="rect">
            <a:avLst/>
          </a:prstGeom>
          <a:noFill/>
        </p:spPr>
        <p:txBody>
          <a:bodyPr wrap="square" rtlCol="0">
            <a:spAutoFit/>
          </a:bodyPr>
          <a:lstStyle/>
          <a:p>
            <a:pPr algn="ctr"/>
            <a:r>
              <a:rPr lang="en-US" sz="4000" dirty="0" smtClean="0">
                <a:solidFill>
                  <a:schemeClr val="bg1"/>
                </a:solidFill>
              </a:rPr>
              <a:t>Acknowledgements</a:t>
            </a:r>
            <a:endParaRPr lang="en-US" sz="4000" dirty="0">
              <a:solidFill>
                <a:schemeClr val="bg1"/>
              </a:solidFill>
            </a:endParaRPr>
          </a:p>
        </p:txBody>
      </p:sp>
      <p:sp>
        <p:nvSpPr>
          <p:cNvPr id="51" name="TextBox 50"/>
          <p:cNvSpPr txBox="1"/>
          <p:nvPr/>
        </p:nvSpPr>
        <p:spPr>
          <a:xfrm>
            <a:off x="10210800" y="19050000"/>
            <a:ext cx="12954000" cy="954107"/>
          </a:xfrm>
          <a:prstGeom prst="rect">
            <a:avLst/>
          </a:prstGeom>
          <a:noFill/>
        </p:spPr>
        <p:txBody>
          <a:bodyPr wrap="square" rtlCol="0">
            <a:spAutoFit/>
          </a:bodyPr>
          <a:lstStyle/>
          <a:p>
            <a:r>
              <a:rPr lang="en-US" sz="2800" dirty="0" smtClean="0">
                <a:solidFill>
                  <a:schemeClr val="bg1"/>
                </a:solidFill>
              </a:rPr>
              <a:t>While the CubeSat platform facilitates some of the science, the resource limitations also present a number of challenges.</a:t>
            </a:r>
          </a:p>
        </p:txBody>
      </p:sp>
      <p:sp>
        <p:nvSpPr>
          <p:cNvPr id="52" name="TextBox 51"/>
          <p:cNvSpPr txBox="1"/>
          <p:nvPr/>
        </p:nvSpPr>
        <p:spPr>
          <a:xfrm>
            <a:off x="24307800" y="18973800"/>
            <a:ext cx="6477000" cy="5262979"/>
          </a:xfrm>
          <a:prstGeom prst="rect">
            <a:avLst/>
          </a:prstGeom>
          <a:noFill/>
        </p:spPr>
        <p:txBody>
          <a:bodyPr wrap="square" rtlCol="0">
            <a:spAutoFit/>
          </a:bodyPr>
          <a:lstStyle/>
          <a:p>
            <a:r>
              <a:rPr lang="en-US" sz="2800" dirty="0" smtClean="0">
                <a:solidFill>
                  <a:schemeClr val="bg1"/>
                </a:solidFill>
              </a:rPr>
              <a:t>FIREBIRD’s measurements are naturally complementary to several upcoming NASA missions. NASA’s Radiation Belt Storm Probes mission will provide in situ measurements of the waves and particle distributions within the radiation belts that give rise to microbursts . Additionally, BARREL is </a:t>
            </a:r>
            <a:r>
              <a:rPr lang="en-US" sz="2800" dirty="0" smtClean="0">
                <a:solidFill>
                  <a:schemeClr val="bg1"/>
                </a:solidFill>
              </a:rPr>
              <a:t>a complementary mission to RBSP that consists of a </a:t>
            </a:r>
            <a:r>
              <a:rPr lang="en-US" sz="2800" dirty="0" smtClean="0">
                <a:solidFill>
                  <a:schemeClr val="bg1"/>
                </a:solidFill>
              </a:rPr>
              <a:t>balloon array that will be trying to measure the global scale of microburst </a:t>
            </a:r>
            <a:r>
              <a:rPr lang="en-US" sz="2800" dirty="0" smtClean="0">
                <a:solidFill>
                  <a:schemeClr val="bg1"/>
                </a:solidFill>
              </a:rPr>
              <a:t>precipitation, and FIREBIRD will naturally be able to assist in this.</a:t>
            </a:r>
            <a:endParaRPr lang="en-US" sz="2800" dirty="0" smtClean="0">
              <a:solidFill>
                <a:schemeClr val="bg1"/>
              </a:solidFill>
            </a:endParaRPr>
          </a:p>
        </p:txBody>
      </p:sp>
      <p:sp>
        <p:nvSpPr>
          <p:cNvPr id="53" name="TextBox 52"/>
          <p:cNvSpPr txBox="1"/>
          <p:nvPr/>
        </p:nvSpPr>
        <p:spPr>
          <a:xfrm>
            <a:off x="24231600" y="25490269"/>
            <a:ext cx="8077200" cy="1477328"/>
          </a:xfrm>
          <a:prstGeom prst="rect">
            <a:avLst/>
          </a:prstGeom>
          <a:noFill/>
        </p:spPr>
        <p:txBody>
          <a:bodyPr wrap="square" rtlCol="0">
            <a:spAutoFit/>
          </a:bodyPr>
          <a:lstStyle/>
          <a:p>
            <a:r>
              <a:rPr lang="en-US" sz="1800" dirty="0" smtClean="0">
                <a:solidFill>
                  <a:schemeClr val="bg1"/>
                </a:solidFill>
              </a:rPr>
              <a:t>We gratefully acknowledge the NSF Geospace Section of the Division of Atmospheric and Geospace Sciences for their support of this project. Work at the University of New Hampshire  was supported by the National Science Foundation through the CubeSat Program under grant number AGS-1035642; likewise, work at Montana State University was supported by grant number </a:t>
            </a:r>
            <a:r>
              <a:rPr lang="en-US" sz="1800" dirty="0" smtClean="0">
                <a:solidFill>
                  <a:schemeClr val="bg1"/>
                </a:solidFill>
              </a:rPr>
              <a:t>ATM-0838034</a:t>
            </a:r>
            <a:r>
              <a:rPr lang="en-US" sz="1800" dirty="0" smtClean="0">
                <a:solidFill>
                  <a:schemeClr val="bg1"/>
                </a:solidFill>
              </a:rPr>
              <a:t>.</a:t>
            </a:r>
            <a:endParaRPr lang="en-US" sz="1800" dirty="0" smtClean="0">
              <a:solidFill>
                <a:schemeClr val="bg1"/>
              </a:solidFill>
            </a:endParaRPr>
          </a:p>
        </p:txBody>
      </p:sp>
      <p:sp>
        <p:nvSpPr>
          <p:cNvPr id="55" name="TextBox 54"/>
          <p:cNvSpPr txBox="1"/>
          <p:nvPr/>
        </p:nvSpPr>
        <p:spPr>
          <a:xfrm>
            <a:off x="10058400" y="20108882"/>
            <a:ext cx="6858000" cy="3970318"/>
          </a:xfrm>
          <a:prstGeom prst="rect">
            <a:avLst/>
          </a:prstGeom>
          <a:noFill/>
        </p:spPr>
        <p:txBody>
          <a:bodyPr wrap="square" rtlCol="0">
            <a:spAutoFit/>
          </a:bodyPr>
          <a:lstStyle/>
          <a:p>
            <a:r>
              <a:rPr lang="en-US" sz="2800" b="1" dirty="0" smtClean="0">
                <a:solidFill>
                  <a:schemeClr val="bg1"/>
                </a:solidFill>
              </a:rPr>
              <a:t>Controlled Separation</a:t>
            </a:r>
            <a:r>
              <a:rPr lang="en-US" sz="2800" dirty="0" smtClean="0">
                <a:solidFill>
                  <a:schemeClr val="bg1"/>
                </a:solidFill>
              </a:rPr>
              <a:t>:  Since areas of interest are going to be when the two CubeSats are close together, we have looked into various methods of having a very controlled </a:t>
            </a:r>
            <a:r>
              <a:rPr lang="en-US" sz="2800" dirty="0" smtClean="0">
                <a:solidFill>
                  <a:schemeClr val="bg1"/>
                </a:solidFill>
              </a:rPr>
              <a:t>separation </a:t>
            </a:r>
            <a:r>
              <a:rPr lang="en-US" sz="2800" dirty="0" smtClean="0">
                <a:solidFill>
                  <a:schemeClr val="bg1"/>
                </a:solidFill>
              </a:rPr>
              <a:t>of the two satellites. As such, the separation springs at the feet of one of our CubeSats has been modified with a known and tested spring, with very predictable spring constant, in order to achieve this goal. </a:t>
            </a:r>
            <a:endParaRPr lang="en-US" sz="2800" dirty="0" smtClean="0">
              <a:solidFill>
                <a:schemeClr val="bg1"/>
              </a:solidFill>
            </a:endParaRPr>
          </a:p>
        </p:txBody>
      </p:sp>
      <p:sp>
        <p:nvSpPr>
          <p:cNvPr id="59" name="TextBox 58"/>
          <p:cNvSpPr txBox="1"/>
          <p:nvPr/>
        </p:nvSpPr>
        <p:spPr>
          <a:xfrm>
            <a:off x="16992600" y="20040600"/>
            <a:ext cx="6858000" cy="3970318"/>
          </a:xfrm>
          <a:prstGeom prst="rect">
            <a:avLst/>
          </a:prstGeom>
          <a:noFill/>
        </p:spPr>
        <p:txBody>
          <a:bodyPr wrap="square" rtlCol="0">
            <a:spAutoFit/>
          </a:bodyPr>
          <a:lstStyle/>
          <a:p>
            <a:r>
              <a:rPr lang="en-US" sz="2800" b="1" dirty="0" smtClean="0">
                <a:solidFill>
                  <a:schemeClr val="bg1"/>
                </a:solidFill>
              </a:rPr>
              <a:t>Telemetry</a:t>
            </a:r>
            <a:r>
              <a:rPr lang="en-US" sz="2800" dirty="0" smtClean="0">
                <a:solidFill>
                  <a:schemeClr val="bg1"/>
                </a:solidFill>
              </a:rPr>
              <a:t>: Owing </a:t>
            </a:r>
            <a:r>
              <a:rPr lang="en-US" sz="2800" dirty="0" smtClean="0">
                <a:solidFill>
                  <a:schemeClr val="bg1"/>
                </a:solidFill>
              </a:rPr>
              <a:t>to power constraints the telemetry budget for FIREBIRD is intrinsically limited. As such, we are unable to download all of the hi-resolution event data produced on board. The solution to this is to produce a MicroBurst Parameter (MBP) that is used for event identification at a slower time rate and then use that to select periods to download the full data for.</a:t>
            </a:r>
          </a:p>
        </p:txBody>
      </p:sp>
      <p:pic>
        <p:nvPicPr>
          <p:cNvPr id="60" name="Picture 59"/>
          <p:cNvPicPr>
            <a:picLocks noChangeAspect="1" noChangeArrowheads="1"/>
          </p:cNvPicPr>
          <p:nvPr/>
        </p:nvPicPr>
        <p:blipFill>
          <a:blip r:embed="rId3" cstate="print">
            <a:lum/>
          </a:blip>
          <a:srcRect/>
          <a:stretch>
            <a:fillRect/>
          </a:stretch>
        </p:blipFill>
        <p:spPr bwMode="auto">
          <a:xfrm>
            <a:off x="17297399" y="24003001"/>
            <a:ext cx="3970135" cy="2909818"/>
          </a:xfrm>
          <a:prstGeom prst="rect">
            <a:avLst/>
          </a:prstGeom>
          <a:noFill/>
          <a:ln w="9525">
            <a:solidFill>
              <a:schemeClr val="accent4"/>
            </a:solidFill>
            <a:miter lim="800000"/>
            <a:headEnd/>
            <a:tailEnd/>
          </a:ln>
        </p:spPr>
      </p:pic>
      <p:pic>
        <p:nvPicPr>
          <p:cNvPr id="39" name="Picture 7"/>
          <p:cNvPicPr>
            <a:picLocks noChangeAspect="1" noChangeArrowheads="1"/>
          </p:cNvPicPr>
          <p:nvPr/>
        </p:nvPicPr>
        <p:blipFill>
          <a:blip r:embed="rId4" cstate="print"/>
          <a:srcRect/>
          <a:stretch>
            <a:fillRect/>
          </a:stretch>
        </p:blipFill>
        <p:spPr bwMode="auto">
          <a:xfrm>
            <a:off x="914400" y="4800600"/>
            <a:ext cx="3505200" cy="651409"/>
          </a:xfrm>
          <a:prstGeom prst="rect">
            <a:avLst/>
          </a:prstGeom>
          <a:noFill/>
          <a:ln w="9525">
            <a:noFill/>
            <a:miter lim="800000"/>
            <a:headEnd/>
            <a:tailEnd/>
          </a:ln>
        </p:spPr>
      </p:pic>
      <p:pic>
        <p:nvPicPr>
          <p:cNvPr id="40" name="Picture 40" descr="nsf4c"/>
          <p:cNvPicPr>
            <a:picLocks noChangeAspect="1" noChangeArrowheads="1"/>
          </p:cNvPicPr>
          <p:nvPr/>
        </p:nvPicPr>
        <p:blipFill>
          <a:blip r:embed="rId5" cstate="print"/>
          <a:srcRect/>
          <a:stretch>
            <a:fillRect/>
          </a:stretch>
        </p:blipFill>
        <p:spPr bwMode="auto">
          <a:xfrm>
            <a:off x="29489400" y="1066800"/>
            <a:ext cx="2301240" cy="2301240"/>
          </a:xfrm>
          <a:prstGeom prst="rect">
            <a:avLst/>
          </a:prstGeom>
          <a:noFill/>
        </p:spPr>
      </p:pic>
      <p:pic>
        <p:nvPicPr>
          <p:cNvPr id="41" name="Picture 8" descr="Msu_logo"/>
          <p:cNvPicPr>
            <a:picLocks noChangeAspect="1" noChangeArrowheads="1"/>
          </p:cNvPicPr>
          <p:nvPr/>
        </p:nvPicPr>
        <p:blipFill>
          <a:blip r:embed="rId6" cstate="print"/>
          <a:srcRect/>
          <a:stretch>
            <a:fillRect/>
          </a:stretch>
        </p:blipFill>
        <p:spPr bwMode="auto">
          <a:xfrm>
            <a:off x="27813000" y="4572000"/>
            <a:ext cx="914664" cy="917839"/>
          </a:xfrm>
          <a:prstGeom prst="rect">
            <a:avLst/>
          </a:prstGeom>
          <a:noFill/>
        </p:spPr>
      </p:pic>
      <p:pic>
        <p:nvPicPr>
          <p:cNvPr id="42" name="Picture 2" descr="Z:\electra\pictures\fu2\fu2_tvac\dsc_0209.jpg"/>
          <p:cNvPicPr>
            <a:picLocks noChangeAspect="1" noChangeArrowheads="1"/>
          </p:cNvPicPr>
          <p:nvPr/>
        </p:nvPicPr>
        <p:blipFill>
          <a:blip r:embed="rId7" cstate="print"/>
          <a:srcRect/>
          <a:stretch>
            <a:fillRect/>
          </a:stretch>
        </p:blipFill>
        <p:spPr bwMode="auto">
          <a:xfrm>
            <a:off x="1017687" y="22098000"/>
            <a:ext cx="4240113" cy="2819400"/>
          </a:xfrm>
          <a:prstGeom prst="rect">
            <a:avLst/>
          </a:prstGeom>
          <a:noFill/>
          <a:ln>
            <a:solidFill>
              <a:schemeClr val="accent4"/>
            </a:solidFill>
          </a:ln>
        </p:spPr>
      </p:pic>
      <p:pic>
        <p:nvPicPr>
          <p:cNvPr id="43" name="Picture 3" descr="Z:\electra\pictures\vibe_tvac_sdl_6_14-6_16_10\msu_smallsat035.jpg"/>
          <p:cNvPicPr>
            <a:picLocks noChangeAspect="1" noChangeArrowheads="1"/>
          </p:cNvPicPr>
          <p:nvPr/>
        </p:nvPicPr>
        <p:blipFill>
          <a:blip r:embed="rId8" cstate="print"/>
          <a:srcRect r="25781"/>
          <a:stretch>
            <a:fillRect/>
          </a:stretch>
        </p:blipFill>
        <p:spPr bwMode="auto">
          <a:xfrm>
            <a:off x="5486400" y="23241000"/>
            <a:ext cx="3886200" cy="3505200"/>
          </a:xfrm>
          <a:prstGeom prst="rect">
            <a:avLst/>
          </a:prstGeom>
          <a:noFill/>
          <a:ln>
            <a:solidFill>
              <a:schemeClr val="accent4"/>
            </a:solidFill>
          </a:ln>
        </p:spPr>
      </p:pic>
      <p:sp>
        <p:nvSpPr>
          <p:cNvPr id="46" name="TextBox 45"/>
          <p:cNvSpPr txBox="1"/>
          <p:nvPr/>
        </p:nvSpPr>
        <p:spPr>
          <a:xfrm>
            <a:off x="20955000" y="15087600"/>
            <a:ext cx="5181600" cy="1569660"/>
          </a:xfrm>
          <a:prstGeom prst="rect">
            <a:avLst/>
          </a:prstGeom>
          <a:noFill/>
        </p:spPr>
        <p:txBody>
          <a:bodyPr wrap="square" rtlCol="0">
            <a:spAutoFit/>
          </a:bodyPr>
          <a:lstStyle/>
          <a:p>
            <a:r>
              <a:rPr lang="en-US" sz="2400" dirty="0" smtClean="0">
                <a:solidFill>
                  <a:schemeClr val="bg1"/>
                </a:solidFill>
              </a:rPr>
              <a:t>FIREBIRD Divides into 2 components:</a:t>
            </a:r>
          </a:p>
          <a:p>
            <a:r>
              <a:rPr lang="en-US" sz="2400" dirty="0" smtClean="0">
                <a:solidFill>
                  <a:schemeClr val="bg1"/>
                </a:solidFill>
              </a:rPr>
              <a:t>FIRE (Top ½ U)—UNH sensor module</a:t>
            </a:r>
          </a:p>
          <a:p>
            <a:r>
              <a:rPr lang="en-US" sz="2400" dirty="0" smtClean="0">
                <a:solidFill>
                  <a:schemeClr val="bg1"/>
                </a:solidFill>
              </a:rPr>
              <a:t>BIRD (Bottom 1U)—MSU spacecraft</a:t>
            </a:r>
            <a:endParaRPr lang="en-US" sz="2400" dirty="0" smtClean="0">
              <a:solidFill>
                <a:schemeClr val="bg1"/>
              </a:solidFill>
            </a:endParaRPr>
          </a:p>
          <a:p>
            <a:endParaRPr lang="en-US" sz="2400" dirty="0" smtClean="0">
              <a:solidFill>
                <a:schemeClr val="bg1"/>
              </a:solidFill>
            </a:endParaRPr>
          </a:p>
        </p:txBody>
      </p:sp>
      <p:sp>
        <p:nvSpPr>
          <p:cNvPr id="50" name="TextBox 49"/>
          <p:cNvSpPr txBox="1"/>
          <p:nvPr/>
        </p:nvSpPr>
        <p:spPr>
          <a:xfrm>
            <a:off x="16992600" y="14960025"/>
            <a:ext cx="1143000" cy="584775"/>
          </a:xfrm>
          <a:prstGeom prst="rect">
            <a:avLst/>
          </a:prstGeom>
          <a:noFill/>
        </p:spPr>
        <p:txBody>
          <a:bodyPr wrap="square" rtlCol="0">
            <a:spAutoFit/>
          </a:bodyPr>
          <a:lstStyle/>
          <a:p>
            <a:r>
              <a:rPr lang="en-US" sz="3200" dirty="0" smtClean="0">
                <a:solidFill>
                  <a:schemeClr val="bg1"/>
                </a:solidFill>
              </a:rPr>
              <a:t>FIRE</a:t>
            </a:r>
            <a:endParaRPr lang="en-US" sz="3200" dirty="0">
              <a:solidFill>
                <a:schemeClr val="bg1"/>
              </a:solidFill>
            </a:endParaRPr>
          </a:p>
        </p:txBody>
      </p:sp>
      <p:sp>
        <p:nvSpPr>
          <p:cNvPr id="61" name="TextBox 60"/>
          <p:cNvSpPr txBox="1"/>
          <p:nvPr/>
        </p:nvSpPr>
        <p:spPr>
          <a:xfrm>
            <a:off x="16992600" y="16154400"/>
            <a:ext cx="1143000" cy="584775"/>
          </a:xfrm>
          <a:prstGeom prst="rect">
            <a:avLst/>
          </a:prstGeom>
          <a:noFill/>
        </p:spPr>
        <p:txBody>
          <a:bodyPr wrap="square" rtlCol="0">
            <a:spAutoFit/>
          </a:bodyPr>
          <a:lstStyle/>
          <a:p>
            <a:r>
              <a:rPr lang="en-US" sz="3200" dirty="0" smtClean="0">
                <a:solidFill>
                  <a:schemeClr val="bg1"/>
                </a:solidFill>
              </a:rPr>
              <a:t>BIRD</a:t>
            </a:r>
            <a:endParaRPr lang="en-US" sz="3200" dirty="0">
              <a:solidFill>
                <a:schemeClr val="bg1"/>
              </a:solidFill>
            </a:endParaRPr>
          </a:p>
        </p:txBody>
      </p:sp>
      <p:sp>
        <p:nvSpPr>
          <p:cNvPr id="64" name="Left Brace 63"/>
          <p:cNvSpPr/>
          <p:nvPr/>
        </p:nvSpPr>
        <p:spPr>
          <a:xfrm>
            <a:off x="17983200" y="14935200"/>
            <a:ext cx="381000" cy="6858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5" name="Left Brace 64"/>
          <p:cNvSpPr/>
          <p:nvPr/>
        </p:nvSpPr>
        <p:spPr>
          <a:xfrm>
            <a:off x="17983200" y="15773400"/>
            <a:ext cx="457200" cy="13716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7" name="TextBox 66"/>
          <p:cNvSpPr txBox="1"/>
          <p:nvPr/>
        </p:nvSpPr>
        <p:spPr>
          <a:xfrm>
            <a:off x="26822400" y="11308140"/>
            <a:ext cx="5181600" cy="1569660"/>
          </a:xfrm>
          <a:prstGeom prst="rect">
            <a:avLst/>
          </a:prstGeom>
          <a:noFill/>
        </p:spPr>
        <p:txBody>
          <a:bodyPr wrap="square" rtlCol="0">
            <a:spAutoFit/>
          </a:bodyPr>
          <a:lstStyle/>
          <a:p>
            <a:r>
              <a:rPr lang="en-US" sz="2400" i="1" dirty="0" smtClean="0">
                <a:solidFill>
                  <a:schemeClr val="bg1"/>
                </a:solidFill>
              </a:rPr>
              <a:t>Above: </a:t>
            </a:r>
            <a:r>
              <a:rPr lang="en-US" sz="2400" i="1" dirty="0" smtClean="0">
                <a:solidFill>
                  <a:schemeClr val="bg1"/>
                </a:solidFill>
              </a:rPr>
              <a:t>Top view of FIRE EM unit with spacecraft structure</a:t>
            </a:r>
            <a:endParaRPr lang="en-US" sz="2400" i="1" dirty="0" smtClean="0">
              <a:solidFill>
                <a:schemeClr val="bg1"/>
              </a:solidFill>
            </a:endParaRPr>
          </a:p>
          <a:p>
            <a:r>
              <a:rPr lang="en-US" sz="2400" i="1" dirty="0" smtClean="0">
                <a:solidFill>
                  <a:schemeClr val="bg1"/>
                </a:solidFill>
              </a:rPr>
              <a:t>Below: </a:t>
            </a:r>
            <a:r>
              <a:rPr lang="en-US" sz="2400" i="1" dirty="0" smtClean="0">
                <a:solidFill>
                  <a:schemeClr val="bg1"/>
                </a:solidFill>
              </a:rPr>
              <a:t>Profile view of FIRE EM stack for bench-top testing</a:t>
            </a:r>
            <a:endParaRPr lang="en-US" sz="2400" i="1" dirty="0">
              <a:solidFill>
                <a:schemeClr val="bg1"/>
              </a:solidFill>
            </a:endParaRPr>
          </a:p>
        </p:txBody>
      </p:sp>
      <p:sp>
        <p:nvSpPr>
          <p:cNvPr id="68" name="TextBox 67"/>
          <p:cNvSpPr txBox="1"/>
          <p:nvPr/>
        </p:nvSpPr>
        <p:spPr>
          <a:xfrm>
            <a:off x="914400" y="25222200"/>
            <a:ext cx="4191000" cy="830997"/>
          </a:xfrm>
          <a:prstGeom prst="rect">
            <a:avLst/>
          </a:prstGeom>
          <a:noFill/>
        </p:spPr>
        <p:txBody>
          <a:bodyPr wrap="square" rtlCol="0">
            <a:spAutoFit/>
          </a:bodyPr>
          <a:lstStyle/>
          <a:p>
            <a:r>
              <a:rPr lang="en-US" sz="2400" i="1" dirty="0" smtClean="0">
                <a:solidFill>
                  <a:schemeClr val="bg1"/>
                </a:solidFill>
              </a:rPr>
              <a:t>Above: </a:t>
            </a:r>
            <a:r>
              <a:rPr lang="en-US" sz="2400" i="1" dirty="0" smtClean="0">
                <a:solidFill>
                  <a:schemeClr val="bg1"/>
                </a:solidFill>
              </a:rPr>
              <a:t>Assembly and Integration work at MSU</a:t>
            </a:r>
            <a:endParaRPr lang="en-US" sz="2400" i="1" dirty="0" smtClean="0">
              <a:solidFill>
                <a:schemeClr val="bg1"/>
              </a:solidFill>
            </a:endParaRPr>
          </a:p>
        </p:txBody>
      </p:sp>
      <p:sp>
        <p:nvSpPr>
          <p:cNvPr id="69" name="TextBox 68"/>
          <p:cNvSpPr txBox="1"/>
          <p:nvPr/>
        </p:nvSpPr>
        <p:spPr>
          <a:xfrm>
            <a:off x="5486400" y="22098000"/>
            <a:ext cx="3886200" cy="1200329"/>
          </a:xfrm>
          <a:prstGeom prst="rect">
            <a:avLst/>
          </a:prstGeom>
          <a:noFill/>
        </p:spPr>
        <p:txBody>
          <a:bodyPr wrap="square" rtlCol="0">
            <a:spAutoFit/>
          </a:bodyPr>
          <a:lstStyle/>
          <a:p>
            <a:r>
              <a:rPr lang="en-US" sz="2400" i="1" dirty="0" smtClean="0">
                <a:solidFill>
                  <a:schemeClr val="bg1"/>
                </a:solidFill>
              </a:rPr>
              <a:t>Below: MSU Team  doing Environmental Testing at Space Dynamics Lab . </a:t>
            </a:r>
            <a:endParaRPr lang="en-US" sz="2400" i="1" dirty="0" smtClean="0">
              <a:solidFill>
                <a:schemeClr val="bg1"/>
              </a:solidFill>
            </a:endParaRPr>
          </a:p>
        </p:txBody>
      </p:sp>
      <p:sp>
        <p:nvSpPr>
          <p:cNvPr id="70" name="TextBox 69"/>
          <p:cNvSpPr txBox="1"/>
          <p:nvPr/>
        </p:nvSpPr>
        <p:spPr>
          <a:xfrm>
            <a:off x="21336000" y="24079200"/>
            <a:ext cx="2514600" cy="2677656"/>
          </a:xfrm>
          <a:prstGeom prst="rect">
            <a:avLst/>
          </a:prstGeom>
          <a:noFill/>
        </p:spPr>
        <p:txBody>
          <a:bodyPr wrap="square" rtlCol="0">
            <a:spAutoFit/>
          </a:bodyPr>
          <a:lstStyle/>
          <a:p>
            <a:r>
              <a:rPr lang="en-US" sz="2400" i="1" dirty="0" smtClean="0">
                <a:solidFill>
                  <a:schemeClr val="bg1"/>
                </a:solidFill>
              </a:rPr>
              <a:t>Left: Example interval of microbursts observed by SAMPEX with MBP over-plotted for identification</a:t>
            </a:r>
            <a:endParaRPr lang="en-US" sz="2400" i="1" dirty="0" smtClean="0">
              <a:solidFill>
                <a:schemeClr val="bg1"/>
              </a:solidFill>
            </a:endParaRPr>
          </a:p>
        </p:txBody>
      </p:sp>
      <p:pic>
        <p:nvPicPr>
          <p:cNvPr id="1026" name="Picture 2"/>
          <p:cNvPicPr>
            <a:picLocks noChangeAspect="1" noChangeArrowheads="1"/>
          </p:cNvPicPr>
          <p:nvPr/>
        </p:nvPicPr>
        <p:blipFill>
          <a:blip r:embed="rId9" cstate="print"/>
          <a:srcRect/>
          <a:stretch>
            <a:fillRect/>
          </a:stretch>
        </p:blipFill>
        <p:spPr bwMode="auto">
          <a:xfrm>
            <a:off x="31013400" y="19431000"/>
            <a:ext cx="1033463" cy="1033463"/>
          </a:xfrm>
          <a:prstGeom prst="rect">
            <a:avLst/>
          </a:prstGeom>
          <a:noFill/>
          <a:ln w="9525">
            <a:noFill/>
            <a:miter lim="800000"/>
            <a:headEnd/>
            <a:tailEnd/>
          </a:ln>
        </p:spPr>
      </p:pic>
      <p:pic>
        <p:nvPicPr>
          <p:cNvPr id="71" name="Picture 70" descr="2012-05-21_13-23-35_55.jpg"/>
          <p:cNvPicPr>
            <a:picLocks noChangeAspect="1"/>
          </p:cNvPicPr>
          <p:nvPr/>
        </p:nvPicPr>
        <p:blipFill>
          <a:blip r:embed="rId10" cstate="print"/>
          <a:stretch>
            <a:fillRect/>
          </a:stretch>
        </p:blipFill>
        <p:spPr>
          <a:xfrm>
            <a:off x="10058400" y="24231599"/>
            <a:ext cx="4267200" cy="2397007"/>
          </a:xfrm>
          <a:prstGeom prst="rect">
            <a:avLst/>
          </a:prstGeom>
          <a:ln w="38100">
            <a:solidFill>
              <a:schemeClr val="accent4"/>
            </a:solidFill>
          </a:ln>
        </p:spPr>
      </p:pic>
      <p:sp>
        <p:nvSpPr>
          <p:cNvPr id="72" name="TextBox 71"/>
          <p:cNvSpPr txBox="1"/>
          <p:nvPr/>
        </p:nvSpPr>
        <p:spPr>
          <a:xfrm>
            <a:off x="14478000" y="24688800"/>
            <a:ext cx="1981200" cy="1200329"/>
          </a:xfrm>
          <a:prstGeom prst="rect">
            <a:avLst/>
          </a:prstGeom>
          <a:noFill/>
        </p:spPr>
        <p:txBody>
          <a:bodyPr wrap="square" rtlCol="0">
            <a:spAutoFit/>
          </a:bodyPr>
          <a:lstStyle/>
          <a:p>
            <a:r>
              <a:rPr lang="en-US" sz="2400" i="1" dirty="0" smtClean="0">
                <a:solidFill>
                  <a:schemeClr val="bg1"/>
                </a:solidFill>
              </a:rPr>
              <a:t>Left: CubeSat separation spring feet</a:t>
            </a:r>
          </a:p>
        </p:txBody>
      </p:sp>
      <p:pic>
        <p:nvPicPr>
          <p:cNvPr id="73" name="Picture 72" descr="rbsp.jpeg"/>
          <p:cNvPicPr>
            <a:picLocks noChangeAspect="1"/>
          </p:cNvPicPr>
          <p:nvPr/>
        </p:nvPicPr>
        <p:blipFill>
          <a:blip r:embed="rId11" cstate="print"/>
          <a:stretch>
            <a:fillRect/>
          </a:stretch>
        </p:blipFill>
        <p:spPr>
          <a:xfrm>
            <a:off x="30839108" y="22021800"/>
            <a:ext cx="1393492" cy="1008888"/>
          </a:xfrm>
          <a:prstGeom prst="rect">
            <a:avLst/>
          </a:prstGeom>
        </p:spPr>
      </p:pic>
      <p:pic>
        <p:nvPicPr>
          <p:cNvPr id="74" name="Picture 3"/>
          <p:cNvPicPr>
            <a:picLocks noChangeAspect="1" noChangeArrowheads="1"/>
          </p:cNvPicPr>
          <p:nvPr/>
        </p:nvPicPr>
        <p:blipFill>
          <a:blip r:embed="rId12" cstate="print"/>
          <a:srcRect/>
          <a:stretch>
            <a:fillRect/>
          </a:stretch>
        </p:blipFill>
        <p:spPr bwMode="auto">
          <a:xfrm>
            <a:off x="10439400" y="7162800"/>
            <a:ext cx="5168964" cy="3680411"/>
          </a:xfrm>
          <a:prstGeom prst="rect">
            <a:avLst/>
          </a:prstGeom>
          <a:noFill/>
          <a:ln w="9525">
            <a:solidFill>
              <a:schemeClr val="accent4"/>
            </a:solidFill>
            <a:miter lim="800000"/>
            <a:headEnd/>
            <a:tailEnd/>
          </a:ln>
        </p:spPr>
      </p:pic>
      <p:pic>
        <p:nvPicPr>
          <p:cNvPr id="75" name="Picture 74" descr="event_freq_map.jpg"/>
          <p:cNvPicPr>
            <a:picLocks noChangeAspect="1"/>
          </p:cNvPicPr>
          <p:nvPr/>
        </p:nvPicPr>
        <p:blipFill>
          <a:blip r:embed="rId13" cstate="print"/>
          <a:srcRect l="4267" t="9600" b="4267"/>
          <a:stretch>
            <a:fillRect/>
          </a:stretch>
        </p:blipFill>
        <p:spPr>
          <a:xfrm>
            <a:off x="10515600" y="12954000"/>
            <a:ext cx="5029200" cy="4524833"/>
          </a:xfrm>
          <a:prstGeom prst="rect">
            <a:avLst/>
          </a:prstGeom>
          <a:ln>
            <a:solidFill>
              <a:schemeClr val="accent4"/>
            </a:solidFill>
          </a:ln>
        </p:spPr>
      </p:pic>
      <p:pic>
        <p:nvPicPr>
          <p:cNvPr id="76" name="Picture 75" descr="IMG_1886.JPG"/>
          <p:cNvPicPr>
            <a:picLocks noChangeAspect="1"/>
          </p:cNvPicPr>
          <p:nvPr/>
        </p:nvPicPr>
        <p:blipFill>
          <a:blip r:embed="rId14" cstate="print"/>
          <a:stretch>
            <a:fillRect/>
          </a:stretch>
        </p:blipFill>
        <p:spPr>
          <a:xfrm>
            <a:off x="26365200" y="6858000"/>
            <a:ext cx="5689600" cy="4267200"/>
          </a:xfrm>
          <a:prstGeom prst="rect">
            <a:avLst/>
          </a:prstGeom>
          <a:ln>
            <a:solidFill>
              <a:schemeClr val="accent4"/>
            </a:solidFill>
          </a:ln>
        </p:spPr>
      </p:pic>
      <p:pic>
        <p:nvPicPr>
          <p:cNvPr id="77" name="Picture 76" descr="IMG_1872.JPG"/>
          <p:cNvPicPr>
            <a:picLocks noChangeAspect="1"/>
          </p:cNvPicPr>
          <p:nvPr/>
        </p:nvPicPr>
        <p:blipFill>
          <a:blip r:embed="rId15" cstate="print"/>
          <a:stretch>
            <a:fillRect/>
          </a:stretch>
        </p:blipFill>
        <p:spPr>
          <a:xfrm>
            <a:off x="26365200" y="13030200"/>
            <a:ext cx="5831840" cy="4373880"/>
          </a:xfrm>
          <a:prstGeom prst="rect">
            <a:avLst/>
          </a:prstGeom>
          <a:ln>
            <a:solidFill>
              <a:schemeClr val="accent4"/>
            </a:solidFill>
          </a:ln>
        </p:spPr>
      </p:pic>
      <p:pic>
        <p:nvPicPr>
          <p:cNvPr id="78" name="Content Placeholder 6" descr="Picture 6.png"/>
          <p:cNvPicPr>
            <a:picLocks noChangeAspect="1"/>
          </p:cNvPicPr>
          <p:nvPr/>
        </p:nvPicPr>
        <p:blipFill>
          <a:blip r:embed="rId16" cstate="print"/>
          <a:srcRect l="-6917" r="-6917"/>
          <a:stretch>
            <a:fillRect/>
          </a:stretch>
        </p:blipFill>
        <p:spPr>
          <a:xfrm>
            <a:off x="18364200" y="14325600"/>
            <a:ext cx="2514600" cy="3168396"/>
          </a:xfrm>
          <a:prstGeom prst="rect">
            <a:avLst/>
          </a:prstGeom>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13591</TotalTime>
  <Words>723</Words>
  <Application>Microsoft Office PowerPoint</Application>
  <PresentationFormat>Custom</PresentationFormat>
  <Paragraphs>44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Focused Investigations of Relativistic Electron Burst Intensity, Range, and Dynamics (FIREBIRD)  H. Spence1, D. Klumpar2, J.B. Blake3,  A.B. Crew1, S. Driscoll2, B.A. Larsen4, J. Legere1, S. Longworth1, E. Mosleh2, P. O’Brien3, S. Smith1, L. Springer2, and M. Widholm1 1 University of New Hampshire, 2 Montana State University, 3 Aerospace Corporation, 4 Los Alamos National Laboratory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Focused Investigations of Relativistic Electron Burst Intensity, Range, and Dynamics (FIREBIRD) Author List Institutions</dc:title>
  <dc:creator>Alexander B Crew</dc:creator>
  <cp:lastModifiedBy>Alexander B Crew</cp:lastModifiedBy>
  <cp:revision>9</cp:revision>
  <dcterms:created xsi:type="dcterms:W3CDTF">2012-05-10T12:43:50Z</dcterms:created>
  <dcterms:modified xsi:type="dcterms:W3CDTF">2012-05-22T17:17:01Z</dcterms:modified>
</cp:coreProperties>
</file>