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3"/>
  </p:sldMasterIdLst>
  <p:sldIdLst>
    <p:sldId id="256" r:id="rId4"/>
  </p:sldIdLst>
  <p:sldSz cx="43891200" cy="36576000"/>
  <p:notesSz cx="9144000" cy="6858000"/>
  <p:defaultTextStyle>
    <a:defPPr>
      <a:defRPr lang="en-US"/>
    </a:defPPr>
    <a:lvl1pPr marL="0" algn="l" defTabSz="3861951" rtl="0" eaLnBrk="1" latinLnBrk="0" hangingPunct="1">
      <a:defRPr sz="7632" kern="1200">
        <a:solidFill>
          <a:schemeClr val="tx1"/>
        </a:solidFill>
        <a:latin typeface="+mn-lt"/>
        <a:ea typeface="+mn-ea"/>
        <a:cs typeface="+mn-cs"/>
      </a:defRPr>
    </a:lvl1pPr>
    <a:lvl2pPr marL="1930974" algn="l" defTabSz="3861951" rtl="0" eaLnBrk="1" latinLnBrk="0" hangingPunct="1">
      <a:defRPr sz="7632" kern="1200">
        <a:solidFill>
          <a:schemeClr val="tx1"/>
        </a:solidFill>
        <a:latin typeface="+mn-lt"/>
        <a:ea typeface="+mn-ea"/>
        <a:cs typeface="+mn-cs"/>
      </a:defRPr>
    </a:lvl2pPr>
    <a:lvl3pPr marL="3861951" algn="l" defTabSz="3861951" rtl="0" eaLnBrk="1" latinLnBrk="0" hangingPunct="1">
      <a:defRPr sz="7632" kern="1200">
        <a:solidFill>
          <a:schemeClr val="tx1"/>
        </a:solidFill>
        <a:latin typeface="+mn-lt"/>
        <a:ea typeface="+mn-ea"/>
        <a:cs typeface="+mn-cs"/>
      </a:defRPr>
    </a:lvl3pPr>
    <a:lvl4pPr marL="5792925" algn="l" defTabSz="3861951" rtl="0" eaLnBrk="1" latinLnBrk="0" hangingPunct="1">
      <a:defRPr sz="7632" kern="1200">
        <a:solidFill>
          <a:schemeClr val="tx1"/>
        </a:solidFill>
        <a:latin typeface="+mn-lt"/>
        <a:ea typeface="+mn-ea"/>
        <a:cs typeface="+mn-cs"/>
      </a:defRPr>
    </a:lvl4pPr>
    <a:lvl5pPr marL="7723901" algn="l" defTabSz="3861951" rtl="0" eaLnBrk="1" latinLnBrk="0" hangingPunct="1">
      <a:defRPr sz="7632" kern="1200">
        <a:solidFill>
          <a:schemeClr val="tx1"/>
        </a:solidFill>
        <a:latin typeface="+mn-lt"/>
        <a:ea typeface="+mn-ea"/>
        <a:cs typeface="+mn-cs"/>
      </a:defRPr>
    </a:lvl5pPr>
    <a:lvl6pPr marL="9654876" algn="l" defTabSz="3861951" rtl="0" eaLnBrk="1" latinLnBrk="0" hangingPunct="1">
      <a:defRPr sz="7632" kern="1200">
        <a:solidFill>
          <a:schemeClr val="tx1"/>
        </a:solidFill>
        <a:latin typeface="+mn-lt"/>
        <a:ea typeface="+mn-ea"/>
        <a:cs typeface="+mn-cs"/>
      </a:defRPr>
    </a:lvl6pPr>
    <a:lvl7pPr marL="11585851" algn="l" defTabSz="3861951" rtl="0" eaLnBrk="1" latinLnBrk="0" hangingPunct="1">
      <a:defRPr sz="7632" kern="1200">
        <a:solidFill>
          <a:schemeClr val="tx1"/>
        </a:solidFill>
        <a:latin typeface="+mn-lt"/>
        <a:ea typeface="+mn-ea"/>
        <a:cs typeface="+mn-cs"/>
      </a:defRPr>
    </a:lvl7pPr>
    <a:lvl8pPr marL="13516827" algn="l" defTabSz="3861951" rtl="0" eaLnBrk="1" latinLnBrk="0" hangingPunct="1">
      <a:defRPr sz="7632" kern="1200">
        <a:solidFill>
          <a:schemeClr val="tx1"/>
        </a:solidFill>
        <a:latin typeface="+mn-lt"/>
        <a:ea typeface="+mn-ea"/>
        <a:cs typeface="+mn-cs"/>
      </a:defRPr>
    </a:lvl8pPr>
    <a:lvl9pPr marL="15447801" algn="l" defTabSz="3861951" rtl="0" eaLnBrk="1" latinLnBrk="0" hangingPunct="1">
      <a:defRPr sz="7632"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1520" userDrawn="1">
          <p15:clr>
            <a:srgbClr val="A4A3A4"/>
          </p15:clr>
        </p15:guide>
        <p15:guide id="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8DAFC5"/>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87" autoAdjust="0"/>
    <p:restoredTop sz="94434" autoAdjust="0"/>
  </p:normalViewPr>
  <p:slideViewPr>
    <p:cSldViewPr snapToGrid="0">
      <p:cViewPr>
        <p:scale>
          <a:sx n="45" d="100"/>
          <a:sy n="45" d="100"/>
        </p:scale>
        <p:origin x="144" y="-728"/>
      </p:cViewPr>
      <p:guideLst>
        <p:guide orient="horz" pos="11520"/>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985936"/>
            <a:ext cx="37307520" cy="12733867"/>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9210869"/>
            <a:ext cx="32918400" cy="8830731"/>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55776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15507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9118611"/>
            <a:ext cx="37856160" cy="15214597"/>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4477144"/>
            <a:ext cx="37856160" cy="8000997"/>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898822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9736667"/>
            <a:ext cx="18653760" cy="232071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9736667"/>
            <a:ext cx="18653760" cy="232071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4/17/25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92035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947342"/>
            <a:ext cx="37856160" cy="7069669"/>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966203"/>
            <a:ext cx="18568032" cy="4394197"/>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4" name="Content Placeholder 3"/>
          <p:cNvSpPr>
            <a:spLocks noGrp="1"/>
          </p:cNvSpPr>
          <p:nvPr>
            <p:ph sz="half" idx="2"/>
          </p:nvPr>
        </p:nvSpPr>
        <p:spPr>
          <a:xfrm>
            <a:off x="3023242" y="13360400"/>
            <a:ext cx="18568032" cy="196511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966203"/>
            <a:ext cx="18659477" cy="4394197"/>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6" name="Content Placeholder 5"/>
          <p:cNvSpPr>
            <a:spLocks noGrp="1"/>
          </p:cNvSpPr>
          <p:nvPr>
            <p:ph sz="quarter" idx="4"/>
          </p:nvPr>
        </p:nvSpPr>
        <p:spPr>
          <a:xfrm>
            <a:off x="22219922" y="13360400"/>
            <a:ext cx="18659477" cy="196511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4/17/25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1015884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4/17/25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0442746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4/17/25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410471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438400"/>
            <a:ext cx="14156054" cy="853440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5266275"/>
            <a:ext cx="22219920" cy="25992667"/>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10972800"/>
            <a:ext cx="14156054" cy="20328469"/>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9109229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438400"/>
            <a:ext cx="14156054" cy="853440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5266275"/>
            <a:ext cx="22219920" cy="25992667"/>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10972800"/>
            <a:ext cx="14156054" cy="20328469"/>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680816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4485528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947334"/>
            <a:ext cx="9464040" cy="3099646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947334"/>
            <a:ext cx="27843480" cy="3099646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0285455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947342"/>
            <a:ext cx="37856160" cy="7069669"/>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9736667"/>
            <a:ext cx="37856160" cy="2320713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3900542"/>
            <a:ext cx="9875520" cy="1947333"/>
          </a:xfrm>
          <a:prstGeom prst="rect">
            <a:avLst/>
          </a:prstGeom>
        </p:spPr>
        <p:txBody>
          <a:bodyPr vert="horz" lIns="91440" tIns="45720" rIns="91440" bIns="45720" rtlCol="0" anchor="ctr"/>
          <a:lstStyle>
            <a:lvl1pPr algn="l">
              <a:defRPr sz="5760">
                <a:solidFill>
                  <a:schemeClr val="tx1">
                    <a:tint val="75000"/>
                  </a:schemeClr>
                </a:solidFill>
              </a:defRPr>
            </a:lvl1pPr>
          </a:lstStyle>
          <a:p>
            <a:fld id="{08E81BC7-D5A5-445F-BF4D-797F02B50EB4}" type="datetimeFigureOut">
              <a:rPr lang="en-US" smtClean="0"/>
              <a:t>4/17/25</a:t>
            </a:fld>
            <a:endParaRPr lang="en-US"/>
          </a:p>
        </p:txBody>
      </p:sp>
      <p:sp>
        <p:nvSpPr>
          <p:cNvPr id="5" name="Footer Placeholder 4"/>
          <p:cNvSpPr>
            <a:spLocks noGrp="1"/>
          </p:cNvSpPr>
          <p:nvPr>
            <p:ph type="ftr" sz="quarter" idx="3"/>
          </p:nvPr>
        </p:nvSpPr>
        <p:spPr>
          <a:xfrm>
            <a:off x="14538960" y="33900542"/>
            <a:ext cx="14813280" cy="1947333"/>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3900542"/>
            <a:ext cx="9875520" cy="1947333"/>
          </a:xfrm>
          <a:prstGeom prst="rect">
            <a:avLst/>
          </a:prstGeom>
        </p:spPr>
        <p:txBody>
          <a:bodyPr vert="horz" lIns="91440" tIns="45720" rIns="91440" bIns="45720" rtlCol="0" anchor="ctr"/>
          <a:lstStyle>
            <a:lvl1pPr algn="r">
              <a:defRPr sz="576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379556442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2BDA0199-A3FA-332C-EF47-2AAD15FE6E71}"/>
              </a:ext>
            </a:extLst>
          </p:cNvPr>
          <p:cNvSpPr/>
          <p:nvPr/>
        </p:nvSpPr>
        <p:spPr>
          <a:xfrm>
            <a:off x="339667" y="414386"/>
            <a:ext cx="43166526" cy="4006656"/>
          </a:xfrm>
          <a:prstGeom prst="rect">
            <a:avLst/>
          </a:prstGeom>
          <a:solidFill>
            <a:srgbClr val="8DAFC5"/>
          </a:solidFill>
          <a:ln>
            <a:noFill/>
          </a:ln>
        </p:spPr>
        <p:style>
          <a:lnRef idx="2">
            <a:schemeClr val="accent1">
              <a:shade val="50000"/>
            </a:schemeClr>
          </a:lnRef>
          <a:fillRef idx="1">
            <a:schemeClr val="accent1"/>
          </a:fillRef>
          <a:effectRef idx="0">
            <a:schemeClr val="accent1"/>
          </a:effectRef>
          <a:fontRef idx="minor">
            <a:schemeClr val="lt1"/>
          </a:fontRef>
        </p:style>
        <p:txBody>
          <a:bodyPr lIns="142240" tIns="71120" rIns="142240" bIns="71120" rtlCol="0" anchor="ctr"/>
          <a:lstStyle>
            <a:defPPr>
              <a:defRPr kern="1200"/>
            </a:defPPr>
          </a:lstStyle>
          <a:p>
            <a:pPr algn="ctr"/>
            <a:endParaRPr lang="en-US" sz="9664" dirty="0"/>
          </a:p>
        </p:txBody>
      </p:sp>
      <p:sp>
        <p:nvSpPr>
          <p:cNvPr id="6" name="Subtitle 2"/>
          <p:cNvSpPr txBox="1">
            <a:spLocks/>
          </p:cNvSpPr>
          <p:nvPr/>
        </p:nvSpPr>
        <p:spPr>
          <a:xfrm>
            <a:off x="492598" y="6084093"/>
            <a:ext cx="11116530" cy="9205004"/>
          </a:xfrm>
          <a:prstGeom prst="rect">
            <a:avLst/>
          </a:prstGeom>
          <a:solidFill>
            <a:schemeClr val="bg2"/>
          </a:solidFill>
          <a:ln>
            <a:solidFill>
              <a:srgbClr val="002060"/>
            </a:solidFill>
          </a:ln>
        </p:spPr>
        <p:txBody>
          <a:bodyPr vert="horz" lIns="91435" tIns="45717" rIns="91435" bIns="45717" rtlCol="0" anchor="t">
            <a:normAutofit fontScale="3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indent="508009" algn="l">
              <a:lnSpc>
                <a:spcPct val="115000"/>
              </a:lnSpc>
            </a:pPr>
            <a:r>
              <a:rPr lang="en-US" sz="8600" b="1" dirty="0">
                <a:latin typeface="Times New Roman" panose="02020603050405020304" pitchFamily="18" charset="0"/>
                <a:ea typeface="Times New Roman" panose="02020603050405020304" pitchFamily="18" charset="0"/>
                <a:cs typeface="Times New Roman" panose="02020603050405020304" pitchFamily="18" charset="0"/>
              </a:rPr>
              <a:t>Measuring the correlation between various data sets is a method of assessing how strong the relationship between the data sets is and how they change simultaneously. It is essentially the process of finding a pattern between the data sets. Measuring correlation has many real-world applications. It is quite significant in medical fields, as it allows for connections between factors such as treatment and treatment outcome.</a:t>
            </a:r>
            <a:r>
              <a:rPr lang="en-US" sz="8600" b="1" baseline="30000" dirty="0">
                <a:latin typeface="Times New Roman" panose="02020603050405020304" pitchFamily="18" charset="0"/>
                <a:ea typeface="Times New Roman" panose="02020603050405020304" pitchFamily="18" charset="0"/>
                <a:cs typeface="Times New Roman" panose="02020603050405020304" pitchFamily="18" charset="0"/>
              </a:rPr>
              <a:t>1</a:t>
            </a:r>
            <a:r>
              <a:rPr lang="en-US" sz="8600" b="1" dirty="0">
                <a:latin typeface="Times New Roman" panose="02020603050405020304" pitchFamily="18" charset="0"/>
                <a:ea typeface="Times New Roman" panose="02020603050405020304" pitchFamily="18" charset="0"/>
                <a:cs typeface="Times New Roman" panose="02020603050405020304" pitchFamily="18" charset="0"/>
              </a:rPr>
              <a:t> It is also a powerful tool in most science fields as a whole. Correlation can help to tell scientists why something happened, as it was likely due to another factor. The relationship between the outcome and various factors can be quantified and used to determine a better method to obtain the desired results for an experiment.</a:t>
            </a:r>
            <a:r>
              <a:rPr lang="en-US" sz="8600" b="1" baseline="30000" dirty="0">
                <a:latin typeface="Times New Roman" panose="02020603050405020304" pitchFamily="18" charset="0"/>
                <a:ea typeface="Times New Roman" panose="02020603050405020304" pitchFamily="18" charset="0"/>
                <a:cs typeface="Times New Roman" panose="02020603050405020304" pitchFamily="18" charset="0"/>
              </a:rPr>
              <a:t>2</a:t>
            </a:r>
          </a:p>
          <a:p>
            <a:pPr indent="508009" algn="l">
              <a:lnSpc>
                <a:spcPct val="115000"/>
              </a:lnSpc>
            </a:pPr>
            <a:r>
              <a:rPr lang="en-US" sz="8600" b="1" dirty="0">
                <a:latin typeface="Times New Roman" panose="02020603050405020304" pitchFamily="18" charset="0"/>
                <a:ea typeface="Open Sans" panose="020B0606030504020204" pitchFamily="34" charset="0"/>
                <a:cs typeface="Times New Roman" panose="02020603050405020304" pitchFamily="18" charset="0"/>
              </a:rPr>
              <a:t>Comparing results from different methods of analysis allows for the results to be verified. Using multiple methods to determine if the results are consistent across platforms is a key step in the data analysis process. After completing an experiment, the results can be compared to those found in literature to verify the numbers. Using two different programs to analyze the data and compare the results is another popular method of data verification. Precise data is extremely important in chemistry, thus meaning that the data analysis being correct is just as crucial to the understanding of chemistry.</a:t>
            </a:r>
          </a:p>
          <a:p>
            <a:pPr algn="l"/>
            <a:endParaRPr lang="en-US" sz="3171" dirty="0">
              <a:latin typeface="Cambria" panose="02040503050406030204" pitchFamily="18" charset="0"/>
            </a:endParaRPr>
          </a:p>
          <a:p>
            <a:endParaRPr lang="en-US" sz="3171" dirty="0">
              <a:latin typeface="Cambria" panose="02040503050406030204" pitchFamily="18" charset="0"/>
            </a:endParaRPr>
          </a:p>
          <a:p>
            <a:endParaRPr lang="en-US" sz="3171" dirty="0">
              <a:latin typeface="Cambria" panose="02040503050406030204" pitchFamily="18" charset="0"/>
            </a:endParaRPr>
          </a:p>
          <a:p>
            <a:endParaRPr lang="en-US" sz="3171" dirty="0">
              <a:latin typeface="Cambria" panose="02040503050406030204" pitchFamily="18" charset="0"/>
            </a:endParaRPr>
          </a:p>
          <a:p>
            <a:endParaRPr lang="en-US" sz="3171" dirty="0">
              <a:latin typeface="Cambria" panose="02040503050406030204" pitchFamily="18" charset="0"/>
            </a:endParaRPr>
          </a:p>
          <a:p>
            <a:endParaRPr lang="en-US" sz="3171" dirty="0">
              <a:latin typeface="Cambria" panose="02040503050406030204" pitchFamily="18" charset="0"/>
            </a:endParaRPr>
          </a:p>
        </p:txBody>
      </p:sp>
      <p:sp>
        <p:nvSpPr>
          <p:cNvPr id="7" name="Subtitle 2"/>
          <p:cNvSpPr txBox="1">
            <a:spLocks/>
          </p:cNvSpPr>
          <p:nvPr/>
        </p:nvSpPr>
        <p:spPr>
          <a:xfrm>
            <a:off x="369599" y="15606678"/>
            <a:ext cx="11239529" cy="913158"/>
          </a:xfrm>
          <a:prstGeom prst="rect">
            <a:avLst/>
          </a:prstGeom>
          <a:solidFill>
            <a:srgbClr val="8DAFC5"/>
          </a:solidFill>
          <a:ln>
            <a:solidFill>
              <a:srgbClr val="002060"/>
            </a:solidFill>
          </a:ln>
        </p:spPr>
        <p:txBody>
          <a:bodyPr vert="horz" lIns="91435" tIns="45717" rIns="91435" bIns="4571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400" dirty="0">
                <a:solidFill>
                  <a:schemeClr val="bg1"/>
                </a:solidFill>
                <a:latin typeface="Cambria" panose="02040503050406030204" pitchFamily="18" charset="0"/>
              </a:rPr>
              <a:t> </a:t>
            </a:r>
            <a:r>
              <a:rPr lang="en-US" sz="4971" dirty="0">
                <a:solidFill>
                  <a:schemeClr val="bg1"/>
                </a:solidFill>
                <a:latin typeface="Cambria" panose="02040503050406030204" pitchFamily="18" charset="0"/>
              </a:rPr>
              <a:t>Methodology</a:t>
            </a:r>
          </a:p>
        </p:txBody>
      </p:sp>
      <p:sp>
        <p:nvSpPr>
          <p:cNvPr id="12" name="Subtitle 2"/>
          <p:cNvSpPr txBox="1">
            <a:spLocks/>
          </p:cNvSpPr>
          <p:nvPr/>
        </p:nvSpPr>
        <p:spPr>
          <a:xfrm>
            <a:off x="32282073" y="6304590"/>
            <a:ext cx="11269460" cy="20186865"/>
          </a:xfrm>
          <a:prstGeom prst="rect">
            <a:avLst/>
          </a:prstGeom>
          <a:solidFill>
            <a:schemeClr val="bg2"/>
          </a:solidFill>
          <a:ln>
            <a:solidFill>
              <a:srgbClr val="002060"/>
            </a:solidFill>
          </a:ln>
        </p:spPr>
        <p:txBody>
          <a:bodyPr vert="horz" lIns="91435" tIns="45717" rIns="91435" bIns="4571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indent="508009" algn="l">
              <a:lnSpc>
                <a:spcPct val="100000"/>
              </a:lnSpc>
            </a:pP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With the first data set provided, it seemed as though the highest correlation was present between the LC-MS data and the </a:t>
            </a:r>
            <a:r>
              <a:rPr lang="en-US" sz="3200" b="1" dirty="0" err="1">
                <a:latin typeface="Times New Roman" panose="02020603050405020304" pitchFamily="18" charset="0"/>
                <a:ea typeface="Times New Roman" panose="02020603050405020304" pitchFamily="18" charset="0"/>
                <a:cs typeface="Times New Roman" panose="02020603050405020304" pitchFamily="18" charset="0"/>
              </a:rPr>
              <a:t>femtoESI</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data as it had the highest correlation coefficient value. On the other end, the </a:t>
            </a:r>
            <a:r>
              <a:rPr lang="en-US" sz="3200" b="1" dirty="0" err="1">
                <a:latin typeface="Times New Roman" panose="02020603050405020304" pitchFamily="18" charset="0"/>
                <a:ea typeface="Times New Roman" panose="02020603050405020304" pitchFamily="18" charset="0"/>
                <a:cs typeface="Times New Roman" panose="02020603050405020304" pitchFamily="18" charset="0"/>
              </a:rPr>
              <a:t>nanoESI</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data and </a:t>
            </a:r>
            <a:r>
              <a:rPr lang="en-US" sz="3200" b="1" dirty="0" err="1">
                <a:latin typeface="Times New Roman" panose="02020603050405020304" pitchFamily="18" charset="0"/>
                <a:ea typeface="Times New Roman" panose="02020603050405020304" pitchFamily="18" charset="0"/>
                <a:cs typeface="Times New Roman" panose="02020603050405020304" pitchFamily="18" charset="0"/>
              </a:rPr>
              <a:t>femtoESI</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data seemed to have the lowest correlation coefficient value which indicates a low correlation between the two sets of data. </a:t>
            </a:r>
          </a:p>
          <a:p>
            <a:pPr indent="508009" algn="l">
              <a:lnSpc>
                <a:spcPct val="100000"/>
              </a:lnSpc>
            </a:pP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With the second set of data provided, the LC-MS and </a:t>
            </a:r>
            <a:r>
              <a:rPr lang="en-US" sz="3200" b="1" dirty="0" err="1">
                <a:latin typeface="Times New Roman" panose="02020603050405020304" pitchFamily="18" charset="0"/>
                <a:ea typeface="Times New Roman" panose="02020603050405020304" pitchFamily="18" charset="0"/>
                <a:cs typeface="Times New Roman" panose="02020603050405020304" pitchFamily="18" charset="0"/>
              </a:rPr>
              <a:t>femtoESI</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correlation was also the strongest with a value of 0.961. The lowest correlation for this data set seemed to be between </a:t>
            </a:r>
            <a:r>
              <a:rPr lang="en-US" sz="3200" b="1" dirty="0" err="1">
                <a:latin typeface="Times New Roman" panose="02020603050405020304" pitchFamily="18" charset="0"/>
                <a:ea typeface="Times New Roman" panose="02020603050405020304" pitchFamily="18" charset="0"/>
                <a:cs typeface="Times New Roman" panose="02020603050405020304" pitchFamily="18" charset="0"/>
              </a:rPr>
              <a:t>nanoESI</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and </a:t>
            </a:r>
            <a:r>
              <a:rPr lang="en-US" sz="3200" b="1" dirty="0" err="1">
                <a:latin typeface="Times New Roman" panose="02020603050405020304" pitchFamily="18" charset="0"/>
                <a:ea typeface="Times New Roman" panose="02020603050405020304" pitchFamily="18" charset="0"/>
                <a:cs typeface="Times New Roman" panose="02020603050405020304" pitchFamily="18" charset="0"/>
              </a:rPr>
              <a:t>femtoESI</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with a value of 0.742.</a:t>
            </a:r>
          </a:p>
          <a:p>
            <a:pPr indent="508009" algn="l">
              <a:lnSpc>
                <a:spcPct val="100000"/>
              </a:lnSpc>
            </a:pP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Both methods of calculating the correlation produced the same results, further strengthening the conclusion that the strongest correlation was between the LC-MS data and the </a:t>
            </a:r>
            <a:r>
              <a:rPr lang="en-US" sz="3200" b="1" dirty="0" err="1">
                <a:latin typeface="Times New Roman" panose="02020603050405020304" pitchFamily="18" charset="0"/>
                <a:ea typeface="Times New Roman" panose="02020603050405020304" pitchFamily="18" charset="0"/>
                <a:cs typeface="Times New Roman" panose="02020603050405020304" pitchFamily="18" charset="0"/>
              </a:rPr>
              <a:t>femtoESI</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data with resulting values being only about 0.08 away from having perfect correlation. It should be noted, however, that the CORREL function within excel is basically the same as the Pearson method for calculating correlation, so there is room for error as the methods should be producing the same results and the Pearson function has been known to have some rounding errors in earlier versions of excel.</a:t>
            </a:r>
          </a:p>
          <a:p>
            <a:pPr indent="508009" algn="l">
              <a:lnSpc>
                <a:spcPct val="100000"/>
              </a:lnSpc>
            </a:pP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After comparing the molecular masses given by both </a:t>
            </a:r>
            <a:r>
              <a:rPr lang="en-US" sz="3200" b="1" i="1" dirty="0" err="1">
                <a:latin typeface="Times New Roman" panose="02020603050405020304" pitchFamily="18" charset="0"/>
                <a:ea typeface="Times New Roman" panose="02020603050405020304" pitchFamily="18" charset="0"/>
                <a:cs typeface="Times New Roman" panose="02020603050405020304" pitchFamily="18" charset="0"/>
              </a:rPr>
              <a:t>ChemDraw</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and </a:t>
            </a:r>
            <a:r>
              <a:rPr lang="en-US" sz="3200" b="1" i="1" dirty="0" err="1">
                <a:latin typeface="Times New Roman" panose="02020603050405020304" pitchFamily="18" charset="0"/>
                <a:ea typeface="Times New Roman" panose="02020603050405020304" pitchFamily="18" charset="0"/>
                <a:cs typeface="Times New Roman" panose="02020603050405020304" pitchFamily="18" charset="0"/>
              </a:rPr>
              <a:t>MatLab</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it could be determined that the molecular mass was fairly accurate for the given polymer, C</a:t>
            </a:r>
            <a:r>
              <a:rPr lang="en-US" sz="3200" b="1" baseline="-25000" dirty="0">
                <a:latin typeface="Times New Roman" panose="02020603050405020304" pitchFamily="18" charset="0"/>
                <a:ea typeface="Times New Roman" panose="02020603050405020304" pitchFamily="18" charset="0"/>
                <a:cs typeface="Times New Roman" panose="02020603050405020304" pitchFamily="18" charset="0"/>
              </a:rPr>
              <a:t>31</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H</a:t>
            </a:r>
            <a:r>
              <a:rPr lang="en-US" sz="3200" b="1" baseline="-25000" dirty="0">
                <a:latin typeface="Times New Roman" panose="02020603050405020304" pitchFamily="18" charset="0"/>
                <a:ea typeface="Times New Roman" panose="02020603050405020304" pitchFamily="18" charset="0"/>
                <a:cs typeface="Times New Roman" panose="02020603050405020304" pitchFamily="18" charset="0"/>
              </a:rPr>
              <a:t>53</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N</a:t>
            </a:r>
            <a:r>
              <a:rPr lang="en-US" sz="3200" b="1"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3200" b="1" baseline="-25000" dirty="0">
                <a:latin typeface="Times New Roman" panose="02020603050405020304" pitchFamily="18" charset="0"/>
                <a:ea typeface="Times New Roman" panose="02020603050405020304" pitchFamily="18" charset="0"/>
                <a:cs typeface="Times New Roman" panose="02020603050405020304" pitchFamily="18" charset="0"/>
              </a:rPr>
              <a:t>16</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as the results from </a:t>
            </a:r>
            <a:r>
              <a:rPr lang="en-US" sz="3200" b="1" i="1" dirty="0" err="1">
                <a:latin typeface="Times New Roman" panose="02020603050405020304" pitchFamily="18" charset="0"/>
                <a:ea typeface="Times New Roman" panose="02020603050405020304" pitchFamily="18" charset="0"/>
                <a:cs typeface="Times New Roman" panose="02020603050405020304" pitchFamily="18" charset="0"/>
              </a:rPr>
              <a:t>ChemDraw</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gave a molecular weight value of 723.77</a:t>
            </a:r>
            <a:r>
              <a:rPr lang="en-US" sz="3200" b="1" baseline="-25000" dirty="0">
                <a:latin typeface="Times New Roman" panose="02020603050405020304" pitchFamily="18" charset="0"/>
                <a:ea typeface="Times New Roman" panose="02020603050405020304" pitchFamily="18" charset="0"/>
                <a:cs typeface="Times New Roman" panose="02020603050405020304" pitchFamily="18" charset="0"/>
              </a:rPr>
              <a:t>g/mol</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and </a:t>
            </a:r>
            <a:r>
              <a:rPr lang="en-US" sz="3200" b="1" i="1" dirty="0" err="1">
                <a:latin typeface="Times New Roman" panose="02020603050405020304" pitchFamily="18" charset="0"/>
                <a:ea typeface="Times New Roman" panose="02020603050405020304" pitchFamily="18" charset="0"/>
                <a:cs typeface="Times New Roman" panose="02020603050405020304" pitchFamily="18" charset="0"/>
              </a:rPr>
              <a:t>MatLab</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produced a molecular weight of 724.27</a:t>
            </a:r>
            <a:r>
              <a:rPr lang="en-US" sz="3200" b="1" baseline="-25000" dirty="0">
                <a:latin typeface="Times New Roman" panose="02020603050405020304" pitchFamily="18" charset="0"/>
                <a:ea typeface="Times New Roman" panose="02020603050405020304" pitchFamily="18" charset="0"/>
                <a:cs typeface="Times New Roman" panose="02020603050405020304" pitchFamily="18" charset="0"/>
              </a:rPr>
              <a:t>g/mol</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With the masses being so close to one another, it can be concluded that the accuracy is quite good. </a:t>
            </a:r>
          </a:p>
          <a:p>
            <a:pPr indent="508009" algn="l">
              <a:lnSpc>
                <a:spcPct val="100000"/>
              </a:lnSpc>
            </a:pP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Using the molecular masses produced by </a:t>
            </a:r>
            <a:r>
              <a:rPr lang="en-US" sz="3200" b="1" i="1" dirty="0" err="1">
                <a:latin typeface="Times New Roman" panose="02020603050405020304" pitchFamily="18" charset="0"/>
                <a:ea typeface="Times New Roman" panose="02020603050405020304" pitchFamily="18" charset="0"/>
                <a:cs typeface="Times New Roman" panose="02020603050405020304" pitchFamily="18" charset="0"/>
              </a:rPr>
              <a:t>MatLab</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and </a:t>
            </a:r>
            <a:r>
              <a:rPr lang="en-US" sz="3200" b="1" i="1" dirty="0" err="1">
                <a:latin typeface="Times New Roman" panose="02020603050405020304" pitchFamily="18" charset="0"/>
                <a:ea typeface="Times New Roman" panose="02020603050405020304" pitchFamily="18" charset="0"/>
                <a:cs typeface="Times New Roman" panose="02020603050405020304" pitchFamily="18" charset="0"/>
              </a:rPr>
              <a:t>ChemDraw</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the mass spectrometry spectrum was able to further prove that the masses provided by the programs were quite accurate. The peak appearing at about 724</a:t>
            </a:r>
            <a:r>
              <a:rPr lang="en-US" sz="3200" b="1" baseline="-25000" dirty="0">
                <a:latin typeface="Times New Roman" panose="02020603050405020304" pitchFamily="18" charset="0"/>
                <a:ea typeface="Times New Roman" panose="02020603050405020304" pitchFamily="18" charset="0"/>
                <a:cs typeface="Times New Roman" panose="02020603050405020304" pitchFamily="18" charset="0"/>
              </a:rPr>
              <a:t>m/z</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is especially close to the </a:t>
            </a:r>
            <a:r>
              <a:rPr lang="en-US" sz="3200" b="1" i="1" dirty="0" err="1">
                <a:latin typeface="Times New Roman" panose="02020603050405020304" pitchFamily="18" charset="0"/>
                <a:ea typeface="Times New Roman" panose="02020603050405020304" pitchFamily="18" charset="0"/>
                <a:cs typeface="Times New Roman" panose="02020603050405020304" pitchFamily="18" charset="0"/>
              </a:rPr>
              <a:t>MatLab</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molecular mass of 724.27</a:t>
            </a:r>
            <a:r>
              <a:rPr lang="en-US" sz="3200" b="1" baseline="-25000" dirty="0">
                <a:latin typeface="Times New Roman" panose="02020603050405020304" pitchFamily="18" charset="0"/>
                <a:ea typeface="Times New Roman" panose="02020603050405020304" pitchFamily="18" charset="0"/>
                <a:cs typeface="Times New Roman" panose="02020603050405020304" pitchFamily="18" charset="0"/>
              </a:rPr>
              <a:t>g/mol</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which seems to point towards </a:t>
            </a:r>
            <a:r>
              <a:rPr lang="en-US" sz="3200" b="1" i="1" dirty="0" err="1">
                <a:latin typeface="Times New Roman" panose="02020603050405020304" pitchFamily="18" charset="0"/>
                <a:ea typeface="Times New Roman" panose="02020603050405020304" pitchFamily="18" charset="0"/>
                <a:cs typeface="Times New Roman" panose="02020603050405020304" pitchFamily="18" charset="0"/>
              </a:rPr>
              <a:t>MatLab</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being the more accurate of the two programs, even while the </a:t>
            </a:r>
            <a:r>
              <a:rPr lang="en-US" sz="3200" b="1" i="1" dirty="0" err="1">
                <a:latin typeface="Times New Roman" panose="02020603050405020304" pitchFamily="18" charset="0"/>
                <a:ea typeface="Times New Roman" panose="02020603050405020304" pitchFamily="18" charset="0"/>
                <a:cs typeface="Times New Roman" panose="02020603050405020304" pitchFamily="18" charset="0"/>
              </a:rPr>
              <a:t>ChemDraw</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value was extremely close.</a:t>
            </a:r>
          </a:p>
        </p:txBody>
      </p:sp>
      <p:sp>
        <p:nvSpPr>
          <p:cNvPr id="13" name="Subtitle 2"/>
          <p:cNvSpPr txBox="1">
            <a:spLocks/>
          </p:cNvSpPr>
          <p:nvPr/>
        </p:nvSpPr>
        <p:spPr>
          <a:xfrm>
            <a:off x="369599" y="4924342"/>
            <a:ext cx="11239530" cy="904618"/>
          </a:xfrm>
          <a:prstGeom prst="rect">
            <a:avLst/>
          </a:prstGeom>
          <a:solidFill>
            <a:srgbClr val="8DAFC5"/>
          </a:solidFill>
          <a:ln>
            <a:solidFill>
              <a:srgbClr val="002060"/>
            </a:solidFill>
          </a:ln>
        </p:spPr>
        <p:txBody>
          <a:bodyPr vert="horz" lIns="91435" tIns="45717" rIns="91435" bIns="4571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971" dirty="0">
                <a:solidFill>
                  <a:schemeClr val="bg1"/>
                </a:solidFill>
                <a:latin typeface="Cambria" panose="02040503050406030204" pitchFamily="18" charset="0"/>
              </a:rPr>
              <a:t>Introduction</a:t>
            </a:r>
          </a:p>
        </p:txBody>
      </p:sp>
      <p:sp>
        <p:nvSpPr>
          <p:cNvPr id="15" name="Subtitle 2"/>
          <p:cNvSpPr txBox="1">
            <a:spLocks/>
          </p:cNvSpPr>
          <p:nvPr/>
        </p:nvSpPr>
        <p:spPr>
          <a:xfrm>
            <a:off x="11905384" y="23226401"/>
            <a:ext cx="20023694" cy="979803"/>
          </a:xfrm>
          <a:prstGeom prst="rect">
            <a:avLst/>
          </a:prstGeom>
          <a:solidFill>
            <a:srgbClr val="8DAFC5"/>
          </a:solidFill>
          <a:ln>
            <a:solidFill>
              <a:srgbClr val="002060"/>
            </a:solidFill>
          </a:ln>
        </p:spPr>
        <p:txBody>
          <a:bodyPr vert="horz" lIns="91435" tIns="45717" rIns="91435" bIns="4571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971" dirty="0">
                <a:solidFill>
                  <a:schemeClr val="bg1"/>
                </a:solidFill>
                <a:latin typeface="Cambria" panose="02040503050406030204" pitchFamily="18" charset="0"/>
              </a:rPr>
              <a:t>Results</a:t>
            </a:r>
          </a:p>
        </p:txBody>
      </p:sp>
      <p:sp>
        <p:nvSpPr>
          <p:cNvPr id="16" name="Subtitle 2"/>
          <p:cNvSpPr txBox="1">
            <a:spLocks/>
          </p:cNvSpPr>
          <p:nvPr/>
        </p:nvSpPr>
        <p:spPr>
          <a:xfrm>
            <a:off x="12005753" y="5861210"/>
            <a:ext cx="19930568" cy="7837483"/>
          </a:xfrm>
          <a:prstGeom prst="rect">
            <a:avLst/>
          </a:prstGeom>
          <a:solidFill>
            <a:schemeClr val="bg2"/>
          </a:solidFill>
          <a:ln>
            <a:solidFill>
              <a:srgbClr val="002060"/>
            </a:solidFill>
          </a:ln>
        </p:spPr>
        <p:txBody>
          <a:bodyPr vert="horz" lIns="91435" tIns="45717" rIns="91435" bIns="4571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171" dirty="0">
              <a:latin typeface="Cambria" panose="02040503050406030204" pitchFamily="18" charset="0"/>
            </a:endParaRPr>
          </a:p>
        </p:txBody>
      </p:sp>
      <p:sp>
        <p:nvSpPr>
          <p:cNvPr id="17" name="Subtitle 2"/>
          <p:cNvSpPr txBox="1">
            <a:spLocks/>
          </p:cNvSpPr>
          <p:nvPr/>
        </p:nvSpPr>
        <p:spPr>
          <a:xfrm>
            <a:off x="32282073" y="4888755"/>
            <a:ext cx="11224120" cy="1016211"/>
          </a:xfrm>
          <a:prstGeom prst="rect">
            <a:avLst/>
          </a:prstGeom>
          <a:solidFill>
            <a:srgbClr val="8DAFC5"/>
          </a:solidFill>
          <a:ln>
            <a:solidFill>
              <a:srgbClr val="002060"/>
            </a:solidFill>
          </a:ln>
        </p:spPr>
        <p:txBody>
          <a:bodyPr vert="horz" lIns="91435" tIns="45717" rIns="91435" bIns="4571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971" dirty="0">
                <a:solidFill>
                  <a:schemeClr val="bg1"/>
                </a:solidFill>
                <a:latin typeface="Cambria" panose="02040503050406030204" pitchFamily="18" charset="0"/>
              </a:rPr>
              <a:t>Conclusions</a:t>
            </a:r>
          </a:p>
        </p:txBody>
      </p:sp>
      <p:sp>
        <p:nvSpPr>
          <p:cNvPr id="18" name="Subtitle 2"/>
          <p:cNvSpPr txBox="1">
            <a:spLocks/>
          </p:cNvSpPr>
          <p:nvPr/>
        </p:nvSpPr>
        <p:spPr>
          <a:xfrm>
            <a:off x="32277970" y="26846493"/>
            <a:ext cx="11273563" cy="625461"/>
          </a:xfrm>
          <a:prstGeom prst="rect">
            <a:avLst/>
          </a:prstGeom>
          <a:solidFill>
            <a:srgbClr val="8DAFC5"/>
          </a:solidFill>
          <a:ln>
            <a:solidFill>
              <a:srgbClr val="002060"/>
            </a:solidFill>
          </a:ln>
        </p:spPr>
        <p:txBody>
          <a:bodyPr vert="horz" lIns="91435" tIns="45717" rIns="91435" bIns="4571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028" dirty="0">
                <a:solidFill>
                  <a:schemeClr val="bg1"/>
                </a:solidFill>
                <a:latin typeface="Cambria" panose="02040503050406030204" pitchFamily="18" charset="0"/>
              </a:rPr>
              <a:t>Acknowledgements</a:t>
            </a:r>
          </a:p>
        </p:txBody>
      </p:sp>
      <p:sp>
        <p:nvSpPr>
          <p:cNvPr id="19" name="Subtitle 2"/>
          <p:cNvSpPr txBox="1">
            <a:spLocks/>
          </p:cNvSpPr>
          <p:nvPr/>
        </p:nvSpPr>
        <p:spPr>
          <a:xfrm>
            <a:off x="11998510" y="24616987"/>
            <a:ext cx="19930568" cy="11551165"/>
          </a:xfrm>
          <a:prstGeom prst="rect">
            <a:avLst/>
          </a:prstGeom>
          <a:solidFill>
            <a:schemeClr val="bg2"/>
          </a:solidFill>
          <a:ln>
            <a:solidFill>
              <a:srgbClr val="002060"/>
            </a:solidFill>
          </a:ln>
        </p:spPr>
        <p:txBody>
          <a:bodyPr vert="horz" lIns="91435" tIns="45717" rIns="91435" bIns="4571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r>
              <a:rPr lang="en-US" sz="2800" b="1" kern="0" dirty="0">
                <a:latin typeface="Times New Roman" panose="02020603050405020304" pitchFamily="18" charset="0"/>
                <a:ea typeface="Times New Roman" panose="02020603050405020304" pitchFamily="18" charset="0"/>
                <a:cs typeface="Times New Roman" panose="02020603050405020304" pitchFamily="18" charset="0"/>
              </a:rPr>
              <a:t>     For the first data set, the LC-MS data correlation analysis was done with the </a:t>
            </a:r>
            <a:r>
              <a:rPr lang="en-US" sz="2800" b="1" kern="0" dirty="0" err="1">
                <a:latin typeface="Times New Roman" panose="02020603050405020304" pitchFamily="18" charset="0"/>
                <a:ea typeface="Times New Roman" panose="02020603050405020304" pitchFamily="18" charset="0"/>
                <a:cs typeface="Times New Roman" panose="02020603050405020304" pitchFamily="18" charset="0"/>
              </a:rPr>
              <a:t>nanoESI</a:t>
            </a:r>
            <a:r>
              <a:rPr lang="en-US" sz="2800" b="1" kern="0" dirty="0">
                <a:latin typeface="Times New Roman" panose="02020603050405020304" pitchFamily="18" charset="0"/>
                <a:ea typeface="Times New Roman" panose="02020603050405020304" pitchFamily="18" charset="0"/>
                <a:cs typeface="Times New Roman" panose="02020603050405020304" pitchFamily="18" charset="0"/>
              </a:rPr>
              <a:t> data to get a </a:t>
            </a:r>
            <a:r>
              <a:rPr lang="en-US" sz="2800" b="1" kern="0" dirty="0" err="1">
                <a:latin typeface="Times New Roman" panose="02020603050405020304" pitchFamily="18" charset="0"/>
                <a:ea typeface="Times New Roman" panose="02020603050405020304" pitchFamily="18" charset="0"/>
                <a:cs typeface="Times New Roman" panose="02020603050405020304" pitchFamily="18" charset="0"/>
              </a:rPr>
              <a:t>r-value</a:t>
            </a:r>
            <a:r>
              <a:rPr lang="en-US" sz="2800" b="1" kern="0" dirty="0">
                <a:latin typeface="Times New Roman" panose="02020603050405020304" pitchFamily="18" charset="0"/>
                <a:ea typeface="Times New Roman" panose="02020603050405020304" pitchFamily="18" charset="0"/>
                <a:cs typeface="Times New Roman" panose="02020603050405020304" pitchFamily="18" charset="0"/>
              </a:rPr>
              <a:t> of 0.795, the LC-MS data with the </a:t>
            </a:r>
            <a:r>
              <a:rPr lang="en-US" sz="2800" b="1" kern="0" dirty="0" err="1">
                <a:latin typeface="Times New Roman" panose="02020603050405020304" pitchFamily="18" charset="0"/>
                <a:ea typeface="Times New Roman" panose="02020603050405020304" pitchFamily="18" charset="0"/>
                <a:cs typeface="Times New Roman" panose="02020603050405020304" pitchFamily="18" charset="0"/>
              </a:rPr>
              <a:t>femtoESI</a:t>
            </a:r>
            <a:r>
              <a:rPr lang="en-US" sz="2800" b="1" kern="0" dirty="0">
                <a:latin typeface="Times New Roman" panose="02020603050405020304" pitchFamily="18" charset="0"/>
                <a:ea typeface="Times New Roman" panose="02020603050405020304" pitchFamily="18" charset="0"/>
                <a:cs typeface="Times New Roman" panose="02020603050405020304" pitchFamily="18" charset="0"/>
              </a:rPr>
              <a:t> data to get a </a:t>
            </a:r>
            <a:r>
              <a:rPr lang="en-US" sz="2800" b="1" kern="0" dirty="0" err="1">
                <a:latin typeface="Times New Roman" panose="02020603050405020304" pitchFamily="18" charset="0"/>
                <a:ea typeface="Times New Roman" panose="02020603050405020304" pitchFamily="18" charset="0"/>
                <a:cs typeface="Times New Roman" panose="02020603050405020304" pitchFamily="18" charset="0"/>
              </a:rPr>
              <a:t>r-value</a:t>
            </a:r>
            <a:r>
              <a:rPr lang="en-US" sz="2800" b="1" kern="0" dirty="0">
                <a:latin typeface="Times New Roman" panose="02020603050405020304" pitchFamily="18" charset="0"/>
                <a:ea typeface="Times New Roman" panose="02020603050405020304" pitchFamily="18" charset="0"/>
                <a:cs typeface="Times New Roman" panose="02020603050405020304" pitchFamily="18" charset="0"/>
              </a:rPr>
              <a:t> of 0.923, and the </a:t>
            </a:r>
            <a:r>
              <a:rPr lang="en-US" sz="2800" b="1" kern="0" dirty="0" err="1">
                <a:latin typeface="Times New Roman" panose="02020603050405020304" pitchFamily="18" charset="0"/>
                <a:ea typeface="Times New Roman" panose="02020603050405020304" pitchFamily="18" charset="0"/>
                <a:cs typeface="Times New Roman" panose="02020603050405020304" pitchFamily="18" charset="0"/>
              </a:rPr>
              <a:t>nanoESI</a:t>
            </a:r>
            <a:r>
              <a:rPr lang="en-US" sz="2800" b="1" kern="0" dirty="0">
                <a:latin typeface="Times New Roman" panose="02020603050405020304" pitchFamily="18" charset="0"/>
                <a:ea typeface="Times New Roman" panose="02020603050405020304" pitchFamily="18" charset="0"/>
                <a:cs typeface="Times New Roman" panose="02020603050405020304" pitchFamily="18" charset="0"/>
              </a:rPr>
              <a:t> data with the </a:t>
            </a:r>
            <a:r>
              <a:rPr lang="en-US" sz="2800" b="1" kern="0" dirty="0" err="1">
                <a:latin typeface="Times New Roman" panose="02020603050405020304" pitchFamily="18" charset="0"/>
                <a:ea typeface="Times New Roman" panose="02020603050405020304" pitchFamily="18" charset="0"/>
                <a:cs typeface="Times New Roman" panose="02020603050405020304" pitchFamily="18" charset="0"/>
              </a:rPr>
              <a:t>femtoESI</a:t>
            </a:r>
            <a:r>
              <a:rPr lang="en-US" sz="2800" b="1" kern="0" dirty="0">
                <a:latin typeface="Times New Roman" panose="02020603050405020304" pitchFamily="18" charset="0"/>
                <a:ea typeface="Times New Roman" panose="02020603050405020304" pitchFamily="18" charset="0"/>
                <a:cs typeface="Times New Roman" panose="02020603050405020304" pitchFamily="18" charset="0"/>
              </a:rPr>
              <a:t> data to get a </a:t>
            </a:r>
            <a:r>
              <a:rPr lang="en-US" sz="2800" b="1" kern="0" dirty="0" err="1">
                <a:latin typeface="Times New Roman" panose="02020603050405020304" pitchFamily="18" charset="0"/>
                <a:ea typeface="Times New Roman" panose="02020603050405020304" pitchFamily="18" charset="0"/>
                <a:cs typeface="Times New Roman" panose="02020603050405020304" pitchFamily="18" charset="0"/>
              </a:rPr>
              <a:t>r-value</a:t>
            </a:r>
            <a:r>
              <a:rPr lang="en-US" sz="2800" b="1" kern="0" dirty="0">
                <a:latin typeface="Times New Roman" panose="02020603050405020304" pitchFamily="18" charset="0"/>
                <a:ea typeface="Times New Roman" panose="02020603050405020304" pitchFamily="18" charset="0"/>
                <a:cs typeface="Times New Roman" panose="02020603050405020304" pitchFamily="18" charset="0"/>
              </a:rPr>
              <a:t> of 0.781. The results of this method can be seen in table 1.</a:t>
            </a:r>
            <a:r>
              <a:rPr lang="en-US" sz="2800" b="1" dirty="0">
                <a:latin typeface="Times New Roman" panose="02020603050405020304" pitchFamily="18" charset="0"/>
                <a:cs typeface="Times New Roman" panose="02020603050405020304" pitchFamily="18" charset="0"/>
              </a:rPr>
              <a:t> </a:t>
            </a:r>
            <a:r>
              <a:rPr lang="en-US" sz="2800" b="1" kern="0" dirty="0">
                <a:latin typeface="Times New Roman" panose="02020603050405020304" pitchFamily="18" charset="0"/>
                <a:ea typeface="Times New Roman" panose="02020603050405020304" pitchFamily="18" charset="0"/>
                <a:cs typeface="Times New Roman" panose="02020603050405020304" pitchFamily="18" charset="0"/>
              </a:rPr>
              <a:t>The second method that was used on the first data set was the data analysis tool within excel (CORREL). This tool automatically calculated the correlation efficient, or </a:t>
            </a:r>
            <a:r>
              <a:rPr lang="en-US" sz="2800" b="1" kern="0" dirty="0" err="1">
                <a:latin typeface="Times New Roman" panose="02020603050405020304" pitchFamily="18" charset="0"/>
                <a:ea typeface="Times New Roman" panose="02020603050405020304" pitchFamily="18" charset="0"/>
                <a:cs typeface="Times New Roman" panose="02020603050405020304" pitchFamily="18" charset="0"/>
              </a:rPr>
              <a:t>r-value</a:t>
            </a:r>
            <a:r>
              <a:rPr lang="en-US" sz="2800" b="1" kern="0" dirty="0">
                <a:latin typeface="Times New Roman" panose="02020603050405020304" pitchFamily="18" charset="0"/>
                <a:ea typeface="Times New Roman" panose="02020603050405020304" pitchFamily="18" charset="0"/>
                <a:cs typeface="Times New Roman" panose="02020603050405020304" pitchFamily="18" charset="0"/>
              </a:rPr>
              <a:t>, for each comparison pair that was previously mentioned and yielded the same results as the previous method, as seen in table 2.</a:t>
            </a:r>
            <a:r>
              <a:rPr lang="en-US" sz="2800" b="1" dirty="0">
                <a:latin typeface="Times New Roman" panose="02020603050405020304" pitchFamily="18" charset="0"/>
                <a:cs typeface="Times New Roman" panose="02020603050405020304" pitchFamily="18" charset="0"/>
              </a:rPr>
              <a:t> </a:t>
            </a:r>
          </a:p>
          <a:p>
            <a:pPr algn="l"/>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The same two methods of correlation analysis were applied to the second set of data provided. The results produced from the Pearson method were 0.770 for LC-MS with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nanoESI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0.961 for LC-MS with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femtoESI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and 0.742 for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nanoESI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with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femtoESI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These results can be seen in table 3. This first round of results was done up until there were no longer values provided for all three methods of analysis (LC-MS,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nanoESI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femtoESI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After this point, there was no longer data provided for the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femtoESI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method, so the Pearson method was used again on the remaining values for only LC-MS and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nanoESI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The produced value was 0.841 for LC-MS with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nanoESI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This result can be seen in table 4.</a:t>
            </a:r>
          </a:p>
          <a:p>
            <a:pPr algn="l"/>
            <a:r>
              <a:rPr lang="en-US" sz="2800" b="1" dirty="0">
                <a:solidFill>
                  <a:schemeClr val="tx1">
                    <a:lumMod val="65000"/>
                    <a:lumOff val="35000"/>
                  </a:schemeClr>
                </a:solidFill>
                <a:latin typeface="Times New Roman" panose="02020603050405020304" pitchFamily="18" charset="0"/>
                <a:ea typeface="Open Sans" panose="020B0606030504020204" pitchFamily="34" charset="0"/>
                <a:cs typeface="Times New Roman" panose="02020603050405020304" pitchFamily="18" charset="0"/>
              </a:rPr>
              <a:t>     </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The data analysis tool was also used on the second data set to further validate the results of the Pearson method. The results produced for the portion of the data set with all three methods included were 0.770 for LC-MS with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nanoESI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0.961 for LC-MS with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femtoESI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and 0.742 for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nanoESI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with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femtoESI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These results can be seen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intable</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5. </a:t>
            </a:r>
          </a:p>
          <a:p>
            <a:pPr algn="l"/>
            <a:r>
              <a:rPr lang="en-US" sz="2800" b="1" dirty="0">
                <a:solidFill>
                  <a:schemeClr val="tx1">
                    <a:lumMod val="65000"/>
                    <a:lumOff val="35000"/>
                  </a:schemeClr>
                </a:solidFill>
                <a:latin typeface="Times New Roman" panose="02020603050405020304" pitchFamily="18" charset="0"/>
                <a:ea typeface="Open Sans" panose="020B0606030504020204" pitchFamily="34" charset="0"/>
                <a:cs typeface="Times New Roman" panose="02020603050405020304" pitchFamily="18" charset="0"/>
              </a:rPr>
              <a:t>     </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The second half of the second data set was also analyzed using this function in excel to validate the results for only LC-MS and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nanoESI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The produced result was 0.841 for LC-MS with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nanoESI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This result can be seen in table 6. </a:t>
            </a:r>
          </a:p>
          <a:p>
            <a:pPr algn="l"/>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The polymer provided, C</a:t>
            </a:r>
            <a:r>
              <a:rPr lang="en-US" sz="2800" b="1" baseline="-25000" dirty="0">
                <a:latin typeface="Times New Roman" panose="02020603050405020304" pitchFamily="18" charset="0"/>
                <a:ea typeface="Times New Roman" panose="02020603050405020304" pitchFamily="18" charset="0"/>
                <a:cs typeface="Times New Roman" panose="02020603050405020304" pitchFamily="18" charset="0"/>
              </a:rPr>
              <a:t>31</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H</a:t>
            </a:r>
            <a:r>
              <a:rPr lang="en-US" sz="2800" b="1" baseline="-25000" dirty="0">
                <a:latin typeface="Times New Roman" panose="02020603050405020304" pitchFamily="18" charset="0"/>
                <a:ea typeface="Times New Roman" panose="02020603050405020304" pitchFamily="18" charset="0"/>
                <a:cs typeface="Times New Roman" panose="02020603050405020304" pitchFamily="18" charset="0"/>
              </a:rPr>
              <a:t>53</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N</a:t>
            </a:r>
            <a:r>
              <a:rPr lang="en-US" sz="2800" b="1"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800" b="1" baseline="-25000" dirty="0">
                <a:latin typeface="Times New Roman" panose="02020603050405020304" pitchFamily="18" charset="0"/>
                <a:ea typeface="Times New Roman" panose="02020603050405020304" pitchFamily="18" charset="0"/>
                <a:cs typeface="Times New Roman" panose="02020603050405020304" pitchFamily="18" charset="0"/>
              </a:rPr>
              <a:t>16</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was created in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ChemDraw</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which was able to provide the exact mass (723.34</a:t>
            </a:r>
            <a:r>
              <a:rPr lang="en-US" sz="2800" b="1" baseline="-25000" dirty="0">
                <a:latin typeface="Times New Roman" panose="02020603050405020304" pitchFamily="18" charset="0"/>
                <a:ea typeface="Times New Roman" panose="02020603050405020304" pitchFamily="18" charset="0"/>
                <a:cs typeface="Times New Roman" panose="02020603050405020304" pitchFamily="18" charset="0"/>
              </a:rPr>
              <a:t>g/mol</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as well as the molecular weight (723.77</a:t>
            </a:r>
            <a:r>
              <a:rPr lang="en-US" sz="2800" b="1" baseline="-25000" dirty="0">
                <a:latin typeface="Times New Roman" panose="02020603050405020304" pitchFamily="18" charset="0"/>
                <a:ea typeface="Times New Roman" panose="02020603050405020304" pitchFamily="18" charset="0"/>
                <a:cs typeface="Times New Roman" panose="02020603050405020304" pitchFamily="18" charset="0"/>
              </a:rPr>
              <a:t>g/mol</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of the structure as seen in figure 2. The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MatLab</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code was then written to cross-examine the value of the molecular weight given by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ChemDraw</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(724.27</a:t>
            </a:r>
            <a:r>
              <a:rPr lang="en-US" sz="2800" b="1" baseline="-25000" dirty="0">
                <a:latin typeface="Times New Roman" panose="02020603050405020304" pitchFamily="18" charset="0"/>
                <a:ea typeface="Times New Roman" panose="02020603050405020304" pitchFamily="18" charset="0"/>
                <a:cs typeface="Times New Roman" panose="02020603050405020304" pitchFamily="18" charset="0"/>
              </a:rPr>
              <a:t>g/mol</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p>
          <a:p>
            <a:pPr algn="l"/>
            <a:r>
              <a:rPr lang="en-US" sz="2800" b="1" dirty="0">
                <a:latin typeface="Times New Roman" panose="02020603050405020304" pitchFamily="18" charset="0"/>
                <a:cs typeface="Times New Roman" panose="02020603050405020304" pitchFamily="18" charset="0"/>
              </a:rPr>
              <a:t>     The mass spectrometry spectrum showed that there was in fact a peak at 724</a:t>
            </a:r>
            <a:r>
              <a:rPr lang="en-US" sz="2800" b="1" baseline="-25000" dirty="0">
                <a:latin typeface="Times New Roman" panose="02020603050405020304" pitchFamily="18" charset="0"/>
                <a:cs typeface="Times New Roman" panose="02020603050405020304" pitchFamily="18" charset="0"/>
              </a:rPr>
              <a:t>m/z</a:t>
            </a:r>
            <a:r>
              <a:rPr lang="en-US" sz="2800" b="1" dirty="0">
                <a:latin typeface="Times New Roman" panose="02020603050405020304" pitchFamily="18" charset="0"/>
                <a:cs typeface="Times New Roman" panose="02020603050405020304" pitchFamily="18" charset="0"/>
              </a:rPr>
              <a:t> when the spectrum was zoomed in on the point. This peak indicated that the previous programs, </a:t>
            </a:r>
            <a:r>
              <a:rPr lang="en-US" sz="2800" b="1" i="1" dirty="0" err="1">
                <a:latin typeface="Times New Roman" panose="02020603050405020304" pitchFamily="18" charset="0"/>
                <a:cs typeface="Times New Roman" panose="02020603050405020304" pitchFamily="18" charset="0"/>
              </a:rPr>
              <a:t>MatLab</a:t>
            </a:r>
            <a:r>
              <a:rPr lang="en-US" sz="2800" b="1" dirty="0">
                <a:latin typeface="Times New Roman" panose="02020603050405020304" pitchFamily="18" charset="0"/>
                <a:cs typeface="Times New Roman" panose="02020603050405020304" pitchFamily="18" charset="0"/>
              </a:rPr>
              <a:t> and </a:t>
            </a:r>
            <a:r>
              <a:rPr lang="en-US" sz="2800" b="1" i="1" dirty="0" err="1">
                <a:latin typeface="Times New Roman" panose="02020603050405020304" pitchFamily="18" charset="0"/>
                <a:cs typeface="Times New Roman" panose="02020603050405020304" pitchFamily="18" charset="0"/>
              </a:rPr>
              <a:t>ChemDraw</a:t>
            </a:r>
            <a:r>
              <a:rPr lang="en-US" sz="2800" b="1" dirty="0">
                <a:latin typeface="Times New Roman" panose="02020603050405020304" pitchFamily="18" charset="0"/>
                <a:cs typeface="Times New Roman" panose="02020603050405020304" pitchFamily="18" charset="0"/>
              </a:rPr>
              <a:t> were mostly accurate in their molecular mass calculations.</a:t>
            </a:r>
            <a:endParaRPr lang="en-US" sz="2800" dirty="0">
              <a:latin typeface="Times New Roman" panose="02020603050405020304" pitchFamily="18" charset="0"/>
              <a:cs typeface="Times New Roman" panose="02020603050405020304" pitchFamily="18" charset="0"/>
            </a:endParaRPr>
          </a:p>
        </p:txBody>
      </p:sp>
      <p:sp>
        <p:nvSpPr>
          <p:cNvPr id="33" name="Subtitle 2"/>
          <p:cNvSpPr txBox="1">
            <a:spLocks/>
          </p:cNvSpPr>
          <p:nvPr/>
        </p:nvSpPr>
        <p:spPr>
          <a:xfrm>
            <a:off x="11998510" y="15289097"/>
            <a:ext cx="19930568" cy="7526521"/>
          </a:xfrm>
          <a:prstGeom prst="rect">
            <a:avLst/>
          </a:prstGeom>
          <a:solidFill>
            <a:schemeClr val="bg2"/>
          </a:solidFill>
          <a:ln>
            <a:solidFill>
              <a:srgbClr val="002060"/>
            </a:solidFill>
          </a:ln>
        </p:spPr>
        <p:txBody>
          <a:bodyPr vert="horz" lIns="91435" tIns="45717" rIns="91435" bIns="4571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171" dirty="0">
              <a:latin typeface="Cambria" panose="02040503050406030204" pitchFamily="18" charset="0"/>
            </a:endParaRPr>
          </a:p>
        </p:txBody>
      </p:sp>
      <p:sp>
        <p:nvSpPr>
          <p:cNvPr id="149" name="Subtitle 2"/>
          <p:cNvSpPr txBox="1">
            <a:spLocks/>
          </p:cNvSpPr>
          <p:nvPr/>
        </p:nvSpPr>
        <p:spPr>
          <a:xfrm>
            <a:off x="12019248" y="14209297"/>
            <a:ext cx="19930568" cy="669017"/>
          </a:xfrm>
          <a:prstGeom prst="rect">
            <a:avLst/>
          </a:prstGeom>
          <a:solidFill>
            <a:srgbClr val="8DAFC5"/>
          </a:solidFill>
          <a:ln>
            <a:solidFill>
              <a:srgbClr val="002060"/>
            </a:solidFill>
          </a:ln>
        </p:spPr>
        <p:txBody>
          <a:bodyPr vert="horz" lIns="91435" tIns="45717" rIns="91435" bIns="4571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371" dirty="0">
                <a:solidFill>
                  <a:schemeClr val="bg1"/>
                </a:solidFill>
                <a:latin typeface="Cambria" panose="02040503050406030204" pitchFamily="18" charset="0"/>
              </a:rPr>
              <a:t>Polymer Analysis</a:t>
            </a:r>
          </a:p>
        </p:txBody>
      </p:sp>
      <p:sp>
        <p:nvSpPr>
          <p:cNvPr id="85" name="Subtitle 2"/>
          <p:cNvSpPr txBox="1">
            <a:spLocks/>
          </p:cNvSpPr>
          <p:nvPr/>
        </p:nvSpPr>
        <p:spPr>
          <a:xfrm>
            <a:off x="32282073" y="31959551"/>
            <a:ext cx="11273563" cy="4189166"/>
          </a:xfrm>
          <a:prstGeom prst="rect">
            <a:avLst/>
          </a:prstGeom>
          <a:solidFill>
            <a:schemeClr val="bg2"/>
          </a:solidFill>
          <a:ln>
            <a:solidFill>
              <a:srgbClr val="002060"/>
            </a:solidFill>
          </a:ln>
        </p:spPr>
        <p:txBody>
          <a:bodyPr vert="horz" lIns="91435" tIns="45717" rIns="91435" bIns="4571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514350" indent="-514350" algn="l">
              <a:spcBef>
                <a:spcPts val="0"/>
              </a:spcBef>
              <a:buAutoNum type="arabicPeriod"/>
            </a:pPr>
            <a:r>
              <a:rPr lang="en-US" sz="2400" dirty="0">
                <a:latin typeface="Cambria" panose="02040503050406030204" pitchFamily="18" charset="0"/>
              </a:rPr>
              <a:t>Fonseca, M. 5 Things biomedical researchers need to know about correlation analysis. </a:t>
            </a:r>
            <a:r>
              <a:rPr lang="en-US" sz="2400" dirty="0" err="1">
                <a:latin typeface="Cambria" panose="02040503050406030204" pitchFamily="18" charset="0"/>
              </a:rPr>
              <a:t>Editage</a:t>
            </a:r>
            <a:r>
              <a:rPr lang="en-US" sz="2400" dirty="0">
                <a:latin typeface="Cambria" panose="02040503050406030204" pitchFamily="18" charset="0"/>
              </a:rPr>
              <a:t> Insights. https://</a:t>
            </a:r>
            <a:r>
              <a:rPr lang="en-US" sz="2400" dirty="0" err="1">
                <a:latin typeface="Cambria" panose="02040503050406030204" pitchFamily="18" charset="0"/>
              </a:rPr>
              <a:t>www.editage.com</a:t>
            </a:r>
            <a:r>
              <a:rPr lang="en-US" sz="2400" dirty="0">
                <a:latin typeface="Cambria" panose="02040503050406030204" pitchFamily="18" charset="0"/>
              </a:rPr>
              <a:t>/insights/</a:t>
            </a:r>
            <a:r>
              <a:rPr lang="en-US" sz="2400" dirty="0">
                <a:latin typeface="Times New Roman" panose="02020603050405020304" pitchFamily="18" charset="0"/>
                <a:cs typeface="Times New Roman" panose="02020603050405020304" pitchFamily="18" charset="0"/>
              </a:rPr>
              <a:t>5-things-biomedical-researchers-need-to-know-about-correlation-analysis (accessed 2024-10-16).</a:t>
            </a:r>
          </a:p>
          <a:p>
            <a:pPr marL="514350" indent="-514350" algn="l">
              <a:spcBef>
                <a:spcPts val="0"/>
              </a:spcBef>
              <a:buAutoNum type="arabicPeriod"/>
            </a:pPr>
            <a:r>
              <a:rPr lang="en-US" sz="2400" dirty="0">
                <a:latin typeface="Times New Roman" panose="02020603050405020304" pitchFamily="18" charset="0"/>
                <a:cs typeface="Times New Roman" panose="02020603050405020304" pitchFamily="18" charset="0"/>
              </a:rPr>
              <a:t>Janse, R. J.; Hoekstra, T.; Jager, K. J.; Zoccali, C.; </a:t>
            </a:r>
            <a:r>
              <a:rPr lang="en-US" sz="2400" dirty="0" err="1">
                <a:latin typeface="Times New Roman" panose="02020603050405020304" pitchFamily="18" charset="0"/>
                <a:cs typeface="Times New Roman" panose="02020603050405020304" pitchFamily="18" charset="0"/>
              </a:rPr>
              <a:t>Tripepi</a:t>
            </a:r>
            <a:r>
              <a:rPr lang="en-US" sz="2400" dirty="0">
                <a:latin typeface="Times New Roman" panose="02020603050405020304" pitchFamily="18" charset="0"/>
                <a:cs typeface="Times New Roman" panose="02020603050405020304" pitchFamily="18" charset="0"/>
              </a:rPr>
              <a:t>, G.; Dekker, F. W.; van Diepen, M. Conducting Correlation Analysis: Important Limitations and Pitfalls. Clinical Kidney Journal 2021, 14 (11), 2332–2337. https://doi.org/10.1093/ckj/sfab085.</a:t>
            </a:r>
          </a:p>
          <a:p>
            <a:pPr marL="514350" indent="-514350" algn="l">
              <a:spcBef>
                <a:spcPts val="0"/>
              </a:spcBef>
              <a:buAutoNum type="arabicPeriod"/>
            </a:pPr>
            <a:r>
              <a:rPr lang="en-US" sz="2400" dirty="0">
                <a:latin typeface="Times New Roman" panose="02020603050405020304" pitchFamily="18" charset="0"/>
                <a:cs typeface="Times New Roman" panose="02020603050405020304" pitchFamily="18" charset="0"/>
              </a:rPr>
              <a:t>Professor </a:t>
            </a:r>
            <a:r>
              <a:rPr lang="en-US" sz="2400" dirty="0" err="1">
                <a:latin typeface="Times New Roman" panose="02020603050405020304" pitchFamily="18" charset="0"/>
                <a:cs typeface="Times New Roman" panose="02020603050405020304" pitchFamily="18" charset="0"/>
              </a:rPr>
              <a:t>Anyin</a:t>
            </a:r>
            <a:r>
              <a:rPr lang="en-US" sz="2400" dirty="0">
                <a:latin typeface="Times New Roman" panose="02020603050405020304" pitchFamily="18" charset="0"/>
                <a:cs typeface="Times New Roman" panose="02020603050405020304" pitchFamily="18" charset="0"/>
              </a:rPr>
              <a:t> Li</a:t>
            </a:r>
            <a:r>
              <a:rPr lang="en-US" sz="2400" b="0" i="0" dirty="0">
                <a:effectLst/>
                <a:latin typeface="Times New Roman" panose="02020603050405020304" pitchFamily="18" charset="0"/>
                <a:cs typeface="Times New Roman" panose="02020603050405020304" pitchFamily="18" charset="0"/>
              </a:rPr>
              <a:t>; Chemistry Department, University of New Hampshire https://www.unh.edu/, Durham, NH. Personal communication, 2025.</a:t>
            </a:r>
            <a:endParaRPr lang="en-US" sz="2400" dirty="0">
              <a:latin typeface="Times New Roman" panose="02020603050405020304" pitchFamily="18" charset="0"/>
              <a:cs typeface="Times New Roman" panose="02020603050405020304" pitchFamily="18" charset="0"/>
            </a:endParaRPr>
          </a:p>
          <a:p>
            <a:pPr marL="514350" indent="-514350" algn="l">
              <a:spcBef>
                <a:spcPts val="0"/>
              </a:spcBef>
              <a:buAutoNum type="arabicPeriod"/>
            </a:pPr>
            <a:endParaRPr lang="en-US" sz="2000" dirty="0">
              <a:latin typeface="Cambria" panose="02040503050406030204" pitchFamily="18" charset="0"/>
            </a:endParaRPr>
          </a:p>
          <a:p>
            <a:pPr algn="l">
              <a:spcBef>
                <a:spcPts val="0"/>
              </a:spcBef>
            </a:pPr>
            <a:endParaRPr lang="en-US" sz="3171" dirty="0">
              <a:latin typeface="Cambria" panose="02040503050406030204" pitchFamily="18" charset="0"/>
            </a:endParaRPr>
          </a:p>
          <a:p>
            <a:pPr algn="l"/>
            <a:endParaRPr lang="en-US" sz="3171" dirty="0">
              <a:latin typeface="Cambria" panose="02040503050406030204" pitchFamily="18" charset="0"/>
            </a:endParaRPr>
          </a:p>
        </p:txBody>
      </p:sp>
      <p:sp>
        <p:nvSpPr>
          <p:cNvPr id="93" name="Subtitle 2"/>
          <p:cNvSpPr txBox="1">
            <a:spLocks/>
          </p:cNvSpPr>
          <p:nvPr/>
        </p:nvSpPr>
        <p:spPr>
          <a:xfrm>
            <a:off x="32282073" y="30995980"/>
            <a:ext cx="11343439" cy="625460"/>
          </a:xfrm>
          <a:prstGeom prst="rect">
            <a:avLst/>
          </a:prstGeom>
          <a:solidFill>
            <a:srgbClr val="8DAFC5"/>
          </a:solidFill>
          <a:ln>
            <a:solidFill>
              <a:srgbClr val="002060"/>
            </a:solidFill>
          </a:ln>
        </p:spPr>
        <p:txBody>
          <a:bodyPr vert="horz" lIns="91435" tIns="45717" rIns="91435" bIns="4571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028" dirty="0">
                <a:solidFill>
                  <a:schemeClr val="bg1"/>
                </a:solidFill>
                <a:latin typeface="Cambria" panose="02040503050406030204" pitchFamily="18" charset="0"/>
              </a:rPr>
              <a:t>References</a:t>
            </a:r>
          </a:p>
        </p:txBody>
      </p:sp>
      <p:sp>
        <p:nvSpPr>
          <p:cNvPr id="4" name="TextBox 3"/>
          <p:cNvSpPr txBox="1"/>
          <p:nvPr/>
        </p:nvSpPr>
        <p:spPr>
          <a:xfrm>
            <a:off x="32984923" y="14045658"/>
            <a:ext cx="5657401" cy="474868"/>
          </a:xfrm>
          <a:prstGeom prst="rect">
            <a:avLst/>
          </a:prstGeom>
          <a:noFill/>
        </p:spPr>
        <p:txBody>
          <a:bodyPr wrap="square" lIns="91435" tIns="45717" rIns="91435" bIns="45717" rtlCol="0">
            <a:spAutoFit/>
          </a:bodyPr>
          <a:lstStyle/>
          <a:p>
            <a:endParaRPr lang="en-US" sz="2486" dirty="0">
              <a:latin typeface="Cambria" panose="02040503050406030204" pitchFamily="18" charset="0"/>
            </a:endParaRPr>
          </a:p>
        </p:txBody>
      </p:sp>
      <p:sp>
        <p:nvSpPr>
          <p:cNvPr id="99" name="Subtitle 2"/>
          <p:cNvSpPr txBox="1">
            <a:spLocks/>
          </p:cNvSpPr>
          <p:nvPr/>
        </p:nvSpPr>
        <p:spPr>
          <a:xfrm>
            <a:off x="369599" y="16766428"/>
            <a:ext cx="11239529" cy="19340894"/>
          </a:xfrm>
          <a:prstGeom prst="rect">
            <a:avLst/>
          </a:prstGeom>
          <a:solidFill>
            <a:schemeClr val="bg2"/>
          </a:solidFill>
          <a:ln>
            <a:solidFill>
              <a:srgbClr val="002060"/>
            </a:solidFill>
          </a:ln>
        </p:spPr>
        <p:txBody>
          <a:bodyPr vert="horz" lIns="91435" tIns="45717" rIns="91435" bIns="4571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indent="508009" algn="l">
              <a:lnSpc>
                <a:spcPct val="100000"/>
              </a:lnSpc>
            </a:pP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The Li research group used various instruments to collect data on procainamide labeled glucose homopolymer ladder. The un-analyzed data was split up amongst the group where it was then analyzed. The correlation of the data was calculated to determine the accuracy of the results from the various instruments used. Two methods of correlation analysis were used to do so: the Pearson Method and the analysis tool within Microsoft Excel (CORREL). All of the results from the analysis can be seen in tables 1-6.</a:t>
            </a:r>
          </a:p>
          <a:p>
            <a:pPr indent="508009" algn="l">
              <a:lnSpc>
                <a:spcPct val="100000"/>
              </a:lnSpc>
            </a:pP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A polymer structure, C</a:t>
            </a:r>
            <a:r>
              <a:rPr lang="en-US" sz="3200" b="1" baseline="-25000" dirty="0">
                <a:latin typeface="Times New Roman" panose="02020603050405020304" pitchFamily="18" charset="0"/>
                <a:ea typeface="Times New Roman" panose="02020603050405020304" pitchFamily="18" charset="0"/>
                <a:cs typeface="Times New Roman" panose="02020603050405020304" pitchFamily="18" charset="0"/>
              </a:rPr>
              <a:t>31</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H</a:t>
            </a:r>
            <a:r>
              <a:rPr lang="en-US" sz="3200" b="1" baseline="-25000" dirty="0">
                <a:latin typeface="Times New Roman" panose="02020603050405020304" pitchFamily="18" charset="0"/>
                <a:ea typeface="Times New Roman" panose="02020603050405020304" pitchFamily="18" charset="0"/>
                <a:cs typeface="Times New Roman" panose="02020603050405020304" pitchFamily="18" charset="0"/>
              </a:rPr>
              <a:t>53</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N</a:t>
            </a:r>
            <a:r>
              <a:rPr lang="en-US" sz="3200" b="1"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3200" b="1" baseline="-25000" dirty="0">
                <a:latin typeface="Times New Roman" panose="02020603050405020304" pitchFamily="18" charset="0"/>
                <a:ea typeface="Times New Roman" panose="02020603050405020304" pitchFamily="18" charset="0"/>
                <a:cs typeface="Times New Roman" panose="02020603050405020304" pitchFamily="18" charset="0"/>
              </a:rPr>
              <a:t>16</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was provided by </a:t>
            </a:r>
            <a:r>
              <a:rPr lang="en-US" sz="3200" b="1" dirty="0" err="1">
                <a:latin typeface="Times New Roman" panose="02020603050405020304" pitchFamily="18" charset="0"/>
                <a:ea typeface="Times New Roman" panose="02020603050405020304" pitchFamily="18" charset="0"/>
                <a:cs typeface="Times New Roman" panose="02020603050405020304" pitchFamily="18" charset="0"/>
              </a:rPr>
              <a:t>Anyin</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Li to be analyzed using </a:t>
            </a:r>
            <a:r>
              <a:rPr lang="en-US" sz="3200" b="1" i="1" dirty="0" err="1">
                <a:latin typeface="Times New Roman" panose="02020603050405020304" pitchFamily="18" charset="0"/>
                <a:ea typeface="Times New Roman" panose="02020603050405020304" pitchFamily="18" charset="0"/>
                <a:cs typeface="Times New Roman" panose="02020603050405020304" pitchFamily="18" charset="0"/>
              </a:rPr>
              <a:t>ChemDraw</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and </a:t>
            </a:r>
            <a:r>
              <a:rPr lang="en-US" sz="3200" b="1" i="1" dirty="0" err="1">
                <a:latin typeface="Times New Roman" panose="02020603050405020304" pitchFamily="18" charset="0"/>
                <a:ea typeface="Times New Roman" panose="02020603050405020304" pitchFamily="18" charset="0"/>
                <a:cs typeface="Times New Roman" panose="02020603050405020304" pitchFamily="18" charset="0"/>
              </a:rPr>
              <a:t>MatLab</a:t>
            </a:r>
            <a:r>
              <a:rPr lang="en-US" sz="32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programs. The structure was recreated using </a:t>
            </a:r>
            <a:r>
              <a:rPr lang="en-US" sz="3200" b="1" i="1" dirty="0" err="1">
                <a:latin typeface="Times New Roman" panose="02020603050405020304" pitchFamily="18" charset="0"/>
                <a:ea typeface="Times New Roman" panose="02020603050405020304" pitchFamily="18" charset="0"/>
                <a:cs typeface="Times New Roman" panose="02020603050405020304" pitchFamily="18" charset="0"/>
              </a:rPr>
              <a:t>ChemDraw</a:t>
            </a:r>
            <a:r>
              <a:rPr lang="en-US" sz="32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(figure 1), where the program provided the exact mass and the molecular weight of the structure (figure 2). Code was then written into </a:t>
            </a:r>
            <a:r>
              <a:rPr lang="en-US" sz="3200" b="1" i="1" dirty="0" err="1">
                <a:latin typeface="Times New Roman" panose="02020603050405020304" pitchFamily="18" charset="0"/>
                <a:ea typeface="Times New Roman" panose="02020603050405020304" pitchFamily="18" charset="0"/>
                <a:cs typeface="Times New Roman" panose="02020603050405020304" pitchFamily="18" charset="0"/>
              </a:rPr>
              <a:t>MatLab</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that would calculate the mass of the polymer to then be compared with the results from </a:t>
            </a:r>
            <a:r>
              <a:rPr lang="en-US" sz="3200" b="1" i="1" dirty="0" err="1">
                <a:latin typeface="Times New Roman" panose="02020603050405020304" pitchFamily="18" charset="0"/>
                <a:ea typeface="Times New Roman" panose="02020603050405020304" pitchFamily="18" charset="0"/>
                <a:cs typeface="Times New Roman" panose="02020603050405020304" pitchFamily="18" charset="0"/>
              </a:rPr>
              <a:t>ChemDraw</a:t>
            </a:r>
            <a:r>
              <a:rPr lang="en-US" sz="32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(figure 3). The code written for </a:t>
            </a:r>
            <a:r>
              <a:rPr lang="en-US" sz="3200" b="1" i="1" dirty="0" err="1">
                <a:latin typeface="Times New Roman" panose="02020603050405020304" pitchFamily="18" charset="0"/>
                <a:ea typeface="Times New Roman" panose="02020603050405020304" pitchFamily="18" charset="0"/>
                <a:cs typeface="Times New Roman" panose="02020603050405020304" pitchFamily="18" charset="0"/>
              </a:rPr>
              <a:t>MatLab</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was created with the help of an artificial intelligence code generator, </a:t>
            </a:r>
            <a:r>
              <a:rPr lang="en-US" sz="3200" b="1" i="1" dirty="0" err="1">
                <a:latin typeface="Times New Roman" panose="02020603050405020304" pitchFamily="18" charset="0"/>
                <a:ea typeface="Times New Roman" panose="02020603050405020304" pitchFamily="18" charset="0"/>
                <a:cs typeface="Times New Roman" panose="02020603050405020304" pitchFamily="18" charset="0"/>
              </a:rPr>
              <a:t>CodeConvert</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The A.I. code generator allowed for the creation of code that efficiently calculated the molecular mass of the given structure in the shortest amount of steps. </a:t>
            </a:r>
          </a:p>
          <a:p>
            <a:pPr indent="508009" algn="l">
              <a:lnSpc>
                <a:spcPct val="100000"/>
              </a:lnSpc>
            </a:pPr>
            <a:endParaRPr lang="en-US" sz="3200" b="1" dirty="0">
              <a:latin typeface="Times New Roman" panose="02020603050405020304" pitchFamily="18" charset="0"/>
              <a:ea typeface="Times New Roman" panose="02020603050405020304" pitchFamily="18" charset="0"/>
              <a:cs typeface="Times New Roman" panose="02020603050405020304" pitchFamily="18" charset="0"/>
            </a:endParaRPr>
          </a:p>
          <a:p>
            <a:pPr marL="342863" indent="-342863" algn="l">
              <a:spcBef>
                <a:spcPts val="0"/>
              </a:spcBef>
              <a:buFont typeface="Arial" panose="020B0604020202020204" pitchFamily="34" charset="0"/>
              <a:buChar char="•"/>
            </a:pPr>
            <a:endParaRPr lang="en-US" sz="2486" dirty="0">
              <a:latin typeface="Cambria" panose="02040503050406030204" pitchFamily="18" charset="0"/>
            </a:endParaRPr>
          </a:p>
          <a:p>
            <a:pPr marL="342863" indent="-342863" algn="l">
              <a:spcBef>
                <a:spcPts val="0"/>
              </a:spcBef>
              <a:buFont typeface="Arial" panose="020B0604020202020204" pitchFamily="34" charset="0"/>
              <a:buChar char="•"/>
            </a:pPr>
            <a:endParaRPr lang="en-US" sz="2486" dirty="0">
              <a:latin typeface="Cambria" panose="02040503050406030204" pitchFamily="18" charset="0"/>
            </a:endParaRPr>
          </a:p>
          <a:p>
            <a:pPr marL="342863" indent="-342863" algn="l">
              <a:spcBef>
                <a:spcPts val="0"/>
              </a:spcBef>
              <a:buFont typeface="Arial" panose="020B0604020202020204" pitchFamily="34" charset="0"/>
              <a:buChar char="•"/>
            </a:pPr>
            <a:endParaRPr lang="en-US" sz="2486" dirty="0">
              <a:latin typeface="Cambria" panose="02040503050406030204" pitchFamily="18" charset="0"/>
            </a:endParaRPr>
          </a:p>
          <a:p>
            <a:pPr algn="l">
              <a:spcBef>
                <a:spcPts val="0"/>
              </a:spcBef>
            </a:pPr>
            <a:endParaRPr lang="en-US" sz="2486" dirty="0">
              <a:latin typeface="Cambria" panose="02040503050406030204" pitchFamily="18" charset="0"/>
            </a:endParaRPr>
          </a:p>
          <a:p>
            <a:pPr algn="l">
              <a:spcBef>
                <a:spcPts val="0"/>
              </a:spcBef>
            </a:pPr>
            <a:endParaRPr lang="en-US" sz="2486" dirty="0">
              <a:latin typeface="Cambria" panose="02040503050406030204" pitchFamily="18" charset="0"/>
            </a:endParaRPr>
          </a:p>
          <a:p>
            <a:pPr algn="l">
              <a:spcBef>
                <a:spcPts val="0"/>
              </a:spcBef>
            </a:pPr>
            <a:endParaRPr lang="en-US" sz="2486" dirty="0">
              <a:latin typeface="Cambria" panose="02040503050406030204" pitchFamily="18" charset="0"/>
            </a:endParaRPr>
          </a:p>
          <a:p>
            <a:pPr marL="342863" indent="-342863" algn="l">
              <a:spcBef>
                <a:spcPts val="0"/>
              </a:spcBef>
              <a:buFont typeface="Arial" panose="020B0604020202020204" pitchFamily="34" charset="0"/>
              <a:buChar char="•"/>
            </a:pPr>
            <a:endParaRPr lang="en-US" sz="2486" dirty="0">
              <a:latin typeface="Cambria" panose="02040503050406030204" pitchFamily="18" charset="0"/>
            </a:endParaRPr>
          </a:p>
          <a:p>
            <a:pPr algn="l">
              <a:spcBef>
                <a:spcPts val="0"/>
              </a:spcBef>
            </a:pPr>
            <a:endParaRPr lang="en-US" sz="2486" dirty="0">
              <a:latin typeface="Cambria" panose="02040503050406030204" pitchFamily="18" charset="0"/>
            </a:endParaRPr>
          </a:p>
          <a:p>
            <a:pPr marL="342863" indent="-342863" algn="l">
              <a:spcBef>
                <a:spcPts val="0"/>
              </a:spcBef>
              <a:buFont typeface="Arial" panose="020B0604020202020204" pitchFamily="34" charset="0"/>
              <a:buChar char="•"/>
            </a:pPr>
            <a:endParaRPr lang="en-US" sz="2486" dirty="0">
              <a:latin typeface="Cambria" panose="02040503050406030204" pitchFamily="18" charset="0"/>
            </a:endParaRPr>
          </a:p>
          <a:p>
            <a:pPr marL="342863" indent="-342863" algn="l">
              <a:spcBef>
                <a:spcPts val="0"/>
              </a:spcBef>
              <a:buFont typeface="Arial" panose="020B0604020202020204" pitchFamily="34" charset="0"/>
              <a:buChar char="•"/>
            </a:pPr>
            <a:endParaRPr lang="en-US" sz="2486" dirty="0">
              <a:latin typeface="Cambria" panose="02040503050406030204" pitchFamily="18" charset="0"/>
            </a:endParaRPr>
          </a:p>
          <a:p>
            <a:pPr marL="342863" indent="-342863" algn="l">
              <a:spcBef>
                <a:spcPts val="0"/>
              </a:spcBef>
              <a:buFont typeface="Arial" panose="020B0604020202020204" pitchFamily="34" charset="0"/>
              <a:buChar char="•"/>
            </a:pPr>
            <a:endParaRPr lang="en-US" sz="2486" dirty="0">
              <a:latin typeface="Cambria" panose="02040503050406030204" pitchFamily="18" charset="0"/>
            </a:endParaRPr>
          </a:p>
          <a:p>
            <a:pPr algn="l">
              <a:spcBef>
                <a:spcPts val="0"/>
              </a:spcBef>
            </a:pPr>
            <a:endParaRPr lang="en-US" sz="2486" dirty="0">
              <a:latin typeface="Cambria" panose="02040503050406030204" pitchFamily="18" charset="0"/>
            </a:endParaRPr>
          </a:p>
          <a:p>
            <a:pPr algn="l">
              <a:spcBef>
                <a:spcPts val="0"/>
              </a:spcBef>
            </a:pPr>
            <a:endParaRPr lang="en-US" sz="2486" dirty="0">
              <a:latin typeface="Cambria" panose="02040503050406030204" pitchFamily="18" charset="0"/>
            </a:endParaRPr>
          </a:p>
          <a:p>
            <a:pPr algn="l">
              <a:spcBef>
                <a:spcPts val="0"/>
              </a:spcBef>
            </a:pPr>
            <a:endParaRPr lang="en-US" sz="2486" dirty="0">
              <a:latin typeface="Cambria" panose="02040503050406030204" pitchFamily="18" charset="0"/>
            </a:endParaRPr>
          </a:p>
          <a:p>
            <a:pPr algn="l">
              <a:spcBef>
                <a:spcPts val="0"/>
              </a:spcBef>
            </a:pPr>
            <a:endParaRPr lang="en-US" sz="2486" dirty="0">
              <a:latin typeface="Cambria" panose="02040503050406030204" pitchFamily="18" charset="0"/>
            </a:endParaRPr>
          </a:p>
          <a:p>
            <a:pPr algn="l">
              <a:spcBef>
                <a:spcPts val="0"/>
              </a:spcBef>
            </a:pPr>
            <a:endParaRPr lang="en-US" sz="2486" dirty="0">
              <a:latin typeface="Cambria" panose="02040503050406030204" pitchFamily="18" charset="0"/>
            </a:endParaRPr>
          </a:p>
        </p:txBody>
      </p:sp>
      <p:sp>
        <p:nvSpPr>
          <p:cNvPr id="108" name="Subtitle 2"/>
          <p:cNvSpPr txBox="1">
            <a:spLocks/>
          </p:cNvSpPr>
          <p:nvPr/>
        </p:nvSpPr>
        <p:spPr>
          <a:xfrm>
            <a:off x="32282073" y="27826991"/>
            <a:ext cx="11269463" cy="2769366"/>
          </a:xfrm>
          <a:prstGeom prst="rect">
            <a:avLst/>
          </a:prstGeom>
          <a:solidFill>
            <a:schemeClr val="bg2"/>
          </a:solidFill>
          <a:ln>
            <a:solidFill>
              <a:srgbClr val="002060"/>
            </a:solidFill>
          </a:ln>
        </p:spPr>
        <p:txBody>
          <a:bodyPr vert="horz" lIns="91435" tIns="45717" rIns="91435" bIns="4571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3200" b="1" dirty="0">
                <a:latin typeface="Times New Roman" panose="02020603050405020304" pitchFamily="18" charset="0"/>
                <a:cs typeface="Times New Roman" panose="02020603050405020304" pitchFamily="18" charset="0"/>
              </a:rPr>
              <a:t>A huge thank you to my research advisor, Professor </a:t>
            </a:r>
            <a:r>
              <a:rPr lang="en-US" sz="3200" b="1" dirty="0" err="1">
                <a:latin typeface="Times New Roman" panose="02020603050405020304" pitchFamily="18" charset="0"/>
                <a:cs typeface="Times New Roman" panose="02020603050405020304" pitchFamily="18" charset="0"/>
              </a:rPr>
              <a:t>Anyin</a:t>
            </a:r>
            <a:r>
              <a:rPr lang="en-US" sz="3200" b="1" dirty="0">
                <a:latin typeface="Times New Roman" panose="02020603050405020304" pitchFamily="18" charset="0"/>
                <a:cs typeface="Times New Roman" panose="02020603050405020304" pitchFamily="18" charset="0"/>
              </a:rPr>
              <a:t> Li, for all of his help and for giving me the opportunity to be a part of his research group! Another thank you to my friends and family who have supported me through my studies! </a:t>
            </a:r>
          </a:p>
          <a:p>
            <a:pPr algn="l"/>
            <a:endParaRPr lang="en-US" sz="3171" dirty="0">
              <a:latin typeface="Cambria" panose="02040503050406030204" pitchFamily="18" charset="0"/>
            </a:endParaRPr>
          </a:p>
        </p:txBody>
      </p:sp>
      <p:pic>
        <p:nvPicPr>
          <p:cNvPr id="21" name="Picture 2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43123" y="1126416"/>
            <a:ext cx="2124025" cy="2557713"/>
          </a:xfrm>
          <a:prstGeom prst="rect">
            <a:avLst/>
          </a:prstGeom>
        </p:spPr>
      </p:pic>
      <p:pic>
        <p:nvPicPr>
          <p:cNvPr id="22" name="Picture 21">
            <a:extLst>
              <a:ext uri="{FF2B5EF4-FFF2-40B4-BE49-F238E27FC236}">
                <a16:creationId xmlns:a16="http://schemas.microsoft.com/office/drawing/2014/main" id="{907F6008-33D2-39E5-DF87-CF8CDEAF35B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024052" y="1126415"/>
            <a:ext cx="2124025" cy="2557713"/>
          </a:xfrm>
          <a:prstGeom prst="rect">
            <a:avLst/>
          </a:prstGeom>
        </p:spPr>
      </p:pic>
      <p:sp>
        <p:nvSpPr>
          <p:cNvPr id="29" name="TextBox 28">
            <a:extLst>
              <a:ext uri="{FF2B5EF4-FFF2-40B4-BE49-F238E27FC236}">
                <a16:creationId xmlns:a16="http://schemas.microsoft.com/office/drawing/2014/main" id="{EDC68FD8-D320-1B96-9B27-7DFC2FB99285}"/>
              </a:ext>
            </a:extLst>
          </p:cNvPr>
          <p:cNvSpPr txBox="1"/>
          <p:nvPr/>
        </p:nvSpPr>
        <p:spPr>
          <a:xfrm>
            <a:off x="3784237" y="881777"/>
            <a:ext cx="36073080" cy="3046988"/>
          </a:xfrm>
          <a:prstGeom prst="rect">
            <a:avLst/>
          </a:prstGeom>
          <a:solidFill>
            <a:srgbClr val="8DAFC5"/>
          </a:solidFill>
        </p:spPr>
        <p:txBody>
          <a:bodyPr wrap="square">
            <a:spAutoFit/>
          </a:bodyPr>
          <a:lstStyle/>
          <a:p>
            <a:pPr algn="ctr"/>
            <a:r>
              <a:rPr lang="en-US" sz="7200" b="1" dirty="0">
                <a:solidFill>
                  <a:schemeClr val="bg1"/>
                </a:solidFill>
                <a:latin typeface="Avenir Next" panose="020B0503020202020204" pitchFamily="34" charset="0"/>
              </a:rPr>
              <a:t>Qualitative and Quantitative Analysis of Mass Spectrometry Peaks of Glycans</a:t>
            </a:r>
            <a:br>
              <a:rPr lang="en-US" sz="9600" dirty="0">
                <a:solidFill>
                  <a:schemeClr val="bg1"/>
                </a:solidFill>
                <a:latin typeface="Cambria" panose="02040503050406030204" pitchFamily="18" charset="0"/>
                <a:cs typeface="Arial" panose="020B0604020202020204" pitchFamily="34" charset="0"/>
              </a:rPr>
            </a:br>
            <a:r>
              <a:rPr lang="en-US" sz="6000" u="sng" dirty="0">
                <a:solidFill>
                  <a:schemeClr val="bg1"/>
                </a:solidFill>
                <a:latin typeface="Cambria" panose="02040503050406030204" pitchFamily="18" charset="0"/>
                <a:cs typeface="Arial" panose="020B0604020202020204" pitchFamily="34" charset="0"/>
              </a:rPr>
              <a:t>Shelly Heim</a:t>
            </a:r>
            <a:r>
              <a:rPr lang="en-US" sz="6000" dirty="0">
                <a:solidFill>
                  <a:schemeClr val="bg1"/>
                </a:solidFill>
                <a:latin typeface="Cambria" panose="02040503050406030204" pitchFamily="18" charset="0"/>
                <a:cs typeface="Arial" panose="020B0604020202020204" pitchFamily="34" charset="0"/>
              </a:rPr>
              <a:t>, </a:t>
            </a:r>
            <a:r>
              <a:rPr lang="en-US" sz="6000" dirty="0" err="1">
                <a:solidFill>
                  <a:schemeClr val="bg1"/>
                </a:solidFill>
                <a:latin typeface="Cambria" panose="02040503050406030204" pitchFamily="18" charset="0"/>
                <a:cs typeface="Arial" panose="020B0604020202020204" pitchFamily="34" charset="0"/>
              </a:rPr>
              <a:t>Anyin</a:t>
            </a:r>
            <a:r>
              <a:rPr lang="en-US" sz="6000" dirty="0">
                <a:solidFill>
                  <a:schemeClr val="bg1"/>
                </a:solidFill>
                <a:latin typeface="Cambria" panose="02040503050406030204" pitchFamily="18" charset="0"/>
                <a:cs typeface="Arial" panose="020B0604020202020204" pitchFamily="34" charset="0"/>
              </a:rPr>
              <a:t> Li*</a:t>
            </a:r>
            <a:br>
              <a:rPr lang="en-US" sz="7200" dirty="0">
                <a:solidFill>
                  <a:schemeClr val="bg1"/>
                </a:solidFill>
                <a:latin typeface="Cambria" panose="02040503050406030204" pitchFamily="18" charset="0"/>
                <a:cs typeface="Arial" panose="020B0604020202020204" pitchFamily="34" charset="0"/>
              </a:rPr>
            </a:br>
            <a:r>
              <a:rPr lang="en-US" sz="6000" i="1" dirty="0">
                <a:solidFill>
                  <a:schemeClr val="bg1"/>
                </a:solidFill>
                <a:latin typeface="Cambria" panose="02040503050406030204" pitchFamily="18" charset="0"/>
                <a:cs typeface="Arial" panose="020B0604020202020204" pitchFamily="34" charset="0"/>
              </a:rPr>
              <a:t>Chemistry, University of New Hampshire, Durham, NH 03824</a:t>
            </a:r>
            <a:endParaRPr lang="en-US" sz="6000" dirty="0"/>
          </a:p>
        </p:txBody>
      </p:sp>
      <p:pic>
        <p:nvPicPr>
          <p:cNvPr id="36" name="Picture 35" descr="A screenshot of a computer&#10;&#10;AI-generated content may be incorrect.">
            <a:extLst>
              <a:ext uri="{FF2B5EF4-FFF2-40B4-BE49-F238E27FC236}">
                <a16:creationId xmlns:a16="http://schemas.microsoft.com/office/drawing/2014/main" id="{A34FBDE2-8A8A-796D-0A1A-6D14B2E7B2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60175" y="19052357"/>
            <a:ext cx="12617542" cy="3568814"/>
          </a:xfrm>
          <a:prstGeom prst="rect">
            <a:avLst/>
          </a:prstGeom>
          <a:ln w="63500">
            <a:solidFill>
              <a:schemeClr val="tx2">
                <a:lumMod val="75000"/>
              </a:schemeClr>
            </a:solidFill>
          </a:ln>
        </p:spPr>
      </p:pic>
      <p:pic>
        <p:nvPicPr>
          <p:cNvPr id="40" name="Picture 39" descr="A chemical formula of a molecule&#10;&#10;AI-generated content may be incorrect.">
            <a:extLst>
              <a:ext uri="{FF2B5EF4-FFF2-40B4-BE49-F238E27FC236}">
                <a16:creationId xmlns:a16="http://schemas.microsoft.com/office/drawing/2014/main" id="{9DAB2BB3-7FF2-84EF-6823-5969CB8781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85588" y="27670715"/>
            <a:ext cx="8607550" cy="3276139"/>
          </a:xfrm>
          <a:prstGeom prst="rect">
            <a:avLst/>
          </a:prstGeom>
          <a:ln w="63500">
            <a:solidFill>
              <a:schemeClr val="tx2">
                <a:lumMod val="75000"/>
              </a:schemeClr>
            </a:solidFill>
          </a:ln>
        </p:spPr>
      </p:pic>
      <p:pic>
        <p:nvPicPr>
          <p:cNvPr id="44" name="Picture 43" descr="A graph with blue lines&#10;&#10;AI-generated content may be incorrect.">
            <a:extLst>
              <a:ext uri="{FF2B5EF4-FFF2-40B4-BE49-F238E27FC236}">
                <a16:creationId xmlns:a16="http://schemas.microsoft.com/office/drawing/2014/main" id="{E317348B-C3A7-49D8-55A5-FF2106BFB91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323525" y="15559512"/>
            <a:ext cx="4260249" cy="3143150"/>
          </a:xfrm>
          <a:prstGeom prst="rect">
            <a:avLst/>
          </a:prstGeom>
          <a:ln w="63500">
            <a:solidFill>
              <a:schemeClr val="tx2">
                <a:lumMod val="75000"/>
              </a:schemeClr>
            </a:solidFill>
          </a:ln>
        </p:spPr>
      </p:pic>
      <p:pic>
        <p:nvPicPr>
          <p:cNvPr id="46" name="Picture 45" descr="A graph with blue lines&#10;&#10;AI-generated content may be incorrect.">
            <a:extLst>
              <a:ext uri="{FF2B5EF4-FFF2-40B4-BE49-F238E27FC236}">
                <a16:creationId xmlns:a16="http://schemas.microsoft.com/office/drawing/2014/main" id="{073B0F27-A6C3-0051-1293-A6F568121B1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287874" y="15606678"/>
            <a:ext cx="6437324" cy="7014493"/>
          </a:xfrm>
          <a:prstGeom prst="rect">
            <a:avLst/>
          </a:prstGeom>
          <a:ln w="63500">
            <a:solidFill>
              <a:schemeClr val="tx2">
                <a:lumMod val="75000"/>
              </a:schemeClr>
            </a:solidFill>
          </a:ln>
        </p:spPr>
      </p:pic>
      <p:sp>
        <p:nvSpPr>
          <p:cNvPr id="47" name="Subtitle 2">
            <a:extLst>
              <a:ext uri="{FF2B5EF4-FFF2-40B4-BE49-F238E27FC236}">
                <a16:creationId xmlns:a16="http://schemas.microsoft.com/office/drawing/2014/main" id="{34A93CF5-667F-C840-C31D-2E55C46B1E4F}"/>
              </a:ext>
            </a:extLst>
          </p:cNvPr>
          <p:cNvSpPr txBox="1">
            <a:spLocks/>
          </p:cNvSpPr>
          <p:nvPr/>
        </p:nvSpPr>
        <p:spPr>
          <a:xfrm>
            <a:off x="12005752" y="4918059"/>
            <a:ext cx="19930568" cy="669017"/>
          </a:xfrm>
          <a:prstGeom prst="rect">
            <a:avLst/>
          </a:prstGeom>
          <a:solidFill>
            <a:srgbClr val="8DAFC5"/>
          </a:solidFill>
          <a:ln>
            <a:solidFill>
              <a:srgbClr val="002060"/>
            </a:solidFill>
          </a:ln>
        </p:spPr>
        <p:txBody>
          <a:bodyPr vert="horz" lIns="91435" tIns="45717" rIns="91435" bIns="4571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371" dirty="0">
                <a:solidFill>
                  <a:schemeClr val="bg1"/>
                </a:solidFill>
                <a:latin typeface="Cambria" panose="02040503050406030204" pitchFamily="18" charset="0"/>
              </a:rPr>
              <a:t>Correlation Analysis</a:t>
            </a:r>
          </a:p>
        </p:txBody>
      </p:sp>
      <p:sp>
        <p:nvSpPr>
          <p:cNvPr id="48" name="Right Arrow 47">
            <a:extLst>
              <a:ext uri="{FF2B5EF4-FFF2-40B4-BE49-F238E27FC236}">
                <a16:creationId xmlns:a16="http://schemas.microsoft.com/office/drawing/2014/main" id="{D644C2BC-3035-B192-26C3-7D1A1CF03A1C}"/>
              </a:ext>
            </a:extLst>
          </p:cNvPr>
          <p:cNvSpPr/>
          <p:nvPr/>
        </p:nvSpPr>
        <p:spPr>
          <a:xfrm>
            <a:off x="24174809" y="16020656"/>
            <a:ext cx="1804086" cy="465488"/>
          </a:xfrm>
          <a:prstGeom prst="rightArrow">
            <a:avLst/>
          </a:prstGeom>
          <a:solidFill>
            <a:srgbClr val="2E095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9" name="Picture 48" descr="A black and white text with white text&#10;&#10;AI-generated content may be incorrect.">
            <a:extLst>
              <a:ext uri="{FF2B5EF4-FFF2-40B4-BE49-F238E27FC236}">
                <a16:creationId xmlns:a16="http://schemas.microsoft.com/office/drawing/2014/main" id="{61B62B1E-B079-8954-874E-6FD6B250032F}"/>
              </a:ext>
            </a:extLst>
          </p:cNvPr>
          <p:cNvPicPr>
            <a:picLocks noChangeAspect="1"/>
          </p:cNvPicPr>
          <p:nvPr/>
        </p:nvPicPr>
        <p:blipFill>
          <a:blip r:embed="rId7">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2460175" y="6986224"/>
            <a:ext cx="3996023" cy="2515262"/>
          </a:xfrm>
          <a:prstGeom prst="rect">
            <a:avLst/>
          </a:prstGeom>
          <a:ln w="63500">
            <a:solidFill>
              <a:schemeClr val="tx2">
                <a:lumMod val="75000"/>
              </a:schemeClr>
            </a:solidFill>
          </a:ln>
        </p:spPr>
      </p:pic>
      <p:pic>
        <p:nvPicPr>
          <p:cNvPr id="51" name="Picture 50" descr="A yellow and black text&#10;&#10;AI-generated content may be incorrect.">
            <a:extLst>
              <a:ext uri="{FF2B5EF4-FFF2-40B4-BE49-F238E27FC236}">
                <a16:creationId xmlns:a16="http://schemas.microsoft.com/office/drawing/2014/main" id="{6B15ABC7-C873-F924-6865-4421A1CFB5BD}"/>
              </a:ext>
            </a:extLst>
          </p:cNvPr>
          <p:cNvPicPr>
            <a:picLocks noChangeAspect="1"/>
          </p:cNvPicPr>
          <p:nvPr/>
        </p:nvPicPr>
        <p:blipFill>
          <a:blip r:embed="rId8">
            <a:duotone>
              <a:schemeClr val="accent1">
                <a:shade val="45000"/>
                <a:satMod val="135000"/>
              </a:schemeClr>
              <a:prstClr val="white"/>
            </a:duotone>
            <a:extLst>
              <a:ext uri="{28A0092B-C50C-407E-A947-70E740481C1C}">
                <a14:useLocalDpi xmlns:a14="http://schemas.microsoft.com/office/drawing/2010/main" val="0"/>
              </a:ext>
            </a:extLst>
          </a:blip>
          <a:srcRect/>
          <a:stretch/>
        </p:blipFill>
        <p:spPr>
          <a:xfrm>
            <a:off x="17184329" y="7038677"/>
            <a:ext cx="8365923" cy="2266273"/>
          </a:xfrm>
          <a:prstGeom prst="rect">
            <a:avLst/>
          </a:prstGeom>
          <a:ln w="63500">
            <a:solidFill>
              <a:schemeClr val="tx2">
                <a:lumMod val="75000"/>
              </a:schemeClr>
            </a:solidFill>
          </a:ln>
        </p:spPr>
      </p:pic>
      <p:pic>
        <p:nvPicPr>
          <p:cNvPr id="52" name="Picture 51" descr="A black and white box with numbers&#10;&#10;AI-generated content may be incorrect.">
            <a:extLst>
              <a:ext uri="{FF2B5EF4-FFF2-40B4-BE49-F238E27FC236}">
                <a16:creationId xmlns:a16="http://schemas.microsoft.com/office/drawing/2014/main" id="{3C41C828-B739-4ADD-0628-5AB431FE6A65}"/>
              </a:ext>
            </a:extLst>
          </p:cNvPr>
          <p:cNvPicPr>
            <a:picLocks noChangeAspect="1"/>
          </p:cNvPicPr>
          <p:nvPr/>
        </p:nvPicPr>
        <p:blipFill>
          <a:blip r:embed="rId9">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6326591" y="7246996"/>
            <a:ext cx="5334214" cy="1849634"/>
          </a:xfrm>
          <a:prstGeom prst="rect">
            <a:avLst/>
          </a:prstGeom>
          <a:ln w="63500">
            <a:solidFill>
              <a:schemeClr val="tx2">
                <a:lumMod val="75000"/>
              </a:schemeClr>
            </a:solidFill>
          </a:ln>
        </p:spPr>
      </p:pic>
      <p:pic>
        <p:nvPicPr>
          <p:cNvPr id="53" name="Picture 52" descr="A black and white text&#10;&#10;AI-generated content may be incorrect.">
            <a:extLst>
              <a:ext uri="{FF2B5EF4-FFF2-40B4-BE49-F238E27FC236}">
                <a16:creationId xmlns:a16="http://schemas.microsoft.com/office/drawing/2014/main" id="{0E0366DF-04AA-BABA-32DD-DFECC986A7DB}"/>
              </a:ext>
            </a:extLst>
          </p:cNvPr>
          <p:cNvPicPr>
            <a:picLocks noChangeAspect="1"/>
          </p:cNvPicPr>
          <p:nvPr/>
        </p:nvPicPr>
        <p:blipFill>
          <a:blip r:embed="rId10">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2710503" y="11221710"/>
            <a:ext cx="3398950" cy="980066"/>
          </a:xfrm>
          <a:prstGeom prst="rect">
            <a:avLst/>
          </a:prstGeom>
          <a:ln w="63500">
            <a:solidFill>
              <a:schemeClr val="tx2">
                <a:lumMod val="75000"/>
              </a:schemeClr>
            </a:solidFill>
          </a:ln>
        </p:spPr>
      </p:pic>
      <p:pic>
        <p:nvPicPr>
          <p:cNvPr id="54" name="Picture 53" descr="A yellow and black rectangular box with black text&#10;&#10;AI-generated content may be incorrect.">
            <a:extLst>
              <a:ext uri="{FF2B5EF4-FFF2-40B4-BE49-F238E27FC236}">
                <a16:creationId xmlns:a16="http://schemas.microsoft.com/office/drawing/2014/main" id="{7438B88E-3D5B-4FC8-4F43-CD3A33FF690C}"/>
              </a:ext>
            </a:extLst>
          </p:cNvPr>
          <p:cNvPicPr>
            <a:picLocks noChangeAspect="1"/>
          </p:cNvPicPr>
          <p:nvPr/>
        </p:nvPicPr>
        <p:blipFill>
          <a:blip r:embed="rId11">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7431821" y="10578252"/>
            <a:ext cx="7645031" cy="2266982"/>
          </a:xfrm>
          <a:prstGeom prst="rect">
            <a:avLst/>
          </a:prstGeom>
          <a:ln w="63500">
            <a:solidFill>
              <a:schemeClr val="tx2">
                <a:lumMod val="75000"/>
              </a:schemeClr>
            </a:solidFill>
          </a:ln>
        </p:spPr>
      </p:pic>
      <p:pic>
        <p:nvPicPr>
          <p:cNvPr id="55" name="Picture 54" descr="A yellow and black rectangular object with white text&#10;&#10;AI-generated content may be incorrect.">
            <a:extLst>
              <a:ext uri="{FF2B5EF4-FFF2-40B4-BE49-F238E27FC236}">
                <a16:creationId xmlns:a16="http://schemas.microsoft.com/office/drawing/2014/main" id="{2423B03B-5AC3-DDED-BC80-281377D092EF}"/>
              </a:ext>
            </a:extLst>
          </p:cNvPr>
          <p:cNvPicPr>
            <a:picLocks noChangeAspect="1"/>
          </p:cNvPicPr>
          <p:nvPr/>
        </p:nvPicPr>
        <p:blipFill>
          <a:blip r:embed="rId12">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6435022" y="10931130"/>
            <a:ext cx="5117352" cy="1561226"/>
          </a:xfrm>
          <a:prstGeom prst="rect">
            <a:avLst/>
          </a:prstGeom>
          <a:ln w="63500">
            <a:solidFill>
              <a:schemeClr val="tx2">
                <a:lumMod val="75000"/>
              </a:schemeClr>
            </a:solidFill>
          </a:ln>
        </p:spPr>
      </p:pic>
      <p:pic>
        <p:nvPicPr>
          <p:cNvPr id="56" name="Picture 55" descr="A screenshot of a math test&#10;&#10;AI-generated content may be incorrect.">
            <a:extLst>
              <a:ext uri="{FF2B5EF4-FFF2-40B4-BE49-F238E27FC236}">
                <a16:creationId xmlns:a16="http://schemas.microsoft.com/office/drawing/2014/main" id="{8585EAF9-252F-9120-5078-90AAD537BD19}"/>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3864605" y="15562207"/>
            <a:ext cx="5086770" cy="3177225"/>
          </a:xfrm>
          <a:prstGeom prst="rect">
            <a:avLst/>
          </a:prstGeom>
          <a:ln w="63500">
            <a:solidFill>
              <a:schemeClr val="tx2">
                <a:lumMod val="75000"/>
              </a:schemeClr>
            </a:solidFill>
          </a:ln>
        </p:spPr>
      </p:pic>
      <p:sp>
        <p:nvSpPr>
          <p:cNvPr id="57" name="TextBox 56">
            <a:extLst>
              <a:ext uri="{FF2B5EF4-FFF2-40B4-BE49-F238E27FC236}">
                <a16:creationId xmlns:a16="http://schemas.microsoft.com/office/drawing/2014/main" id="{ECF80F55-7351-288F-69E1-AB1EC43AF5DC}"/>
              </a:ext>
            </a:extLst>
          </p:cNvPr>
          <p:cNvSpPr txBox="1"/>
          <p:nvPr/>
        </p:nvSpPr>
        <p:spPr>
          <a:xfrm>
            <a:off x="28139923" y="16063257"/>
            <a:ext cx="2403987"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Peak at ~724</a:t>
            </a:r>
            <a:r>
              <a:rPr lang="en-US" sz="2400" baseline="-25000" dirty="0">
                <a:latin typeface="Times New Roman" panose="02020603050405020304" pitchFamily="18" charset="0"/>
                <a:cs typeface="Times New Roman" panose="02020603050405020304" pitchFamily="18" charset="0"/>
              </a:rPr>
              <a:t>m/z</a:t>
            </a:r>
            <a:endParaRPr lang="en-US" sz="2400" dirty="0">
              <a:latin typeface="Times New Roman" panose="02020603050405020304" pitchFamily="18" charset="0"/>
              <a:cs typeface="Times New Roman" panose="02020603050405020304" pitchFamily="18" charset="0"/>
            </a:endParaRPr>
          </a:p>
        </p:txBody>
      </p:sp>
      <p:sp>
        <p:nvSpPr>
          <p:cNvPr id="58" name="Rounded Rectangle 57">
            <a:extLst>
              <a:ext uri="{FF2B5EF4-FFF2-40B4-BE49-F238E27FC236}">
                <a16:creationId xmlns:a16="http://schemas.microsoft.com/office/drawing/2014/main" id="{7C9EA6BB-09E9-70D9-D23A-9A787F8AD902}"/>
              </a:ext>
            </a:extLst>
          </p:cNvPr>
          <p:cNvSpPr/>
          <p:nvPr/>
        </p:nvSpPr>
        <p:spPr>
          <a:xfrm>
            <a:off x="30219445" y="16282219"/>
            <a:ext cx="324465" cy="6038695"/>
          </a:xfrm>
          <a:prstGeom prst="roundRect">
            <a:avLst/>
          </a:prstGeom>
          <a:noFill/>
          <a:ln w="38100">
            <a:solidFill>
              <a:schemeClr val="tx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TextBox 58">
            <a:extLst>
              <a:ext uri="{FF2B5EF4-FFF2-40B4-BE49-F238E27FC236}">
                <a16:creationId xmlns:a16="http://schemas.microsoft.com/office/drawing/2014/main" id="{A3EA59C8-B9EE-7A6A-83FA-78DBC88B50E2}"/>
              </a:ext>
            </a:extLst>
          </p:cNvPr>
          <p:cNvSpPr txBox="1"/>
          <p:nvPr/>
        </p:nvSpPr>
        <p:spPr>
          <a:xfrm rot="16200000">
            <a:off x="12772180" y="16819411"/>
            <a:ext cx="1655713" cy="461665"/>
          </a:xfrm>
          <a:prstGeom prst="rect">
            <a:avLst/>
          </a:prstGeom>
          <a:noFill/>
        </p:spPr>
        <p:txBody>
          <a:bodyPr wrap="square" rtlCol="0">
            <a:spAutoFit/>
          </a:bodyPr>
          <a:lstStyle/>
          <a:p>
            <a:r>
              <a:rPr lang="en-US" sz="2400" b="1" dirty="0">
                <a:solidFill>
                  <a:schemeClr val="bg1">
                    <a:lumMod val="50000"/>
                  </a:schemeClr>
                </a:solidFill>
                <a:latin typeface="Times New Roman" panose="02020603050405020304" pitchFamily="18" charset="0"/>
                <a:cs typeface="Times New Roman" panose="02020603050405020304" pitchFamily="18" charset="0"/>
              </a:rPr>
              <a:t>Figure 2</a:t>
            </a:r>
          </a:p>
        </p:txBody>
      </p:sp>
      <p:sp>
        <p:nvSpPr>
          <p:cNvPr id="61" name="TextBox 60">
            <a:extLst>
              <a:ext uri="{FF2B5EF4-FFF2-40B4-BE49-F238E27FC236}">
                <a16:creationId xmlns:a16="http://schemas.microsoft.com/office/drawing/2014/main" id="{59293B73-0A48-CAEE-116F-101ADF08D32A}"/>
              </a:ext>
            </a:extLst>
          </p:cNvPr>
          <p:cNvSpPr txBox="1"/>
          <p:nvPr/>
        </p:nvSpPr>
        <p:spPr>
          <a:xfrm rot="5400000">
            <a:off x="9818276" y="29333880"/>
            <a:ext cx="1655713" cy="461665"/>
          </a:xfrm>
          <a:prstGeom prst="rect">
            <a:avLst/>
          </a:prstGeom>
          <a:noFill/>
        </p:spPr>
        <p:txBody>
          <a:bodyPr wrap="square" rtlCol="0">
            <a:spAutoFit/>
          </a:bodyPr>
          <a:lstStyle/>
          <a:p>
            <a:r>
              <a:rPr lang="en-US" sz="2400" b="1" dirty="0">
                <a:solidFill>
                  <a:schemeClr val="bg1">
                    <a:lumMod val="50000"/>
                  </a:schemeClr>
                </a:solidFill>
              </a:rPr>
              <a:t>Figure 1</a:t>
            </a:r>
          </a:p>
        </p:txBody>
      </p:sp>
      <p:sp>
        <p:nvSpPr>
          <p:cNvPr id="63" name="Subtitle 2">
            <a:extLst>
              <a:ext uri="{FF2B5EF4-FFF2-40B4-BE49-F238E27FC236}">
                <a16:creationId xmlns:a16="http://schemas.microsoft.com/office/drawing/2014/main" id="{41D5187B-4D09-F806-BFAC-8684BBB66AD2}"/>
              </a:ext>
            </a:extLst>
          </p:cNvPr>
          <p:cNvSpPr txBox="1">
            <a:spLocks/>
          </p:cNvSpPr>
          <p:nvPr/>
        </p:nvSpPr>
        <p:spPr>
          <a:xfrm>
            <a:off x="369599" y="29998219"/>
            <a:ext cx="11239529" cy="6109103"/>
          </a:xfrm>
          <a:prstGeom prst="rect">
            <a:avLst/>
          </a:prstGeom>
          <a:noFill/>
          <a:ln>
            <a:noFill/>
          </a:ln>
        </p:spPr>
        <p:txBody>
          <a:bodyPr vert="horz" lIns="91435" tIns="45717" rIns="91435" bIns="4571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indent="508009" algn="l">
              <a:lnSpc>
                <a:spcPct val="100000"/>
              </a:lnSpc>
            </a:pPr>
            <a:endParaRPr lang="en-US" sz="3200" b="1" i="1" dirty="0">
              <a:latin typeface="Times New Roman" panose="02020603050405020304" pitchFamily="18" charset="0"/>
              <a:ea typeface="Times New Roman" panose="02020603050405020304" pitchFamily="18" charset="0"/>
              <a:cs typeface="Times New Roman" panose="02020603050405020304" pitchFamily="18" charset="0"/>
            </a:endParaRPr>
          </a:p>
          <a:p>
            <a:pPr indent="508009" algn="l">
              <a:lnSpc>
                <a:spcPct val="100000"/>
              </a:lnSpc>
            </a:pPr>
            <a:r>
              <a:rPr lang="en-US" sz="3200" b="1" i="1" dirty="0" err="1">
                <a:latin typeface="Times New Roman" panose="02020603050405020304" pitchFamily="18" charset="0"/>
                <a:ea typeface="Times New Roman" panose="02020603050405020304" pitchFamily="18" charset="0"/>
                <a:cs typeface="Times New Roman" panose="02020603050405020304" pitchFamily="18" charset="0"/>
              </a:rPr>
              <a:t>MatLab</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was also used by Professor Li to create a mass spectrometry spectrum for the given polymer structure (figure 4). The spectrum allowed for the confirmation of a peak at the determined mass of the polymer. The spectrum was analyzed by zooming into the 695-735</a:t>
            </a:r>
            <a:r>
              <a:rPr lang="en-US" sz="3200" b="1" baseline="-25000" dirty="0">
                <a:latin typeface="Times New Roman" panose="02020603050405020304" pitchFamily="18" charset="0"/>
                <a:ea typeface="Times New Roman" panose="02020603050405020304" pitchFamily="18" charset="0"/>
                <a:cs typeface="Times New Roman" panose="02020603050405020304" pitchFamily="18" charset="0"/>
              </a:rPr>
              <a:t>m/z</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portion and finding the closest peak to the determined mass of the polymer (figure 5).  </a:t>
            </a:r>
            <a:endParaRPr lang="en-US" sz="3200" b="1" i="1" dirty="0">
              <a:latin typeface="Times New Roman" panose="02020603050405020304" pitchFamily="18" charset="0"/>
              <a:ea typeface="Times New Roman" panose="02020603050405020304" pitchFamily="18" charset="0"/>
              <a:cs typeface="Times New Roman" panose="02020603050405020304" pitchFamily="18" charset="0"/>
            </a:endParaRPr>
          </a:p>
          <a:p>
            <a:pPr marL="342863" indent="-342863" algn="l">
              <a:spcBef>
                <a:spcPts val="0"/>
              </a:spcBef>
              <a:buFont typeface="Arial" panose="020B0604020202020204" pitchFamily="34" charset="0"/>
              <a:buChar char="•"/>
            </a:pPr>
            <a:endParaRPr lang="en-US" sz="2486" dirty="0">
              <a:latin typeface="Cambria" panose="02040503050406030204" pitchFamily="18" charset="0"/>
            </a:endParaRPr>
          </a:p>
          <a:p>
            <a:pPr marL="342863" indent="-342863" algn="l">
              <a:spcBef>
                <a:spcPts val="0"/>
              </a:spcBef>
              <a:buFont typeface="Arial" panose="020B0604020202020204" pitchFamily="34" charset="0"/>
              <a:buChar char="•"/>
            </a:pPr>
            <a:endParaRPr lang="en-US" sz="2486" dirty="0">
              <a:latin typeface="Cambria" panose="02040503050406030204" pitchFamily="18" charset="0"/>
            </a:endParaRPr>
          </a:p>
          <a:p>
            <a:pPr marL="342863" indent="-342863" algn="l">
              <a:spcBef>
                <a:spcPts val="0"/>
              </a:spcBef>
              <a:buFont typeface="Arial" panose="020B0604020202020204" pitchFamily="34" charset="0"/>
              <a:buChar char="•"/>
            </a:pPr>
            <a:endParaRPr lang="en-US" sz="2486" dirty="0">
              <a:latin typeface="Cambria" panose="02040503050406030204" pitchFamily="18" charset="0"/>
            </a:endParaRPr>
          </a:p>
          <a:p>
            <a:pPr algn="l">
              <a:spcBef>
                <a:spcPts val="0"/>
              </a:spcBef>
            </a:pPr>
            <a:endParaRPr lang="en-US" sz="2486" dirty="0">
              <a:latin typeface="Cambria" panose="02040503050406030204" pitchFamily="18" charset="0"/>
            </a:endParaRPr>
          </a:p>
          <a:p>
            <a:pPr algn="l">
              <a:spcBef>
                <a:spcPts val="0"/>
              </a:spcBef>
            </a:pPr>
            <a:endParaRPr lang="en-US" sz="2486" dirty="0">
              <a:latin typeface="Cambria" panose="02040503050406030204" pitchFamily="18" charset="0"/>
            </a:endParaRPr>
          </a:p>
          <a:p>
            <a:pPr algn="l">
              <a:spcBef>
                <a:spcPts val="0"/>
              </a:spcBef>
            </a:pPr>
            <a:endParaRPr lang="en-US" sz="2486" dirty="0">
              <a:latin typeface="Cambria" panose="02040503050406030204" pitchFamily="18" charset="0"/>
            </a:endParaRPr>
          </a:p>
          <a:p>
            <a:pPr marL="342863" indent="-342863" algn="l">
              <a:spcBef>
                <a:spcPts val="0"/>
              </a:spcBef>
              <a:buFont typeface="Arial" panose="020B0604020202020204" pitchFamily="34" charset="0"/>
              <a:buChar char="•"/>
            </a:pPr>
            <a:endParaRPr lang="en-US" sz="2486" dirty="0">
              <a:latin typeface="Cambria" panose="02040503050406030204" pitchFamily="18" charset="0"/>
            </a:endParaRPr>
          </a:p>
          <a:p>
            <a:pPr algn="l">
              <a:spcBef>
                <a:spcPts val="0"/>
              </a:spcBef>
            </a:pPr>
            <a:endParaRPr lang="en-US" sz="2486" dirty="0">
              <a:latin typeface="Cambria" panose="02040503050406030204" pitchFamily="18" charset="0"/>
            </a:endParaRPr>
          </a:p>
          <a:p>
            <a:pPr marL="342863" indent="-342863" algn="l">
              <a:spcBef>
                <a:spcPts val="0"/>
              </a:spcBef>
              <a:buFont typeface="Arial" panose="020B0604020202020204" pitchFamily="34" charset="0"/>
              <a:buChar char="•"/>
            </a:pPr>
            <a:endParaRPr lang="en-US" sz="2486" dirty="0">
              <a:latin typeface="Cambria" panose="02040503050406030204" pitchFamily="18" charset="0"/>
            </a:endParaRPr>
          </a:p>
          <a:p>
            <a:pPr marL="342863" indent="-342863" algn="l">
              <a:spcBef>
                <a:spcPts val="0"/>
              </a:spcBef>
              <a:buFont typeface="Arial" panose="020B0604020202020204" pitchFamily="34" charset="0"/>
              <a:buChar char="•"/>
            </a:pPr>
            <a:endParaRPr lang="en-US" sz="2486" dirty="0">
              <a:latin typeface="Cambria" panose="02040503050406030204" pitchFamily="18" charset="0"/>
            </a:endParaRPr>
          </a:p>
          <a:p>
            <a:pPr marL="342863" indent="-342863" algn="l">
              <a:spcBef>
                <a:spcPts val="0"/>
              </a:spcBef>
              <a:buFont typeface="Arial" panose="020B0604020202020204" pitchFamily="34" charset="0"/>
              <a:buChar char="•"/>
            </a:pPr>
            <a:endParaRPr lang="en-US" sz="2486" dirty="0">
              <a:latin typeface="Cambria" panose="02040503050406030204" pitchFamily="18" charset="0"/>
            </a:endParaRPr>
          </a:p>
          <a:p>
            <a:pPr algn="l">
              <a:spcBef>
                <a:spcPts val="0"/>
              </a:spcBef>
            </a:pPr>
            <a:endParaRPr lang="en-US" sz="2486" dirty="0">
              <a:latin typeface="Cambria" panose="02040503050406030204" pitchFamily="18" charset="0"/>
            </a:endParaRPr>
          </a:p>
          <a:p>
            <a:pPr algn="l">
              <a:spcBef>
                <a:spcPts val="0"/>
              </a:spcBef>
            </a:pPr>
            <a:endParaRPr lang="en-US" sz="2486" dirty="0">
              <a:latin typeface="Cambria" panose="02040503050406030204" pitchFamily="18" charset="0"/>
            </a:endParaRPr>
          </a:p>
          <a:p>
            <a:pPr algn="l">
              <a:spcBef>
                <a:spcPts val="0"/>
              </a:spcBef>
            </a:pPr>
            <a:endParaRPr lang="en-US" sz="2486" dirty="0">
              <a:latin typeface="Cambria" panose="02040503050406030204" pitchFamily="18" charset="0"/>
            </a:endParaRPr>
          </a:p>
          <a:p>
            <a:pPr algn="l">
              <a:spcBef>
                <a:spcPts val="0"/>
              </a:spcBef>
            </a:pPr>
            <a:endParaRPr lang="en-US" sz="2486" dirty="0">
              <a:latin typeface="Cambria" panose="02040503050406030204" pitchFamily="18" charset="0"/>
            </a:endParaRPr>
          </a:p>
          <a:p>
            <a:pPr algn="l">
              <a:spcBef>
                <a:spcPts val="0"/>
              </a:spcBef>
            </a:pPr>
            <a:endParaRPr lang="en-US" sz="2486" dirty="0">
              <a:latin typeface="Cambria" panose="02040503050406030204" pitchFamily="18" charset="0"/>
            </a:endParaRPr>
          </a:p>
        </p:txBody>
      </p:sp>
      <p:sp>
        <p:nvSpPr>
          <p:cNvPr id="65" name="TextBox 64">
            <a:extLst>
              <a:ext uri="{FF2B5EF4-FFF2-40B4-BE49-F238E27FC236}">
                <a16:creationId xmlns:a16="http://schemas.microsoft.com/office/drawing/2014/main" id="{F29F9F37-F0D9-3BEB-F6A6-35076096AF38}"/>
              </a:ext>
            </a:extLst>
          </p:cNvPr>
          <p:cNvSpPr txBox="1"/>
          <p:nvPr/>
        </p:nvSpPr>
        <p:spPr>
          <a:xfrm rot="16200000">
            <a:off x="11344361" y="20389327"/>
            <a:ext cx="1655713" cy="461665"/>
          </a:xfrm>
          <a:prstGeom prst="rect">
            <a:avLst/>
          </a:prstGeom>
          <a:noFill/>
        </p:spPr>
        <p:txBody>
          <a:bodyPr wrap="square" rtlCol="0">
            <a:spAutoFit/>
          </a:bodyPr>
          <a:lstStyle/>
          <a:p>
            <a:r>
              <a:rPr lang="en-US" sz="2400" b="1" dirty="0">
                <a:solidFill>
                  <a:schemeClr val="bg1">
                    <a:lumMod val="50000"/>
                  </a:schemeClr>
                </a:solidFill>
                <a:latin typeface="Times New Roman" panose="02020603050405020304" pitchFamily="18" charset="0"/>
                <a:cs typeface="Times New Roman" panose="02020603050405020304" pitchFamily="18" charset="0"/>
              </a:rPr>
              <a:t>Figure 3</a:t>
            </a:r>
          </a:p>
        </p:txBody>
      </p:sp>
      <p:sp>
        <p:nvSpPr>
          <p:cNvPr id="66" name="TextBox 65">
            <a:extLst>
              <a:ext uri="{FF2B5EF4-FFF2-40B4-BE49-F238E27FC236}">
                <a16:creationId xmlns:a16="http://schemas.microsoft.com/office/drawing/2014/main" id="{07406F37-2667-C83B-AB68-5DCDB9152B60}"/>
              </a:ext>
            </a:extLst>
          </p:cNvPr>
          <p:cNvSpPr txBox="1"/>
          <p:nvPr/>
        </p:nvSpPr>
        <p:spPr>
          <a:xfrm rot="16200000">
            <a:off x="19204032" y="16660281"/>
            <a:ext cx="1655713" cy="461665"/>
          </a:xfrm>
          <a:prstGeom prst="rect">
            <a:avLst/>
          </a:prstGeom>
          <a:noFill/>
        </p:spPr>
        <p:txBody>
          <a:bodyPr wrap="square" rtlCol="0">
            <a:spAutoFit/>
          </a:bodyPr>
          <a:lstStyle/>
          <a:p>
            <a:r>
              <a:rPr lang="en-US" sz="2400" b="1" dirty="0">
                <a:solidFill>
                  <a:schemeClr val="bg1">
                    <a:lumMod val="50000"/>
                  </a:schemeClr>
                </a:solidFill>
                <a:latin typeface="Times New Roman" panose="02020603050405020304" pitchFamily="18" charset="0"/>
                <a:cs typeface="Times New Roman" panose="02020603050405020304" pitchFamily="18" charset="0"/>
              </a:rPr>
              <a:t>Figure 4</a:t>
            </a:r>
          </a:p>
        </p:txBody>
      </p:sp>
      <p:sp>
        <p:nvSpPr>
          <p:cNvPr id="67" name="TextBox 66">
            <a:extLst>
              <a:ext uri="{FF2B5EF4-FFF2-40B4-BE49-F238E27FC236}">
                <a16:creationId xmlns:a16="http://schemas.microsoft.com/office/drawing/2014/main" id="{CC6AF089-76F3-66D2-0B32-A7B727D28FB0}"/>
              </a:ext>
            </a:extLst>
          </p:cNvPr>
          <p:cNvSpPr txBox="1"/>
          <p:nvPr/>
        </p:nvSpPr>
        <p:spPr>
          <a:xfrm rot="16200000">
            <a:off x="24145299" y="17052155"/>
            <a:ext cx="1655713" cy="461665"/>
          </a:xfrm>
          <a:prstGeom prst="rect">
            <a:avLst/>
          </a:prstGeom>
          <a:noFill/>
        </p:spPr>
        <p:txBody>
          <a:bodyPr wrap="square" rtlCol="0">
            <a:spAutoFit/>
          </a:bodyPr>
          <a:lstStyle/>
          <a:p>
            <a:r>
              <a:rPr lang="en-US" sz="2400" b="1" dirty="0">
                <a:solidFill>
                  <a:schemeClr val="bg1">
                    <a:lumMod val="50000"/>
                  </a:schemeClr>
                </a:solidFill>
                <a:latin typeface="Times New Roman" panose="02020603050405020304" pitchFamily="18" charset="0"/>
                <a:cs typeface="Times New Roman" panose="02020603050405020304" pitchFamily="18" charset="0"/>
              </a:rPr>
              <a:t>Figure 5</a:t>
            </a:r>
          </a:p>
        </p:txBody>
      </p:sp>
      <p:sp>
        <p:nvSpPr>
          <p:cNvPr id="68" name="TextBox 67">
            <a:extLst>
              <a:ext uri="{FF2B5EF4-FFF2-40B4-BE49-F238E27FC236}">
                <a16:creationId xmlns:a16="http://schemas.microsoft.com/office/drawing/2014/main" id="{FA3F59DF-9D6D-C244-FE7B-E0CB621C00F2}"/>
              </a:ext>
            </a:extLst>
          </p:cNvPr>
          <p:cNvSpPr txBox="1"/>
          <p:nvPr/>
        </p:nvSpPr>
        <p:spPr>
          <a:xfrm>
            <a:off x="13741623" y="6358042"/>
            <a:ext cx="1336710" cy="461665"/>
          </a:xfrm>
          <a:prstGeom prst="rect">
            <a:avLst/>
          </a:prstGeom>
          <a:noFill/>
        </p:spPr>
        <p:txBody>
          <a:bodyPr wrap="square" rtlCol="0">
            <a:spAutoFit/>
          </a:bodyPr>
          <a:lstStyle/>
          <a:p>
            <a:pPr algn="ctr"/>
            <a:r>
              <a:rPr lang="en-US" sz="2400" b="1" dirty="0">
                <a:solidFill>
                  <a:schemeClr val="bg1">
                    <a:lumMod val="50000"/>
                  </a:schemeClr>
                </a:solidFill>
                <a:latin typeface="Times New Roman" panose="02020603050405020304" pitchFamily="18" charset="0"/>
                <a:cs typeface="Times New Roman" panose="02020603050405020304" pitchFamily="18" charset="0"/>
              </a:rPr>
              <a:t>Table 1</a:t>
            </a:r>
          </a:p>
        </p:txBody>
      </p:sp>
      <p:sp>
        <p:nvSpPr>
          <p:cNvPr id="69" name="TextBox 68">
            <a:extLst>
              <a:ext uri="{FF2B5EF4-FFF2-40B4-BE49-F238E27FC236}">
                <a16:creationId xmlns:a16="http://schemas.microsoft.com/office/drawing/2014/main" id="{918CBD35-F61A-6CF3-829A-31E1323A350C}"/>
              </a:ext>
            </a:extLst>
          </p:cNvPr>
          <p:cNvSpPr txBox="1"/>
          <p:nvPr/>
        </p:nvSpPr>
        <p:spPr>
          <a:xfrm>
            <a:off x="20665874" y="6358042"/>
            <a:ext cx="1336710" cy="461665"/>
          </a:xfrm>
          <a:prstGeom prst="rect">
            <a:avLst/>
          </a:prstGeom>
          <a:noFill/>
        </p:spPr>
        <p:txBody>
          <a:bodyPr wrap="square" rtlCol="0">
            <a:spAutoFit/>
          </a:bodyPr>
          <a:lstStyle/>
          <a:p>
            <a:pPr algn="ctr"/>
            <a:r>
              <a:rPr lang="en-US" sz="2400" b="1" dirty="0">
                <a:solidFill>
                  <a:schemeClr val="bg1">
                    <a:lumMod val="50000"/>
                  </a:schemeClr>
                </a:solidFill>
                <a:latin typeface="Times New Roman" panose="02020603050405020304" pitchFamily="18" charset="0"/>
                <a:cs typeface="Times New Roman" panose="02020603050405020304" pitchFamily="18" charset="0"/>
              </a:rPr>
              <a:t>Table 2</a:t>
            </a:r>
          </a:p>
        </p:txBody>
      </p:sp>
      <p:sp>
        <p:nvSpPr>
          <p:cNvPr id="70" name="TextBox 69">
            <a:extLst>
              <a:ext uri="{FF2B5EF4-FFF2-40B4-BE49-F238E27FC236}">
                <a16:creationId xmlns:a16="http://schemas.microsoft.com/office/drawing/2014/main" id="{C616629C-383A-87AF-35C8-6DA516B57D87}"/>
              </a:ext>
            </a:extLst>
          </p:cNvPr>
          <p:cNvSpPr txBox="1"/>
          <p:nvPr/>
        </p:nvSpPr>
        <p:spPr>
          <a:xfrm>
            <a:off x="28330681" y="6588874"/>
            <a:ext cx="1336710" cy="461665"/>
          </a:xfrm>
          <a:prstGeom prst="rect">
            <a:avLst/>
          </a:prstGeom>
          <a:noFill/>
        </p:spPr>
        <p:txBody>
          <a:bodyPr wrap="square" rtlCol="0">
            <a:spAutoFit/>
          </a:bodyPr>
          <a:lstStyle/>
          <a:p>
            <a:pPr algn="ctr"/>
            <a:r>
              <a:rPr lang="en-US" sz="2400" b="1" dirty="0">
                <a:solidFill>
                  <a:schemeClr val="bg1">
                    <a:lumMod val="50000"/>
                  </a:schemeClr>
                </a:solidFill>
                <a:latin typeface="Times New Roman" panose="02020603050405020304" pitchFamily="18" charset="0"/>
                <a:cs typeface="Times New Roman" panose="02020603050405020304" pitchFamily="18" charset="0"/>
              </a:rPr>
              <a:t>Table 3</a:t>
            </a:r>
          </a:p>
        </p:txBody>
      </p:sp>
      <p:sp>
        <p:nvSpPr>
          <p:cNvPr id="71" name="TextBox 70">
            <a:extLst>
              <a:ext uri="{FF2B5EF4-FFF2-40B4-BE49-F238E27FC236}">
                <a16:creationId xmlns:a16="http://schemas.microsoft.com/office/drawing/2014/main" id="{28358C25-558A-DCC7-DD8B-745298A97A6E}"/>
              </a:ext>
            </a:extLst>
          </p:cNvPr>
          <p:cNvSpPr txBox="1"/>
          <p:nvPr/>
        </p:nvSpPr>
        <p:spPr>
          <a:xfrm>
            <a:off x="13741623" y="10580094"/>
            <a:ext cx="1336710" cy="461665"/>
          </a:xfrm>
          <a:prstGeom prst="rect">
            <a:avLst/>
          </a:prstGeom>
          <a:noFill/>
        </p:spPr>
        <p:txBody>
          <a:bodyPr wrap="square" rtlCol="0">
            <a:spAutoFit/>
          </a:bodyPr>
          <a:lstStyle/>
          <a:p>
            <a:pPr algn="ctr"/>
            <a:r>
              <a:rPr lang="en-US" sz="2400" b="1" dirty="0">
                <a:solidFill>
                  <a:schemeClr val="bg1">
                    <a:lumMod val="50000"/>
                  </a:schemeClr>
                </a:solidFill>
                <a:latin typeface="Times New Roman" panose="02020603050405020304" pitchFamily="18" charset="0"/>
                <a:cs typeface="Times New Roman" panose="02020603050405020304" pitchFamily="18" charset="0"/>
              </a:rPr>
              <a:t>Table 4</a:t>
            </a:r>
          </a:p>
        </p:txBody>
      </p:sp>
      <p:sp>
        <p:nvSpPr>
          <p:cNvPr id="72" name="TextBox 71">
            <a:extLst>
              <a:ext uri="{FF2B5EF4-FFF2-40B4-BE49-F238E27FC236}">
                <a16:creationId xmlns:a16="http://schemas.microsoft.com/office/drawing/2014/main" id="{EEE32667-A6B0-A078-CCC7-36978C17659B}"/>
              </a:ext>
            </a:extLst>
          </p:cNvPr>
          <p:cNvSpPr txBox="1"/>
          <p:nvPr/>
        </p:nvSpPr>
        <p:spPr>
          <a:xfrm>
            <a:off x="20665874" y="9936532"/>
            <a:ext cx="1336710" cy="461665"/>
          </a:xfrm>
          <a:prstGeom prst="rect">
            <a:avLst/>
          </a:prstGeom>
          <a:noFill/>
        </p:spPr>
        <p:txBody>
          <a:bodyPr wrap="square" rtlCol="0">
            <a:spAutoFit/>
          </a:bodyPr>
          <a:lstStyle/>
          <a:p>
            <a:pPr algn="ctr"/>
            <a:r>
              <a:rPr lang="en-US" sz="2400" b="1" dirty="0">
                <a:solidFill>
                  <a:schemeClr val="bg1">
                    <a:lumMod val="50000"/>
                  </a:schemeClr>
                </a:solidFill>
                <a:latin typeface="Times New Roman" panose="02020603050405020304" pitchFamily="18" charset="0"/>
                <a:cs typeface="Times New Roman" panose="02020603050405020304" pitchFamily="18" charset="0"/>
              </a:rPr>
              <a:t>Table 5</a:t>
            </a:r>
          </a:p>
        </p:txBody>
      </p:sp>
      <p:sp>
        <p:nvSpPr>
          <p:cNvPr id="73" name="TextBox 72">
            <a:extLst>
              <a:ext uri="{FF2B5EF4-FFF2-40B4-BE49-F238E27FC236}">
                <a16:creationId xmlns:a16="http://schemas.microsoft.com/office/drawing/2014/main" id="{D2D8009B-DBEC-B950-BB04-23518A724811}"/>
              </a:ext>
            </a:extLst>
          </p:cNvPr>
          <p:cNvSpPr txBox="1"/>
          <p:nvPr/>
        </p:nvSpPr>
        <p:spPr>
          <a:xfrm>
            <a:off x="28330681" y="10275018"/>
            <a:ext cx="1336710" cy="461665"/>
          </a:xfrm>
          <a:prstGeom prst="rect">
            <a:avLst/>
          </a:prstGeom>
          <a:noFill/>
        </p:spPr>
        <p:txBody>
          <a:bodyPr wrap="square" rtlCol="0">
            <a:spAutoFit/>
          </a:bodyPr>
          <a:lstStyle/>
          <a:p>
            <a:pPr algn="ctr"/>
            <a:r>
              <a:rPr lang="en-US" sz="2400" b="1" dirty="0">
                <a:solidFill>
                  <a:schemeClr val="bg1">
                    <a:lumMod val="50000"/>
                  </a:schemeClr>
                </a:solidFill>
                <a:latin typeface="Times New Roman" panose="02020603050405020304" pitchFamily="18" charset="0"/>
                <a:cs typeface="Times New Roman" panose="02020603050405020304" pitchFamily="18" charset="0"/>
              </a:rPr>
              <a:t>Table 6</a:t>
            </a:r>
          </a:p>
        </p:txBody>
      </p:sp>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E8B49EBC-8012-49EB-A634-9AC004CF8E85}">
  <ds:schemaRefs>
    <ds:schemaRef ds:uri="ESRI.ArcGIS.Mapping.OfficeIntegration.PowerPointInfo"/>
  </ds:schemaRefs>
</ds:datastoreItem>
</file>

<file path=customXml/itemProps2.xml><?xml version="1.0" encoding="utf-8"?>
<ds:datastoreItem xmlns:ds="http://schemas.openxmlformats.org/officeDocument/2006/customXml" ds:itemID="{1966D790-D06C-4361-94B8-8BED25FA40AD}">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3805</TotalTime>
  <Words>1597</Words>
  <Application>Microsoft Macintosh PowerPoint</Application>
  <PresentationFormat>Custom</PresentationFormat>
  <Paragraphs>76</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Avenir Next</vt:lpstr>
      <vt:lpstr>Calibri</vt:lpstr>
      <vt:lpstr>Calibri Light</vt:lpstr>
      <vt:lpstr>Cambria</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Shelly Heim</cp:lastModifiedBy>
  <cp:revision>158</cp:revision>
  <dcterms:created xsi:type="dcterms:W3CDTF">2016-03-05T16:55:12Z</dcterms:created>
  <dcterms:modified xsi:type="dcterms:W3CDTF">2025-04-18T20:41:34Z</dcterms:modified>
</cp:coreProperties>
</file>